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</p:sldMasterIdLst>
  <p:notesMasterIdLst>
    <p:notesMasterId r:id="rId9"/>
  </p:notesMasterIdLst>
  <p:handoutMasterIdLst>
    <p:handoutMasterId r:id="rId10"/>
  </p:handoutMasterIdLst>
  <p:sldIdLst>
    <p:sldId id="256" r:id="rId2"/>
    <p:sldId id="264" r:id="rId3"/>
    <p:sldId id="258" r:id="rId4"/>
    <p:sldId id="260" r:id="rId5"/>
    <p:sldId id="262" r:id="rId6"/>
    <p:sldId id="263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B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F70684-E6E8-4CE1-9E96-B39874596282}" v="72" dt="2022-06-08T08:24:51.9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1230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1512"/>
    </p:cViewPr>
  </p:sorterViewPr>
  <p:notesViewPr>
    <p:cSldViewPr showGuides="1">
      <p:cViewPr varScale="1">
        <p:scale>
          <a:sx n="67" d="100"/>
          <a:sy n="67" d="100"/>
        </p:scale>
        <p:origin x="-327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ine MICHOTTE" userId="66b922da-227e-46e4-a440-fc6dcf0f4023" providerId="ADAL" clId="{3FF70684-E6E8-4CE1-9E96-B39874596282}"/>
    <pc:docChg chg="undo custSel addSld modSld sldOrd">
      <pc:chgData name="Carine MICHOTTE" userId="66b922da-227e-46e4-a440-fc6dcf0f4023" providerId="ADAL" clId="{3FF70684-E6E8-4CE1-9E96-B39874596282}" dt="2022-06-08T08:29:25.575" v="453"/>
      <pc:docMkLst>
        <pc:docMk/>
      </pc:docMkLst>
      <pc:sldChg chg="modSp">
        <pc:chgData name="Carine MICHOTTE" userId="66b922da-227e-46e4-a440-fc6dcf0f4023" providerId="ADAL" clId="{3FF70684-E6E8-4CE1-9E96-B39874596282}" dt="2022-06-08T08:17:11.924" v="436" actId="20577"/>
        <pc:sldMkLst>
          <pc:docMk/>
          <pc:sldMk cId="3115005398" sldId="258"/>
        </pc:sldMkLst>
        <pc:graphicFrameChg chg="mod">
          <ac:chgData name="Carine MICHOTTE" userId="66b922da-227e-46e4-a440-fc6dcf0f4023" providerId="ADAL" clId="{3FF70684-E6E8-4CE1-9E96-B39874596282}" dt="2022-06-08T08:17:11.924" v="436" actId="20577"/>
          <ac:graphicFrameMkLst>
            <pc:docMk/>
            <pc:sldMk cId="3115005398" sldId="258"/>
            <ac:graphicFrameMk id="7" creationId="{070D3A18-39AB-7509-7A8A-BA04C7FB9FAC}"/>
          </ac:graphicFrameMkLst>
        </pc:graphicFrameChg>
      </pc:sldChg>
      <pc:sldChg chg="modSp mod">
        <pc:chgData name="Carine MICHOTTE" userId="66b922da-227e-46e4-a440-fc6dcf0f4023" providerId="ADAL" clId="{3FF70684-E6E8-4CE1-9E96-B39874596282}" dt="2022-06-08T08:28:29.076" v="451" actId="20577"/>
        <pc:sldMkLst>
          <pc:docMk/>
          <pc:sldMk cId="768620784" sldId="260"/>
        </pc:sldMkLst>
        <pc:spChg chg="mod">
          <ac:chgData name="Carine MICHOTTE" userId="66b922da-227e-46e4-a440-fc6dcf0f4023" providerId="ADAL" clId="{3FF70684-E6E8-4CE1-9E96-B39874596282}" dt="2022-06-08T08:28:29.076" v="451" actId="20577"/>
          <ac:spMkLst>
            <pc:docMk/>
            <pc:sldMk cId="768620784" sldId="260"/>
            <ac:spMk id="2" creationId="{6B94C246-BDB7-5F4E-193A-B248D14FE619}"/>
          </ac:spMkLst>
        </pc:spChg>
      </pc:sldChg>
      <pc:sldChg chg="modSp mod ord">
        <pc:chgData name="Carine MICHOTTE" userId="66b922da-227e-46e4-a440-fc6dcf0f4023" providerId="ADAL" clId="{3FF70684-E6E8-4CE1-9E96-B39874596282}" dt="2022-06-08T08:29:25.575" v="453"/>
        <pc:sldMkLst>
          <pc:docMk/>
          <pc:sldMk cId="1253982397" sldId="262"/>
        </pc:sldMkLst>
        <pc:spChg chg="mod">
          <ac:chgData name="Carine MICHOTTE" userId="66b922da-227e-46e4-a440-fc6dcf0f4023" providerId="ADAL" clId="{3FF70684-E6E8-4CE1-9E96-B39874596282}" dt="2022-06-08T08:14:27.282" v="422" actId="20577"/>
          <ac:spMkLst>
            <pc:docMk/>
            <pc:sldMk cId="1253982397" sldId="262"/>
            <ac:spMk id="5" creationId="{00000000-0000-0000-0000-000000000000}"/>
          </ac:spMkLst>
        </pc:spChg>
      </pc:sldChg>
      <pc:sldChg chg="addSp delSp modSp new mod modAnim">
        <pc:chgData name="Carine MICHOTTE" userId="66b922da-227e-46e4-a440-fc6dcf0f4023" providerId="ADAL" clId="{3FF70684-E6E8-4CE1-9E96-B39874596282}" dt="2022-06-08T08:24:59.610" v="446" actId="1076"/>
        <pc:sldMkLst>
          <pc:docMk/>
          <pc:sldMk cId="2150037288" sldId="264"/>
        </pc:sldMkLst>
        <pc:spChg chg="del mod">
          <ac:chgData name="Carine MICHOTTE" userId="66b922da-227e-46e4-a440-fc6dcf0f4023" providerId="ADAL" clId="{3FF70684-E6E8-4CE1-9E96-B39874596282}" dt="2022-06-08T07:57:47.097" v="363" actId="478"/>
          <ac:spMkLst>
            <pc:docMk/>
            <pc:sldMk cId="2150037288" sldId="264"/>
            <ac:spMk id="2" creationId="{89074264-A43C-BBC8-2A9A-4FFE83AC9573}"/>
          </ac:spMkLst>
        </pc:spChg>
        <pc:spChg chg="mod">
          <ac:chgData name="Carine MICHOTTE" userId="66b922da-227e-46e4-a440-fc6dcf0f4023" providerId="ADAL" clId="{3FF70684-E6E8-4CE1-9E96-B39874596282}" dt="2022-06-08T07:51:37.768" v="14" actId="20577"/>
          <ac:spMkLst>
            <pc:docMk/>
            <pc:sldMk cId="2150037288" sldId="264"/>
            <ac:spMk id="3" creationId="{FADC4CF1-C107-CE6F-7F60-44FDD43E5D4D}"/>
          </ac:spMkLst>
        </pc:spChg>
        <pc:spChg chg="add mod">
          <ac:chgData name="Carine MICHOTTE" userId="66b922da-227e-46e4-a440-fc6dcf0f4023" providerId="ADAL" clId="{3FF70684-E6E8-4CE1-9E96-B39874596282}" dt="2022-06-08T07:56:37.899" v="351"/>
          <ac:spMkLst>
            <pc:docMk/>
            <pc:sldMk cId="2150037288" sldId="264"/>
            <ac:spMk id="4" creationId="{3B47E65A-B181-58AD-6090-C7624B8B3053}"/>
          </ac:spMkLst>
        </pc:spChg>
        <pc:spChg chg="add del mod">
          <ac:chgData name="Carine MICHOTTE" userId="66b922da-227e-46e4-a440-fc6dcf0f4023" providerId="ADAL" clId="{3FF70684-E6E8-4CE1-9E96-B39874596282}" dt="2022-06-08T07:57:51.066" v="364" actId="478"/>
          <ac:spMkLst>
            <pc:docMk/>
            <pc:sldMk cId="2150037288" sldId="264"/>
            <ac:spMk id="7" creationId="{AE40C72F-29E4-6423-066F-61BC797F331D}"/>
          </ac:spMkLst>
        </pc:spChg>
        <pc:graphicFrameChg chg="add mod modGraphic">
          <ac:chgData name="Carine MICHOTTE" userId="66b922da-227e-46e4-a440-fc6dcf0f4023" providerId="ADAL" clId="{3FF70684-E6E8-4CE1-9E96-B39874596282}" dt="2022-06-08T08:15:13.724" v="435" actId="20577"/>
          <ac:graphicFrameMkLst>
            <pc:docMk/>
            <pc:sldMk cId="2150037288" sldId="264"/>
            <ac:graphicFrameMk id="5" creationId="{7A06C95E-558B-0593-2014-71821B7AB6F8}"/>
          </ac:graphicFrameMkLst>
        </pc:graphicFrameChg>
        <pc:picChg chg="add mod">
          <ac:chgData name="Carine MICHOTTE" userId="66b922da-227e-46e4-a440-fc6dcf0f4023" providerId="ADAL" clId="{3FF70684-E6E8-4CE1-9E96-B39874596282}" dt="2022-06-08T08:02:11.625" v="420" actId="1076"/>
          <ac:picMkLst>
            <pc:docMk/>
            <pc:sldMk cId="2150037288" sldId="264"/>
            <ac:picMk id="8" creationId="{1028E2CC-DB67-8EC8-CDC5-592719DE56B2}"/>
          </ac:picMkLst>
        </pc:picChg>
        <pc:picChg chg="add mod modCrop">
          <ac:chgData name="Carine MICHOTTE" userId="66b922da-227e-46e4-a440-fc6dcf0f4023" providerId="ADAL" clId="{3FF70684-E6E8-4CE1-9E96-B39874596282}" dt="2022-06-08T08:24:59.610" v="446" actId="1076"/>
          <ac:picMkLst>
            <pc:docMk/>
            <pc:sldMk cId="2150037288" sldId="264"/>
            <ac:picMk id="10" creationId="{76BE70C5-081E-57F7-0A04-0F7438A0B736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233E3C-BBCC-4364-B635-4ACDA1BA780D}" type="doc">
      <dgm:prSet loTypeId="urn:microsoft.com/office/officeart/2008/layout/Lined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D7308F0-D9DB-413E-BF73-C34525FCD557}">
      <dgm:prSet custT="1"/>
      <dgm:spPr/>
      <dgm:t>
        <a:bodyPr/>
        <a:lstStyle/>
        <a:p>
          <a:r>
            <a:rPr lang="fr-FR" sz="1600" dirty="0" err="1"/>
            <a:t>Well</a:t>
          </a:r>
          <a:r>
            <a:rPr lang="fr-FR" sz="1600" dirty="0"/>
            <a:t>-type </a:t>
          </a:r>
          <a:r>
            <a:rPr lang="fr-FR" sz="1600" dirty="0" err="1"/>
            <a:t>NaI</a:t>
          </a:r>
          <a:r>
            <a:rPr lang="fr-FR" sz="1600" dirty="0"/>
            <a:t>(Tl) for </a:t>
          </a:r>
          <a:r>
            <a:rPr lang="fr-FR" sz="1600" dirty="0" err="1"/>
            <a:t>integral</a:t>
          </a:r>
          <a:r>
            <a:rPr lang="fr-FR" sz="1600" dirty="0"/>
            <a:t> </a:t>
          </a:r>
          <a:r>
            <a:rPr lang="fr-FR" sz="1600" dirty="0" err="1"/>
            <a:t>counting</a:t>
          </a:r>
          <a:r>
            <a:rPr lang="fr-FR" sz="1600" dirty="0"/>
            <a:t> </a:t>
          </a:r>
          <a:r>
            <a:rPr lang="fr-FR" sz="1600" dirty="0" err="1"/>
            <a:t>above</a:t>
          </a:r>
          <a:r>
            <a:rPr lang="fr-FR" sz="1600" dirty="0"/>
            <a:t> </a:t>
          </a:r>
          <a:r>
            <a:rPr lang="fr-FR" sz="1600" dirty="0" err="1"/>
            <a:t>low-energy</a:t>
          </a:r>
          <a:r>
            <a:rPr lang="fr-FR" sz="1600" dirty="0"/>
            <a:t> </a:t>
          </a:r>
          <a:r>
            <a:rPr lang="fr-FR" sz="1600" dirty="0" err="1"/>
            <a:t>threshold</a:t>
          </a:r>
          <a:endParaRPr lang="en-US" sz="1600" dirty="0"/>
        </a:p>
      </dgm:t>
    </dgm:pt>
    <dgm:pt modelId="{C56C7E57-F67B-48C8-AF99-ED8DBDDBBABF}" type="parTrans" cxnId="{6BE64A8E-E36C-4E97-B0EC-C41D7F32F5F4}">
      <dgm:prSet/>
      <dgm:spPr/>
      <dgm:t>
        <a:bodyPr/>
        <a:lstStyle/>
        <a:p>
          <a:endParaRPr lang="en-US" sz="1800"/>
        </a:p>
      </dgm:t>
    </dgm:pt>
    <dgm:pt modelId="{69F79535-CEA3-498E-AB53-38F70A0B61B1}" type="sibTrans" cxnId="{6BE64A8E-E36C-4E97-B0EC-C41D7F32F5F4}">
      <dgm:prSet/>
      <dgm:spPr/>
      <dgm:t>
        <a:bodyPr/>
        <a:lstStyle/>
        <a:p>
          <a:endParaRPr lang="en-US" sz="1800"/>
        </a:p>
      </dgm:t>
    </dgm:pt>
    <dgm:pt modelId="{1A550673-14F5-4AC6-9A4E-E4C35E96C904}">
      <dgm:prSet custT="1"/>
      <dgm:spPr/>
      <dgm:t>
        <a:bodyPr/>
        <a:lstStyle/>
        <a:p>
          <a:r>
            <a:rPr lang="fr-FR" sz="1600" dirty="0"/>
            <a:t>Not </a:t>
          </a:r>
          <a:r>
            <a:rPr lang="fr-FR" sz="1600" dirty="0" err="1"/>
            <a:t>primary</a:t>
          </a:r>
          <a:r>
            <a:rPr lang="fr-FR" sz="1600" dirty="0"/>
            <a:t> </a:t>
          </a:r>
          <a:r>
            <a:rPr lang="fr-FR" sz="1600" dirty="0" err="1"/>
            <a:t>measurement</a:t>
          </a:r>
          <a:r>
            <a:rPr lang="fr-FR" sz="1600" dirty="0"/>
            <a:t>: </a:t>
          </a:r>
          <a:br>
            <a:rPr lang="fr-FR" sz="1600" dirty="0"/>
          </a:br>
          <a:r>
            <a:rPr lang="fr-FR" sz="1600" dirty="0"/>
            <a:t>- No extrapolation to </a:t>
          </a:r>
          <a:r>
            <a:rPr lang="fr-FR" sz="1600" dirty="0" err="1"/>
            <a:t>zero</a:t>
          </a:r>
          <a:r>
            <a:rPr lang="fr-FR" sz="1600" dirty="0"/>
            <a:t> keV</a:t>
          </a:r>
          <a:br>
            <a:rPr lang="fr-FR" sz="1600" dirty="0"/>
          </a:br>
          <a:r>
            <a:rPr lang="fr-FR" sz="1600" dirty="0"/>
            <a:t>- </a:t>
          </a:r>
          <a:r>
            <a:rPr lang="fr-FR" sz="1600" dirty="0" err="1"/>
            <a:t>Measurements</a:t>
          </a:r>
          <a:r>
            <a:rPr lang="fr-FR" sz="1600" dirty="0"/>
            <a:t> relative to </a:t>
          </a:r>
          <a:r>
            <a:rPr lang="fr-FR" sz="1600" baseline="30000" dirty="0"/>
            <a:t>94</a:t>
          </a:r>
          <a:r>
            <a:rPr lang="fr-FR" sz="1600" dirty="0"/>
            <a:t>Nb </a:t>
          </a:r>
          <a:r>
            <a:rPr lang="fr-FR" sz="1600" dirty="0" err="1"/>
            <a:t>reference</a:t>
          </a:r>
          <a:r>
            <a:rPr lang="fr-FR" sz="1600" dirty="0"/>
            <a:t> source</a:t>
          </a:r>
          <a:br>
            <a:rPr lang="fr-FR" sz="1600" dirty="0"/>
          </a:br>
          <a:br>
            <a:rPr lang="fr-FR" sz="1600" dirty="0"/>
          </a:br>
          <a:endParaRPr lang="fr-FR" sz="1600" dirty="0"/>
        </a:p>
      </dgm:t>
    </dgm:pt>
    <dgm:pt modelId="{50B30E36-319D-4264-A7C7-4FC2F54CC74B}" type="parTrans" cxnId="{058A56C0-7CA3-474C-AD74-2904246E2339}">
      <dgm:prSet/>
      <dgm:spPr/>
      <dgm:t>
        <a:bodyPr/>
        <a:lstStyle/>
        <a:p>
          <a:endParaRPr lang="fr-FR" sz="1800"/>
        </a:p>
      </dgm:t>
    </dgm:pt>
    <dgm:pt modelId="{C08FE37E-760D-4CFD-83BA-F7BE99863B42}" type="sibTrans" cxnId="{058A56C0-7CA3-474C-AD74-2904246E2339}">
      <dgm:prSet/>
      <dgm:spPr/>
      <dgm:t>
        <a:bodyPr/>
        <a:lstStyle/>
        <a:p>
          <a:endParaRPr lang="fr-FR" sz="1800"/>
        </a:p>
      </dgm:t>
    </dgm:pt>
    <dgm:pt modelId="{7A192354-6527-44A7-8EAD-7AED07AF872E}">
      <dgm:prSet custT="1"/>
      <dgm:spPr/>
      <dgm:t>
        <a:bodyPr/>
        <a:lstStyle/>
        <a:p>
          <a:r>
            <a:rPr lang="fr-FR" sz="1600" dirty="0" err="1"/>
            <a:t>Calibrated</a:t>
          </a:r>
          <a:r>
            <a:rPr lang="fr-FR" sz="1600" dirty="0"/>
            <a:t> </a:t>
          </a:r>
          <a:r>
            <a:rPr lang="fr-FR" sz="1600" dirty="0" err="1"/>
            <a:t>against</a:t>
          </a:r>
          <a:r>
            <a:rPr lang="fr-FR" sz="1600" dirty="0"/>
            <a:t> the SIR </a:t>
          </a:r>
          <a:r>
            <a:rPr lang="fr-FR" sz="1600" dirty="0" err="1"/>
            <a:t>ionization</a:t>
          </a:r>
          <a:r>
            <a:rPr lang="fr-FR" sz="1600" dirty="0"/>
            <a:t> </a:t>
          </a:r>
          <a:r>
            <a:rPr lang="fr-FR" sz="1600" dirty="0" err="1"/>
            <a:t>chamber</a:t>
          </a:r>
          <a:r>
            <a:rPr lang="fr-FR" sz="1600" dirty="0"/>
            <a:t> at the BIPM for </a:t>
          </a:r>
          <a:r>
            <a:rPr lang="fr-FR" sz="1600" baseline="30000" dirty="0"/>
            <a:t>99m</a:t>
          </a:r>
          <a:r>
            <a:rPr lang="fr-FR" sz="1600" dirty="0"/>
            <a:t>Tc, </a:t>
          </a:r>
          <a:r>
            <a:rPr lang="fr-FR" sz="1600" baseline="30000" dirty="0"/>
            <a:t>18</a:t>
          </a:r>
          <a:r>
            <a:rPr lang="fr-FR" sz="1600" dirty="0"/>
            <a:t>F, </a:t>
          </a:r>
          <a:r>
            <a:rPr lang="fr-FR" sz="1600" baseline="30000" dirty="0"/>
            <a:t>64</a:t>
          </a:r>
          <a:r>
            <a:rPr lang="fr-FR" sz="1600" dirty="0"/>
            <a:t>Cu,…</a:t>
          </a:r>
        </a:p>
      </dgm:t>
    </dgm:pt>
    <dgm:pt modelId="{EFA5191E-6133-4861-A770-CDC71662453F}" type="parTrans" cxnId="{15DD563E-B326-4336-8666-5A97830BC50D}">
      <dgm:prSet/>
      <dgm:spPr/>
      <dgm:t>
        <a:bodyPr/>
        <a:lstStyle/>
        <a:p>
          <a:endParaRPr lang="fr-FR" sz="1800"/>
        </a:p>
      </dgm:t>
    </dgm:pt>
    <dgm:pt modelId="{103CDD96-CEF6-494F-92D5-0EA3E4C9C517}" type="sibTrans" cxnId="{15DD563E-B326-4336-8666-5A97830BC50D}">
      <dgm:prSet/>
      <dgm:spPr/>
      <dgm:t>
        <a:bodyPr/>
        <a:lstStyle/>
        <a:p>
          <a:endParaRPr lang="fr-FR" sz="1800"/>
        </a:p>
      </dgm:t>
    </dgm:pt>
    <dgm:pt modelId="{BB49C7AC-0F09-472C-9DF3-FB16018AAEA5}">
      <dgm:prSet custT="1"/>
      <dgm:spPr/>
      <dgm:t>
        <a:bodyPr/>
        <a:lstStyle/>
        <a:p>
          <a:r>
            <a:rPr lang="fr-FR" sz="1600" dirty="0"/>
            <a:t>Travelling instrument to run </a:t>
          </a:r>
          <a:r>
            <a:rPr lang="fr-FR" sz="1600" dirty="0" err="1"/>
            <a:t>comparisons</a:t>
          </a:r>
          <a:r>
            <a:rPr lang="fr-FR" sz="1600" dirty="0"/>
            <a:t> </a:t>
          </a:r>
          <a:r>
            <a:rPr lang="fr-FR" sz="1600" dirty="0" err="1"/>
            <a:t>successfully</a:t>
          </a:r>
          <a:r>
            <a:rPr lang="fr-FR" sz="1600" dirty="0"/>
            <a:t> at </a:t>
          </a:r>
          <a:r>
            <a:rPr lang="fr-FR" sz="1600" dirty="0" err="1"/>
            <a:t>NMIs</a:t>
          </a:r>
          <a:r>
            <a:rPr lang="fr-FR" sz="1600" dirty="0"/>
            <a:t> world-</a:t>
          </a:r>
          <a:r>
            <a:rPr lang="fr-FR" sz="1600" dirty="0" err="1"/>
            <a:t>wide</a:t>
          </a:r>
          <a:r>
            <a:rPr lang="fr-FR" sz="1600" dirty="0"/>
            <a:t>, </a:t>
          </a:r>
          <a:r>
            <a:rPr lang="fr-FR" sz="1600" dirty="0" err="1"/>
            <a:t>since</a:t>
          </a:r>
          <a:r>
            <a:rPr lang="fr-FR" sz="1600" dirty="0"/>
            <a:t> 2009</a:t>
          </a:r>
        </a:p>
      </dgm:t>
    </dgm:pt>
    <dgm:pt modelId="{F0B51DEF-4034-4BC8-9D0B-D0EBE9686D3F}" type="parTrans" cxnId="{7C156210-8A5D-4D70-A361-4A13C5C27008}">
      <dgm:prSet/>
      <dgm:spPr/>
      <dgm:t>
        <a:bodyPr/>
        <a:lstStyle/>
        <a:p>
          <a:endParaRPr lang="fr-FR" sz="1800"/>
        </a:p>
      </dgm:t>
    </dgm:pt>
    <dgm:pt modelId="{290452B9-4646-4F77-8AF2-A1E80D44B3A0}" type="sibTrans" cxnId="{7C156210-8A5D-4D70-A361-4A13C5C27008}">
      <dgm:prSet/>
      <dgm:spPr/>
      <dgm:t>
        <a:bodyPr/>
        <a:lstStyle/>
        <a:p>
          <a:endParaRPr lang="fr-FR" sz="1800"/>
        </a:p>
      </dgm:t>
    </dgm:pt>
    <dgm:pt modelId="{C5C3E770-0A22-4CE3-93C4-384640A6EBA4}">
      <dgm:prSet custT="1"/>
      <dgm:spPr/>
      <dgm:t>
        <a:bodyPr/>
        <a:lstStyle/>
        <a:p>
          <a:endParaRPr lang="fr-FR" sz="1600" dirty="0"/>
        </a:p>
      </dgm:t>
    </dgm:pt>
    <dgm:pt modelId="{DDCCA718-0C83-4942-A46F-43B772B5D33C}" type="parTrans" cxnId="{377A6C46-9568-4B95-AE20-BD9C40458830}">
      <dgm:prSet/>
      <dgm:spPr/>
      <dgm:t>
        <a:bodyPr/>
        <a:lstStyle/>
        <a:p>
          <a:endParaRPr lang="fr-FR" sz="1800"/>
        </a:p>
      </dgm:t>
    </dgm:pt>
    <dgm:pt modelId="{6E2F4840-3950-4D18-B4B9-19DAFA73ACD5}" type="sibTrans" cxnId="{377A6C46-9568-4B95-AE20-BD9C40458830}">
      <dgm:prSet/>
      <dgm:spPr/>
      <dgm:t>
        <a:bodyPr/>
        <a:lstStyle/>
        <a:p>
          <a:endParaRPr lang="fr-FR" sz="1800"/>
        </a:p>
      </dgm:t>
    </dgm:pt>
    <dgm:pt modelId="{C62835D9-D6B7-4288-BA79-4930C12181A0}" type="pres">
      <dgm:prSet presAssocID="{49233E3C-BBCC-4364-B635-4ACDA1BA780D}" presName="vert0" presStyleCnt="0">
        <dgm:presLayoutVars>
          <dgm:dir/>
          <dgm:animOne val="branch"/>
          <dgm:animLvl val="lvl"/>
        </dgm:presLayoutVars>
      </dgm:prSet>
      <dgm:spPr/>
    </dgm:pt>
    <dgm:pt modelId="{A3F5D2C4-FA7F-4946-8C3C-0C7F9A981B5D}" type="pres">
      <dgm:prSet presAssocID="{BD7308F0-D9DB-413E-BF73-C34525FCD557}" presName="thickLine" presStyleLbl="alignNode1" presStyleIdx="0" presStyleCnt="5" custLinFactNeighborX="52308" custLinFactNeighborY="-61"/>
      <dgm:spPr/>
    </dgm:pt>
    <dgm:pt modelId="{4D9F3E7B-6CED-4E48-AEA3-09D670FFB70C}" type="pres">
      <dgm:prSet presAssocID="{BD7308F0-D9DB-413E-BF73-C34525FCD557}" presName="horz1" presStyleCnt="0"/>
      <dgm:spPr/>
    </dgm:pt>
    <dgm:pt modelId="{34D29610-92AB-47DA-9BE6-C97177362F13}" type="pres">
      <dgm:prSet presAssocID="{BD7308F0-D9DB-413E-BF73-C34525FCD557}" presName="tx1" presStyleLbl="revTx" presStyleIdx="0" presStyleCnt="5" custLinFactNeighborX="58462" custLinFactNeighborY="-10705"/>
      <dgm:spPr/>
    </dgm:pt>
    <dgm:pt modelId="{ED25A39C-53DA-49B8-93AB-948A5793A820}" type="pres">
      <dgm:prSet presAssocID="{BD7308F0-D9DB-413E-BF73-C34525FCD557}" presName="vert1" presStyleCnt="0"/>
      <dgm:spPr/>
    </dgm:pt>
    <dgm:pt modelId="{B0FB11DA-5417-4CF8-BA37-7ADCBABC6BCC}" type="pres">
      <dgm:prSet presAssocID="{1A550673-14F5-4AC6-9A4E-E4C35E96C904}" presName="thickLine" presStyleLbl="alignNode1" presStyleIdx="1" presStyleCnt="5"/>
      <dgm:spPr/>
    </dgm:pt>
    <dgm:pt modelId="{C4A27189-65AC-4338-A531-4871D875EBDC}" type="pres">
      <dgm:prSet presAssocID="{1A550673-14F5-4AC6-9A4E-E4C35E96C904}" presName="horz1" presStyleCnt="0"/>
      <dgm:spPr/>
    </dgm:pt>
    <dgm:pt modelId="{2C385586-8BEB-46CB-98C8-AF20A1FC36C1}" type="pres">
      <dgm:prSet presAssocID="{1A550673-14F5-4AC6-9A4E-E4C35E96C904}" presName="tx1" presStyleLbl="revTx" presStyleIdx="1" presStyleCnt="5"/>
      <dgm:spPr/>
    </dgm:pt>
    <dgm:pt modelId="{C89F1817-5D83-4065-909F-590A666C6678}" type="pres">
      <dgm:prSet presAssocID="{1A550673-14F5-4AC6-9A4E-E4C35E96C904}" presName="vert1" presStyleCnt="0"/>
      <dgm:spPr/>
    </dgm:pt>
    <dgm:pt modelId="{15990640-DAE7-48CD-8151-1F90B6A19A6C}" type="pres">
      <dgm:prSet presAssocID="{7A192354-6527-44A7-8EAD-7AED07AF872E}" presName="thickLine" presStyleLbl="alignNode1" presStyleIdx="2" presStyleCnt="5"/>
      <dgm:spPr/>
    </dgm:pt>
    <dgm:pt modelId="{0797F81D-58A0-4BBA-98FC-2AE960397B51}" type="pres">
      <dgm:prSet presAssocID="{7A192354-6527-44A7-8EAD-7AED07AF872E}" presName="horz1" presStyleCnt="0"/>
      <dgm:spPr/>
    </dgm:pt>
    <dgm:pt modelId="{BF2C37F7-117D-45F0-B215-BBCEA95C4FC1}" type="pres">
      <dgm:prSet presAssocID="{7A192354-6527-44A7-8EAD-7AED07AF872E}" presName="tx1" presStyleLbl="revTx" presStyleIdx="2" presStyleCnt="5"/>
      <dgm:spPr/>
    </dgm:pt>
    <dgm:pt modelId="{1FC79D59-0349-438C-87A8-8F99ED61BFF0}" type="pres">
      <dgm:prSet presAssocID="{7A192354-6527-44A7-8EAD-7AED07AF872E}" presName="vert1" presStyleCnt="0"/>
      <dgm:spPr/>
    </dgm:pt>
    <dgm:pt modelId="{43EC513B-73C2-4168-8AB8-8EC280F657E0}" type="pres">
      <dgm:prSet presAssocID="{BB49C7AC-0F09-472C-9DF3-FB16018AAEA5}" presName="thickLine" presStyleLbl="alignNode1" presStyleIdx="3" presStyleCnt="5"/>
      <dgm:spPr/>
    </dgm:pt>
    <dgm:pt modelId="{58181F8E-12A0-4098-8484-968EABEDFB6B}" type="pres">
      <dgm:prSet presAssocID="{BB49C7AC-0F09-472C-9DF3-FB16018AAEA5}" presName="horz1" presStyleCnt="0"/>
      <dgm:spPr/>
    </dgm:pt>
    <dgm:pt modelId="{D6365F72-5B08-4386-8C1F-3131D74231F4}" type="pres">
      <dgm:prSet presAssocID="{BB49C7AC-0F09-472C-9DF3-FB16018AAEA5}" presName="tx1" presStyleLbl="revTx" presStyleIdx="3" presStyleCnt="5"/>
      <dgm:spPr/>
    </dgm:pt>
    <dgm:pt modelId="{31B9D2BF-8432-4115-9953-25FE5D7FCE75}" type="pres">
      <dgm:prSet presAssocID="{BB49C7AC-0F09-472C-9DF3-FB16018AAEA5}" presName="vert1" presStyleCnt="0"/>
      <dgm:spPr/>
    </dgm:pt>
    <dgm:pt modelId="{528997D1-4684-4D10-B1DD-BB29E16535F7}" type="pres">
      <dgm:prSet presAssocID="{C5C3E770-0A22-4CE3-93C4-384640A6EBA4}" presName="thickLine" presStyleLbl="alignNode1" presStyleIdx="4" presStyleCnt="5"/>
      <dgm:spPr/>
    </dgm:pt>
    <dgm:pt modelId="{D414630D-AB8C-4E38-860C-09D8FED36794}" type="pres">
      <dgm:prSet presAssocID="{C5C3E770-0A22-4CE3-93C4-384640A6EBA4}" presName="horz1" presStyleCnt="0"/>
      <dgm:spPr/>
    </dgm:pt>
    <dgm:pt modelId="{377C8598-4B04-4E46-AB69-84DB0A76E079}" type="pres">
      <dgm:prSet presAssocID="{C5C3E770-0A22-4CE3-93C4-384640A6EBA4}" presName="tx1" presStyleLbl="revTx" presStyleIdx="4" presStyleCnt="5"/>
      <dgm:spPr/>
    </dgm:pt>
    <dgm:pt modelId="{13E34DCD-1E51-40D9-B659-E53D306215D1}" type="pres">
      <dgm:prSet presAssocID="{C5C3E770-0A22-4CE3-93C4-384640A6EBA4}" presName="vert1" presStyleCnt="0"/>
      <dgm:spPr/>
    </dgm:pt>
  </dgm:ptLst>
  <dgm:cxnLst>
    <dgm:cxn modelId="{7C156210-8A5D-4D70-A361-4A13C5C27008}" srcId="{49233E3C-BBCC-4364-B635-4ACDA1BA780D}" destId="{BB49C7AC-0F09-472C-9DF3-FB16018AAEA5}" srcOrd="3" destOrd="0" parTransId="{F0B51DEF-4034-4BC8-9D0B-D0EBE9686D3F}" sibTransId="{290452B9-4646-4F77-8AF2-A1E80D44B3A0}"/>
    <dgm:cxn modelId="{17F2B010-27F0-4315-9774-D1754B5AF203}" type="presOf" srcId="{1A550673-14F5-4AC6-9A4E-E4C35E96C904}" destId="{2C385586-8BEB-46CB-98C8-AF20A1FC36C1}" srcOrd="0" destOrd="0" presId="urn:microsoft.com/office/officeart/2008/layout/LinedList"/>
    <dgm:cxn modelId="{15DD563E-B326-4336-8666-5A97830BC50D}" srcId="{49233E3C-BBCC-4364-B635-4ACDA1BA780D}" destId="{7A192354-6527-44A7-8EAD-7AED07AF872E}" srcOrd="2" destOrd="0" parTransId="{EFA5191E-6133-4861-A770-CDC71662453F}" sibTransId="{103CDD96-CEF6-494F-92D5-0EA3E4C9C517}"/>
    <dgm:cxn modelId="{377A6C46-9568-4B95-AE20-BD9C40458830}" srcId="{49233E3C-BBCC-4364-B635-4ACDA1BA780D}" destId="{C5C3E770-0A22-4CE3-93C4-384640A6EBA4}" srcOrd="4" destOrd="0" parTransId="{DDCCA718-0C83-4942-A46F-43B772B5D33C}" sibTransId="{6E2F4840-3950-4D18-B4B9-19DAFA73ACD5}"/>
    <dgm:cxn modelId="{665C5E6E-90F3-414B-BB70-1C34C1CC70B3}" type="presOf" srcId="{BB49C7AC-0F09-472C-9DF3-FB16018AAEA5}" destId="{D6365F72-5B08-4386-8C1F-3131D74231F4}" srcOrd="0" destOrd="0" presId="urn:microsoft.com/office/officeart/2008/layout/LinedList"/>
    <dgm:cxn modelId="{65C4D38D-3FF9-484F-B04E-60444609F600}" type="presOf" srcId="{C5C3E770-0A22-4CE3-93C4-384640A6EBA4}" destId="{377C8598-4B04-4E46-AB69-84DB0A76E079}" srcOrd="0" destOrd="0" presId="urn:microsoft.com/office/officeart/2008/layout/LinedList"/>
    <dgm:cxn modelId="{6BE64A8E-E36C-4E97-B0EC-C41D7F32F5F4}" srcId="{49233E3C-BBCC-4364-B635-4ACDA1BA780D}" destId="{BD7308F0-D9DB-413E-BF73-C34525FCD557}" srcOrd="0" destOrd="0" parTransId="{C56C7E57-F67B-48C8-AF99-ED8DBDDBBABF}" sibTransId="{69F79535-CEA3-498E-AB53-38F70A0B61B1}"/>
    <dgm:cxn modelId="{5AA81AB6-221D-45BE-AC1E-3F1D923C0A17}" type="presOf" srcId="{BD7308F0-D9DB-413E-BF73-C34525FCD557}" destId="{34D29610-92AB-47DA-9BE6-C97177362F13}" srcOrd="0" destOrd="0" presId="urn:microsoft.com/office/officeart/2008/layout/LinedList"/>
    <dgm:cxn modelId="{058A56C0-7CA3-474C-AD74-2904246E2339}" srcId="{49233E3C-BBCC-4364-B635-4ACDA1BA780D}" destId="{1A550673-14F5-4AC6-9A4E-E4C35E96C904}" srcOrd="1" destOrd="0" parTransId="{50B30E36-319D-4264-A7C7-4FC2F54CC74B}" sibTransId="{C08FE37E-760D-4CFD-83BA-F7BE99863B42}"/>
    <dgm:cxn modelId="{C59F32E8-CDF5-402B-BB2E-A31051F635DB}" type="presOf" srcId="{49233E3C-BBCC-4364-B635-4ACDA1BA780D}" destId="{C62835D9-D6B7-4288-BA79-4930C12181A0}" srcOrd="0" destOrd="0" presId="urn:microsoft.com/office/officeart/2008/layout/LinedList"/>
    <dgm:cxn modelId="{D62E76F5-DE98-4AC0-8836-BEA9B5A58BDD}" type="presOf" srcId="{7A192354-6527-44A7-8EAD-7AED07AF872E}" destId="{BF2C37F7-117D-45F0-B215-BBCEA95C4FC1}" srcOrd="0" destOrd="0" presId="urn:microsoft.com/office/officeart/2008/layout/LinedList"/>
    <dgm:cxn modelId="{E3BEE64B-0083-49AC-9242-1178E0A5CCC6}" type="presParOf" srcId="{C62835D9-D6B7-4288-BA79-4930C12181A0}" destId="{A3F5D2C4-FA7F-4946-8C3C-0C7F9A981B5D}" srcOrd="0" destOrd="0" presId="urn:microsoft.com/office/officeart/2008/layout/LinedList"/>
    <dgm:cxn modelId="{26868CEF-967C-4490-B5BB-7B9B9F0E6D0E}" type="presParOf" srcId="{C62835D9-D6B7-4288-BA79-4930C12181A0}" destId="{4D9F3E7B-6CED-4E48-AEA3-09D670FFB70C}" srcOrd="1" destOrd="0" presId="urn:microsoft.com/office/officeart/2008/layout/LinedList"/>
    <dgm:cxn modelId="{6410A9F0-F100-492C-92F8-6B5397270EF3}" type="presParOf" srcId="{4D9F3E7B-6CED-4E48-AEA3-09D670FFB70C}" destId="{34D29610-92AB-47DA-9BE6-C97177362F13}" srcOrd="0" destOrd="0" presId="urn:microsoft.com/office/officeart/2008/layout/LinedList"/>
    <dgm:cxn modelId="{B18EFC57-8D07-4567-8820-8E1D9572C06A}" type="presParOf" srcId="{4D9F3E7B-6CED-4E48-AEA3-09D670FFB70C}" destId="{ED25A39C-53DA-49B8-93AB-948A5793A820}" srcOrd="1" destOrd="0" presId="urn:microsoft.com/office/officeart/2008/layout/LinedList"/>
    <dgm:cxn modelId="{64567E2E-D527-4D1A-8183-D5499CF00D1B}" type="presParOf" srcId="{C62835D9-D6B7-4288-BA79-4930C12181A0}" destId="{B0FB11DA-5417-4CF8-BA37-7ADCBABC6BCC}" srcOrd="2" destOrd="0" presId="urn:microsoft.com/office/officeart/2008/layout/LinedList"/>
    <dgm:cxn modelId="{935327C4-3767-4BA2-BF3B-BE81D83F21BB}" type="presParOf" srcId="{C62835D9-D6B7-4288-BA79-4930C12181A0}" destId="{C4A27189-65AC-4338-A531-4871D875EBDC}" srcOrd="3" destOrd="0" presId="urn:microsoft.com/office/officeart/2008/layout/LinedList"/>
    <dgm:cxn modelId="{C4BE48F3-3AAD-47BB-98F4-32C99A7B01A1}" type="presParOf" srcId="{C4A27189-65AC-4338-A531-4871D875EBDC}" destId="{2C385586-8BEB-46CB-98C8-AF20A1FC36C1}" srcOrd="0" destOrd="0" presId="urn:microsoft.com/office/officeart/2008/layout/LinedList"/>
    <dgm:cxn modelId="{EB288F21-C07A-4955-859D-4AECD8B96AA7}" type="presParOf" srcId="{C4A27189-65AC-4338-A531-4871D875EBDC}" destId="{C89F1817-5D83-4065-909F-590A666C6678}" srcOrd="1" destOrd="0" presId="urn:microsoft.com/office/officeart/2008/layout/LinedList"/>
    <dgm:cxn modelId="{A904F723-4BD2-4AFF-878A-0697954F96B3}" type="presParOf" srcId="{C62835D9-D6B7-4288-BA79-4930C12181A0}" destId="{15990640-DAE7-48CD-8151-1F90B6A19A6C}" srcOrd="4" destOrd="0" presId="urn:microsoft.com/office/officeart/2008/layout/LinedList"/>
    <dgm:cxn modelId="{ECFAA5DC-3BA6-4D7A-9541-E04BA0571EF8}" type="presParOf" srcId="{C62835D9-D6B7-4288-BA79-4930C12181A0}" destId="{0797F81D-58A0-4BBA-98FC-2AE960397B51}" srcOrd="5" destOrd="0" presId="urn:microsoft.com/office/officeart/2008/layout/LinedList"/>
    <dgm:cxn modelId="{82B8BCED-3E26-4E7C-A2F4-C66E4EEEAB11}" type="presParOf" srcId="{0797F81D-58A0-4BBA-98FC-2AE960397B51}" destId="{BF2C37F7-117D-45F0-B215-BBCEA95C4FC1}" srcOrd="0" destOrd="0" presId="urn:microsoft.com/office/officeart/2008/layout/LinedList"/>
    <dgm:cxn modelId="{46A41AD9-A605-4A43-BFB1-78E8DFC5F79F}" type="presParOf" srcId="{0797F81D-58A0-4BBA-98FC-2AE960397B51}" destId="{1FC79D59-0349-438C-87A8-8F99ED61BFF0}" srcOrd="1" destOrd="0" presId="urn:microsoft.com/office/officeart/2008/layout/LinedList"/>
    <dgm:cxn modelId="{B816DB36-3152-4638-B93E-8406BA23F507}" type="presParOf" srcId="{C62835D9-D6B7-4288-BA79-4930C12181A0}" destId="{43EC513B-73C2-4168-8AB8-8EC280F657E0}" srcOrd="6" destOrd="0" presId="urn:microsoft.com/office/officeart/2008/layout/LinedList"/>
    <dgm:cxn modelId="{77D1FE4E-3CC1-420D-BCAB-43718B60319F}" type="presParOf" srcId="{C62835D9-D6B7-4288-BA79-4930C12181A0}" destId="{58181F8E-12A0-4098-8484-968EABEDFB6B}" srcOrd="7" destOrd="0" presId="urn:microsoft.com/office/officeart/2008/layout/LinedList"/>
    <dgm:cxn modelId="{AAA63C57-CC3A-4AE1-A058-34821A35190D}" type="presParOf" srcId="{58181F8E-12A0-4098-8484-968EABEDFB6B}" destId="{D6365F72-5B08-4386-8C1F-3131D74231F4}" srcOrd="0" destOrd="0" presId="urn:microsoft.com/office/officeart/2008/layout/LinedList"/>
    <dgm:cxn modelId="{44BD410F-ECBD-4597-8DFE-42743C7376A2}" type="presParOf" srcId="{58181F8E-12A0-4098-8484-968EABEDFB6B}" destId="{31B9D2BF-8432-4115-9953-25FE5D7FCE75}" srcOrd="1" destOrd="0" presId="urn:microsoft.com/office/officeart/2008/layout/LinedList"/>
    <dgm:cxn modelId="{DA885CE5-EB84-4C40-BC19-E2010D3E2C3A}" type="presParOf" srcId="{C62835D9-D6B7-4288-BA79-4930C12181A0}" destId="{528997D1-4684-4D10-B1DD-BB29E16535F7}" srcOrd="8" destOrd="0" presId="urn:microsoft.com/office/officeart/2008/layout/LinedList"/>
    <dgm:cxn modelId="{F3EFF5C9-7A8F-428B-8201-6BEDC78880B6}" type="presParOf" srcId="{C62835D9-D6B7-4288-BA79-4930C12181A0}" destId="{D414630D-AB8C-4E38-860C-09D8FED36794}" srcOrd="9" destOrd="0" presId="urn:microsoft.com/office/officeart/2008/layout/LinedList"/>
    <dgm:cxn modelId="{0733385E-30B9-4806-9007-BFB0F82D9788}" type="presParOf" srcId="{D414630D-AB8C-4E38-860C-09D8FED36794}" destId="{377C8598-4B04-4E46-AB69-84DB0A76E079}" srcOrd="0" destOrd="0" presId="urn:microsoft.com/office/officeart/2008/layout/LinedList"/>
    <dgm:cxn modelId="{628C7527-AA38-4B11-B9D8-2C1A707EEE0B}" type="presParOf" srcId="{D414630D-AB8C-4E38-860C-09D8FED36794}" destId="{13E34DCD-1E51-40D9-B659-E53D306215D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233E3C-BBCC-4364-B635-4ACDA1BA780D}" type="doc">
      <dgm:prSet loTypeId="urn:microsoft.com/office/officeart/2008/layout/Lined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D7308F0-D9DB-413E-BF73-C34525FCD557}">
      <dgm:prSet/>
      <dgm:spPr/>
      <dgm:t>
        <a:bodyPr/>
        <a:lstStyle/>
        <a:p>
          <a:r>
            <a:rPr lang="fr-FR" dirty="0"/>
            <a:t>The BIPM SIRTI </a:t>
          </a:r>
          <a:r>
            <a:rPr lang="fr-FR" dirty="0" err="1"/>
            <a:t>carried</a:t>
          </a:r>
          <a:r>
            <a:rPr lang="fr-FR" dirty="0"/>
            <a:t> out </a:t>
          </a:r>
          <a:r>
            <a:rPr lang="fr-FR" dirty="0" err="1"/>
            <a:t>comparisons</a:t>
          </a:r>
          <a:r>
            <a:rPr lang="fr-FR" dirty="0"/>
            <a:t> in 15 </a:t>
          </a:r>
          <a:r>
            <a:rPr lang="fr-FR" dirty="0" err="1"/>
            <a:t>NMIs</a:t>
          </a:r>
          <a:r>
            <a:rPr lang="fr-FR" dirty="0"/>
            <a:t> </a:t>
          </a:r>
          <a:r>
            <a:rPr lang="fr-FR" dirty="0" err="1"/>
            <a:t>from</a:t>
          </a:r>
          <a:r>
            <a:rPr lang="fr-FR" dirty="0"/>
            <a:t> 5 </a:t>
          </a:r>
          <a:r>
            <a:rPr lang="fr-FR" dirty="0" err="1"/>
            <a:t>RMOs</a:t>
          </a:r>
          <a:r>
            <a:rPr lang="fr-FR" dirty="0"/>
            <a:t> in 10 </a:t>
          </a:r>
          <a:r>
            <a:rPr lang="fr-FR" dirty="0" err="1"/>
            <a:t>years</a:t>
          </a:r>
          <a:r>
            <a:rPr lang="fr-FR" dirty="0"/>
            <a:t> </a:t>
          </a:r>
          <a:br>
            <a:rPr lang="fr-FR" dirty="0"/>
          </a:br>
          <a:r>
            <a:rPr lang="fr-FR" dirty="0"/>
            <a:t>(14 </a:t>
          </a:r>
          <a:r>
            <a:rPr lang="fr-FR" dirty="0" err="1"/>
            <a:t>KCs</a:t>
          </a:r>
          <a:r>
            <a:rPr lang="fr-FR" dirty="0"/>
            <a:t> for </a:t>
          </a:r>
          <a:r>
            <a:rPr lang="fr-FR" baseline="30000" dirty="0"/>
            <a:t>99m</a:t>
          </a:r>
          <a:r>
            <a:rPr lang="fr-FR" dirty="0"/>
            <a:t>Tc,  10 </a:t>
          </a:r>
          <a:r>
            <a:rPr lang="fr-FR" dirty="0" err="1"/>
            <a:t>KCs</a:t>
          </a:r>
          <a:r>
            <a:rPr lang="fr-FR" dirty="0"/>
            <a:t> for </a:t>
          </a:r>
          <a:r>
            <a:rPr lang="fr-FR" baseline="30000" dirty="0"/>
            <a:t>18</a:t>
          </a:r>
          <a:r>
            <a:rPr lang="fr-FR" dirty="0"/>
            <a:t>F,  6 </a:t>
          </a:r>
          <a:r>
            <a:rPr lang="fr-FR" dirty="0" err="1"/>
            <a:t>KCs</a:t>
          </a:r>
          <a:r>
            <a:rPr lang="fr-FR" dirty="0"/>
            <a:t> for </a:t>
          </a:r>
          <a:r>
            <a:rPr lang="fr-FR" baseline="30000" dirty="0"/>
            <a:t>64</a:t>
          </a:r>
          <a:r>
            <a:rPr lang="fr-FR" dirty="0"/>
            <a:t>Cu,  1 KC for </a:t>
          </a:r>
          <a:r>
            <a:rPr lang="fr-FR" baseline="30000" dirty="0"/>
            <a:t>11</a:t>
          </a:r>
          <a:r>
            <a:rPr lang="fr-FR" dirty="0"/>
            <a:t>C)</a:t>
          </a:r>
          <a:endParaRPr lang="en-US" dirty="0"/>
        </a:p>
      </dgm:t>
    </dgm:pt>
    <dgm:pt modelId="{C56C7E57-F67B-48C8-AF99-ED8DBDDBBABF}" type="parTrans" cxnId="{6BE64A8E-E36C-4E97-B0EC-C41D7F32F5F4}">
      <dgm:prSet/>
      <dgm:spPr/>
      <dgm:t>
        <a:bodyPr/>
        <a:lstStyle/>
        <a:p>
          <a:endParaRPr lang="en-US"/>
        </a:p>
      </dgm:t>
    </dgm:pt>
    <dgm:pt modelId="{69F79535-CEA3-498E-AB53-38F70A0B61B1}" type="sibTrans" cxnId="{6BE64A8E-E36C-4E97-B0EC-C41D7F32F5F4}">
      <dgm:prSet/>
      <dgm:spPr/>
      <dgm:t>
        <a:bodyPr/>
        <a:lstStyle/>
        <a:p>
          <a:endParaRPr lang="en-US"/>
        </a:p>
      </dgm:t>
    </dgm:pt>
    <dgm:pt modelId="{589DA265-F693-40D3-A8C6-07B887091F90}">
      <dgm:prSet/>
      <dgm:spPr/>
      <dgm:t>
        <a:bodyPr/>
        <a:lstStyle/>
        <a:p>
          <a:r>
            <a:rPr lang="fr-FR" dirty="0"/>
            <a:t>The BIPM SIRTI </a:t>
          </a:r>
          <a:r>
            <a:rPr lang="fr-FR" dirty="0" err="1"/>
            <a:t>should</a:t>
          </a:r>
          <a:r>
            <a:rPr lang="fr-FR" dirty="0"/>
            <a:t> re-</a:t>
          </a:r>
          <a:r>
            <a:rPr lang="fr-FR" dirty="0" err="1"/>
            <a:t>visit</a:t>
          </a:r>
          <a:r>
            <a:rPr lang="fr-FR" dirty="0"/>
            <a:t> 4 participants to </a:t>
          </a:r>
          <a:r>
            <a:rPr lang="fr-FR" dirty="0" err="1"/>
            <a:t>complete</a:t>
          </a:r>
          <a:r>
            <a:rPr lang="fr-FR" dirty="0"/>
            <a:t> the </a:t>
          </a:r>
          <a:r>
            <a:rPr lang="fr-FR" dirty="0" err="1"/>
            <a:t>list</a:t>
          </a:r>
          <a:r>
            <a:rPr lang="fr-FR" dirty="0"/>
            <a:t> of </a:t>
          </a:r>
          <a:r>
            <a:rPr lang="fr-FR" dirty="0" err="1"/>
            <a:t>RNs</a:t>
          </a:r>
          <a:r>
            <a:rPr lang="fr-FR" dirty="0"/>
            <a:t>. </a:t>
          </a:r>
          <a:endParaRPr lang="en-US" dirty="0"/>
        </a:p>
      </dgm:t>
    </dgm:pt>
    <dgm:pt modelId="{13FE8280-F8A6-480E-8B19-EF5E4ADD346A}" type="parTrans" cxnId="{4C5FA5ED-7BA8-4547-8634-6E1C7DF8B2FB}">
      <dgm:prSet/>
      <dgm:spPr/>
      <dgm:t>
        <a:bodyPr/>
        <a:lstStyle/>
        <a:p>
          <a:endParaRPr lang="en-US"/>
        </a:p>
      </dgm:t>
    </dgm:pt>
    <dgm:pt modelId="{79951FA7-6487-4413-A328-A9F026FDAF9E}" type="sibTrans" cxnId="{4C5FA5ED-7BA8-4547-8634-6E1C7DF8B2FB}">
      <dgm:prSet/>
      <dgm:spPr/>
      <dgm:t>
        <a:bodyPr/>
        <a:lstStyle/>
        <a:p>
          <a:endParaRPr lang="en-US"/>
        </a:p>
      </dgm:t>
    </dgm:pt>
    <dgm:pt modelId="{33053A1A-105A-42CD-AC48-12F73A5407C5}">
      <dgm:prSet/>
      <dgm:spPr/>
      <dgm:t>
        <a:bodyPr/>
        <a:lstStyle/>
        <a:p>
          <a:r>
            <a:rPr lang="fr-FR" dirty="0"/>
            <a:t>About 20 </a:t>
          </a:r>
          <a:r>
            <a:rPr lang="fr-FR" dirty="0" err="1"/>
            <a:t>other</a:t>
          </a:r>
          <a:r>
            <a:rPr lang="fr-FR" dirty="0"/>
            <a:t> </a:t>
          </a:r>
          <a:r>
            <a:rPr lang="fr-FR" dirty="0" err="1"/>
            <a:t>NMIs</a:t>
          </a:r>
          <a:r>
            <a:rPr lang="fr-FR" dirty="0"/>
            <a:t>/</a:t>
          </a:r>
          <a:r>
            <a:rPr lang="fr-FR" dirty="0" err="1"/>
            <a:t>DIs</a:t>
          </a:r>
          <a:r>
            <a:rPr lang="fr-FR" dirty="0"/>
            <a:t> in the </a:t>
          </a:r>
          <a:r>
            <a:rPr lang="fr-FR" dirty="0" err="1"/>
            <a:t>RMOs</a:t>
          </a:r>
          <a:r>
            <a:rPr lang="fr-FR" dirty="0"/>
            <a:t> </a:t>
          </a:r>
          <a:r>
            <a:rPr lang="fr-FR" dirty="0" err="1"/>
            <a:t>did</a:t>
          </a:r>
          <a:r>
            <a:rPr lang="fr-FR" dirty="0"/>
            <a:t> not </a:t>
          </a:r>
          <a:r>
            <a:rPr lang="fr-FR" dirty="0" err="1"/>
            <a:t>participate</a:t>
          </a:r>
          <a:r>
            <a:rPr lang="fr-FR" dirty="0"/>
            <a:t> </a:t>
          </a:r>
          <a:r>
            <a:rPr lang="fr-FR" dirty="0" err="1"/>
            <a:t>yet</a:t>
          </a:r>
          <a:r>
            <a:rPr lang="fr-FR" dirty="0"/>
            <a:t> </a:t>
          </a:r>
          <a:endParaRPr lang="en-US" dirty="0"/>
        </a:p>
      </dgm:t>
    </dgm:pt>
    <dgm:pt modelId="{8BF7D714-E847-437C-9938-F712B53A2C3D}" type="parTrans" cxnId="{36D5971A-2473-4E78-8AFC-4ADB331B3DEB}">
      <dgm:prSet/>
      <dgm:spPr/>
      <dgm:t>
        <a:bodyPr/>
        <a:lstStyle/>
        <a:p>
          <a:endParaRPr lang="en-US"/>
        </a:p>
      </dgm:t>
    </dgm:pt>
    <dgm:pt modelId="{3701A405-567D-445E-97F7-0213F5EA260C}" type="sibTrans" cxnId="{36D5971A-2473-4E78-8AFC-4ADB331B3DEB}">
      <dgm:prSet/>
      <dgm:spPr/>
      <dgm:t>
        <a:bodyPr/>
        <a:lstStyle/>
        <a:p>
          <a:endParaRPr lang="en-US"/>
        </a:p>
      </dgm:t>
    </dgm:pt>
    <dgm:pt modelId="{D62BC2F1-F3E5-41E9-8863-0C219C8B4E07}">
      <dgm:prSet/>
      <dgm:spPr/>
      <dgm:t>
        <a:bodyPr/>
        <a:lstStyle/>
        <a:p>
          <a:r>
            <a:rPr lang="fr-FR" dirty="0"/>
            <a:t>At a rate of 2 </a:t>
          </a:r>
          <a:r>
            <a:rPr lang="fr-FR" dirty="0" err="1"/>
            <a:t>KCs</a:t>
          </a:r>
          <a:r>
            <a:rPr lang="fr-FR" dirty="0"/>
            <a:t>/</a:t>
          </a:r>
          <a:r>
            <a:rPr lang="fr-FR" dirty="0" err="1"/>
            <a:t>yr</a:t>
          </a:r>
          <a:r>
            <a:rPr lang="fr-FR" dirty="0"/>
            <a:t>, about 20 </a:t>
          </a:r>
          <a:r>
            <a:rPr lang="fr-FR" dirty="0" err="1"/>
            <a:t>years</a:t>
          </a:r>
          <a:r>
            <a:rPr lang="fr-FR" dirty="0"/>
            <a:t> </a:t>
          </a:r>
          <a:r>
            <a:rPr lang="fr-FR" dirty="0" err="1"/>
            <a:t>would</a:t>
          </a:r>
          <a:r>
            <a:rPr lang="fr-FR" dirty="0"/>
            <a:t> </a:t>
          </a:r>
          <a:r>
            <a:rPr lang="fr-FR" dirty="0" err="1"/>
            <a:t>be</a:t>
          </a:r>
          <a:r>
            <a:rPr lang="fr-FR" dirty="0"/>
            <a:t> </a:t>
          </a:r>
          <a:r>
            <a:rPr lang="fr-FR" dirty="0" err="1"/>
            <a:t>needed</a:t>
          </a:r>
          <a:r>
            <a:rPr lang="fr-FR" dirty="0"/>
            <a:t> to cover the </a:t>
          </a:r>
          <a:r>
            <a:rPr lang="fr-FR" dirty="0" err="1"/>
            <a:t>needs</a:t>
          </a:r>
          <a:r>
            <a:rPr lang="fr-FR" dirty="0"/>
            <a:t> </a:t>
          </a:r>
          <a:r>
            <a:rPr lang="fr-FR" dirty="0" err="1"/>
            <a:t>with</a:t>
          </a:r>
          <a:r>
            <a:rPr lang="fr-FR" dirty="0"/>
            <a:t> the BIPM SIRTI </a:t>
          </a:r>
          <a:r>
            <a:rPr lang="fr-FR" dirty="0" err="1"/>
            <a:t>alone</a:t>
          </a:r>
          <a:endParaRPr lang="en-US" dirty="0"/>
        </a:p>
      </dgm:t>
    </dgm:pt>
    <dgm:pt modelId="{EF49FE92-FAB0-4879-B4A6-AA2A7E571370}" type="parTrans" cxnId="{BE3646A5-BC36-44B2-8E9A-F8D9FEAC17C8}">
      <dgm:prSet/>
      <dgm:spPr/>
      <dgm:t>
        <a:bodyPr/>
        <a:lstStyle/>
        <a:p>
          <a:endParaRPr lang="en-US"/>
        </a:p>
      </dgm:t>
    </dgm:pt>
    <dgm:pt modelId="{DA89BC42-4F8C-4636-B3F5-EA903565B08E}" type="sibTrans" cxnId="{BE3646A5-BC36-44B2-8E9A-F8D9FEAC17C8}">
      <dgm:prSet/>
      <dgm:spPr/>
      <dgm:t>
        <a:bodyPr/>
        <a:lstStyle/>
        <a:p>
          <a:endParaRPr lang="en-US"/>
        </a:p>
      </dgm:t>
    </dgm:pt>
    <dgm:pt modelId="{759E65DA-E934-4FF1-92F4-643FBD8316C0}">
      <dgm:prSet/>
      <dgm:spPr/>
      <dgm:t>
        <a:bodyPr/>
        <a:lstStyle/>
        <a:p>
          <a:r>
            <a:rPr lang="fr-FR" dirty="0"/>
            <a:t>In addition, the </a:t>
          </a:r>
          <a:r>
            <a:rPr lang="fr-FR" dirty="0" err="1"/>
            <a:t>list</a:t>
          </a:r>
          <a:r>
            <a:rPr lang="fr-FR" dirty="0"/>
            <a:t> of </a:t>
          </a:r>
          <a:r>
            <a:rPr lang="fr-FR" dirty="0" err="1"/>
            <a:t>RNs</a:t>
          </a:r>
          <a:r>
            <a:rPr lang="fr-FR" dirty="0"/>
            <a:t> has been </a:t>
          </a:r>
          <a:r>
            <a:rPr lang="fr-FR" dirty="0" err="1"/>
            <a:t>recently</a:t>
          </a:r>
          <a:r>
            <a:rPr lang="fr-FR" dirty="0"/>
            <a:t> </a:t>
          </a:r>
          <a:r>
            <a:rPr lang="fr-FR" dirty="0" err="1"/>
            <a:t>increased</a:t>
          </a:r>
          <a:r>
            <a:rPr lang="fr-FR" dirty="0"/>
            <a:t> to </a:t>
          </a:r>
          <a:r>
            <a:rPr lang="fr-FR" dirty="0" err="1"/>
            <a:t>include</a:t>
          </a:r>
          <a:r>
            <a:rPr lang="fr-FR" dirty="0"/>
            <a:t> </a:t>
          </a:r>
          <a:r>
            <a:rPr lang="fr-FR" baseline="30000" dirty="0"/>
            <a:t>123</a:t>
          </a:r>
          <a:r>
            <a:rPr lang="fr-FR" dirty="0"/>
            <a:t>I and </a:t>
          </a:r>
          <a:r>
            <a:rPr lang="fr-FR" baseline="30000" dirty="0"/>
            <a:t>153</a:t>
          </a:r>
          <a:r>
            <a:rPr lang="fr-FR" dirty="0"/>
            <a:t>Sm, and </a:t>
          </a:r>
          <a:r>
            <a:rPr lang="fr-FR" dirty="0" err="1"/>
            <a:t>is</a:t>
          </a:r>
          <a:r>
            <a:rPr lang="fr-FR" dirty="0"/>
            <a:t> </a:t>
          </a:r>
          <a:r>
            <a:rPr lang="fr-FR" dirty="0" err="1"/>
            <a:t>planned</a:t>
          </a:r>
          <a:r>
            <a:rPr lang="fr-FR" dirty="0"/>
            <a:t> to </a:t>
          </a:r>
          <a:r>
            <a:rPr lang="fr-FR" dirty="0" err="1"/>
            <a:t>further</a:t>
          </a:r>
          <a:r>
            <a:rPr lang="fr-FR" dirty="0"/>
            <a:t> </a:t>
          </a:r>
          <a:r>
            <a:rPr lang="fr-FR" dirty="0" err="1"/>
            <a:t>increase</a:t>
          </a:r>
          <a:r>
            <a:rPr lang="fr-FR" dirty="0"/>
            <a:t>, </a:t>
          </a:r>
          <a:r>
            <a:rPr lang="fr-FR" dirty="0" err="1"/>
            <a:t>implying</a:t>
          </a:r>
          <a:r>
            <a:rPr lang="fr-FR" dirty="0"/>
            <a:t> re-</a:t>
          </a:r>
          <a:r>
            <a:rPr lang="fr-FR" dirty="0" err="1"/>
            <a:t>visiting</a:t>
          </a:r>
          <a:r>
            <a:rPr lang="fr-FR" dirty="0"/>
            <a:t> the </a:t>
          </a:r>
          <a:r>
            <a:rPr lang="fr-FR" dirty="0" err="1"/>
            <a:t>same</a:t>
          </a:r>
          <a:r>
            <a:rPr lang="fr-FR" dirty="0"/>
            <a:t> </a:t>
          </a:r>
          <a:r>
            <a:rPr lang="fr-FR" dirty="0" err="1"/>
            <a:t>NMIs</a:t>
          </a:r>
          <a:r>
            <a:rPr lang="fr-FR" dirty="0"/>
            <a:t> </a:t>
          </a:r>
          <a:r>
            <a:rPr lang="fr-FR" dirty="0" err="1"/>
            <a:t>again</a:t>
          </a:r>
          <a:r>
            <a:rPr lang="fr-FR" dirty="0"/>
            <a:t>.</a:t>
          </a:r>
          <a:endParaRPr lang="en-US" dirty="0"/>
        </a:p>
      </dgm:t>
    </dgm:pt>
    <dgm:pt modelId="{7A95FB0D-465B-4882-915F-8F2181ABB6C7}" type="parTrans" cxnId="{F3A4B08D-3680-4218-A7F9-03594BFDEAC8}">
      <dgm:prSet/>
      <dgm:spPr/>
      <dgm:t>
        <a:bodyPr/>
        <a:lstStyle/>
        <a:p>
          <a:endParaRPr lang="en-US"/>
        </a:p>
      </dgm:t>
    </dgm:pt>
    <dgm:pt modelId="{611F3508-D325-4EBB-AD80-B1580587BF63}" type="sibTrans" cxnId="{F3A4B08D-3680-4218-A7F9-03594BFDEAC8}">
      <dgm:prSet/>
      <dgm:spPr/>
      <dgm:t>
        <a:bodyPr/>
        <a:lstStyle/>
        <a:p>
          <a:endParaRPr lang="en-US"/>
        </a:p>
      </dgm:t>
    </dgm:pt>
    <dgm:pt modelId="{C62835D9-D6B7-4288-BA79-4930C12181A0}" type="pres">
      <dgm:prSet presAssocID="{49233E3C-BBCC-4364-B635-4ACDA1BA780D}" presName="vert0" presStyleCnt="0">
        <dgm:presLayoutVars>
          <dgm:dir/>
          <dgm:animOne val="branch"/>
          <dgm:animLvl val="lvl"/>
        </dgm:presLayoutVars>
      </dgm:prSet>
      <dgm:spPr/>
    </dgm:pt>
    <dgm:pt modelId="{A3F5D2C4-FA7F-4946-8C3C-0C7F9A981B5D}" type="pres">
      <dgm:prSet presAssocID="{BD7308F0-D9DB-413E-BF73-C34525FCD557}" presName="thickLine" presStyleLbl="alignNode1" presStyleIdx="0" presStyleCnt="5"/>
      <dgm:spPr/>
    </dgm:pt>
    <dgm:pt modelId="{4D9F3E7B-6CED-4E48-AEA3-09D670FFB70C}" type="pres">
      <dgm:prSet presAssocID="{BD7308F0-D9DB-413E-BF73-C34525FCD557}" presName="horz1" presStyleCnt="0"/>
      <dgm:spPr/>
    </dgm:pt>
    <dgm:pt modelId="{34D29610-92AB-47DA-9BE6-C97177362F13}" type="pres">
      <dgm:prSet presAssocID="{BD7308F0-D9DB-413E-BF73-C34525FCD557}" presName="tx1" presStyleLbl="revTx" presStyleIdx="0" presStyleCnt="5"/>
      <dgm:spPr/>
    </dgm:pt>
    <dgm:pt modelId="{ED25A39C-53DA-49B8-93AB-948A5793A820}" type="pres">
      <dgm:prSet presAssocID="{BD7308F0-D9DB-413E-BF73-C34525FCD557}" presName="vert1" presStyleCnt="0"/>
      <dgm:spPr/>
    </dgm:pt>
    <dgm:pt modelId="{F3F2F4A3-3A04-43CE-AC19-72DEC37183EC}" type="pres">
      <dgm:prSet presAssocID="{589DA265-F693-40D3-A8C6-07B887091F90}" presName="thickLine" presStyleLbl="alignNode1" presStyleIdx="1" presStyleCnt="5"/>
      <dgm:spPr/>
    </dgm:pt>
    <dgm:pt modelId="{8D25D643-EC44-4A2D-B633-8E485587D6B0}" type="pres">
      <dgm:prSet presAssocID="{589DA265-F693-40D3-A8C6-07B887091F90}" presName="horz1" presStyleCnt="0"/>
      <dgm:spPr/>
    </dgm:pt>
    <dgm:pt modelId="{C4D88F3A-BE77-4A25-904C-1F062DEBD844}" type="pres">
      <dgm:prSet presAssocID="{589DA265-F693-40D3-A8C6-07B887091F90}" presName="tx1" presStyleLbl="revTx" presStyleIdx="1" presStyleCnt="5"/>
      <dgm:spPr/>
    </dgm:pt>
    <dgm:pt modelId="{B06044F8-D1FA-4FC3-8B52-035752016636}" type="pres">
      <dgm:prSet presAssocID="{589DA265-F693-40D3-A8C6-07B887091F90}" presName="vert1" presStyleCnt="0"/>
      <dgm:spPr/>
    </dgm:pt>
    <dgm:pt modelId="{BA2AF458-E363-4648-8F22-C83BB31F8478}" type="pres">
      <dgm:prSet presAssocID="{33053A1A-105A-42CD-AC48-12F73A5407C5}" presName="thickLine" presStyleLbl="alignNode1" presStyleIdx="2" presStyleCnt="5"/>
      <dgm:spPr/>
    </dgm:pt>
    <dgm:pt modelId="{34DE5925-F3D4-439F-80E0-63A86D8C126B}" type="pres">
      <dgm:prSet presAssocID="{33053A1A-105A-42CD-AC48-12F73A5407C5}" presName="horz1" presStyleCnt="0"/>
      <dgm:spPr/>
    </dgm:pt>
    <dgm:pt modelId="{4F1DBE7B-76A8-4F39-8900-E612BFBF72DF}" type="pres">
      <dgm:prSet presAssocID="{33053A1A-105A-42CD-AC48-12F73A5407C5}" presName="tx1" presStyleLbl="revTx" presStyleIdx="2" presStyleCnt="5"/>
      <dgm:spPr/>
    </dgm:pt>
    <dgm:pt modelId="{15C4394C-A275-422D-A240-047801493E90}" type="pres">
      <dgm:prSet presAssocID="{33053A1A-105A-42CD-AC48-12F73A5407C5}" presName="vert1" presStyleCnt="0"/>
      <dgm:spPr/>
    </dgm:pt>
    <dgm:pt modelId="{EEC6D17C-B138-4608-930B-CBA9C552E793}" type="pres">
      <dgm:prSet presAssocID="{D62BC2F1-F3E5-41E9-8863-0C219C8B4E07}" presName="thickLine" presStyleLbl="alignNode1" presStyleIdx="3" presStyleCnt="5"/>
      <dgm:spPr/>
    </dgm:pt>
    <dgm:pt modelId="{FD1058ED-1C1D-4128-9FBC-75FFB63991B8}" type="pres">
      <dgm:prSet presAssocID="{D62BC2F1-F3E5-41E9-8863-0C219C8B4E07}" presName="horz1" presStyleCnt="0"/>
      <dgm:spPr/>
    </dgm:pt>
    <dgm:pt modelId="{DDB3BF8B-39C5-4164-A9AA-E2035EF5E6B2}" type="pres">
      <dgm:prSet presAssocID="{D62BC2F1-F3E5-41E9-8863-0C219C8B4E07}" presName="tx1" presStyleLbl="revTx" presStyleIdx="3" presStyleCnt="5"/>
      <dgm:spPr/>
    </dgm:pt>
    <dgm:pt modelId="{83BE1C26-BD25-4F8A-A61B-6139C37E0F98}" type="pres">
      <dgm:prSet presAssocID="{D62BC2F1-F3E5-41E9-8863-0C219C8B4E07}" presName="vert1" presStyleCnt="0"/>
      <dgm:spPr/>
    </dgm:pt>
    <dgm:pt modelId="{D20B966F-035D-4724-9246-25D039EA9372}" type="pres">
      <dgm:prSet presAssocID="{759E65DA-E934-4FF1-92F4-643FBD8316C0}" presName="thickLine" presStyleLbl="alignNode1" presStyleIdx="4" presStyleCnt="5"/>
      <dgm:spPr/>
    </dgm:pt>
    <dgm:pt modelId="{A59039AF-CD9E-44EA-BD65-9B6A9906A233}" type="pres">
      <dgm:prSet presAssocID="{759E65DA-E934-4FF1-92F4-643FBD8316C0}" presName="horz1" presStyleCnt="0"/>
      <dgm:spPr/>
    </dgm:pt>
    <dgm:pt modelId="{8A968148-4563-4F53-86BC-700DEAB0A4C2}" type="pres">
      <dgm:prSet presAssocID="{759E65DA-E934-4FF1-92F4-643FBD8316C0}" presName="tx1" presStyleLbl="revTx" presStyleIdx="4" presStyleCnt="5"/>
      <dgm:spPr/>
    </dgm:pt>
    <dgm:pt modelId="{F049113D-655C-44BF-84E8-B3C64956364D}" type="pres">
      <dgm:prSet presAssocID="{759E65DA-E934-4FF1-92F4-643FBD8316C0}" presName="vert1" presStyleCnt="0"/>
      <dgm:spPr/>
    </dgm:pt>
  </dgm:ptLst>
  <dgm:cxnLst>
    <dgm:cxn modelId="{36D5971A-2473-4E78-8AFC-4ADB331B3DEB}" srcId="{49233E3C-BBCC-4364-B635-4ACDA1BA780D}" destId="{33053A1A-105A-42CD-AC48-12F73A5407C5}" srcOrd="2" destOrd="0" parTransId="{8BF7D714-E847-437C-9938-F712B53A2C3D}" sibTransId="{3701A405-567D-445E-97F7-0213F5EA260C}"/>
    <dgm:cxn modelId="{56FAAF4B-EC66-4832-9D5B-6F122DF45828}" type="presOf" srcId="{589DA265-F693-40D3-A8C6-07B887091F90}" destId="{C4D88F3A-BE77-4A25-904C-1F062DEBD844}" srcOrd="0" destOrd="0" presId="urn:microsoft.com/office/officeart/2008/layout/LinedList"/>
    <dgm:cxn modelId="{3AC87F50-E244-401E-A221-2968E823895E}" type="presOf" srcId="{D62BC2F1-F3E5-41E9-8863-0C219C8B4E07}" destId="{DDB3BF8B-39C5-4164-A9AA-E2035EF5E6B2}" srcOrd="0" destOrd="0" presId="urn:microsoft.com/office/officeart/2008/layout/LinedList"/>
    <dgm:cxn modelId="{A3251E89-DC8D-475F-980F-9D334DF9E560}" type="presOf" srcId="{33053A1A-105A-42CD-AC48-12F73A5407C5}" destId="{4F1DBE7B-76A8-4F39-8900-E612BFBF72DF}" srcOrd="0" destOrd="0" presId="urn:microsoft.com/office/officeart/2008/layout/LinedList"/>
    <dgm:cxn modelId="{F3A4B08D-3680-4218-A7F9-03594BFDEAC8}" srcId="{49233E3C-BBCC-4364-B635-4ACDA1BA780D}" destId="{759E65DA-E934-4FF1-92F4-643FBD8316C0}" srcOrd="4" destOrd="0" parTransId="{7A95FB0D-465B-4882-915F-8F2181ABB6C7}" sibTransId="{611F3508-D325-4EBB-AD80-B1580587BF63}"/>
    <dgm:cxn modelId="{6BE64A8E-E36C-4E97-B0EC-C41D7F32F5F4}" srcId="{49233E3C-BBCC-4364-B635-4ACDA1BA780D}" destId="{BD7308F0-D9DB-413E-BF73-C34525FCD557}" srcOrd="0" destOrd="0" parTransId="{C56C7E57-F67B-48C8-AF99-ED8DBDDBBABF}" sibTransId="{69F79535-CEA3-498E-AB53-38F70A0B61B1}"/>
    <dgm:cxn modelId="{BE3646A5-BC36-44B2-8E9A-F8D9FEAC17C8}" srcId="{49233E3C-BBCC-4364-B635-4ACDA1BA780D}" destId="{D62BC2F1-F3E5-41E9-8863-0C219C8B4E07}" srcOrd="3" destOrd="0" parTransId="{EF49FE92-FAB0-4879-B4A6-AA2A7E571370}" sibTransId="{DA89BC42-4F8C-4636-B3F5-EA903565B08E}"/>
    <dgm:cxn modelId="{5AA81AB6-221D-45BE-AC1E-3F1D923C0A17}" type="presOf" srcId="{BD7308F0-D9DB-413E-BF73-C34525FCD557}" destId="{34D29610-92AB-47DA-9BE6-C97177362F13}" srcOrd="0" destOrd="0" presId="urn:microsoft.com/office/officeart/2008/layout/LinedList"/>
    <dgm:cxn modelId="{98BEA7C9-1C9A-4901-A9D4-58E2813C4140}" type="presOf" srcId="{759E65DA-E934-4FF1-92F4-643FBD8316C0}" destId="{8A968148-4563-4F53-86BC-700DEAB0A4C2}" srcOrd="0" destOrd="0" presId="urn:microsoft.com/office/officeart/2008/layout/LinedList"/>
    <dgm:cxn modelId="{C59F32E8-CDF5-402B-BB2E-A31051F635DB}" type="presOf" srcId="{49233E3C-BBCC-4364-B635-4ACDA1BA780D}" destId="{C62835D9-D6B7-4288-BA79-4930C12181A0}" srcOrd="0" destOrd="0" presId="urn:microsoft.com/office/officeart/2008/layout/LinedList"/>
    <dgm:cxn modelId="{4C5FA5ED-7BA8-4547-8634-6E1C7DF8B2FB}" srcId="{49233E3C-BBCC-4364-B635-4ACDA1BA780D}" destId="{589DA265-F693-40D3-A8C6-07B887091F90}" srcOrd="1" destOrd="0" parTransId="{13FE8280-F8A6-480E-8B19-EF5E4ADD346A}" sibTransId="{79951FA7-6487-4413-A328-A9F026FDAF9E}"/>
    <dgm:cxn modelId="{E3BEE64B-0083-49AC-9242-1178E0A5CCC6}" type="presParOf" srcId="{C62835D9-D6B7-4288-BA79-4930C12181A0}" destId="{A3F5D2C4-FA7F-4946-8C3C-0C7F9A981B5D}" srcOrd="0" destOrd="0" presId="urn:microsoft.com/office/officeart/2008/layout/LinedList"/>
    <dgm:cxn modelId="{26868CEF-967C-4490-B5BB-7B9B9F0E6D0E}" type="presParOf" srcId="{C62835D9-D6B7-4288-BA79-4930C12181A0}" destId="{4D9F3E7B-6CED-4E48-AEA3-09D670FFB70C}" srcOrd="1" destOrd="0" presId="urn:microsoft.com/office/officeart/2008/layout/LinedList"/>
    <dgm:cxn modelId="{6410A9F0-F100-492C-92F8-6B5397270EF3}" type="presParOf" srcId="{4D9F3E7B-6CED-4E48-AEA3-09D670FFB70C}" destId="{34D29610-92AB-47DA-9BE6-C97177362F13}" srcOrd="0" destOrd="0" presId="urn:microsoft.com/office/officeart/2008/layout/LinedList"/>
    <dgm:cxn modelId="{B18EFC57-8D07-4567-8820-8E1D9572C06A}" type="presParOf" srcId="{4D9F3E7B-6CED-4E48-AEA3-09D670FFB70C}" destId="{ED25A39C-53DA-49B8-93AB-948A5793A820}" srcOrd="1" destOrd="0" presId="urn:microsoft.com/office/officeart/2008/layout/LinedList"/>
    <dgm:cxn modelId="{1A3FFBAA-B296-42F8-9EE6-6B622B788382}" type="presParOf" srcId="{C62835D9-D6B7-4288-BA79-4930C12181A0}" destId="{F3F2F4A3-3A04-43CE-AC19-72DEC37183EC}" srcOrd="2" destOrd="0" presId="urn:microsoft.com/office/officeart/2008/layout/LinedList"/>
    <dgm:cxn modelId="{A66D7E9B-6CB8-461B-91B9-E8C469E18688}" type="presParOf" srcId="{C62835D9-D6B7-4288-BA79-4930C12181A0}" destId="{8D25D643-EC44-4A2D-B633-8E485587D6B0}" srcOrd="3" destOrd="0" presId="urn:microsoft.com/office/officeart/2008/layout/LinedList"/>
    <dgm:cxn modelId="{A258BC1B-6BCA-4B1C-9E61-6E27EBB7EA7E}" type="presParOf" srcId="{8D25D643-EC44-4A2D-B633-8E485587D6B0}" destId="{C4D88F3A-BE77-4A25-904C-1F062DEBD844}" srcOrd="0" destOrd="0" presId="urn:microsoft.com/office/officeart/2008/layout/LinedList"/>
    <dgm:cxn modelId="{BDF6F817-5DB8-4388-A5FA-C09B85411CD5}" type="presParOf" srcId="{8D25D643-EC44-4A2D-B633-8E485587D6B0}" destId="{B06044F8-D1FA-4FC3-8B52-035752016636}" srcOrd="1" destOrd="0" presId="urn:microsoft.com/office/officeart/2008/layout/LinedList"/>
    <dgm:cxn modelId="{4BAB4C93-9849-4CD0-B1AD-7212C38AB674}" type="presParOf" srcId="{C62835D9-D6B7-4288-BA79-4930C12181A0}" destId="{BA2AF458-E363-4648-8F22-C83BB31F8478}" srcOrd="4" destOrd="0" presId="urn:microsoft.com/office/officeart/2008/layout/LinedList"/>
    <dgm:cxn modelId="{2434CBC2-E81A-409A-9293-88417D0329AF}" type="presParOf" srcId="{C62835D9-D6B7-4288-BA79-4930C12181A0}" destId="{34DE5925-F3D4-439F-80E0-63A86D8C126B}" srcOrd="5" destOrd="0" presId="urn:microsoft.com/office/officeart/2008/layout/LinedList"/>
    <dgm:cxn modelId="{093F578D-6F3A-4C7B-859D-A890E836CBAC}" type="presParOf" srcId="{34DE5925-F3D4-439F-80E0-63A86D8C126B}" destId="{4F1DBE7B-76A8-4F39-8900-E612BFBF72DF}" srcOrd="0" destOrd="0" presId="urn:microsoft.com/office/officeart/2008/layout/LinedList"/>
    <dgm:cxn modelId="{7F660263-E2ED-413C-A013-EC35FE4DEBA5}" type="presParOf" srcId="{34DE5925-F3D4-439F-80E0-63A86D8C126B}" destId="{15C4394C-A275-422D-A240-047801493E90}" srcOrd="1" destOrd="0" presId="urn:microsoft.com/office/officeart/2008/layout/LinedList"/>
    <dgm:cxn modelId="{34FCE1E2-183D-40BD-AB05-D60B85EFEF2F}" type="presParOf" srcId="{C62835D9-D6B7-4288-BA79-4930C12181A0}" destId="{EEC6D17C-B138-4608-930B-CBA9C552E793}" srcOrd="6" destOrd="0" presId="urn:microsoft.com/office/officeart/2008/layout/LinedList"/>
    <dgm:cxn modelId="{5D0C2735-55E8-40F8-B69D-E403326D7BAB}" type="presParOf" srcId="{C62835D9-D6B7-4288-BA79-4930C12181A0}" destId="{FD1058ED-1C1D-4128-9FBC-75FFB63991B8}" srcOrd="7" destOrd="0" presId="urn:microsoft.com/office/officeart/2008/layout/LinedList"/>
    <dgm:cxn modelId="{60AF5F86-45A0-40FD-B2C3-35F9139F6E94}" type="presParOf" srcId="{FD1058ED-1C1D-4128-9FBC-75FFB63991B8}" destId="{DDB3BF8B-39C5-4164-A9AA-E2035EF5E6B2}" srcOrd="0" destOrd="0" presId="urn:microsoft.com/office/officeart/2008/layout/LinedList"/>
    <dgm:cxn modelId="{8F9F17EF-DC04-4573-AB7C-434D53659AC9}" type="presParOf" srcId="{FD1058ED-1C1D-4128-9FBC-75FFB63991B8}" destId="{83BE1C26-BD25-4F8A-A61B-6139C37E0F98}" srcOrd="1" destOrd="0" presId="urn:microsoft.com/office/officeart/2008/layout/LinedList"/>
    <dgm:cxn modelId="{C6873212-F1DA-4770-A4CF-06F8094CB458}" type="presParOf" srcId="{C62835D9-D6B7-4288-BA79-4930C12181A0}" destId="{D20B966F-035D-4724-9246-25D039EA9372}" srcOrd="8" destOrd="0" presId="urn:microsoft.com/office/officeart/2008/layout/LinedList"/>
    <dgm:cxn modelId="{BB8F27F0-4A0E-48EE-AF75-EEEB1036C21B}" type="presParOf" srcId="{C62835D9-D6B7-4288-BA79-4930C12181A0}" destId="{A59039AF-CD9E-44EA-BD65-9B6A9906A233}" srcOrd="9" destOrd="0" presId="urn:microsoft.com/office/officeart/2008/layout/LinedList"/>
    <dgm:cxn modelId="{04ABCF0D-871C-454B-A158-4023112AB2E7}" type="presParOf" srcId="{A59039AF-CD9E-44EA-BD65-9B6A9906A233}" destId="{8A968148-4563-4F53-86BC-700DEAB0A4C2}" srcOrd="0" destOrd="0" presId="urn:microsoft.com/office/officeart/2008/layout/LinedList"/>
    <dgm:cxn modelId="{00DF563C-C11E-4106-AB54-5045F9C36A8E}" type="presParOf" srcId="{A59039AF-CD9E-44EA-BD65-9B6A9906A233}" destId="{F049113D-655C-44BF-84E8-B3C64956364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F5D2C4-FA7F-4946-8C3C-0C7F9A981B5D}">
      <dsp:nvSpPr>
        <dsp:cNvPr id="0" name=""/>
        <dsp:cNvSpPr/>
      </dsp:nvSpPr>
      <dsp:spPr>
        <a:xfrm>
          <a:off x="0" y="0"/>
          <a:ext cx="4288432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D29610-92AB-47DA-9BE6-C97177362F13}">
      <dsp:nvSpPr>
        <dsp:cNvPr id="0" name=""/>
        <dsp:cNvSpPr/>
      </dsp:nvSpPr>
      <dsp:spPr>
        <a:xfrm>
          <a:off x="0" y="0"/>
          <a:ext cx="4288432" cy="1007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 err="1"/>
            <a:t>Well</a:t>
          </a:r>
          <a:r>
            <a:rPr lang="fr-FR" sz="1600" kern="1200" dirty="0"/>
            <a:t>-type </a:t>
          </a:r>
          <a:r>
            <a:rPr lang="fr-FR" sz="1600" kern="1200" dirty="0" err="1"/>
            <a:t>NaI</a:t>
          </a:r>
          <a:r>
            <a:rPr lang="fr-FR" sz="1600" kern="1200" dirty="0"/>
            <a:t>(Tl) for </a:t>
          </a:r>
          <a:r>
            <a:rPr lang="fr-FR" sz="1600" kern="1200" dirty="0" err="1"/>
            <a:t>integral</a:t>
          </a:r>
          <a:r>
            <a:rPr lang="fr-FR" sz="1600" kern="1200" dirty="0"/>
            <a:t> </a:t>
          </a:r>
          <a:r>
            <a:rPr lang="fr-FR" sz="1600" kern="1200" dirty="0" err="1"/>
            <a:t>counting</a:t>
          </a:r>
          <a:r>
            <a:rPr lang="fr-FR" sz="1600" kern="1200" dirty="0"/>
            <a:t> </a:t>
          </a:r>
          <a:r>
            <a:rPr lang="fr-FR" sz="1600" kern="1200" dirty="0" err="1"/>
            <a:t>above</a:t>
          </a:r>
          <a:r>
            <a:rPr lang="fr-FR" sz="1600" kern="1200" dirty="0"/>
            <a:t> </a:t>
          </a:r>
          <a:r>
            <a:rPr lang="fr-FR" sz="1600" kern="1200" dirty="0" err="1"/>
            <a:t>low-energy</a:t>
          </a:r>
          <a:r>
            <a:rPr lang="fr-FR" sz="1600" kern="1200" dirty="0"/>
            <a:t> </a:t>
          </a:r>
          <a:r>
            <a:rPr lang="fr-FR" sz="1600" kern="1200" dirty="0" err="1"/>
            <a:t>threshold</a:t>
          </a:r>
          <a:endParaRPr lang="en-US" sz="1600" kern="1200" dirty="0"/>
        </a:p>
      </dsp:txBody>
      <dsp:txXfrm>
        <a:off x="0" y="0"/>
        <a:ext cx="4288432" cy="1007865"/>
      </dsp:txXfrm>
    </dsp:sp>
    <dsp:sp modelId="{B0FB11DA-5417-4CF8-BA37-7ADCBABC6BCC}">
      <dsp:nvSpPr>
        <dsp:cNvPr id="0" name=""/>
        <dsp:cNvSpPr/>
      </dsp:nvSpPr>
      <dsp:spPr>
        <a:xfrm>
          <a:off x="0" y="1008481"/>
          <a:ext cx="4288432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385586-8BEB-46CB-98C8-AF20A1FC36C1}">
      <dsp:nvSpPr>
        <dsp:cNvPr id="0" name=""/>
        <dsp:cNvSpPr/>
      </dsp:nvSpPr>
      <dsp:spPr>
        <a:xfrm>
          <a:off x="0" y="1008481"/>
          <a:ext cx="4288432" cy="1007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Not </a:t>
          </a:r>
          <a:r>
            <a:rPr lang="fr-FR" sz="1600" kern="1200" dirty="0" err="1"/>
            <a:t>primary</a:t>
          </a:r>
          <a:r>
            <a:rPr lang="fr-FR" sz="1600" kern="1200" dirty="0"/>
            <a:t> </a:t>
          </a:r>
          <a:r>
            <a:rPr lang="fr-FR" sz="1600" kern="1200" dirty="0" err="1"/>
            <a:t>measurement</a:t>
          </a:r>
          <a:r>
            <a:rPr lang="fr-FR" sz="1600" kern="1200" dirty="0"/>
            <a:t>: </a:t>
          </a:r>
          <a:br>
            <a:rPr lang="fr-FR" sz="1600" kern="1200" dirty="0"/>
          </a:br>
          <a:r>
            <a:rPr lang="fr-FR" sz="1600" kern="1200" dirty="0"/>
            <a:t>- No extrapolation to </a:t>
          </a:r>
          <a:r>
            <a:rPr lang="fr-FR" sz="1600" kern="1200" dirty="0" err="1"/>
            <a:t>zero</a:t>
          </a:r>
          <a:r>
            <a:rPr lang="fr-FR" sz="1600" kern="1200" dirty="0"/>
            <a:t> keV</a:t>
          </a:r>
          <a:br>
            <a:rPr lang="fr-FR" sz="1600" kern="1200" dirty="0"/>
          </a:br>
          <a:r>
            <a:rPr lang="fr-FR" sz="1600" kern="1200" dirty="0"/>
            <a:t>- </a:t>
          </a:r>
          <a:r>
            <a:rPr lang="fr-FR" sz="1600" kern="1200" dirty="0" err="1"/>
            <a:t>Measurements</a:t>
          </a:r>
          <a:r>
            <a:rPr lang="fr-FR" sz="1600" kern="1200" dirty="0"/>
            <a:t> relative to </a:t>
          </a:r>
          <a:r>
            <a:rPr lang="fr-FR" sz="1600" kern="1200" baseline="30000" dirty="0"/>
            <a:t>94</a:t>
          </a:r>
          <a:r>
            <a:rPr lang="fr-FR" sz="1600" kern="1200" dirty="0"/>
            <a:t>Nb </a:t>
          </a:r>
          <a:r>
            <a:rPr lang="fr-FR" sz="1600" kern="1200" dirty="0" err="1"/>
            <a:t>reference</a:t>
          </a:r>
          <a:r>
            <a:rPr lang="fr-FR" sz="1600" kern="1200" dirty="0"/>
            <a:t> source</a:t>
          </a:r>
          <a:br>
            <a:rPr lang="fr-FR" sz="1600" kern="1200" dirty="0"/>
          </a:br>
          <a:br>
            <a:rPr lang="fr-FR" sz="1600" kern="1200" dirty="0"/>
          </a:br>
          <a:endParaRPr lang="fr-FR" sz="1600" kern="1200" dirty="0"/>
        </a:p>
      </dsp:txBody>
      <dsp:txXfrm>
        <a:off x="0" y="1008481"/>
        <a:ext cx="4288432" cy="1007865"/>
      </dsp:txXfrm>
    </dsp:sp>
    <dsp:sp modelId="{15990640-DAE7-48CD-8151-1F90B6A19A6C}">
      <dsp:nvSpPr>
        <dsp:cNvPr id="0" name=""/>
        <dsp:cNvSpPr/>
      </dsp:nvSpPr>
      <dsp:spPr>
        <a:xfrm>
          <a:off x="0" y="2016347"/>
          <a:ext cx="4288432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2C37F7-117D-45F0-B215-BBCEA95C4FC1}">
      <dsp:nvSpPr>
        <dsp:cNvPr id="0" name=""/>
        <dsp:cNvSpPr/>
      </dsp:nvSpPr>
      <dsp:spPr>
        <a:xfrm>
          <a:off x="0" y="2016347"/>
          <a:ext cx="4288432" cy="1007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 err="1"/>
            <a:t>Calibrated</a:t>
          </a:r>
          <a:r>
            <a:rPr lang="fr-FR" sz="1600" kern="1200" dirty="0"/>
            <a:t> </a:t>
          </a:r>
          <a:r>
            <a:rPr lang="fr-FR" sz="1600" kern="1200" dirty="0" err="1"/>
            <a:t>against</a:t>
          </a:r>
          <a:r>
            <a:rPr lang="fr-FR" sz="1600" kern="1200" dirty="0"/>
            <a:t> the SIR </a:t>
          </a:r>
          <a:r>
            <a:rPr lang="fr-FR" sz="1600" kern="1200" dirty="0" err="1"/>
            <a:t>ionization</a:t>
          </a:r>
          <a:r>
            <a:rPr lang="fr-FR" sz="1600" kern="1200" dirty="0"/>
            <a:t> </a:t>
          </a:r>
          <a:r>
            <a:rPr lang="fr-FR" sz="1600" kern="1200" dirty="0" err="1"/>
            <a:t>chamber</a:t>
          </a:r>
          <a:r>
            <a:rPr lang="fr-FR" sz="1600" kern="1200" dirty="0"/>
            <a:t> at the BIPM for </a:t>
          </a:r>
          <a:r>
            <a:rPr lang="fr-FR" sz="1600" kern="1200" baseline="30000" dirty="0"/>
            <a:t>99m</a:t>
          </a:r>
          <a:r>
            <a:rPr lang="fr-FR" sz="1600" kern="1200" dirty="0"/>
            <a:t>Tc, </a:t>
          </a:r>
          <a:r>
            <a:rPr lang="fr-FR" sz="1600" kern="1200" baseline="30000" dirty="0"/>
            <a:t>18</a:t>
          </a:r>
          <a:r>
            <a:rPr lang="fr-FR" sz="1600" kern="1200" dirty="0"/>
            <a:t>F, </a:t>
          </a:r>
          <a:r>
            <a:rPr lang="fr-FR" sz="1600" kern="1200" baseline="30000" dirty="0"/>
            <a:t>64</a:t>
          </a:r>
          <a:r>
            <a:rPr lang="fr-FR" sz="1600" kern="1200" dirty="0"/>
            <a:t>Cu,…</a:t>
          </a:r>
        </a:p>
      </dsp:txBody>
      <dsp:txXfrm>
        <a:off x="0" y="2016347"/>
        <a:ext cx="4288432" cy="1007865"/>
      </dsp:txXfrm>
    </dsp:sp>
    <dsp:sp modelId="{43EC513B-73C2-4168-8AB8-8EC280F657E0}">
      <dsp:nvSpPr>
        <dsp:cNvPr id="0" name=""/>
        <dsp:cNvSpPr/>
      </dsp:nvSpPr>
      <dsp:spPr>
        <a:xfrm>
          <a:off x="0" y="3024212"/>
          <a:ext cx="4288432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365F72-5B08-4386-8C1F-3131D74231F4}">
      <dsp:nvSpPr>
        <dsp:cNvPr id="0" name=""/>
        <dsp:cNvSpPr/>
      </dsp:nvSpPr>
      <dsp:spPr>
        <a:xfrm>
          <a:off x="0" y="3024212"/>
          <a:ext cx="4288432" cy="1007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Travelling instrument to run </a:t>
          </a:r>
          <a:r>
            <a:rPr lang="fr-FR" sz="1600" kern="1200" dirty="0" err="1"/>
            <a:t>comparisons</a:t>
          </a:r>
          <a:r>
            <a:rPr lang="fr-FR" sz="1600" kern="1200" dirty="0"/>
            <a:t> </a:t>
          </a:r>
          <a:r>
            <a:rPr lang="fr-FR" sz="1600" kern="1200" dirty="0" err="1"/>
            <a:t>successfully</a:t>
          </a:r>
          <a:r>
            <a:rPr lang="fr-FR" sz="1600" kern="1200" dirty="0"/>
            <a:t> at </a:t>
          </a:r>
          <a:r>
            <a:rPr lang="fr-FR" sz="1600" kern="1200" dirty="0" err="1"/>
            <a:t>NMIs</a:t>
          </a:r>
          <a:r>
            <a:rPr lang="fr-FR" sz="1600" kern="1200" dirty="0"/>
            <a:t> world-</a:t>
          </a:r>
          <a:r>
            <a:rPr lang="fr-FR" sz="1600" kern="1200" dirty="0" err="1"/>
            <a:t>wide</a:t>
          </a:r>
          <a:r>
            <a:rPr lang="fr-FR" sz="1600" kern="1200" dirty="0"/>
            <a:t>, </a:t>
          </a:r>
          <a:r>
            <a:rPr lang="fr-FR" sz="1600" kern="1200" dirty="0" err="1"/>
            <a:t>since</a:t>
          </a:r>
          <a:r>
            <a:rPr lang="fr-FR" sz="1600" kern="1200" dirty="0"/>
            <a:t> 2009</a:t>
          </a:r>
        </a:p>
      </dsp:txBody>
      <dsp:txXfrm>
        <a:off x="0" y="3024212"/>
        <a:ext cx="4288432" cy="1007865"/>
      </dsp:txXfrm>
    </dsp:sp>
    <dsp:sp modelId="{528997D1-4684-4D10-B1DD-BB29E16535F7}">
      <dsp:nvSpPr>
        <dsp:cNvPr id="0" name=""/>
        <dsp:cNvSpPr/>
      </dsp:nvSpPr>
      <dsp:spPr>
        <a:xfrm>
          <a:off x="0" y="4032078"/>
          <a:ext cx="4288432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7C8598-4B04-4E46-AB69-84DB0A76E079}">
      <dsp:nvSpPr>
        <dsp:cNvPr id="0" name=""/>
        <dsp:cNvSpPr/>
      </dsp:nvSpPr>
      <dsp:spPr>
        <a:xfrm>
          <a:off x="0" y="4032078"/>
          <a:ext cx="4288432" cy="1007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/>
        </a:p>
      </dsp:txBody>
      <dsp:txXfrm>
        <a:off x="0" y="4032078"/>
        <a:ext cx="4288432" cy="10078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F5D2C4-FA7F-4946-8C3C-0C7F9A981B5D}">
      <dsp:nvSpPr>
        <dsp:cNvPr id="0" name=""/>
        <dsp:cNvSpPr/>
      </dsp:nvSpPr>
      <dsp:spPr>
        <a:xfrm>
          <a:off x="0" y="552"/>
          <a:ext cx="8229600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D29610-92AB-47DA-9BE6-C97177362F13}">
      <dsp:nvSpPr>
        <dsp:cNvPr id="0" name=""/>
        <dsp:cNvSpPr/>
      </dsp:nvSpPr>
      <dsp:spPr>
        <a:xfrm>
          <a:off x="0" y="552"/>
          <a:ext cx="8229600" cy="90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The BIPM SIRTI </a:t>
          </a:r>
          <a:r>
            <a:rPr lang="fr-FR" sz="1900" kern="1200" dirty="0" err="1"/>
            <a:t>carried</a:t>
          </a:r>
          <a:r>
            <a:rPr lang="fr-FR" sz="1900" kern="1200" dirty="0"/>
            <a:t> out </a:t>
          </a:r>
          <a:r>
            <a:rPr lang="fr-FR" sz="1900" kern="1200" dirty="0" err="1"/>
            <a:t>comparisons</a:t>
          </a:r>
          <a:r>
            <a:rPr lang="fr-FR" sz="1900" kern="1200" dirty="0"/>
            <a:t> in 15 </a:t>
          </a:r>
          <a:r>
            <a:rPr lang="fr-FR" sz="1900" kern="1200" dirty="0" err="1"/>
            <a:t>NMIs</a:t>
          </a:r>
          <a:r>
            <a:rPr lang="fr-FR" sz="1900" kern="1200" dirty="0"/>
            <a:t> </a:t>
          </a:r>
          <a:r>
            <a:rPr lang="fr-FR" sz="1900" kern="1200" dirty="0" err="1"/>
            <a:t>from</a:t>
          </a:r>
          <a:r>
            <a:rPr lang="fr-FR" sz="1900" kern="1200" dirty="0"/>
            <a:t> 5 </a:t>
          </a:r>
          <a:r>
            <a:rPr lang="fr-FR" sz="1900" kern="1200" dirty="0" err="1"/>
            <a:t>RMOs</a:t>
          </a:r>
          <a:r>
            <a:rPr lang="fr-FR" sz="1900" kern="1200" dirty="0"/>
            <a:t> in 10 </a:t>
          </a:r>
          <a:r>
            <a:rPr lang="fr-FR" sz="1900" kern="1200" dirty="0" err="1"/>
            <a:t>years</a:t>
          </a:r>
          <a:r>
            <a:rPr lang="fr-FR" sz="1900" kern="1200" dirty="0"/>
            <a:t> </a:t>
          </a:r>
          <a:br>
            <a:rPr lang="fr-FR" sz="1900" kern="1200" dirty="0"/>
          </a:br>
          <a:r>
            <a:rPr lang="fr-FR" sz="1900" kern="1200" dirty="0"/>
            <a:t>(14 </a:t>
          </a:r>
          <a:r>
            <a:rPr lang="fr-FR" sz="1900" kern="1200" dirty="0" err="1"/>
            <a:t>KCs</a:t>
          </a:r>
          <a:r>
            <a:rPr lang="fr-FR" sz="1900" kern="1200" dirty="0"/>
            <a:t> for </a:t>
          </a:r>
          <a:r>
            <a:rPr lang="fr-FR" sz="1900" kern="1200" baseline="30000" dirty="0"/>
            <a:t>99m</a:t>
          </a:r>
          <a:r>
            <a:rPr lang="fr-FR" sz="1900" kern="1200" dirty="0"/>
            <a:t>Tc,  10 </a:t>
          </a:r>
          <a:r>
            <a:rPr lang="fr-FR" sz="1900" kern="1200" dirty="0" err="1"/>
            <a:t>KCs</a:t>
          </a:r>
          <a:r>
            <a:rPr lang="fr-FR" sz="1900" kern="1200" dirty="0"/>
            <a:t> for </a:t>
          </a:r>
          <a:r>
            <a:rPr lang="fr-FR" sz="1900" kern="1200" baseline="30000" dirty="0"/>
            <a:t>18</a:t>
          </a:r>
          <a:r>
            <a:rPr lang="fr-FR" sz="1900" kern="1200" dirty="0"/>
            <a:t>F,  6 </a:t>
          </a:r>
          <a:r>
            <a:rPr lang="fr-FR" sz="1900" kern="1200" dirty="0" err="1"/>
            <a:t>KCs</a:t>
          </a:r>
          <a:r>
            <a:rPr lang="fr-FR" sz="1900" kern="1200" dirty="0"/>
            <a:t> for </a:t>
          </a:r>
          <a:r>
            <a:rPr lang="fr-FR" sz="1900" kern="1200" baseline="30000" dirty="0"/>
            <a:t>64</a:t>
          </a:r>
          <a:r>
            <a:rPr lang="fr-FR" sz="1900" kern="1200" dirty="0"/>
            <a:t>Cu,  1 KC for </a:t>
          </a:r>
          <a:r>
            <a:rPr lang="fr-FR" sz="1900" kern="1200" baseline="30000" dirty="0"/>
            <a:t>11</a:t>
          </a:r>
          <a:r>
            <a:rPr lang="fr-FR" sz="1900" kern="1200" dirty="0"/>
            <a:t>C)</a:t>
          </a:r>
          <a:endParaRPr lang="en-US" sz="1900" kern="1200" dirty="0"/>
        </a:p>
      </dsp:txBody>
      <dsp:txXfrm>
        <a:off x="0" y="552"/>
        <a:ext cx="8229600" cy="904971"/>
      </dsp:txXfrm>
    </dsp:sp>
    <dsp:sp modelId="{F3F2F4A3-3A04-43CE-AC19-72DEC37183EC}">
      <dsp:nvSpPr>
        <dsp:cNvPr id="0" name=""/>
        <dsp:cNvSpPr/>
      </dsp:nvSpPr>
      <dsp:spPr>
        <a:xfrm>
          <a:off x="0" y="905524"/>
          <a:ext cx="8229600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D88F3A-BE77-4A25-904C-1F062DEBD844}">
      <dsp:nvSpPr>
        <dsp:cNvPr id="0" name=""/>
        <dsp:cNvSpPr/>
      </dsp:nvSpPr>
      <dsp:spPr>
        <a:xfrm>
          <a:off x="0" y="905524"/>
          <a:ext cx="8229600" cy="90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The BIPM SIRTI </a:t>
          </a:r>
          <a:r>
            <a:rPr lang="fr-FR" sz="1900" kern="1200" dirty="0" err="1"/>
            <a:t>should</a:t>
          </a:r>
          <a:r>
            <a:rPr lang="fr-FR" sz="1900" kern="1200" dirty="0"/>
            <a:t> re-</a:t>
          </a:r>
          <a:r>
            <a:rPr lang="fr-FR" sz="1900" kern="1200" dirty="0" err="1"/>
            <a:t>visit</a:t>
          </a:r>
          <a:r>
            <a:rPr lang="fr-FR" sz="1900" kern="1200" dirty="0"/>
            <a:t> 4 participants to </a:t>
          </a:r>
          <a:r>
            <a:rPr lang="fr-FR" sz="1900" kern="1200" dirty="0" err="1"/>
            <a:t>complete</a:t>
          </a:r>
          <a:r>
            <a:rPr lang="fr-FR" sz="1900" kern="1200" dirty="0"/>
            <a:t> the </a:t>
          </a:r>
          <a:r>
            <a:rPr lang="fr-FR" sz="1900" kern="1200" dirty="0" err="1"/>
            <a:t>list</a:t>
          </a:r>
          <a:r>
            <a:rPr lang="fr-FR" sz="1900" kern="1200" dirty="0"/>
            <a:t> of </a:t>
          </a:r>
          <a:r>
            <a:rPr lang="fr-FR" sz="1900" kern="1200" dirty="0" err="1"/>
            <a:t>RNs</a:t>
          </a:r>
          <a:r>
            <a:rPr lang="fr-FR" sz="1900" kern="1200" dirty="0"/>
            <a:t>. </a:t>
          </a:r>
          <a:endParaRPr lang="en-US" sz="1900" kern="1200" dirty="0"/>
        </a:p>
      </dsp:txBody>
      <dsp:txXfrm>
        <a:off x="0" y="905524"/>
        <a:ext cx="8229600" cy="904971"/>
      </dsp:txXfrm>
    </dsp:sp>
    <dsp:sp modelId="{BA2AF458-E363-4648-8F22-C83BB31F8478}">
      <dsp:nvSpPr>
        <dsp:cNvPr id="0" name=""/>
        <dsp:cNvSpPr/>
      </dsp:nvSpPr>
      <dsp:spPr>
        <a:xfrm>
          <a:off x="0" y="1810495"/>
          <a:ext cx="8229600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1DBE7B-76A8-4F39-8900-E612BFBF72DF}">
      <dsp:nvSpPr>
        <dsp:cNvPr id="0" name=""/>
        <dsp:cNvSpPr/>
      </dsp:nvSpPr>
      <dsp:spPr>
        <a:xfrm>
          <a:off x="0" y="1810495"/>
          <a:ext cx="8229600" cy="90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About 20 </a:t>
          </a:r>
          <a:r>
            <a:rPr lang="fr-FR" sz="1900" kern="1200" dirty="0" err="1"/>
            <a:t>other</a:t>
          </a:r>
          <a:r>
            <a:rPr lang="fr-FR" sz="1900" kern="1200" dirty="0"/>
            <a:t> </a:t>
          </a:r>
          <a:r>
            <a:rPr lang="fr-FR" sz="1900" kern="1200" dirty="0" err="1"/>
            <a:t>NMIs</a:t>
          </a:r>
          <a:r>
            <a:rPr lang="fr-FR" sz="1900" kern="1200" dirty="0"/>
            <a:t>/</a:t>
          </a:r>
          <a:r>
            <a:rPr lang="fr-FR" sz="1900" kern="1200" dirty="0" err="1"/>
            <a:t>DIs</a:t>
          </a:r>
          <a:r>
            <a:rPr lang="fr-FR" sz="1900" kern="1200" dirty="0"/>
            <a:t> in the </a:t>
          </a:r>
          <a:r>
            <a:rPr lang="fr-FR" sz="1900" kern="1200" dirty="0" err="1"/>
            <a:t>RMOs</a:t>
          </a:r>
          <a:r>
            <a:rPr lang="fr-FR" sz="1900" kern="1200" dirty="0"/>
            <a:t> </a:t>
          </a:r>
          <a:r>
            <a:rPr lang="fr-FR" sz="1900" kern="1200" dirty="0" err="1"/>
            <a:t>did</a:t>
          </a:r>
          <a:r>
            <a:rPr lang="fr-FR" sz="1900" kern="1200" dirty="0"/>
            <a:t> not </a:t>
          </a:r>
          <a:r>
            <a:rPr lang="fr-FR" sz="1900" kern="1200" dirty="0" err="1"/>
            <a:t>participate</a:t>
          </a:r>
          <a:r>
            <a:rPr lang="fr-FR" sz="1900" kern="1200" dirty="0"/>
            <a:t> </a:t>
          </a:r>
          <a:r>
            <a:rPr lang="fr-FR" sz="1900" kern="1200" dirty="0" err="1"/>
            <a:t>yet</a:t>
          </a:r>
          <a:r>
            <a:rPr lang="fr-FR" sz="1900" kern="1200" dirty="0"/>
            <a:t> </a:t>
          </a:r>
          <a:endParaRPr lang="en-US" sz="1900" kern="1200" dirty="0"/>
        </a:p>
      </dsp:txBody>
      <dsp:txXfrm>
        <a:off x="0" y="1810495"/>
        <a:ext cx="8229600" cy="904971"/>
      </dsp:txXfrm>
    </dsp:sp>
    <dsp:sp modelId="{EEC6D17C-B138-4608-930B-CBA9C552E793}">
      <dsp:nvSpPr>
        <dsp:cNvPr id="0" name=""/>
        <dsp:cNvSpPr/>
      </dsp:nvSpPr>
      <dsp:spPr>
        <a:xfrm>
          <a:off x="0" y="2715467"/>
          <a:ext cx="8229600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B3BF8B-39C5-4164-A9AA-E2035EF5E6B2}">
      <dsp:nvSpPr>
        <dsp:cNvPr id="0" name=""/>
        <dsp:cNvSpPr/>
      </dsp:nvSpPr>
      <dsp:spPr>
        <a:xfrm>
          <a:off x="0" y="2715467"/>
          <a:ext cx="8229600" cy="90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At a rate of 2 </a:t>
          </a:r>
          <a:r>
            <a:rPr lang="fr-FR" sz="1900" kern="1200" dirty="0" err="1"/>
            <a:t>KCs</a:t>
          </a:r>
          <a:r>
            <a:rPr lang="fr-FR" sz="1900" kern="1200" dirty="0"/>
            <a:t>/</a:t>
          </a:r>
          <a:r>
            <a:rPr lang="fr-FR" sz="1900" kern="1200" dirty="0" err="1"/>
            <a:t>yr</a:t>
          </a:r>
          <a:r>
            <a:rPr lang="fr-FR" sz="1900" kern="1200" dirty="0"/>
            <a:t>, about 20 </a:t>
          </a:r>
          <a:r>
            <a:rPr lang="fr-FR" sz="1900" kern="1200" dirty="0" err="1"/>
            <a:t>years</a:t>
          </a:r>
          <a:r>
            <a:rPr lang="fr-FR" sz="1900" kern="1200" dirty="0"/>
            <a:t> </a:t>
          </a:r>
          <a:r>
            <a:rPr lang="fr-FR" sz="1900" kern="1200" dirty="0" err="1"/>
            <a:t>would</a:t>
          </a:r>
          <a:r>
            <a:rPr lang="fr-FR" sz="1900" kern="1200" dirty="0"/>
            <a:t> </a:t>
          </a:r>
          <a:r>
            <a:rPr lang="fr-FR" sz="1900" kern="1200" dirty="0" err="1"/>
            <a:t>be</a:t>
          </a:r>
          <a:r>
            <a:rPr lang="fr-FR" sz="1900" kern="1200" dirty="0"/>
            <a:t> </a:t>
          </a:r>
          <a:r>
            <a:rPr lang="fr-FR" sz="1900" kern="1200" dirty="0" err="1"/>
            <a:t>needed</a:t>
          </a:r>
          <a:r>
            <a:rPr lang="fr-FR" sz="1900" kern="1200" dirty="0"/>
            <a:t> to cover the </a:t>
          </a:r>
          <a:r>
            <a:rPr lang="fr-FR" sz="1900" kern="1200" dirty="0" err="1"/>
            <a:t>needs</a:t>
          </a:r>
          <a:r>
            <a:rPr lang="fr-FR" sz="1900" kern="1200" dirty="0"/>
            <a:t> </a:t>
          </a:r>
          <a:r>
            <a:rPr lang="fr-FR" sz="1900" kern="1200" dirty="0" err="1"/>
            <a:t>with</a:t>
          </a:r>
          <a:r>
            <a:rPr lang="fr-FR" sz="1900" kern="1200" dirty="0"/>
            <a:t> the BIPM SIRTI </a:t>
          </a:r>
          <a:r>
            <a:rPr lang="fr-FR" sz="1900" kern="1200" dirty="0" err="1"/>
            <a:t>alone</a:t>
          </a:r>
          <a:endParaRPr lang="en-US" sz="1900" kern="1200" dirty="0"/>
        </a:p>
      </dsp:txBody>
      <dsp:txXfrm>
        <a:off x="0" y="2715467"/>
        <a:ext cx="8229600" cy="904971"/>
      </dsp:txXfrm>
    </dsp:sp>
    <dsp:sp modelId="{D20B966F-035D-4724-9246-25D039EA9372}">
      <dsp:nvSpPr>
        <dsp:cNvPr id="0" name=""/>
        <dsp:cNvSpPr/>
      </dsp:nvSpPr>
      <dsp:spPr>
        <a:xfrm>
          <a:off x="0" y="3620438"/>
          <a:ext cx="8229600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968148-4563-4F53-86BC-700DEAB0A4C2}">
      <dsp:nvSpPr>
        <dsp:cNvPr id="0" name=""/>
        <dsp:cNvSpPr/>
      </dsp:nvSpPr>
      <dsp:spPr>
        <a:xfrm>
          <a:off x="0" y="3620438"/>
          <a:ext cx="8229600" cy="90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In addition, the </a:t>
          </a:r>
          <a:r>
            <a:rPr lang="fr-FR" sz="1900" kern="1200" dirty="0" err="1"/>
            <a:t>list</a:t>
          </a:r>
          <a:r>
            <a:rPr lang="fr-FR" sz="1900" kern="1200" dirty="0"/>
            <a:t> of </a:t>
          </a:r>
          <a:r>
            <a:rPr lang="fr-FR" sz="1900" kern="1200" dirty="0" err="1"/>
            <a:t>RNs</a:t>
          </a:r>
          <a:r>
            <a:rPr lang="fr-FR" sz="1900" kern="1200" dirty="0"/>
            <a:t> has been </a:t>
          </a:r>
          <a:r>
            <a:rPr lang="fr-FR" sz="1900" kern="1200" dirty="0" err="1"/>
            <a:t>recently</a:t>
          </a:r>
          <a:r>
            <a:rPr lang="fr-FR" sz="1900" kern="1200" dirty="0"/>
            <a:t> </a:t>
          </a:r>
          <a:r>
            <a:rPr lang="fr-FR" sz="1900" kern="1200" dirty="0" err="1"/>
            <a:t>increased</a:t>
          </a:r>
          <a:r>
            <a:rPr lang="fr-FR" sz="1900" kern="1200" dirty="0"/>
            <a:t> to </a:t>
          </a:r>
          <a:r>
            <a:rPr lang="fr-FR" sz="1900" kern="1200" dirty="0" err="1"/>
            <a:t>include</a:t>
          </a:r>
          <a:r>
            <a:rPr lang="fr-FR" sz="1900" kern="1200" dirty="0"/>
            <a:t> </a:t>
          </a:r>
          <a:r>
            <a:rPr lang="fr-FR" sz="1900" kern="1200" baseline="30000" dirty="0"/>
            <a:t>123</a:t>
          </a:r>
          <a:r>
            <a:rPr lang="fr-FR" sz="1900" kern="1200" dirty="0"/>
            <a:t>I and </a:t>
          </a:r>
          <a:r>
            <a:rPr lang="fr-FR" sz="1900" kern="1200" baseline="30000" dirty="0"/>
            <a:t>153</a:t>
          </a:r>
          <a:r>
            <a:rPr lang="fr-FR" sz="1900" kern="1200" dirty="0"/>
            <a:t>Sm, and </a:t>
          </a:r>
          <a:r>
            <a:rPr lang="fr-FR" sz="1900" kern="1200" dirty="0" err="1"/>
            <a:t>is</a:t>
          </a:r>
          <a:r>
            <a:rPr lang="fr-FR" sz="1900" kern="1200" dirty="0"/>
            <a:t> </a:t>
          </a:r>
          <a:r>
            <a:rPr lang="fr-FR" sz="1900" kern="1200" dirty="0" err="1"/>
            <a:t>planned</a:t>
          </a:r>
          <a:r>
            <a:rPr lang="fr-FR" sz="1900" kern="1200" dirty="0"/>
            <a:t> to </a:t>
          </a:r>
          <a:r>
            <a:rPr lang="fr-FR" sz="1900" kern="1200" dirty="0" err="1"/>
            <a:t>further</a:t>
          </a:r>
          <a:r>
            <a:rPr lang="fr-FR" sz="1900" kern="1200" dirty="0"/>
            <a:t> </a:t>
          </a:r>
          <a:r>
            <a:rPr lang="fr-FR" sz="1900" kern="1200" dirty="0" err="1"/>
            <a:t>increase</a:t>
          </a:r>
          <a:r>
            <a:rPr lang="fr-FR" sz="1900" kern="1200" dirty="0"/>
            <a:t>, </a:t>
          </a:r>
          <a:r>
            <a:rPr lang="fr-FR" sz="1900" kern="1200" dirty="0" err="1"/>
            <a:t>implying</a:t>
          </a:r>
          <a:r>
            <a:rPr lang="fr-FR" sz="1900" kern="1200" dirty="0"/>
            <a:t> re-</a:t>
          </a:r>
          <a:r>
            <a:rPr lang="fr-FR" sz="1900" kern="1200" dirty="0" err="1"/>
            <a:t>visiting</a:t>
          </a:r>
          <a:r>
            <a:rPr lang="fr-FR" sz="1900" kern="1200" dirty="0"/>
            <a:t> the </a:t>
          </a:r>
          <a:r>
            <a:rPr lang="fr-FR" sz="1900" kern="1200" dirty="0" err="1"/>
            <a:t>same</a:t>
          </a:r>
          <a:r>
            <a:rPr lang="fr-FR" sz="1900" kern="1200" dirty="0"/>
            <a:t> </a:t>
          </a:r>
          <a:r>
            <a:rPr lang="fr-FR" sz="1900" kern="1200" dirty="0" err="1"/>
            <a:t>NMIs</a:t>
          </a:r>
          <a:r>
            <a:rPr lang="fr-FR" sz="1900" kern="1200" dirty="0"/>
            <a:t> </a:t>
          </a:r>
          <a:r>
            <a:rPr lang="fr-FR" sz="1900" kern="1200" dirty="0" err="1"/>
            <a:t>again</a:t>
          </a:r>
          <a:r>
            <a:rPr lang="fr-FR" sz="1900" kern="1200" dirty="0"/>
            <a:t>.</a:t>
          </a:r>
          <a:endParaRPr lang="en-US" sz="1900" kern="1200" dirty="0"/>
        </a:p>
      </dsp:txBody>
      <dsp:txXfrm>
        <a:off x="0" y="3620438"/>
        <a:ext cx="8229600" cy="9049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75F20-C2A9-4F77-8BD5-C832203B0E71}" type="datetimeFigureOut">
              <a:rPr lang="en-US" smtClean="0"/>
              <a:t>6/8/2022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600" b="1" dirty="0"/>
              <a:t>NCSLI 2014</a:t>
            </a:r>
          </a:p>
        </p:txBody>
      </p:sp>
    </p:spTree>
    <p:extLst>
      <p:ext uri="{BB962C8B-B14F-4D97-AF65-F5344CB8AC3E}">
        <p14:creationId xmlns:p14="http://schemas.microsoft.com/office/powerpoint/2010/main" val="28363871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FAB7DB-E985-44CE-931D-8A214119611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49A23-155F-4056-BE9C-415733D6033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17058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Vertical axis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inversely</a:t>
            </a:r>
            <a:r>
              <a:rPr lang="fr-FR" dirty="0"/>
              <a:t> </a:t>
            </a:r>
            <a:r>
              <a:rPr lang="fr-FR" dirty="0" err="1"/>
              <a:t>proportional</a:t>
            </a:r>
            <a:r>
              <a:rPr lang="fr-FR" dirty="0"/>
              <a:t> to count rate </a:t>
            </a:r>
            <a:r>
              <a:rPr lang="fr-FR" dirty="0" err="1"/>
              <a:t>corrected</a:t>
            </a:r>
            <a:r>
              <a:rPr lang="fr-FR" dirty="0"/>
              <a:t> for </a:t>
            </a:r>
            <a:r>
              <a:rPr lang="fr-FR" dirty="0" err="1"/>
              <a:t>dead</a:t>
            </a:r>
            <a:r>
              <a:rPr lang="fr-FR" dirty="0"/>
              <a:t>-time and </a:t>
            </a:r>
            <a:r>
              <a:rPr lang="fr-FR" dirty="0" err="1"/>
              <a:t>decay</a:t>
            </a:r>
            <a:r>
              <a:rPr lang="fr-FR" dirty="0"/>
              <a:t>/ fit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Boltzman</a:t>
            </a:r>
            <a:r>
              <a:rPr lang="fr-FR" dirty="0"/>
              <a:t> eq Y = A2 + (A1-A2)/(1+exp(x-x0)/dx)</a:t>
            </a:r>
          </a:p>
        </p:txBody>
      </p:sp>
    </p:spTree>
    <p:extLst>
      <p:ext uri="{BB962C8B-B14F-4D97-AF65-F5344CB8AC3E}">
        <p14:creationId xmlns:p14="http://schemas.microsoft.com/office/powerpoint/2010/main" val="240534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1">
          <a:blip r:embed="rId2">
            <a:alphaModFix amt="12000"/>
            <a:lum/>
          </a:blip>
          <a:srcRect/>
          <a:stretch>
            <a:fillRect l="40000" t="-4000" r="-21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0624" y="914400"/>
            <a:ext cx="7735824" cy="1470025"/>
          </a:xfrm>
        </p:spPr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en-US" dirty="0"/>
              <a:t>Click to add 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0624" y="2743200"/>
            <a:ext cx="363016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Speaker and other information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205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" y="5797296"/>
            <a:ext cx="1823028" cy="896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4181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>
                <a:solidFill>
                  <a:srgbClr val="193B7F"/>
                </a:solidFill>
              </a:rPr>
              <a:t>www.bipm.org</a:t>
            </a:r>
          </a:p>
        </p:txBody>
      </p:sp>
    </p:spTree>
    <p:extLst>
      <p:ext uri="{BB962C8B-B14F-4D97-AF65-F5344CB8AC3E}">
        <p14:creationId xmlns:p14="http://schemas.microsoft.com/office/powerpoint/2010/main" val="1690651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7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0949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>
                <a:solidFill>
                  <a:srgbClr val="193B7F"/>
                </a:solidFill>
              </a:rPr>
              <a:t>www.bipm.org</a:t>
            </a:r>
          </a:p>
        </p:txBody>
      </p:sp>
    </p:spTree>
    <p:extLst>
      <p:ext uri="{BB962C8B-B14F-4D97-AF65-F5344CB8AC3E}">
        <p14:creationId xmlns:p14="http://schemas.microsoft.com/office/powerpoint/2010/main" val="686225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 an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6705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1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2543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>
                <a:solidFill>
                  <a:srgbClr val="193B7F"/>
                </a:solidFill>
              </a:rPr>
              <a:t>www.bipm.org</a:t>
            </a:r>
          </a:p>
        </p:txBody>
      </p:sp>
    </p:spTree>
    <p:extLst>
      <p:ext uri="{BB962C8B-B14F-4D97-AF65-F5344CB8AC3E}">
        <p14:creationId xmlns:p14="http://schemas.microsoft.com/office/powerpoint/2010/main" val="29258931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an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193B7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00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1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4467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and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193B7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>
                <a:solidFill>
                  <a:srgbClr val="193B7F"/>
                </a:solidFill>
              </a:rPr>
              <a:t>www.bipm.org</a:t>
            </a:r>
          </a:p>
        </p:txBody>
      </p:sp>
    </p:spTree>
    <p:extLst>
      <p:ext uri="{BB962C8B-B14F-4D97-AF65-F5344CB8AC3E}">
        <p14:creationId xmlns:p14="http://schemas.microsoft.com/office/powerpoint/2010/main" val="13785228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4403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>
                <a:solidFill>
                  <a:srgbClr val="193B7F"/>
                </a:solidFill>
              </a:rPr>
              <a:t>www.bipm.org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74030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668962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668961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9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8516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  <a:lvl2pPr>
              <a:defRPr>
                <a:solidFill>
                  <a:srgbClr val="193B7F"/>
                </a:solidFill>
              </a:defRPr>
            </a:lvl2pPr>
            <a:lvl3pPr>
              <a:defRPr>
                <a:solidFill>
                  <a:srgbClr val="193B7F"/>
                </a:solidFill>
              </a:defRPr>
            </a:lvl3pPr>
            <a:lvl4pPr>
              <a:defRPr>
                <a:solidFill>
                  <a:srgbClr val="193B7F"/>
                </a:solidFill>
              </a:defRPr>
            </a:lvl4pPr>
            <a:lvl5pPr>
              <a:defRPr>
                <a:solidFill>
                  <a:srgbClr val="193B7F"/>
                </a:solidFill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15" name="TextBox 14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8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6861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>
                <a:solidFill>
                  <a:srgbClr val="193B7F"/>
                </a:solidFill>
              </a:rPr>
              <a:t>www.bipm.org</a:t>
            </a:r>
          </a:p>
        </p:txBody>
      </p:sp>
    </p:spTree>
    <p:extLst>
      <p:ext uri="{BB962C8B-B14F-4D97-AF65-F5344CB8AC3E}">
        <p14:creationId xmlns:p14="http://schemas.microsoft.com/office/powerpoint/2010/main" val="19303868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inal Slide">
    <p:bg>
      <p:bgPr>
        <a:blipFill dpi="0" rotWithShape="1">
          <a:blip r:embed="rId2">
            <a:alphaModFix amt="12000"/>
            <a:lum/>
          </a:blip>
          <a:srcRect/>
          <a:stretch>
            <a:fillRect l="40000" t="-4000" r="-21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0624" y="914400"/>
            <a:ext cx="3867912" cy="1470025"/>
          </a:xfrm>
        </p:spPr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en-US" dirty="0"/>
              <a:t>Thank you.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0624" y="2743200"/>
            <a:ext cx="363016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Email address or…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205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" y="5797296"/>
            <a:ext cx="1823028" cy="896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 userDrawn="1"/>
        </p:nvSpPr>
        <p:spPr>
          <a:xfrm>
            <a:off x="7231780" y="6483858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en-US" sz="1200" b="1" dirty="0">
                <a:solidFill>
                  <a:srgbClr val="193B7F"/>
                </a:solidFill>
              </a:rPr>
              <a:t>www.bipm.org</a:t>
            </a:r>
          </a:p>
        </p:txBody>
      </p:sp>
    </p:spTree>
    <p:extLst>
      <p:ext uri="{BB962C8B-B14F-4D97-AF65-F5344CB8AC3E}">
        <p14:creationId xmlns:p14="http://schemas.microsoft.com/office/powerpoint/2010/main" val="2130277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  <a:lvl2pPr>
              <a:defRPr>
                <a:solidFill>
                  <a:srgbClr val="193B7F"/>
                </a:solidFill>
              </a:defRPr>
            </a:lvl2pPr>
            <a:lvl3pPr>
              <a:defRPr>
                <a:solidFill>
                  <a:srgbClr val="193B7F"/>
                </a:solidFill>
              </a:defRPr>
            </a:lvl3pPr>
            <a:lvl4pPr>
              <a:defRPr>
                <a:solidFill>
                  <a:srgbClr val="193B7F"/>
                </a:solidFill>
              </a:defRPr>
            </a:lvl4pPr>
            <a:lvl5pPr>
              <a:defRPr>
                <a:solidFill>
                  <a:srgbClr val="193B7F"/>
                </a:solidFill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15" name="TextBox 14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>
                <a:solidFill>
                  <a:srgbClr val="193B7F"/>
                </a:solidFill>
              </a:rPr>
              <a:t>www.bipm.org</a:t>
            </a:r>
          </a:p>
        </p:txBody>
      </p:sp>
    </p:spTree>
    <p:extLst>
      <p:ext uri="{BB962C8B-B14F-4D97-AF65-F5344CB8AC3E}">
        <p14:creationId xmlns:p14="http://schemas.microsoft.com/office/powerpoint/2010/main" val="3151015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0624" y="914400"/>
            <a:ext cx="7735824" cy="1470025"/>
          </a:xfrm>
        </p:spPr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en-US" dirty="0"/>
              <a:t>Section X (use only if presentation is in sections)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205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" y="5797296"/>
            <a:ext cx="1823028" cy="896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062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343399"/>
          </a:xfrm>
        </p:spPr>
        <p:txBody>
          <a:bodyPr>
            <a:normAutofit/>
          </a:bodyPr>
          <a:lstStyle>
            <a:lvl1pPr>
              <a:defRPr sz="2000">
                <a:solidFill>
                  <a:srgbClr val="193B7F"/>
                </a:solidFill>
              </a:defRPr>
            </a:lvl1pPr>
            <a:lvl2pPr>
              <a:defRPr sz="1800">
                <a:solidFill>
                  <a:srgbClr val="193B7F"/>
                </a:solidFill>
              </a:defRPr>
            </a:lvl2pPr>
            <a:lvl3pPr>
              <a:defRPr sz="1600">
                <a:solidFill>
                  <a:srgbClr val="193B7F"/>
                </a:solidFill>
              </a:defRPr>
            </a:lvl3pPr>
            <a:lvl4pPr>
              <a:defRPr sz="1400">
                <a:solidFill>
                  <a:srgbClr val="193B7F"/>
                </a:solidFill>
              </a:defRPr>
            </a:lvl4pPr>
            <a:lvl5pPr>
              <a:defRPr sz="1400">
                <a:solidFill>
                  <a:srgbClr val="193B7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343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7730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000">
                <a:solidFill>
                  <a:srgbClr val="193B7F"/>
                </a:solidFill>
              </a:defRPr>
            </a:lvl1pPr>
            <a:lvl2pPr>
              <a:defRPr sz="1800">
                <a:solidFill>
                  <a:srgbClr val="193B7F"/>
                </a:solidFill>
              </a:defRPr>
            </a:lvl2pPr>
            <a:lvl3pPr>
              <a:defRPr sz="1600">
                <a:solidFill>
                  <a:srgbClr val="193B7F"/>
                </a:solidFill>
              </a:defRPr>
            </a:lvl3pPr>
            <a:lvl4pPr>
              <a:defRPr sz="1400">
                <a:solidFill>
                  <a:srgbClr val="193B7F"/>
                </a:solidFill>
              </a:defRPr>
            </a:lvl4pPr>
            <a:lvl5pPr>
              <a:defRPr sz="1400">
                <a:solidFill>
                  <a:srgbClr val="193B7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>
                <a:solidFill>
                  <a:srgbClr val="193B7F"/>
                </a:solidFill>
              </a:rPr>
              <a:t>www.bipm.org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079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687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687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4475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>
                <a:solidFill>
                  <a:srgbClr val="193B7F"/>
                </a:solidFill>
              </a:rPr>
              <a:t>www.bipm.org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4196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092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0588"/>
            <a:ext cx="8229600" cy="1024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6464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1200">
                <a:solidFill>
                  <a:srgbClr val="193B7F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413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32" r:id="rId2"/>
    <p:sldLayoutId id="2147483822" r:id="rId3"/>
    <p:sldLayoutId id="2147483833" r:id="rId4"/>
    <p:sldLayoutId id="2147483824" r:id="rId5"/>
    <p:sldLayoutId id="2147483834" r:id="rId6"/>
    <p:sldLayoutId id="2147483825" r:id="rId7"/>
    <p:sldLayoutId id="2147483835" r:id="rId8"/>
    <p:sldLayoutId id="2147483826" r:id="rId9"/>
    <p:sldLayoutId id="2147483843" r:id="rId10"/>
    <p:sldLayoutId id="2147483827" r:id="rId11"/>
    <p:sldLayoutId id="2147483837" r:id="rId12"/>
    <p:sldLayoutId id="2147483828" r:id="rId13"/>
    <p:sldLayoutId id="2147483838" r:id="rId14"/>
    <p:sldLayoutId id="2147483829" r:id="rId15"/>
    <p:sldLayoutId id="2147483839" r:id="rId16"/>
    <p:sldLayoutId id="2147483830" r:id="rId17"/>
    <p:sldLayoutId id="2147483840" r:id="rId18"/>
    <p:sldLayoutId id="2147483831" r:id="rId19"/>
    <p:sldLayoutId id="2147483841" r:id="rId20"/>
    <p:sldLayoutId id="2147483842" r:id="rId2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0" kern="1200" dirty="0">
          <a:solidFill>
            <a:srgbClr val="193B7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80000"/>
        <a:buFontTx/>
        <a:buBlip>
          <a:blip r:embed="rId23"/>
        </a:buBlip>
        <a:defRPr sz="2400" kern="1200">
          <a:solidFill>
            <a:srgbClr val="193B7F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193B7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SzPct val="70000"/>
        <a:buFontTx/>
        <a:buBlip>
          <a:blip r:embed="rId23"/>
        </a:buBlip>
        <a:defRPr sz="1800" kern="1200">
          <a:solidFill>
            <a:srgbClr val="193B7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rgbClr val="193B7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rgbClr val="193B7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BIPM Workshop </a:t>
            </a:r>
            <a:br>
              <a:rPr lang="en-US" dirty="0"/>
            </a:br>
            <a:r>
              <a:rPr lang="en-US" dirty="0"/>
              <a:t>on digital electronics for RMO SIRTIs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8 June 2022</a:t>
            </a:r>
          </a:p>
          <a:p>
            <a:r>
              <a:rPr lang="fr-FR" dirty="0"/>
              <a:t>on-line</a:t>
            </a:r>
          </a:p>
        </p:txBody>
      </p:sp>
    </p:spTree>
    <p:extLst>
      <p:ext uri="{BB962C8B-B14F-4D97-AF65-F5344CB8AC3E}">
        <p14:creationId xmlns:p14="http://schemas.microsoft.com/office/powerpoint/2010/main" val="1727807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FADC4CF1-C107-CE6F-7F60-44FDD43E5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The BIPM SIRTI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7A06C95E-558B-0593-2014-71821B7AB6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8506609"/>
              </p:ext>
            </p:extLst>
          </p:nvPr>
        </p:nvGraphicFramePr>
        <p:xfrm>
          <a:off x="4283968" y="1786852"/>
          <a:ext cx="428843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2" descr="Radionuclide metrology">
            <a:extLst>
              <a:ext uri="{FF2B5EF4-FFF2-40B4-BE49-F238E27FC236}">
                <a16:creationId xmlns:a16="http://schemas.microsoft.com/office/drawing/2014/main" id="{1028E2CC-DB67-8EC8-CDC5-592719DE56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132856"/>
            <a:ext cx="2505325" cy="3344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76BE70C5-081E-57F7-0A04-0F7438A0B736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35038" t="22281" r="21650" b="19194"/>
          <a:stretch/>
        </p:blipFill>
        <p:spPr>
          <a:xfrm>
            <a:off x="3945965" y="1708899"/>
            <a:ext cx="4964437" cy="4192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03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 idx="4294967295"/>
          </p:nvPr>
        </p:nvSpPr>
        <p:spPr>
          <a:xfrm>
            <a:off x="467544" y="30163"/>
            <a:ext cx="8229600" cy="1023937"/>
          </a:xfrm>
        </p:spPr>
        <p:txBody>
          <a:bodyPr anchor="ctr">
            <a:normAutofit/>
          </a:bodyPr>
          <a:lstStyle/>
          <a:p>
            <a:r>
              <a:rPr lang="fr-FR" dirty="0"/>
              <a:t>WHY RMO </a:t>
            </a:r>
            <a:r>
              <a:rPr lang="fr-FR" dirty="0" err="1"/>
              <a:t>SIRTIs</a:t>
            </a:r>
            <a:r>
              <a:rPr lang="fr-FR" dirty="0"/>
              <a:t>?</a:t>
            </a:r>
          </a:p>
        </p:txBody>
      </p:sp>
      <p:graphicFrame>
        <p:nvGraphicFramePr>
          <p:cNvPr id="7" name="Espace réservé du contenu 4">
            <a:extLst>
              <a:ext uri="{FF2B5EF4-FFF2-40B4-BE49-F238E27FC236}">
                <a16:creationId xmlns:a16="http://schemas.microsoft.com/office/drawing/2014/main" id="{070D3A18-39AB-7509-7A8A-BA04C7FB9FAC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545632372"/>
              </p:ext>
            </p:extLst>
          </p:nvPr>
        </p:nvGraphicFramePr>
        <p:xfrm>
          <a:off x="467544" y="136525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5005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6B94C246-BDB7-5F4E-193A-B248D14FE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RMO </a:t>
            </a:r>
            <a:r>
              <a:rPr lang="fr-FR" dirty="0" err="1"/>
              <a:t>SIRTIs</a:t>
            </a:r>
            <a:r>
              <a:rPr lang="fr-FR" dirty="0"/>
              <a:t> </a:t>
            </a:r>
            <a:r>
              <a:rPr lang="fr-FR" dirty="0" err="1"/>
              <a:t>would</a:t>
            </a:r>
            <a:r>
              <a:rPr lang="fr-FR" dirty="0"/>
              <a:t> help to </a:t>
            </a:r>
            <a:r>
              <a:rPr lang="fr-FR" dirty="0">
                <a:highlight>
                  <a:srgbClr val="FFFF00"/>
                </a:highlight>
              </a:rPr>
              <a:t>speed up </a:t>
            </a:r>
            <a:r>
              <a:rPr lang="fr-FR" dirty="0"/>
              <a:t>the </a:t>
            </a:r>
            <a:r>
              <a:rPr lang="fr-FR" dirty="0" err="1"/>
              <a:t>comparison</a:t>
            </a:r>
            <a:r>
              <a:rPr lang="fr-FR" dirty="0"/>
              <a:t> </a:t>
            </a:r>
            <a:r>
              <a:rPr lang="fr-FR" dirty="0" err="1"/>
              <a:t>loop</a:t>
            </a:r>
            <a:r>
              <a:rPr lang="fr-FR" dirty="0"/>
              <a:t> by running </a:t>
            </a:r>
            <a:r>
              <a:rPr lang="fr-FR" dirty="0" err="1"/>
              <a:t>comparisons</a:t>
            </a:r>
            <a:r>
              <a:rPr lang="fr-FR" dirty="0"/>
              <a:t> e.g. </a:t>
            </a:r>
            <a:r>
              <a:rPr lang="fr-FR" dirty="0" err="1"/>
              <a:t>with</a:t>
            </a:r>
            <a:r>
              <a:rPr lang="fr-FR" dirty="0"/>
              <a:t> the </a:t>
            </a:r>
            <a:r>
              <a:rPr lang="fr-FR" dirty="0" err="1"/>
              <a:t>laboratories</a:t>
            </a:r>
            <a:r>
              <a:rPr lang="fr-FR" dirty="0"/>
              <a:t> not </a:t>
            </a:r>
            <a:r>
              <a:rPr lang="fr-FR" dirty="0" err="1"/>
              <a:t>yet</a:t>
            </a:r>
            <a:r>
              <a:rPr lang="fr-FR" dirty="0"/>
              <a:t> </a:t>
            </a:r>
            <a:r>
              <a:rPr lang="fr-FR" dirty="0" err="1"/>
              <a:t>visited</a:t>
            </a:r>
            <a:r>
              <a:rPr lang="fr-FR" dirty="0"/>
              <a:t> by the BIPM SIRTI</a:t>
            </a:r>
            <a:br>
              <a:rPr lang="fr-FR" dirty="0"/>
            </a:br>
            <a:endParaRPr lang="fr-FR" dirty="0"/>
          </a:p>
          <a:p>
            <a:r>
              <a:rPr lang="fr-FR" dirty="0"/>
              <a:t>RMO </a:t>
            </a:r>
            <a:r>
              <a:rPr lang="fr-FR" dirty="0" err="1"/>
              <a:t>SIRTIs</a:t>
            </a:r>
            <a:r>
              <a:rPr lang="fr-FR" dirty="0"/>
              <a:t> </a:t>
            </a:r>
            <a:r>
              <a:rPr lang="fr-FR" dirty="0" err="1"/>
              <a:t>would</a:t>
            </a:r>
            <a:r>
              <a:rPr lang="fr-FR" dirty="0"/>
              <a:t> </a:t>
            </a:r>
            <a:r>
              <a:rPr lang="fr-FR" dirty="0" err="1">
                <a:highlight>
                  <a:srgbClr val="FFFF00"/>
                </a:highlight>
              </a:rPr>
              <a:t>enlarge</a:t>
            </a:r>
            <a:r>
              <a:rPr lang="fr-FR" dirty="0">
                <a:highlight>
                  <a:srgbClr val="FFFF00"/>
                </a:highlight>
              </a:rPr>
              <a:t> the </a:t>
            </a:r>
            <a:r>
              <a:rPr lang="fr-FR" dirty="0" err="1">
                <a:highlight>
                  <a:srgbClr val="FFFF00"/>
                </a:highlight>
              </a:rPr>
              <a:t>number</a:t>
            </a:r>
            <a:r>
              <a:rPr lang="fr-FR" dirty="0">
                <a:highlight>
                  <a:srgbClr val="FFFF00"/>
                </a:highlight>
              </a:rPr>
              <a:t> of participants </a:t>
            </a:r>
            <a:r>
              <a:rPr lang="fr-FR" dirty="0"/>
              <a:t>by </a:t>
            </a:r>
            <a:r>
              <a:rPr lang="fr-FR" dirty="0" err="1"/>
              <a:t>visiting</a:t>
            </a:r>
            <a:r>
              <a:rPr lang="fr-FR" dirty="0"/>
              <a:t> </a:t>
            </a:r>
            <a:r>
              <a:rPr lang="fr-FR" dirty="0" err="1"/>
              <a:t>laboratories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are not </a:t>
            </a:r>
            <a:r>
              <a:rPr lang="fr-FR" dirty="0" err="1"/>
              <a:t>member</a:t>
            </a:r>
            <a:r>
              <a:rPr lang="fr-FR" dirty="0"/>
              <a:t> state of the BIPM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A994559-142D-F4A2-8716-C340B024B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WHY RMO </a:t>
            </a:r>
            <a:r>
              <a:rPr lang="fr-FR" dirty="0" err="1"/>
              <a:t>SIRTIs</a:t>
            </a:r>
            <a:r>
              <a:rPr lang="fr-F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68620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Digital </a:t>
            </a:r>
            <a:r>
              <a:rPr lang="fr-FR" dirty="0" err="1"/>
              <a:t>electronics</a:t>
            </a:r>
            <a:r>
              <a:rPr lang="fr-FR" dirty="0"/>
              <a:t> for the RMO </a:t>
            </a:r>
            <a:r>
              <a:rPr lang="fr-FR" dirty="0" err="1"/>
              <a:t>SIRTIs</a:t>
            </a:r>
            <a:r>
              <a:rPr lang="fr-FR" dirty="0"/>
              <a:t>: </a:t>
            </a:r>
            <a:r>
              <a:rPr lang="fr-FR" dirty="0" err="1"/>
              <a:t>what</a:t>
            </a:r>
            <a:r>
              <a:rPr lang="fr-FR" dirty="0"/>
              <a:t> are the </a:t>
            </a:r>
            <a:r>
              <a:rPr lang="fr-FR" dirty="0" err="1"/>
              <a:t>needs</a:t>
            </a:r>
            <a:r>
              <a:rPr lang="fr-FR" dirty="0"/>
              <a:t>?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The BIPM SIRTI </a:t>
            </a:r>
            <a:r>
              <a:rPr lang="fr-FR" dirty="0" err="1"/>
              <a:t>electronics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based</a:t>
            </a:r>
            <a:r>
              <a:rPr lang="fr-FR" dirty="0"/>
              <a:t> on commercial </a:t>
            </a:r>
            <a:r>
              <a:rPr lang="fr-FR" dirty="0" err="1"/>
              <a:t>equipment</a:t>
            </a:r>
            <a:r>
              <a:rPr lang="fr-FR" dirty="0"/>
              <a:t> </a:t>
            </a:r>
            <a:r>
              <a:rPr lang="fr-FR" dirty="0" err="1"/>
              <a:t>except</a:t>
            </a:r>
            <a:r>
              <a:rPr lang="fr-FR" dirty="0"/>
              <a:t> for the live-time module (LNHB) and </a:t>
            </a:r>
            <a:r>
              <a:rPr lang="fr-FR" dirty="0" err="1"/>
              <a:t>clock</a:t>
            </a:r>
            <a:r>
              <a:rPr lang="fr-FR" dirty="0"/>
              <a:t> </a:t>
            </a:r>
            <a:r>
              <a:rPr lang="fr-FR" dirty="0" err="1"/>
              <a:t>frequency</a:t>
            </a:r>
            <a:r>
              <a:rPr lang="fr-FR" dirty="0"/>
              <a:t> (BIPM)</a:t>
            </a:r>
          </a:p>
          <a:p>
            <a:endParaRPr lang="fr-FR" dirty="0"/>
          </a:p>
          <a:p>
            <a:pPr marL="0" indent="0" algn="ctr">
              <a:buNone/>
            </a:pPr>
            <a:r>
              <a:rPr lang="fr-FR" dirty="0"/>
              <a:t>Need to </a:t>
            </a:r>
            <a:r>
              <a:rPr lang="fr-FR" dirty="0" err="1"/>
              <a:t>find</a:t>
            </a:r>
            <a:r>
              <a:rPr lang="fr-FR" dirty="0"/>
              <a:t> an alternative </a:t>
            </a:r>
            <a:br>
              <a:rPr lang="fr-FR" dirty="0"/>
            </a:br>
            <a:r>
              <a:rPr lang="fr-FR" dirty="0"/>
              <a:t>for long-</a:t>
            </a:r>
            <a:r>
              <a:rPr lang="fr-FR" dirty="0" err="1"/>
              <a:t>term</a:t>
            </a:r>
            <a:r>
              <a:rPr lang="fr-FR" dirty="0"/>
              <a:t> </a:t>
            </a:r>
            <a:r>
              <a:rPr lang="fr-FR" dirty="0" err="1"/>
              <a:t>robustness</a:t>
            </a:r>
            <a:r>
              <a:rPr lang="fr-FR" dirty="0"/>
              <a:t> of the system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>
                <a:highlight>
                  <a:srgbClr val="FFFF00"/>
                </a:highlight>
              </a:rPr>
              <a:t>Digital </a:t>
            </a:r>
            <a:r>
              <a:rPr lang="fr-FR" dirty="0" err="1">
                <a:highlight>
                  <a:srgbClr val="FFFF00"/>
                </a:highlight>
              </a:rPr>
              <a:t>electronics</a:t>
            </a:r>
            <a:r>
              <a:rPr lang="fr-FR" dirty="0">
                <a:highlight>
                  <a:srgbClr val="FFFF00"/>
                </a:highlight>
              </a:rPr>
              <a:t> (commercial or home made?)</a:t>
            </a:r>
            <a:br>
              <a:rPr lang="fr-FR" dirty="0">
                <a:highlight>
                  <a:srgbClr val="FFFF00"/>
                </a:highlight>
              </a:rPr>
            </a:br>
            <a:r>
              <a:rPr lang="fr-FR" dirty="0">
                <a:highlight>
                  <a:srgbClr val="FFFF00"/>
                </a:highlight>
              </a:rPr>
              <a:t>looks to </a:t>
            </a:r>
            <a:r>
              <a:rPr lang="fr-FR" dirty="0" err="1">
                <a:highlight>
                  <a:srgbClr val="FFFF00"/>
                </a:highlight>
              </a:rPr>
              <a:t>be</a:t>
            </a:r>
            <a:r>
              <a:rPr lang="fr-FR" dirty="0">
                <a:highlight>
                  <a:srgbClr val="FFFF00"/>
                </a:highlight>
              </a:rPr>
              <a:t> a </a:t>
            </a:r>
            <a:r>
              <a:rPr lang="fr-FR" dirty="0" err="1">
                <a:highlight>
                  <a:srgbClr val="FFFF00"/>
                </a:highlight>
              </a:rPr>
              <a:t>promissing</a:t>
            </a:r>
            <a:r>
              <a:rPr lang="fr-FR" dirty="0">
                <a:highlight>
                  <a:srgbClr val="FFFF00"/>
                </a:highlight>
              </a:rPr>
              <a:t> solution</a:t>
            </a:r>
          </a:p>
          <a:p>
            <a:pPr lvl="1"/>
            <a:endParaRPr lang="fr-FR" dirty="0"/>
          </a:p>
        </p:txBody>
      </p:sp>
      <p:sp>
        <p:nvSpPr>
          <p:cNvPr id="2" name="Flèche : bas 1">
            <a:extLst>
              <a:ext uri="{FF2B5EF4-FFF2-40B4-BE49-F238E27FC236}">
                <a16:creationId xmlns:a16="http://schemas.microsoft.com/office/drawing/2014/main" id="{BAC73DDC-A3B0-6F02-4F48-7D0B76D92F4B}"/>
              </a:ext>
            </a:extLst>
          </p:cNvPr>
          <p:cNvSpPr/>
          <p:nvPr/>
        </p:nvSpPr>
        <p:spPr>
          <a:xfrm>
            <a:off x="4283968" y="2492896"/>
            <a:ext cx="288032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3982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Digital </a:t>
            </a:r>
            <a:r>
              <a:rPr lang="fr-FR" dirty="0" err="1"/>
              <a:t>electronics</a:t>
            </a:r>
            <a:r>
              <a:rPr lang="fr-FR" dirty="0"/>
              <a:t> for the RMO </a:t>
            </a:r>
            <a:r>
              <a:rPr lang="fr-FR" dirty="0" err="1"/>
              <a:t>SIRTIs</a:t>
            </a:r>
            <a:r>
              <a:rPr lang="fr-FR" dirty="0"/>
              <a:t>: </a:t>
            </a:r>
            <a:br>
              <a:rPr lang="fr-FR" dirty="0"/>
            </a:br>
            <a:r>
              <a:rPr lang="fr-FR" dirty="0" err="1"/>
              <a:t>what</a:t>
            </a:r>
            <a:r>
              <a:rPr lang="fr-FR" dirty="0"/>
              <a:t> are the </a:t>
            </a:r>
            <a:r>
              <a:rPr lang="fr-FR" dirty="0" err="1"/>
              <a:t>needs</a:t>
            </a:r>
            <a:r>
              <a:rPr lang="fr-FR" dirty="0"/>
              <a:t>?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Detector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NaI</a:t>
            </a:r>
            <a:r>
              <a:rPr lang="fr-FR" dirty="0"/>
              <a:t>(Tl)</a:t>
            </a:r>
          </a:p>
          <a:p>
            <a:pPr lvl="1"/>
            <a:r>
              <a:rPr lang="fr-FR" dirty="0" err="1"/>
              <a:t>Intrinsic</a:t>
            </a:r>
            <a:r>
              <a:rPr lang="fr-FR" dirty="0"/>
              <a:t> light </a:t>
            </a:r>
            <a:r>
              <a:rPr lang="fr-FR" dirty="0" err="1"/>
              <a:t>decay</a:t>
            </a:r>
            <a:r>
              <a:rPr lang="fr-FR" dirty="0"/>
              <a:t> constant: 230 ns </a:t>
            </a:r>
            <a:br>
              <a:rPr lang="fr-FR" dirty="0"/>
            </a:br>
            <a:r>
              <a:rPr lang="fr-FR" dirty="0"/>
              <a:t>+ 10 % of phosphorescence </a:t>
            </a:r>
            <a:r>
              <a:rPr lang="fr-FR" dirty="0" err="1"/>
              <a:t>with</a:t>
            </a:r>
            <a:r>
              <a:rPr lang="fr-FR" dirty="0"/>
              <a:t> 150 ms </a:t>
            </a:r>
            <a:r>
              <a:rPr lang="fr-FR" dirty="0" err="1"/>
              <a:t>decay</a:t>
            </a:r>
            <a:r>
              <a:rPr lang="fr-FR" dirty="0"/>
              <a:t> constant</a:t>
            </a:r>
          </a:p>
          <a:p>
            <a:pPr lvl="1"/>
            <a:r>
              <a:rPr lang="fr-FR" dirty="0"/>
              <a:t>At high rate: </a:t>
            </a:r>
            <a:r>
              <a:rPr lang="fr-FR" dirty="0" err="1"/>
              <a:t>build</a:t>
            </a:r>
            <a:r>
              <a:rPr lang="fr-FR" dirty="0"/>
              <a:t> up of phosphorescence (</a:t>
            </a:r>
            <a:r>
              <a:rPr lang="fr-FR" dirty="0" err="1"/>
              <a:t>potential</a:t>
            </a:r>
            <a:r>
              <a:rPr lang="fr-FR" dirty="0"/>
              <a:t> shift of the </a:t>
            </a:r>
            <a:r>
              <a:rPr lang="fr-FR" dirty="0" err="1"/>
              <a:t>baseline</a:t>
            </a:r>
            <a:r>
              <a:rPr lang="fr-FR" dirty="0"/>
              <a:t>)</a:t>
            </a:r>
          </a:p>
          <a:p>
            <a:pPr lvl="1"/>
            <a:endParaRPr lang="fr-FR" dirty="0"/>
          </a:p>
          <a:p>
            <a:r>
              <a:rPr lang="fr-FR" dirty="0"/>
              <a:t>Output </a:t>
            </a:r>
            <a:r>
              <a:rPr lang="fr-FR" dirty="0" err="1"/>
              <a:t>from</a:t>
            </a:r>
            <a:r>
              <a:rPr lang="fr-FR" dirty="0"/>
              <a:t> PMT (anode): </a:t>
            </a:r>
            <a:br>
              <a:rPr lang="fr-FR" dirty="0"/>
            </a:br>
            <a:endParaRPr lang="fr-FR" dirty="0"/>
          </a:p>
          <a:p>
            <a:endParaRPr lang="fr-FR" dirty="0"/>
          </a:p>
          <a:p>
            <a:r>
              <a:rPr lang="fr-FR" dirty="0"/>
              <a:t>Output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preamp</a:t>
            </a:r>
            <a:r>
              <a:rPr lang="fr-FR" dirty="0"/>
              <a:t> (ORTEC </a:t>
            </a:r>
            <a:r>
              <a:rPr lang="fr-FR" dirty="0" err="1"/>
              <a:t>Scintipack</a:t>
            </a:r>
            <a:r>
              <a:rPr lang="fr-FR" dirty="0"/>
              <a:t>):</a:t>
            </a:r>
            <a:br>
              <a:rPr lang="fr-FR" dirty="0"/>
            </a:br>
            <a:endParaRPr lang="fr-FR" dirty="0"/>
          </a:p>
          <a:p>
            <a:endParaRPr lang="fr-FR" dirty="0"/>
          </a:p>
          <a:p>
            <a:r>
              <a:rPr lang="fr-FR" dirty="0" err="1"/>
              <a:t>Integral</a:t>
            </a:r>
            <a:r>
              <a:rPr lang="fr-FR" dirty="0"/>
              <a:t> </a:t>
            </a:r>
            <a:r>
              <a:rPr lang="fr-FR" dirty="0" err="1"/>
              <a:t>counting</a:t>
            </a:r>
            <a:r>
              <a:rPr lang="fr-FR" dirty="0"/>
              <a:t> </a:t>
            </a:r>
            <a:r>
              <a:rPr lang="fr-FR" dirty="0" err="1"/>
              <a:t>above</a:t>
            </a:r>
            <a:r>
              <a:rPr lang="fr-FR" dirty="0"/>
              <a:t> </a:t>
            </a:r>
            <a:r>
              <a:rPr lang="fr-FR" dirty="0" err="1"/>
              <a:t>low-energy</a:t>
            </a:r>
            <a:r>
              <a:rPr lang="fr-FR" dirty="0"/>
              <a:t> </a:t>
            </a:r>
            <a:r>
              <a:rPr lang="fr-FR" dirty="0" err="1"/>
              <a:t>threshold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 err="1"/>
              <a:t>defined</a:t>
            </a:r>
            <a:r>
              <a:rPr lang="fr-FR" dirty="0"/>
              <a:t> by </a:t>
            </a:r>
            <a:r>
              <a:rPr lang="fr-FR" baseline="30000" dirty="0"/>
              <a:t>93m</a:t>
            </a:r>
            <a:r>
              <a:rPr lang="fr-FR" dirty="0"/>
              <a:t>Nb x-ray </a:t>
            </a:r>
            <a:r>
              <a:rPr lang="fr-FR" dirty="0" err="1"/>
              <a:t>peak</a:t>
            </a:r>
            <a:br>
              <a:rPr lang="fr-FR" dirty="0"/>
            </a:br>
            <a:endParaRPr lang="fr-FR" dirty="0"/>
          </a:p>
          <a:p>
            <a:pPr lvl="1"/>
            <a:r>
              <a:rPr lang="fr-FR" dirty="0"/>
              <a:t>Dead-time correction </a:t>
            </a:r>
            <a:r>
              <a:rPr lang="fr-FR" dirty="0" err="1"/>
              <a:t>only</a:t>
            </a:r>
            <a:r>
              <a:rPr lang="fr-FR" dirty="0"/>
              <a:t> (no pile-up correction </a:t>
            </a:r>
            <a:r>
              <a:rPr lang="fr-FR" dirty="0" err="1"/>
              <a:t>needed</a:t>
            </a:r>
            <a:r>
              <a:rPr lang="fr-FR" dirty="0"/>
              <a:t>)</a:t>
            </a:r>
          </a:p>
          <a:p>
            <a:pPr lvl="1"/>
            <a:endParaRPr lang="fr-FR" dirty="0"/>
          </a:p>
        </p:txBody>
      </p: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9847F877-7D62-E45B-D2D3-769AFD9E9137}"/>
              </a:ext>
            </a:extLst>
          </p:cNvPr>
          <p:cNvGrpSpPr/>
          <p:nvPr/>
        </p:nvGrpSpPr>
        <p:grpSpPr>
          <a:xfrm>
            <a:off x="5847154" y="3730617"/>
            <a:ext cx="2016224" cy="511598"/>
            <a:chOff x="6049179" y="4069530"/>
            <a:chExt cx="2016224" cy="511598"/>
          </a:xfrm>
        </p:grpSpPr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D07CC101-DB1F-1C89-7C0D-9C4A881E0056}"/>
                </a:ext>
              </a:extLst>
            </p:cNvPr>
            <p:cNvCxnSpPr>
              <a:cxnSpLocks/>
            </p:cNvCxnSpPr>
            <p:nvPr/>
          </p:nvCxnSpPr>
          <p:spPr>
            <a:xfrm>
              <a:off x="6049179" y="4581128"/>
              <a:ext cx="3600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>
              <a:extLst>
                <a:ext uri="{FF2B5EF4-FFF2-40B4-BE49-F238E27FC236}">
                  <a16:creationId xmlns:a16="http://schemas.microsoft.com/office/drawing/2014/main" id="{F73BEA3A-3C33-D295-86B8-4D75E1AC83BD}"/>
                </a:ext>
              </a:extLst>
            </p:cNvPr>
            <p:cNvCxnSpPr>
              <a:cxnSpLocks/>
            </p:cNvCxnSpPr>
            <p:nvPr/>
          </p:nvCxnSpPr>
          <p:spPr>
            <a:xfrm>
              <a:off x="7705363" y="4566671"/>
              <a:ext cx="3600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DC9F630E-EE2D-0D39-511F-796E8A3923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09219" y="4235041"/>
              <a:ext cx="0" cy="346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>
              <a:extLst>
                <a:ext uri="{FF2B5EF4-FFF2-40B4-BE49-F238E27FC236}">
                  <a16:creationId xmlns:a16="http://schemas.microsoft.com/office/drawing/2014/main" id="{C7AD5276-F836-99A9-43D2-D7FA32C73B6C}"/>
                </a:ext>
              </a:extLst>
            </p:cNvPr>
            <p:cNvCxnSpPr>
              <a:cxnSpLocks/>
            </p:cNvCxnSpPr>
            <p:nvPr/>
          </p:nvCxnSpPr>
          <p:spPr>
            <a:xfrm>
              <a:off x="6409219" y="4235041"/>
              <a:ext cx="1296144" cy="3321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ZoneTexte 31">
              <a:extLst>
                <a:ext uri="{FF2B5EF4-FFF2-40B4-BE49-F238E27FC236}">
                  <a16:creationId xmlns:a16="http://schemas.microsoft.com/office/drawing/2014/main" id="{E1ECA5E7-27C7-73E9-2B7A-FE25E63B844A}"/>
                </a:ext>
              </a:extLst>
            </p:cNvPr>
            <p:cNvSpPr txBox="1"/>
            <p:nvPr/>
          </p:nvSpPr>
          <p:spPr>
            <a:xfrm>
              <a:off x="7033046" y="4069530"/>
              <a:ext cx="63831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/>
                <a:t>80 </a:t>
              </a:r>
              <a:r>
                <a:rPr lang="fr-FR" sz="1600" dirty="0">
                  <a:latin typeface="Symbol" panose="05050102010706020507" pitchFamily="18" charset="2"/>
                </a:rPr>
                <a:t>m</a:t>
              </a:r>
              <a:r>
                <a:rPr lang="fr-FR" sz="1600" dirty="0"/>
                <a:t>s</a:t>
              </a:r>
            </a:p>
          </p:txBody>
        </p:sp>
      </p:grp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3378A1AB-F423-63D0-7B8A-C23876D772EE}"/>
              </a:ext>
            </a:extLst>
          </p:cNvPr>
          <p:cNvGrpSpPr/>
          <p:nvPr/>
        </p:nvGrpSpPr>
        <p:grpSpPr>
          <a:xfrm>
            <a:off x="4572000" y="2996952"/>
            <a:ext cx="2123127" cy="432048"/>
            <a:chOff x="4427984" y="3429000"/>
            <a:chExt cx="2123127" cy="432048"/>
          </a:xfrm>
        </p:grpSpPr>
        <p:cxnSp>
          <p:nvCxnSpPr>
            <p:cNvPr id="7" name="Connecteur droit 6">
              <a:extLst>
                <a:ext uri="{FF2B5EF4-FFF2-40B4-BE49-F238E27FC236}">
                  <a16:creationId xmlns:a16="http://schemas.microsoft.com/office/drawing/2014/main" id="{0C38C363-E3AB-1E7B-C681-B50E0E25095A}"/>
                </a:ext>
              </a:extLst>
            </p:cNvPr>
            <p:cNvCxnSpPr/>
            <p:nvPr/>
          </p:nvCxnSpPr>
          <p:spPr>
            <a:xfrm>
              <a:off x="4427984" y="3429000"/>
              <a:ext cx="3600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Connecteur droit 7">
              <a:extLst>
                <a:ext uri="{FF2B5EF4-FFF2-40B4-BE49-F238E27FC236}">
                  <a16:creationId xmlns:a16="http://schemas.microsoft.com/office/drawing/2014/main" id="{693A3887-7489-0FE2-D0BE-7543F3257CDF}"/>
                </a:ext>
              </a:extLst>
            </p:cNvPr>
            <p:cNvCxnSpPr/>
            <p:nvPr/>
          </p:nvCxnSpPr>
          <p:spPr>
            <a:xfrm>
              <a:off x="6084168" y="3443457"/>
              <a:ext cx="3600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F402B8D2-C5F7-CDDA-D1EC-8E6A732D3ECC}"/>
                </a:ext>
              </a:extLst>
            </p:cNvPr>
            <p:cNvSpPr txBox="1"/>
            <p:nvPr/>
          </p:nvSpPr>
          <p:spPr>
            <a:xfrm>
              <a:off x="5486077" y="3522494"/>
              <a:ext cx="73129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/>
                <a:t>400 ns</a:t>
              </a:r>
            </a:p>
          </p:txBody>
        </p:sp>
        <p:sp>
          <p:nvSpPr>
            <p:cNvPr id="34" name="Forme libre : forme 33">
              <a:extLst>
                <a:ext uri="{FF2B5EF4-FFF2-40B4-BE49-F238E27FC236}">
                  <a16:creationId xmlns:a16="http://schemas.microsoft.com/office/drawing/2014/main" id="{7891B601-F6DE-A4E3-D694-D8C9B89200AA}"/>
                </a:ext>
              </a:extLst>
            </p:cNvPr>
            <p:cNvSpPr/>
            <p:nvPr/>
          </p:nvSpPr>
          <p:spPr>
            <a:xfrm>
              <a:off x="4781177" y="3430493"/>
              <a:ext cx="1769934" cy="346005"/>
            </a:xfrm>
            <a:custGeom>
              <a:avLst/>
              <a:gdLst>
                <a:gd name="connsiteX0" fmla="*/ 0 w 1431071"/>
                <a:gd name="connsiteY0" fmla="*/ 0 h 292165"/>
                <a:gd name="connsiteX1" fmla="*/ 221130 w 1431071"/>
                <a:gd name="connsiteY1" fmla="*/ 286871 h 292165"/>
                <a:gd name="connsiteX2" fmla="*/ 633506 w 1431071"/>
                <a:gd name="connsiteY2" fmla="*/ 173318 h 292165"/>
                <a:gd name="connsiteX3" fmla="*/ 1093695 w 1431071"/>
                <a:gd name="connsiteY3" fmla="*/ 11953 h 292165"/>
                <a:gd name="connsiteX4" fmla="*/ 1267012 w 1431071"/>
                <a:gd name="connsiteY4" fmla="*/ 0 h 292165"/>
                <a:gd name="connsiteX0" fmla="*/ 0 w 1436319"/>
                <a:gd name="connsiteY0" fmla="*/ 2435 h 294600"/>
                <a:gd name="connsiteX1" fmla="*/ 221130 w 1436319"/>
                <a:gd name="connsiteY1" fmla="*/ 289306 h 294600"/>
                <a:gd name="connsiteX2" fmla="*/ 633506 w 1436319"/>
                <a:gd name="connsiteY2" fmla="*/ 175753 h 294600"/>
                <a:gd name="connsiteX3" fmla="*/ 1093695 w 1436319"/>
                <a:gd name="connsiteY3" fmla="*/ 14388 h 294600"/>
                <a:gd name="connsiteX4" fmla="*/ 1267012 w 1436319"/>
                <a:gd name="connsiteY4" fmla="*/ 2435 h 294600"/>
                <a:gd name="connsiteX0" fmla="*/ 0 w 1436319"/>
                <a:gd name="connsiteY0" fmla="*/ 0 h 292095"/>
                <a:gd name="connsiteX1" fmla="*/ 221130 w 1436319"/>
                <a:gd name="connsiteY1" fmla="*/ 286871 h 292095"/>
                <a:gd name="connsiteX2" fmla="*/ 633506 w 1436319"/>
                <a:gd name="connsiteY2" fmla="*/ 173318 h 292095"/>
                <a:gd name="connsiteX3" fmla="*/ 1093695 w 1436319"/>
                <a:gd name="connsiteY3" fmla="*/ 22043 h 292095"/>
                <a:gd name="connsiteX4" fmla="*/ 1267012 w 1436319"/>
                <a:gd name="connsiteY4" fmla="*/ 0 h 292095"/>
                <a:gd name="connsiteX0" fmla="*/ 0 w 1455429"/>
                <a:gd name="connsiteY0" fmla="*/ 0 h 292095"/>
                <a:gd name="connsiteX1" fmla="*/ 221130 w 1455429"/>
                <a:gd name="connsiteY1" fmla="*/ 286871 h 292095"/>
                <a:gd name="connsiteX2" fmla="*/ 633506 w 1455429"/>
                <a:gd name="connsiteY2" fmla="*/ 173318 h 292095"/>
                <a:gd name="connsiteX3" fmla="*/ 1093695 w 1455429"/>
                <a:gd name="connsiteY3" fmla="*/ 22043 h 292095"/>
                <a:gd name="connsiteX4" fmla="*/ 1290918 w 1455429"/>
                <a:gd name="connsiteY4" fmla="*/ 0 h 292095"/>
                <a:gd name="connsiteX0" fmla="*/ 0 w 1769934"/>
                <a:gd name="connsiteY0" fmla="*/ 0 h 292095"/>
                <a:gd name="connsiteX1" fmla="*/ 221130 w 1769934"/>
                <a:gd name="connsiteY1" fmla="*/ 286871 h 292095"/>
                <a:gd name="connsiteX2" fmla="*/ 633506 w 1769934"/>
                <a:gd name="connsiteY2" fmla="*/ 173318 h 292095"/>
                <a:gd name="connsiteX3" fmla="*/ 1093695 w 1769934"/>
                <a:gd name="connsiteY3" fmla="*/ 22043 h 292095"/>
                <a:gd name="connsiteX4" fmla="*/ 1655482 w 1769934"/>
                <a:gd name="connsiteY4" fmla="*/ 0 h 292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9934" h="292095">
                  <a:moveTo>
                    <a:pt x="0" y="0"/>
                  </a:moveTo>
                  <a:cubicBezTo>
                    <a:pt x="57773" y="128992"/>
                    <a:pt x="115546" y="257985"/>
                    <a:pt x="221130" y="286871"/>
                  </a:cubicBezTo>
                  <a:cubicBezTo>
                    <a:pt x="326714" y="315757"/>
                    <a:pt x="488079" y="217456"/>
                    <a:pt x="633506" y="173318"/>
                  </a:cubicBezTo>
                  <a:cubicBezTo>
                    <a:pt x="778934" y="129180"/>
                    <a:pt x="988111" y="50929"/>
                    <a:pt x="1093695" y="22043"/>
                  </a:cubicBezTo>
                  <a:cubicBezTo>
                    <a:pt x="1199279" y="-6843"/>
                    <a:pt x="2078815" y="7990"/>
                    <a:pt x="1655482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26418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38655ABD-AAF0-498E-4CB5-B7F70BD0F3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672" y="1315245"/>
            <a:ext cx="7668344" cy="5384349"/>
          </a:xfrm>
          <a:prstGeom prst="rect">
            <a:avLst/>
          </a:prstGeom>
        </p:spPr>
      </p:pic>
      <p:sp>
        <p:nvSpPr>
          <p:cNvPr id="6" name="Espace réservé du contenu 4">
            <a:extLst>
              <a:ext uri="{FF2B5EF4-FFF2-40B4-BE49-F238E27FC236}">
                <a16:creationId xmlns:a16="http://schemas.microsoft.com/office/drawing/2014/main" id="{015353C3-40AA-9468-24B3-245BE39D4FF3}"/>
              </a:ext>
            </a:extLst>
          </p:cNvPr>
          <p:cNvSpPr txBox="1">
            <a:spLocks/>
          </p:cNvSpPr>
          <p:nvPr/>
        </p:nvSpPr>
        <p:spPr>
          <a:xfrm>
            <a:off x="323528" y="260648"/>
            <a:ext cx="8496944" cy="1296143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SzPct val="80000"/>
              <a:buFontTx/>
              <a:buBlip>
                <a:blip r:embed="rId4"/>
              </a:buBlip>
              <a:defRPr sz="2400" kern="1200">
                <a:solidFill>
                  <a:srgbClr val="193B7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193B7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SzPct val="70000"/>
              <a:buFontTx/>
              <a:buBlip>
                <a:blip r:embed="rId4"/>
              </a:buBlip>
              <a:defRPr sz="1800" kern="1200">
                <a:solidFill>
                  <a:srgbClr val="193B7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rgbClr val="193B7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rgbClr val="193B7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5500" dirty="0"/>
              <a:t>Count rate </a:t>
            </a:r>
            <a:r>
              <a:rPr lang="fr-FR" sz="5500" dirty="0" err="1"/>
              <a:t>is</a:t>
            </a:r>
            <a:r>
              <a:rPr lang="fr-FR" sz="5500" dirty="0"/>
              <a:t> up to 20 000 s</a:t>
            </a:r>
            <a:r>
              <a:rPr lang="fr-FR" sz="5500" baseline="30000" dirty="0"/>
              <a:t>-1</a:t>
            </a:r>
            <a:r>
              <a:rPr lang="fr-FR" sz="5500" dirty="0"/>
              <a:t> (or more if possible) </a:t>
            </a:r>
            <a:br>
              <a:rPr lang="fr-FR" sz="5500" dirty="0"/>
            </a:br>
            <a:r>
              <a:rPr lang="fr-FR" sz="5500" dirty="0"/>
              <a:t>to enable </a:t>
            </a:r>
            <a:r>
              <a:rPr lang="fr-FR" sz="5500" dirty="0" err="1"/>
              <a:t>counting</a:t>
            </a:r>
            <a:r>
              <a:rPr lang="fr-FR" sz="5500" dirty="0"/>
              <a:t> for 3 </a:t>
            </a:r>
            <a:r>
              <a:rPr lang="fr-FR" sz="5500" dirty="0" err="1"/>
              <a:t>half-lives</a:t>
            </a:r>
            <a:endParaRPr lang="fr-FR" sz="5500" dirty="0"/>
          </a:p>
          <a:p>
            <a:endParaRPr lang="fr-FR" sz="4000" dirty="0"/>
          </a:p>
          <a:p>
            <a:pPr lvl="1"/>
            <a:r>
              <a:rPr lang="fr-FR" sz="4800" dirty="0"/>
              <a:t>Need to check the </a:t>
            </a:r>
            <a:r>
              <a:rPr lang="fr-FR" sz="4800" dirty="0" err="1"/>
              <a:t>independence</a:t>
            </a:r>
            <a:r>
              <a:rPr lang="fr-FR" sz="4800" dirty="0"/>
              <a:t> of the </a:t>
            </a:r>
            <a:r>
              <a:rPr lang="fr-FR" sz="4800" dirty="0" err="1"/>
              <a:t>measurement</a:t>
            </a:r>
            <a:r>
              <a:rPr lang="fr-FR" sz="4800" dirty="0"/>
              <a:t> versus count rate 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B699A5B-4233-0CD6-37F1-E31046BD3F41}"/>
              </a:ext>
            </a:extLst>
          </p:cNvPr>
          <p:cNvCxnSpPr/>
          <p:nvPr/>
        </p:nvCxnSpPr>
        <p:spPr>
          <a:xfrm>
            <a:off x="6516216" y="1844824"/>
            <a:ext cx="0" cy="39604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9998551"/>
      </p:ext>
    </p:extLst>
  </p:cSld>
  <p:clrMapOvr>
    <a:masterClrMapping/>
  </p:clrMapOvr>
</p:sld>
</file>

<file path=ppt/theme/theme1.xml><?xml version="1.0" encoding="utf-8"?>
<a:theme xmlns:a="http://schemas.openxmlformats.org/drawingml/2006/main" name="BIPM PowerPoint Template 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BIPM PowerPoint Template 2014</Template>
  <TotalTime>1824</TotalTime>
  <Words>469</Words>
  <Application>Microsoft Office PowerPoint</Application>
  <PresentationFormat>Affichage à l'écran (4:3)</PresentationFormat>
  <Paragraphs>40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Symbol</vt:lpstr>
      <vt:lpstr>BIPM PowerPoint Template 2014</vt:lpstr>
      <vt:lpstr>BIPM Workshop  on digital electronics for RMO SIRTIs</vt:lpstr>
      <vt:lpstr>The BIPM SIRTI</vt:lpstr>
      <vt:lpstr>WHY RMO SIRTIs?</vt:lpstr>
      <vt:lpstr>WHY RMO SIRTIs?</vt:lpstr>
      <vt:lpstr>Digital electronics for the RMO SIRTIs: what are the needs?</vt:lpstr>
      <vt:lpstr>Digital electronics for the RMO SIRTIs:  what are the needs?</vt:lpstr>
      <vt:lpstr>Présentation PowerPoint</vt:lpstr>
    </vt:vector>
  </TitlesOfParts>
  <Company>BIPM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Carine Michotte</dc:creator>
  <cp:lastModifiedBy>Carine MICHOTTE</cp:lastModifiedBy>
  <cp:revision>20</cp:revision>
  <dcterms:created xsi:type="dcterms:W3CDTF">2015-03-12T13:32:39Z</dcterms:created>
  <dcterms:modified xsi:type="dcterms:W3CDTF">2022-06-08T08:29:31Z</dcterms:modified>
</cp:coreProperties>
</file>