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61227-ED37-4A82-819D-B4BA553BE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23EB506-A426-443D-8765-5078CCA4B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5AD095-D280-4A61-ACD9-F051617B7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ABDAC5-1742-4681-BA7B-722AAC6C9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2F5F59-EB52-44D4-AF58-F5C11FE45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385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1C8AA4-4AD6-421A-9523-2EF1A5A2A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6C5FE36-1EDA-435F-B467-39A4C26ED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3D7C17-F36C-4DF2-9347-B9D0809CC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167D9A-E4B8-4C21-8ABA-E68755747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21A7A4-8B06-4FCF-9802-89BDFEC8B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567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02C38E4-45BB-4A66-80A1-341FAB3A06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666084E-354D-46BD-8D0B-C601D8635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1990B2-29AD-4E01-BA7E-023AAD0BE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677C4B-73DC-49A7-A7B4-48332E066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319F9A-0035-47C6-90F9-FEFC0B0F9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19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237667-20C6-4691-84F2-EF51B292A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B62D79-D6FC-47F9-BAC8-659949F1C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188274-9D71-4117-AF7D-4D5E07479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C58D37-0A13-4F7B-99A7-FC91B56BD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F0627F-F34D-4D46-95AB-E38F873C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208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33C45-FA44-4663-AFFE-193367938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5181BC-60C2-40D9-9B5B-F88A1EFCE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C4FF8C-ACD7-40B7-943B-F9071A5FC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B45D90-0F8E-473A-87F8-F911B9E5C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E9D89F-E588-4469-A311-74DF938F3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527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DF8C84-D7AF-481F-B32A-24C6FFAB4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08CAB5-A13D-479F-972E-3C3AC4A44C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D8D3A0F-7889-4974-AEC8-F6F5FF1FA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33C59D-7297-41B6-A862-51D09A528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3359051-BC7E-4725-B67B-18B390456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352D8FD-EFEE-4CA2-8A11-66D4AEBE5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356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EF8B42-8DD1-4A67-BDC4-7747FC611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B16D7BE-0943-46DE-8179-94DA2FC7A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9C6C79D-4E66-4D1F-B8CE-0305800BE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5B78F07-1C9F-4CAA-96A7-5BAFAC38B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7FAB45A-B49B-4A9D-AA07-8788DD218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AAF11E1-B025-4726-9A25-09E9BF4C2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63C707E-0961-4AB8-9E48-7FE50076E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A61F45-9400-4E63-8BE9-1C8300FBD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25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CFED5A-9871-4BE5-9920-4FEC44D94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CE86EA3-C3CA-42AC-8601-A2B0190CD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D1770FE-0235-4B03-95F9-8E2B9F561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8CF0289-0CD0-43A5-BD32-F8BD2810F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845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3B16F1B-F576-49D1-A3E1-417895899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B116BFA-EE9E-443F-B505-87BEDD97E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082394B-0111-4443-885A-06A21174E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126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BD3383-15DA-4FD9-B1CE-197986CDE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815B27-C662-4DFB-852C-0BFD9BD55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5D95799-6556-463B-A1E7-9A14A9877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4FB9C7-BB34-4BD0-BDD4-7FA2D78EE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B0B9F27-DFB1-4948-A5D8-D759F84AB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B6E903-493E-4476-9CB6-CE05C84D7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9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303625-18CC-4B90-8547-8911A07E8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9150EC0-0740-4833-8044-7D3D49858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DCFE91F-AA63-4239-BC75-D86CCFBCC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17305E8-29CD-4867-89DA-6A098FF0A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0C555D-AEC3-4B07-8C6E-27FFD652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5D884E-0798-4C8C-8FD9-3106165D5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262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F2DA27E-7368-4D52-AE01-53E0B65DC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3D43CA-1ED2-4641-8D7A-C4FAF1890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1F04E3-1552-4845-B695-5747DE3118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43988-F8A6-4D88-8605-A25A41DD612F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22A2CA-7AD7-4582-AC7D-02F6925AEF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F558D1-3B0B-4792-8D18-7A78D7217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21176-03D7-4D6F-94E0-C45F15950B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497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A84E98-6378-4E56-B007-65BE1EBE77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latin typeface="Calibri" pitchFamily="34" charset="0"/>
                <a:cs typeface="Calibri" pitchFamily="34" charset="0"/>
              </a:rPr>
              <a:t>Progress Report</a:t>
            </a:r>
            <a:br>
              <a:rPr lang="en-US" b="1" dirty="0">
                <a:latin typeface="Calibri" pitchFamily="34" charset="0"/>
                <a:cs typeface="Calibri" pitchFamily="34" charset="0"/>
              </a:rPr>
            </a:br>
            <a:r>
              <a:rPr lang="en-US" b="1" dirty="0">
                <a:latin typeface="Calibri" pitchFamily="34" charset="0"/>
                <a:cs typeface="Calibri" pitchFamily="34" charset="0"/>
              </a:rPr>
              <a:t>WG-SP TG 11 “Single-Photon Radiometry”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AB55E89-FC36-4B78-A133-E5E0210E38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Stefan Kück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CCPR WG-SP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TG11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06 December 2021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813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3B686-73FC-4B97-A1BB-7D76EA308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876"/>
            <a:ext cx="10515600" cy="535531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latin typeface="+mn-lt"/>
              </a:rPr>
              <a:t>Pilot study – current status (2021 12 06)</a:t>
            </a:r>
            <a:endParaRPr lang="de-DE" sz="3200" b="1" dirty="0">
              <a:latin typeface="+mn-lt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986B0EB2-8A12-41CB-B3F0-9FC478E669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993697"/>
              </p:ext>
            </p:extLst>
          </p:nvPr>
        </p:nvGraphicFramePr>
        <p:xfrm>
          <a:off x="1063691" y="667243"/>
          <a:ext cx="10058399" cy="6000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4293">
                  <a:extLst>
                    <a:ext uri="{9D8B030D-6E8A-4147-A177-3AD203B41FA5}">
                      <a16:colId xmlns:a16="http://schemas.microsoft.com/office/drawing/2014/main" val="374946063"/>
                    </a:ext>
                  </a:extLst>
                </a:gridCol>
                <a:gridCol w="1912775">
                  <a:extLst>
                    <a:ext uri="{9D8B030D-6E8A-4147-A177-3AD203B41FA5}">
                      <a16:colId xmlns:a16="http://schemas.microsoft.com/office/drawing/2014/main" val="1864511613"/>
                    </a:ext>
                  </a:extLst>
                </a:gridCol>
                <a:gridCol w="2631233">
                  <a:extLst>
                    <a:ext uri="{9D8B030D-6E8A-4147-A177-3AD203B41FA5}">
                      <a16:colId xmlns:a16="http://schemas.microsoft.com/office/drawing/2014/main" val="2353296752"/>
                    </a:ext>
                  </a:extLst>
                </a:gridCol>
                <a:gridCol w="1950098">
                  <a:extLst>
                    <a:ext uri="{9D8B030D-6E8A-4147-A177-3AD203B41FA5}">
                      <a16:colId xmlns:a16="http://schemas.microsoft.com/office/drawing/2014/main" val="3922036799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Activity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>
                          <a:effectLst/>
                        </a:rPr>
                        <a:t>Date – Original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Updated Schedule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>
                          <a:effectLst/>
                        </a:rPr>
                        <a:t>Remark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extLst>
                  <a:ext uri="{0D108BD9-81ED-4DB2-BD59-A6C34878D82A}">
                    <a16:rowId xmlns:a16="http://schemas.microsoft.com/office/drawing/2014/main" val="103013909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Start of pilot study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May 2016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>
                          <a:effectLst/>
                        </a:rPr>
                        <a:t>May 2016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Completed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73949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>
                          <a:effectLst/>
                        </a:rPr>
                        <a:t>Measurements at PTB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May - Jun 2016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>
                          <a:effectLst/>
                        </a:rPr>
                        <a:t>May - June 2016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Completed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69542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Measurements at NIST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Aug - Sep 2016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>
                          <a:effectLst/>
                        </a:rPr>
                        <a:t>Aug - Sep 2016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Completed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2999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Measurement at CMI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Jan - Feb 2017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Feb - Apr 2017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Completed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43841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Measurements at NPL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Nov - Dec 2016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Jul - Aug 2017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Completed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46199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Intermediate Measurements at PTB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Mar - Apr 2017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May - Jul 2017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16253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Measurement at KRISS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 - Aug 2017</a:t>
                      </a:r>
                      <a:endParaRPr lang="de-DE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 - Dec 2017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99345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Measurements at PTB, Div. 7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 - Oct 2017</a:t>
                      </a:r>
                      <a:endParaRPr lang="de-DE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- Feb 2018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97064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Measurement at INRIM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- Jun 2017</a:t>
                      </a:r>
                      <a:endParaRPr lang="de-DE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 - April 2018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Shifted</a:t>
                      </a: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69544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Intermediate Measurements at PTB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 - Dec 2017</a:t>
                      </a:r>
                      <a:endParaRPr lang="de-DE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 - Aug 2018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14014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Measurements at METAS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- Feb 2018</a:t>
                      </a:r>
                      <a:endParaRPr lang="de-DE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 - Apr 2019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1487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Measurements at AIST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- Jun 2018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 - Oct 2019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31469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Measurements at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VNIIOFI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 - Apr 2018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- May 2021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66857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Intermediate Measurements at PTB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de-DE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 - Aug 2021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66560" marR="66560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859307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Measurements at NIM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Jul - Aug 2018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Jan - Mar 2022 </a:t>
                      </a:r>
                      <a:endParaRPr lang="de-DE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noProof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Planned</a:t>
                      </a:r>
                    </a:p>
                  </a:txBody>
                  <a:tcPr marL="66560" marR="66560" marT="0" marB="0"/>
                </a:tc>
                <a:extLst>
                  <a:ext uri="{0D108BD9-81ED-4DB2-BD59-A6C34878D82A}">
                    <a16:rowId xmlns:a16="http://schemas.microsoft.com/office/drawing/2014/main" val="26768846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noProof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Measurements at INRIM</a:t>
                      </a: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- Jul 2022</a:t>
                      </a: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noProof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Planned</a:t>
                      </a:r>
                    </a:p>
                  </a:txBody>
                  <a:tcPr marL="66560" marR="66560" marT="0" marB="0"/>
                </a:tc>
                <a:extLst>
                  <a:ext uri="{0D108BD9-81ED-4DB2-BD59-A6C34878D82A}">
                    <a16:rowId xmlns:a16="http://schemas.microsoft.com/office/drawing/2014/main" val="389399481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Final measurements at PTB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Sep - Oct 2018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Aug - Oct 2022</a:t>
                      </a:r>
                      <a:endParaRPr lang="de-DE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Planned</a:t>
                      </a:r>
                    </a:p>
                  </a:txBody>
                  <a:tcPr marL="66560" marR="66560" marT="0" marB="0"/>
                </a:tc>
                <a:extLst>
                  <a:ext uri="{0D108BD9-81ED-4DB2-BD59-A6C34878D82A}">
                    <a16:rowId xmlns:a16="http://schemas.microsoft.com/office/drawing/2014/main" val="328608710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effectLst/>
                        </a:rPr>
                        <a:t>Pre-draft A report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Dec 2018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Dec 2022</a:t>
                      </a:r>
                      <a:endParaRPr lang="de-DE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noProof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Planned</a:t>
                      </a:r>
                    </a:p>
                  </a:txBody>
                  <a:tcPr marL="66560" marR="66560" marT="0" marB="0"/>
                </a:tc>
                <a:extLst>
                  <a:ext uri="{0D108BD9-81ED-4DB2-BD59-A6C34878D82A}">
                    <a16:rowId xmlns:a16="http://schemas.microsoft.com/office/drawing/2014/main" val="90197552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>
                          <a:effectLst/>
                        </a:rPr>
                        <a:t>Draft A completed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Apr 2019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Mar 2023</a:t>
                      </a:r>
                      <a:endParaRPr lang="de-DE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noProof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Planned</a:t>
                      </a:r>
                    </a:p>
                  </a:txBody>
                  <a:tcPr marL="66560" marR="66560" marT="0" marB="0"/>
                </a:tc>
                <a:extLst>
                  <a:ext uri="{0D108BD9-81ED-4DB2-BD59-A6C34878D82A}">
                    <a16:rowId xmlns:a16="http://schemas.microsoft.com/office/drawing/2014/main" val="233630485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>
                          <a:effectLst/>
                        </a:rPr>
                        <a:t>Final report completed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Oct 2019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May 2023</a:t>
                      </a:r>
                      <a:endParaRPr lang="de-DE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0" marR="6656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Planned</a:t>
                      </a:r>
                    </a:p>
                  </a:txBody>
                  <a:tcPr marL="66560" marR="66560" marT="0" marB="0"/>
                </a:tc>
                <a:extLst>
                  <a:ext uri="{0D108BD9-81ED-4DB2-BD59-A6C34878D82A}">
                    <a16:rowId xmlns:a16="http://schemas.microsoft.com/office/drawing/2014/main" val="2908180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979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Breitbild</PresentationFormat>
  <Paragraphs>88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Progress Report WG-SP TG 11 “Single-Photon Radiometry”</vt:lpstr>
      <vt:lpstr>Pilot study – current status (2021 12 06)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Report WG-SP TG 11 “Single-Photon Radiometry”</dc:title>
  <dc:creator>Stefan Kück</dc:creator>
  <cp:lastModifiedBy>Stefan Kück</cp:lastModifiedBy>
  <cp:revision>3</cp:revision>
  <dcterms:created xsi:type="dcterms:W3CDTF">2020-11-29T15:13:47Z</dcterms:created>
  <dcterms:modified xsi:type="dcterms:W3CDTF">2021-12-06T20:49:33Z</dcterms:modified>
</cp:coreProperties>
</file>