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9"/>
  </p:notesMasterIdLst>
  <p:sldIdLst>
    <p:sldId id="707" r:id="rId2"/>
    <p:sldId id="710" r:id="rId3"/>
    <p:sldId id="711" r:id="rId4"/>
    <p:sldId id="713" r:id="rId5"/>
    <p:sldId id="714" r:id="rId6"/>
    <p:sldId id="712" r:id="rId7"/>
    <p:sldId id="7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8" autoAdjust="0"/>
    <p:restoredTop sz="94660"/>
  </p:normalViewPr>
  <p:slideViewPr>
    <p:cSldViewPr snapToGrid="0">
      <p:cViewPr varScale="1">
        <p:scale>
          <a:sx n="125" d="100"/>
          <a:sy n="125" d="100"/>
        </p:scale>
        <p:origin x="21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4D48F0-A76E-4389-99AC-E3E7AEB6CAA5}" type="datetimeFigureOut">
              <a:rPr lang="en-US" smtClean="0"/>
              <a:t>12/17/2021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6AE7B4-2DC3-4D6B-8DE7-B5D17BB4D9BD}" type="slidenum">
              <a:rPr lang="en-US" smtClean="0"/>
              <a:t>‹#›</a:t>
            </a:fld>
            <a:endParaRPr lang="en-US"/>
          </a:p>
        </p:txBody>
      </p:sp>
    </p:spTree>
    <p:extLst>
      <p:ext uri="{BB962C8B-B14F-4D97-AF65-F5344CB8AC3E}">
        <p14:creationId xmlns:p14="http://schemas.microsoft.com/office/powerpoint/2010/main" val="413136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1</a:t>
            </a:fld>
            <a:endParaRPr lang="en-US"/>
          </a:p>
        </p:txBody>
      </p:sp>
    </p:spTree>
    <p:extLst>
      <p:ext uri="{BB962C8B-B14F-4D97-AF65-F5344CB8AC3E}">
        <p14:creationId xmlns:p14="http://schemas.microsoft.com/office/powerpoint/2010/main" val="425136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2</a:t>
            </a:fld>
            <a:endParaRPr lang="en-US"/>
          </a:p>
        </p:txBody>
      </p:sp>
    </p:spTree>
    <p:extLst>
      <p:ext uri="{BB962C8B-B14F-4D97-AF65-F5344CB8AC3E}">
        <p14:creationId xmlns:p14="http://schemas.microsoft.com/office/powerpoint/2010/main" val="3909392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3</a:t>
            </a:fld>
            <a:endParaRPr lang="en-US"/>
          </a:p>
        </p:txBody>
      </p:sp>
    </p:spTree>
    <p:extLst>
      <p:ext uri="{BB962C8B-B14F-4D97-AF65-F5344CB8AC3E}">
        <p14:creationId xmlns:p14="http://schemas.microsoft.com/office/powerpoint/2010/main" val="2307228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4</a:t>
            </a:fld>
            <a:endParaRPr lang="en-US"/>
          </a:p>
        </p:txBody>
      </p:sp>
    </p:spTree>
    <p:extLst>
      <p:ext uri="{BB962C8B-B14F-4D97-AF65-F5344CB8AC3E}">
        <p14:creationId xmlns:p14="http://schemas.microsoft.com/office/powerpoint/2010/main" val="2895109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6</a:t>
            </a:fld>
            <a:endParaRPr lang="en-US"/>
          </a:p>
        </p:txBody>
      </p:sp>
    </p:spTree>
    <p:extLst>
      <p:ext uri="{BB962C8B-B14F-4D97-AF65-F5344CB8AC3E}">
        <p14:creationId xmlns:p14="http://schemas.microsoft.com/office/powerpoint/2010/main" val="397787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5BA844-DEE4-C746-B0B9-DA9D9D9B4B90}" type="slidenum">
              <a:rPr lang="en-US" smtClean="0"/>
              <a:t>7</a:t>
            </a:fld>
            <a:endParaRPr lang="en-US"/>
          </a:p>
        </p:txBody>
      </p:sp>
    </p:spTree>
    <p:extLst>
      <p:ext uri="{BB962C8B-B14F-4D97-AF65-F5344CB8AC3E}">
        <p14:creationId xmlns:p14="http://schemas.microsoft.com/office/powerpoint/2010/main" val="1900408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43FD8-A47E-4937-B598-4117322B9B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62DD93-0CDE-49EB-8433-E317E8356F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6C418C-4C30-4D0F-A0F0-3C70C0FBC48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926AE7A-58FF-49D2-B5D7-1B6E3E69B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B86C3-9C27-4799-AD77-5025B86C1A3C}"/>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4244077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D13E3-25B2-49FD-8880-06562C851C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412FD4-AC83-43A6-A86B-8A5951A7AB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4E4C39-C7DD-46DD-BA63-13EFF021ED6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C9F0A005-53F5-493F-9289-D57AFA7AB0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4800A5-349A-4853-BCE4-E340916C4661}"/>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2590526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D3938B-7AC8-4E0C-878E-448908CFEC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E352A2-21A0-4EC9-8CF7-0054C90623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8328C3-656A-4F8B-9B17-6C6BD97D861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1517B83-DE68-4130-9A7B-F681A1556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2904B-E9A3-4B3D-BF25-6AED456F71B8}"/>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1775514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1_Custom Layou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59F883E-0FB0-C74A-9872-9131D81B78D9}"/>
              </a:ext>
            </a:extLst>
          </p:cNvPr>
          <p:cNvSpPr/>
          <p:nvPr userDrawn="1"/>
        </p:nvSpPr>
        <p:spPr>
          <a:xfrm>
            <a:off x="0" y="6132576"/>
            <a:ext cx="12192000" cy="7254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A062A5-3298-E643-BC9D-765202BF5065}"/>
              </a:ext>
            </a:extLst>
          </p:cNvPr>
          <p:cNvSpPr>
            <a:spLocks noGrp="1"/>
          </p:cNvSpPr>
          <p:nvPr>
            <p:ph type="title"/>
          </p:nvPr>
        </p:nvSpPr>
        <p:spPr>
          <a:xfrm>
            <a:off x="501874" y="1214040"/>
            <a:ext cx="10515600" cy="1325563"/>
          </a:xfrm>
        </p:spPr>
        <p:txBody>
          <a:bodyPr>
            <a:normAutofit/>
          </a:bodyPr>
          <a:lstStyle>
            <a:lvl1pPr>
              <a:defRPr sz="6000" b="1">
                <a:solidFill>
                  <a:srgbClr val="193968"/>
                </a:solidFill>
                <a:latin typeface="+mn-l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DE616920-52D1-3E46-95C0-7A90E9052ADC}"/>
              </a:ext>
            </a:extLst>
          </p:cNvPr>
          <p:cNvCxnSpPr>
            <a:cxnSpLocks/>
          </p:cNvCxnSpPr>
          <p:nvPr userDrawn="1"/>
        </p:nvCxnSpPr>
        <p:spPr>
          <a:xfrm>
            <a:off x="-12192" y="6357632"/>
            <a:ext cx="12192000" cy="0"/>
          </a:xfrm>
          <a:prstGeom prst="line">
            <a:avLst/>
          </a:prstGeom>
          <a:ln w="133350">
            <a:solidFill>
              <a:srgbClr val="27549C"/>
            </a:solidFill>
          </a:ln>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478E25D7-9AEF-0C40-A131-9FCCE2F2E879}"/>
              </a:ext>
            </a:extLst>
          </p:cNvPr>
          <p:cNvSpPr>
            <a:spLocks noGrp="1"/>
          </p:cNvSpPr>
          <p:nvPr>
            <p:ph idx="14" hasCustomPrompt="1"/>
          </p:nvPr>
        </p:nvSpPr>
        <p:spPr>
          <a:xfrm>
            <a:off x="7936992" y="6399660"/>
            <a:ext cx="4157472" cy="460246"/>
          </a:xfrm>
        </p:spPr>
        <p:txBody>
          <a:bodyPr anchor="ctr">
            <a:noAutofit/>
          </a:bodyPr>
          <a:lstStyle>
            <a:lvl1pPr marL="0" indent="0" algn="l">
              <a:buNone/>
              <a:defRPr sz="18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OU</a:t>
            </a:r>
            <a:br>
              <a:rPr lang="en-US" dirty="0"/>
            </a:br>
            <a:r>
              <a:rPr lang="en-US" dirty="0"/>
              <a:t>LOGO</a:t>
            </a:r>
          </a:p>
        </p:txBody>
      </p:sp>
    </p:spTree>
    <p:extLst>
      <p:ext uri="{BB962C8B-B14F-4D97-AF65-F5344CB8AC3E}">
        <p14:creationId xmlns:p14="http://schemas.microsoft.com/office/powerpoint/2010/main" val="2706086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64F53-05F3-4B47-85CA-790CF36A1F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AF67F0-3559-41ED-BEA4-7F8439EE0C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9C5958-C929-4B5C-9200-C3F579B02AD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DAB9455-C586-4FFF-8C10-B3C0F11B7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CCA1C1-1940-4E23-B7D6-F21EBC18224E}"/>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70861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1AF2F-7B07-4452-A89F-AB0686C798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62AAE7-4984-4E91-ACD5-AE1900C00B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1EB4FD-13AC-4740-87AE-251DCB1E3EC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AAC84C-F943-47C3-8BE4-B334EA6317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42303-5B58-437F-BD6B-EF822C96BC92}"/>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3123324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8971F-2D06-4F5B-A3F0-CD47596D02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C92D6B-C487-42C0-992E-FF27D71CB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A7A427-E250-4866-8483-B92D473E3B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7A53B7-647A-4749-8C69-C2CB687A8179}"/>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7BF2723-0CE1-4A9E-BABA-401FC5A5FB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D02FFB-17E2-4B40-A4FB-AC9ADF284B94}"/>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268725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9897-8AE2-481F-871B-6A55E8BF96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9D3450-CBB5-4B3B-A2DA-91B4AD1547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F66CB9-C2AA-4E19-98EB-10736091A2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0F6503-91EF-43BA-900A-58D4F492DF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5871E5-5CC5-4AE3-8DE2-2D2A0776F0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557221-672D-4AB6-8642-9A70EB920854}"/>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99490C01-80C5-415A-8FD8-CDB4659A65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6169AA-1A47-4948-A5A2-BAF7B7E8F55F}"/>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1822301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DF08B-51A6-495B-91C6-A16E63518A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DD680B-78AD-4036-A8B5-9605B9BBE52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697D3D40-007E-4A98-ABF0-2040B779024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7368E8-ECD9-48BB-AF2B-56439454537F}"/>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98935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60EE06-2C63-4524-9D10-176B97D26837}"/>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EBC336E7-9B2B-412F-BA33-7BE079C3FF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FB4907-E7A5-4A99-BDBC-9EC2D069F6C3}"/>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691675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1EAA-F132-4302-9D9B-3E68EA5A48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EA07D2-5F7B-464B-BD6C-67F030083B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653A76-1A07-48DA-A27D-B0A83EA08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13D5EB-7C90-4405-ADAD-1C9DB776E4A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E8268D41-EC8F-442E-96DB-7A74AD71C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7B01C-B4AE-40B1-BA9A-BAD4C8B770E4}"/>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1735695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0A00D-AA47-4D6E-87D1-29F487404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99AD00F-5B4A-46BF-AD8B-E2FA88B7B0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3BB283-BA05-4B94-B4F3-195996CEF1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314538-044D-435A-996B-1A70F3FE2A4E}"/>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B245B3E-599E-494B-B255-6BC3CF340A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43AB38-0B1E-4C6C-B367-B098444291FD}"/>
              </a:ext>
            </a:extLst>
          </p:cNvPr>
          <p:cNvSpPr>
            <a:spLocks noGrp="1"/>
          </p:cNvSpPr>
          <p:nvPr>
            <p:ph type="sldNum" sz="quarter" idx="12"/>
          </p:nvPr>
        </p:nvSpPr>
        <p:spPr/>
        <p:txBody>
          <a:bodyPr/>
          <a:lstStyle/>
          <a:p>
            <a:fld id="{43023CE6-F0E2-4931-9074-B342C608D27B}" type="slidenum">
              <a:rPr lang="en-US" smtClean="0"/>
              <a:t>‹#›</a:t>
            </a:fld>
            <a:endParaRPr lang="en-US"/>
          </a:p>
        </p:txBody>
      </p:sp>
    </p:spTree>
    <p:extLst>
      <p:ext uri="{BB962C8B-B14F-4D97-AF65-F5344CB8AC3E}">
        <p14:creationId xmlns:p14="http://schemas.microsoft.com/office/powerpoint/2010/main" val="1050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90BAD4-BAE9-40A4-B29B-11ECC534E5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4D2BD9-93ED-44C6-9F5E-17776FDB5A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8E3E8-AB20-4953-B39F-7CCF182709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59685A49-925C-4171-A271-AD0C9C3597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9FA922-8B12-434D-8D29-196BE8E350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023CE6-F0E2-4931-9074-B342C608D27B}" type="slidenum">
              <a:rPr lang="en-US" smtClean="0"/>
              <a:t>‹#›</a:t>
            </a:fld>
            <a:endParaRPr lang="en-US"/>
          </a:p>
        </p:txBody>
      </p:sp>
    </p:spTree>
    <p:extLst>
      <p:ext uri="{BB962C8B-B14F-4D97-AF65-F5344CB8AC3E}">
        <p14:creationId xmlns:p14="http://schemas.microsoft.com/office/powerpoint/2010/main" val="442401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bipm.org/documents/20126/57053848/CCPR-strategy-summary+V3.1+clean.pdf/5b6fdba1-389e-9aae-2f24-4f78532f4673"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pm.org/utils/en/pdf/CCT-strategy-document.pdf"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286511" y="441352"/>
            <a:ext cx="11250573" cy="5324535"/>
          </a:xfrm>
          <a:prstGeom prst="rect">
            <a:avLst/>
          </a:prstGeom>
          <a:noFill/>
        </p:spPr>
        <p:txBody>
          <a:bodyPr wrap="square" rtlCol="0">
            <a:spAutoFit/>
          </a:bodyPr>
          <a:lstStyle/>
          <a:p>
            <a:pPr marL="285750" indent="-285750">
              <a:buFont typeface="Wingdings" panose="05000000000000000000" pitchFamily="2" charset="2"/>
              <a:buChar char="§"/>
            </a:pPr>
            <a:r>
              <a:rPr lang="en-US" sz="3200" b="1" dirty="0"/>
              <a:t>TG10: CCPR Strategy Document Progress Report </a:t>
            </a:r>
          </a:p>
          <a:p>
            <a:pPr lvl="1"/>
            <a:endParaRPr lang="en-US" sz="2000" dirty="0"/>
          </a:p>
          <a:p>
            <a:pPr marL="800100" lvl="1" indent="-342900">
              <a:buFont typeface="Wingdings" panose="05000000000000000000" pitchFamily="2" charset="2"/>
              <a:buChar char="ü"/>
            </a:pPr>
            <a:r>
              <a:rPr lang="en-US" sz="2800" dirty="0"/>
              <a:t>2020 Meeting Action point:</a:t>
            </a:r>
          </a:p>
          <a:p>
            <a:pPr marL="1257300" lvl="2" indent="-342900">
              <a:buFont typeface="Wingdings" panose="05000000000000000000" pitchFamily="2" charset="2"/>
              <a:buChar char="§"/>
            </a:pPr>
            <a:r>
              <a:rPr lang="en-US" sz="2400" i="1" dirty="0"/>
              <a:t>Update membership</a:t>
            </a:r>
            <a:r>
              <a:rPr lang="en-US" sz="2400" dirty="0"/>
              <a:t>: Peter Blattner, Joaquin Campos Acosta, Paul Dekker, Nigel Fox, Annette Koo, Stefan </a:t>
            </a:r>
            <a:r>
              <a:rPr lang="en-US" sz="2400" dirty="0" err="1"/>
              <a:t>kück</a:t>
            </a:r>
            <a:r>
              <a:rPr lang="en-US" sz="2400" dirty="0"/>
              <a:t>, Dong-Hoon Lee, Maria Luisa Rastello, Gael Obein, Marek Smid, Joanne Zwinkels, Maria Nadal (Chair), and Joële Viallon (ex-officio member).</a:t>
            </a:r>
          </a:p>
          <a:p>
            <a:pPr marL="1257300" lvl="2" indent="-342900">
              <a:buFont typeface="Wingdings" panose="05000000000000000000" pitchFamily="2" charset="2"/>
              <a:buChar char="§"/>
            </a:pPr>
            <a:r>
              <a:rPr lang="en-US" sz="2400" i="1" dirty="0"/>
              <a:t>Later Additions</a:t>
            </a:r>
            <a:r>
              <a:rPr lang="en-US" sz="2400" dirty="0"/>
              <a:t>: Emma Woolliams and Tressa Goodman</a:t>
            </a:r>
          </a:p>
          <a:p>
            <a:pPr lvl="2"/>
            <a:endParaRPr lang="en-US" sz="2000" dirty="0"/>
          </a:p>
          <a:p>
            <a:pPr marL="800100" lvl="1" indent="-342900">
              <a:buFont typeface="Wingdings" panose="05000000000000000000" pitchFamily="2" charset="2"/>
              <a:buChar char="ü"/>
            </a:pPr>
            <a:r>
              <a:rPr lang="en-US" sz="2800" dirty="0"/>
              <a:t>Meetings:</a:t>
            </a:r>
          </a:p>
          <a:p>
            <a:pPr marL="1257300" lvl="2" indent="-342900">
              <a:buFont typeface="Wingdings" panose="05000000000000000000" pitchFamily="2" charset="2"/>
              <a:buChar char="§"/>
            </a:pPr>
            <a:r>
              <a:rPr lang="en-US" sz="2400" dirty="0"/>
              <a:t>January 8, 2021 (5:00 am to 7:00 am EST)</a:t>
            </a:r>
          </a:p>
          <a:p>
            <a:pPr marL="1257300" lvl="2" indent="-342900">
              <a:buFont typeface="Wingdings" panose="05000000000000000000" pitchFamily="2" charset="2"/>
              <a:buChar char="§"/>
            </a:pPr>
            <a:r>
              <a:rPr lang="en-US" sz="2400" dirty="0"/>
              <a:t>May 27, 2021 (6:00 am to 7:30 am EST)</a:t>
            </a:r>
          </a:p>
          <a:p>
            <a:pPr marL="1257300" lvl="2" indent="-342900">
              <a:buFont typeface="Wingdings" panose="05000000000000000000" pitchFamily="2" charset="2"/>
              <a:buChar char="§"/>
            </a:pPr>
            <a:r>
              <a:rPr lang="en-US" sz="2400" dirty="0"/>
              <a:t>October 20, 2021 (7:00 am to 8:30 am EST)</a:t>
            </a:r>
          </a:p>
          <a:p>
            <a:pPr marL="800100" lvl="1" indent="-342900">
              <a:buFont typeface="Wingdings" panose="05000000000000000000" pitchFamily="2" charset="2"/>
              <a:buChar char="§"/>
            </a:pPr>
            <a:endParaRPr lang="en-US" sz="2000" dirty="0"/>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DB33C2CE-55DD-4F27-A05C-57544248C048}"/>
              </a:ext>
            </a:extLst>
          </p:cNvPr>
          <p:cNvSpPr txBox="1"/>
          <p:nvPr/>
        </p:nvSpPr>
        <p:spPr>
          <a:xfrm>
            <a:off x="8617355" y="4222762"/>
            <a:ext cx="3000963" cy="1077218"/>
          </a:xfrm>
          <a:prstGeom prst="rect">
            <a:avLst/>
          </a:prstGeom>
          <a:noFill/>
          <a:ln w="57150">
            <a:solidFill>
              <a:schemeClr val="tx2"/>
            </a:solidFill>
          </a:ln>
        </p:spPr>
        <p:txBody>
          <a:bodyPr wrap="square" rtlCol="0">
            <a:spAutoFit/>
          </a:bodyPr>
          <a:lstStyle/>
          <a:p>
            <a:pPr algn="ctr"/>
            <a:r>
              <a:rPr lang="en-US" sz="3200" b="1" dirty="0">
                <a:solidFill>
                  <a:srgbClr val="00B050"/>
                </a:solidFill>
                <a:latin typeface="Dubai Medium" panose="020B0603030403030204" pitchFamily="34" charset="-78"/>
                <a:cs typeface="Dubai Medium" panose="020B0603030403030204" pitchFamily="34" charset="-78"/>
              </a:rPr>
              <a:t>Thank you to  TG10 members</a:t>
            </a:r>
          </a:p>
        </p:txBody>
      </p:sp>
    </p:spTree>
    <p:extLst>
      <p:ext uri="{BB962C8B-B14F-4D97-AF65-F5344CB8AC3E}">
        <p14:creationId xmlns:p14="http://schemas.microsoft.com/office/powerpoint/2010/main" val="2768999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273347" y="864399"/>
            <a:ext cx="11194960" cy="3046988"/>
          </a:xfrm>
          <a:prstGeom prst="rect">
            <a:avLst/>
          </a:prstGeom>
          <a:noFill/>
        </p:spPr>
        <p:txBody>
          <a:bodyPr wrap="square" rtlCol="0">
            <a:spAutoFit/>
          </a:bodyPr>
          <a:lstStyle/>
          <a:p>
            <a:r>
              <a:rPr lang="en-US" sz="3200" u="sng" dirty="0"/>
              <a:t>Actions items from virtual meetings:</a:t>
            </a:r>
          </a:p>
          <a:p>
            <a:pPr lvl="1"/>
            <a:endParaRPr lang="en-US" sz="2000" dirty="0"/>
          </a:p>
          <a:p>
            <a:pPr marL="914400" lvl="1" indent="-457200">
              <a:buFont typeface="+mj-lt"/>
              <a:buAutoNum type="arabicPeriod"/>
            </a:pPr>
            <a:r>
              <a:rPr lang="en-US" sz="2800" dirty="0"/>
              <a:t>Write one-page summary strategy document in accordance with the CCs template</a:t>
            </a:r>
          </a:p>
          <a:p>
            <a:pPr marL="914400" lvl="1" indent="-457200">
              <a:buFont typeface="+mj-lt"/>
              <a:buAutoNum type="arabicPeriod"/>
            </a:pPr>
            <a:r>
              <a:rPr lang="en-US" sz="2800" dirty="0"/>
              <a:t>Develop Vision and Mission statements</a:t>
            </a:r>
          </a:p>
          <a:p>
            <a:pPr marL="914400" lvl="1" indent="-457200">
              <a:buFont typeface="+mj-lt"/>
              <a:buAutoNum type="arabicPeriod"/>
            </a:pPr>
            <a:r>
              <a:rPr lang="en-US" sz="2800" dirty="0"/>
              <a:t>Revision/update current CCPR strategy document</a:t>
            </a:r>
          </a:p>
          <a:p>
            <a:pPr marL="914400" lvl="1" indent="-457200">
              <a:buFont typeface="+mj-lt"/>
              <a:buAutoNum type="arabicPeriod"/>
            </a:pPr>
            <a:r>
              <a:rPr lang="en-US" sz="2800" dirty="0"/>
              <a:t>Increase stakeholder engagement (NMI members and observers) </a:t>
            </a:r>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7871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362692" y="592452"/>
            <a:ext cx="10564388" cy="5278368"/>
          </a:xfrm>
          <a:prstGeom prst="rect">
            <a:avLst/>
          </a:prstGeom>
          <a:noFill/>
        </p:spPr>
        <p:txBody>
          <a:bodyPr wrap="square" rtlCol="0">
            <a:spAutoFit/>
          </a:bodyPr>
          <a:lstStyle/>
          <a:p>
            <a:r>
              <a:rPr lang="en-US" sz="3200" u="sng" dirty="0"/>
              <a:t>Accomplishments:</a:t>
            </a:r>
          </a:p>
          <a:p>
            <a:pPr lvl="1"/>
            <a:endParaRPr lang="en-US" sz="2000" dirty="0"/>
          </a:p>
          <a:p>
            <a:pPr marL="457200" indent="-457200">
              <a:buFont typeface="+mj-lt"/>
              <a:buAutoNum type="arabicPeriod"/>
            </a:pPr>
            <a:r>
              <a:rPr lang="en-US" sz="2400" dirty="0"/>
              <a:t>New CCPR one-page summary strategy document has been published on the CCPR (</a:t>
            </a:r>
            <a:r>
              <a:rPr lang="en-US" sz="2400" dirty="0">
                <a:hlinkClick r:id="rId3"/>
              </a:rPr>
              <a:t>https://www.bipm.org/documents/20126/57053848/CCPR-strategy-summary+V3.1+clean.pdf/5b6fdba1-389e-9aae-2f24-4f78532f4673</a:t>
            </a:r>
            <a:r>
              <a:rPr lang="en-US" sz="2400" dirty="0"/>
              <a:t>)</a:t>
            </a:r>
          </a:p>
          <a:p>
            <a:pPr marL="457200" indent="-457200">
              <a:buFont typeface="+mj-lt"/>
              <a:buAutoNum type="arabicPeriod"/>
            </a:pPr>
            <a:endParaRPr lang="en-US" sz="2400" dirty="0"/>
          </a:p>
          <a:p>
            <a:pPr marL="457200" indent="-457200">
              <a:buFont typeface="+mj-lt"/>
              <a:buAutoNum type="arabicPeriod"/>
            </a:pPr>
            <a:r>
              <a:rPr lang="en-US" sz="2400" dirty="0"/>
              <a:t>New Vision and Mission statements</a:t>
            </a:r>
          </a:p>
          <a:p>
            <a:pPr marL="1257300" lvl="2" indent="-342900">
              <a:buFont typeface="Wingdings" panose="05000000000000000000" pitchFamily="2" charset="2"/>
              <a:buChar char="ü"/>
            </a:pPr>
            <a:endParaRPr lang="en-US" sz="2000" dirty="0"/>
          </a:p>
          <a:p>
            <a:pPr marL="0" marR="0" algn="just">
              <a:lnSpc>
                <a:spcPct val="115000"/>
              </a:lnSpc>
              <a:spcBef>
                <a:spcPts val="0"/>
              </a:spcBef>
              <a:spcAft>
                <a:spcPts val="600"/>
              </a:spcAft>
            </a:pPr>
            <a:r>
              <a:rPr lang="en-GB" sz="2000" i="1" dirty="0">
                <a:effectLst/>
                <a:ea typeface="Calibri" panose="020F0502020204030204" pitchFamily="34" charset="0"/>
                <a:cs typeface="Times New Roman" panose="02020603050405020304" pitchFamily="18" charset="0"/>
              </a:rPr>
              <a:t>The </a:t>
            </a:r>
            <a:r>
              <a:rPr lang="en-GB" sz="2000" b="1" i="1" dirty="0">
                <a:effectLst/>
                <a:ea typeface="Calibri" panose="020F0502020204030204" pitchFamily="34" charset="0"/>
                <a:cs typeface="Times New Roman" panose="02020603050405020304" pitchFamily="18" charset="0"/>
              </a:rPr>
              <a:t>CCPR vision </a:t>
            </a:r>
            <a:r>
              <a:rPr lang="en-GB" sz="2000" i="1" dirty="0">
                <a:effectLst/>
                <a:ea typeface="Calibri" panose="020F0502020204030204" pitchFamily="34" charset="0"/>
                <a:cs typeface="Times New Roman" panose="02020603050405020304" pitchFamily="18" charset="0"/>
              </a:rPr>
              <a:t>is a world in which all photometric and radiometric measurements are made at the required level of accuracy to meet the needs of society.</a:t>
            </a:r>
            <a:endParaRPr lang="en-US" sz="2000" i="1" dirty="0">
              <a:effectLst/>
              <a:ea typeface="Calibri" panose="020F0502020204030204" pitchFamily="34" charset="0"/>
              <a:cs typeface="Times New Roman" panose="02020603050405020304" pitchFamily="18" charset="0"/>
            </a:endParaRPr>
          </a:p>
          <a:p>
            <a:pPr marL="0" marR="0" algn="just">
              <a:lnSpc>
                <a:spcPct val="115000"/>
              </a:lnSpc>
              <a:spcBef>
                <a:spcPts val="0"/>
              </a:spcBef>
              <a:spcAft>
                <a:spcPts val="600"/>
              </a:spcAft>
            </a:pPr>
            <a:r>
              <a:rPr lang="en-GB" sz="2000" i="1" dirty="0">
                <a:effectLst/>
                <a:ea typeface="Calibri" panose="020F0502020204030204" pitchFamily="34" charset="0"/>
                <a:cs typeface="Times New Roman" panose="02020603050405020304" pitchFamily="18" charset="0"/>
              </a:rPr>
              <a:t>The </a:t>
            </a:r>
            <a:r>
              <a:rPr lang="en-GB" sz="2000" b="1" i="1" dirty="0">
                <a:effectLst/>
                <a:ea typeface="Calibri" panose="020F0502020204030204" pitchFamily="34" charset="0"/>
                <a:cs typeface="Times New Roman" panose="02020603050405020304" pitchFamily="18" charset="0"/>
              </a:rPr>
              <a:t>CCPR mission </a:t>
            </a:r>
            <a:r>
              <a:rPr lang="en-GB" sz="2000" i="1" dirty="0">
                <a:effectLst/>
                <a:ea typeface="Calibri" panose="020F0502020204030204" pitchFamily="34" charset="0"/>
                <a:cs typeface="Times New Roman" panose="02020603050405020304" pitchFamily="18" charset="0"/>
              </a:rPr>
              <a:t>is to advance global compatibility of photometric and radiometric measurements through promoting traceability to the SI photometric unit, the candela, and associated derived units, enabling member states and associates to make measurements with confidence.  </a:t>
            </a:r>
            <a:endParaRPr lang="en-US" sz="2000" i="1" dirty="0">
              <a:effectLst/>
              <a:ea typeface="Calibri" panose="020F0502020204030204" pitchFamily="34" charset="0"/>
              <a:cs typeface="Times New Roman" panose="02020603050405020304" pitchFamily="18" charset="0"/>
            </a:endParaRPr>
          </a:p>
          <a:p>
            <a:pPr lvl="2"/>
            <a:r>
              <a:rPr lang="en-US" sz="2000" dirty="0"/>
              <a:t> </a:t>
            </a:r>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5417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380999" y="315335"/>
            <a:ext cx="11905489" cy="5139869"/>
          </a:xfrm>
          <a:prstGeom prst="rect">
            <a:avLst/>
          </a:prstGeom>
          <a:noFill/>
        </p:spPr>
        <p:txBody>
          <a:bodyPr wrap="square" rtlCol="0">
            <a:spAutoFit/>
          </a:bodyPr>
          <a:lstStyle/>
          <a:p>
            <a:r>
              <a:rPr lang="en-US" sz="3200" u="sng" dirty="0"/>
              <a:t>Accomplishments:</a:t>
            </a:r>
          </a:p>
          <a:p>
            <a:pPr marL="285750" indent="-285750">
              <a:buFont typeface="Wingdings" panose="05000000000000000000" pitchFamily="2" charset="2"/>
              <a:buChar char="§"/>
            </a:pPr>
            <a:endParaRPr lang="en-US" sz="3200" u="sng" dirty="0"/>
          </a:p>
          <a:p>
            <a:r>
              <a:rPr lang="en-US" sz="2000" dirty="0"/>
              <a:t> </a:t>
            </a:r>
            <a:r>
              <a:rPr lang="en-US" sz="2400" dirty="0"/>
              <a:t>3. Revision/update current strategy document available at the CCPR website</a:t>
            </a:r>
          </a:p>
          <a:p>
            <a:pPr marL="1257300" lvl="2" indent="-342900">
              <a:buFont typeface="Wingdings" panose="05000000000000000000" pitchFamily="2" charset="2"/>
              <a:buChar char="ü"/>
            </a:pPr>
            <a:r>
              <a:rPr lang="en-US" sz="2200" dirty="0">
                <a:cs typeface="Arial" panose="020B0604020202020204" pitchFamily="34" charset="0"/>
              </a:rPr>
              <a:t>Comply with new CCs template (</a:t>
            </a:r>
            <a:r>
              <a:rPr lang="en-US" sz="2200" dirty="0">
                <a:solidFill>
                  <a:srgbClr val="FF0000"/>
                </a:solidFill>
                <a:cs typeface="Arial" panose="020B0604020202020204" pitchFamily="34" charset="0"/>
              </a:rPr>
              <a:t>see next slide</a:t>
            </a:r>
            <a:r>
              <a:rPr lang="en-US" sz="2200" dirty="0">
                <a:cs typeface="Arial" panose="020B0604020202020204" pitchFamily="34" charset="0"/>
              </a:rPr>
              <a:t>)</a:t>
            </a:r>
            <a:endParaRPr lang="en-US" sz="2200" dirty="0">
              <a:cs typeface="Arial" panose="020B0604020202020204" pitchFamily="34" charset="0"/>
              <a:hlinkClick r:id="rId3">
                <a:extLst>
                  <a:ext uri="{A12FA001-AC4F-418D-AE19-62706E023703}">
                    <ahyp:hlinkClr xmlns:ahyp="http://schemas.microsoft.com/office/drawing/2018/hyperlinkcolor" val="tx"/>
                  </a:ext>
                </a:extLst>
              </a:hlinkClick>
            </a:endParaRPr>
          </a:p>
          <a:p>
            <a:pPr marL="1257300" lvl="2" indent="-342900">
              <a:buFont typeface="Wingdings" panose="05000000000000000000" pitchFamily="2" charset="2"/>
              <a:buChar char="ü"/>
            </a:pPr>
            <a:r>
              <a:rPr lang="en-US" sz="2200" dirty="0"/>
              <a:t>To reflect the work accomplished and advances in the field during the period of December 2017 to 2022</a:t>
            </a:r>
          </a:p>
          <a:p>
            <a:pPr marL="1257300" lvl="2" indent="-342900">
              <a:buFont typeface="Wingdings" panose="05000000000000000000" pitchFamily="2" charset="2"/>
              <a:buChar char="ü"/>
            </a:pPr>
            <a:r>
              <a:rPr lang="en-US" sz="2200" dirty="0"/>
              <a:t>Joële mapped the current strategy document to the CC template and shared document on the BIPM SharePoint</a:t>
            </a:r>
          </a:p>
          <a:p>
            <a:pPr marL="1257300" lvl="2" indent="-342900">
              <a:buFont typeface="Wingdings" panose="05000000000000000000" pitchFamily="2" charset="2"/>
              <a:buChar char="ü"/>
            </a:pPr>
            <a:r>
              <a:rPr lang="en-US" sz="2200" dirty="0"/>
              <a:t>All sections have been assigned to TG10 members and actively working on the document</a:t>
            </a:r>
          </a:p>
          <a:p>
            <a:pPr marL="1257300" lvl="2" indent="-342900">
              <a:buFont typeface="Wingdings" panose="05000000000000000000" pitchFamily="2" charset="2"/>
              <a:buChar char="ü"/>
            </a:pPr>
            <a:r>
              <a:rPr lang="en-US" sz="2200" dirty="0"/>
              <a:t>Deadlines: </a:t>
            </a:r>
          </a:p>
          <a:p>
            <a:pPr marL="2171700" lvl="4" indent="-342900">
              <a:buFont typeface="Wingdings" panose="05000000000000000000" pitchFamily="2" charset="2"/>
              <a:buChar char="ü"/>
            </a:pPr>
            <a:r>
              <a:rPr lang="en-US" sz="2200" dirty="0"/>
              <a:t>First draft: December 8</a:t>
            </a:r>
            <a:r>
              <a:rPr lang="en-US" sz="2200" baseline="30000" dirty="0"/>
              <a:t>th</a:t>
            </a:r>
            <a:r>
              <a:rPr lang="en-US" sz="2200" dirty="0"/>
              <a:t>, 2021</a:t>
            </a:r>
          </a:p>
          <a:p>
            <a:pPr marL="2171700" lvl="4" indent="-342900">
              <a:buFont typeface="Wingdings" panose="05000000000000000000" pitchFamily="2" charset="2"/>
              <a:buChar char="ü"/>
            </a:pPr>
            <a:r>
              <a:rPr lang="en-US" sz="2200" dirty="0"/>
              <a:t>Second draft: April 2022 </a:t>
            </a:r>
          </a:p>
          <a:p>
            <a:pPr marL="2171700" lvl="4" indent="-342900">
              <a:buFont typeface="Wingdings" panose="05000000000000000000" pitchFamily="2" charset="2"/>
              <a:buChar char="ü"/>
            </a:pPr>
            <a:r>
              <a:rPr lang="en-US" sz="2200" dirty="0"/>
              <a:t>Final version: August 2022</a:t>
            </a:r>
          </a:p>
          <a:p>
            <a:pPr lvl="1"/>
            <a:endParaRPr lang="en-US" sz="2000" dirty="0"/>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67689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20972C-5B47-4972-BFA9-B0B8D82F08AE}"/>
              </a:ext>
            </a:extLst>
          </p:cNvPr>
          <p:cNvSpPr>
            <a:spLocks noGrp="1"/>
          </p:cNvSpPr>
          <p:nvPr>
            <p:ph type="sldNum" sz="quarter" idx="12"/>
          </p:nvPr>
        </p:nvSpPr>
        <p:spPr/>
        <p:txBody>
          <a:bodyPr/>
          <a:lstStyle/>
          <a:p>
            <a:fld id="{43023CE6-F0E2-4931-9074-B342C608D27B}" type="slidenum">
              <a:rPr lang="en-US" smtClean="0"/>
              <a:t>5</a:t>
            </a:fld>
            <a:endParaRPr lang="en-US"/>
          </a:p>
        </p:txBody>
      </p:sp>
      <p:pic>
        <p:nvPicPr>
          <p:cNvPr id="4" name="Picture 3">
            <a:extLst>
              <a:ext uri="{FF2B5EF4-FFF2-40B4-BE49-F238E27FC236}">
                <a16:creationId xmlns:a16="http://schemas.microsoft.com/office/drawing/2014/main" id="{55E98B3B-B7CF-4239-8659-4D3F9082667F}"/>
              </a:ext>
            </a:extLst>
          </p:cNvPr>
          <p:cNvPicPr>
            <a:picLocks noChangeAspect="1"/>
          </p:cNvPicPr>
          <p:nvPr/>
        </p:nvPicPr>
        <p:blipFill>
          <a:blip r:embed="rId2"/>
          <a:stretch>
            <a:fillRect/>
          </a:stretch>
        </p:blipFill>
        <p:spPr>
          <a:xfrm>
            <a:off x="2191070" y="-91930"/>
            <a:ext cx="7809859" cy="7269970"/>
          </a:xfrm>
          <a:prstGeom prst="rect">
            <a:avLst/>
          </a:prstGeom>
        </p:spPr>
      </p:pic>
      <p:sp>
        <p:nvSpPr>
          <p:cNvPr id="5" name="TextBox 4">
            <a:extLst>
              <a:ext uri="{FF2B5EF4-FFF2-40B4-BE49-F238E27FC236}">
                <a16:creationId xmlns:a16="http://schemas.microsoft.com/office/drawing/2014/main" id="{1D39A59C-C980-4FD1-8A3F-DFA857CEE918}"/>
              </a:ext>
            </a:extLst>
          </p:cNvPr>
          <p:cNvSpPr txBox="1"/>
          <p:nvPr/>
        </p:nvSpPr>
        <p:spPr>
          <a:xfrm>
            <a:off x="2734056" y="3154190"/>
            <a:ext cx="3243072" cy="369332"/>
          </a:xfrm>
          <a:prstGeom prst="rect">
            <a:avLst/>
          </a:prstGeom>
          <a:noFill/>
          <a:ln w="57150">
            <a:solidFill>
              <a:srgbClr val="C00000"/>
            </a:solidFill>
          </a:ln>
        </p:spPr>
        <p:txBody>
          <a:bodyPr wrap="square" rtlCol="0">
            <a:spAutoFit/>
          </a:bodyPr>
          <a:lstStyle/>
          <a:p>
            <a:endParaRPr lang="en-US" dirty="0"/>
          </a:p>
        </p:txBody>
      </p:sp>
      <p:sp>
        <p:nvSpPr>
          <p:cNvPr id="6" name="TextBox 5">
            <a:extLst>
              <a:ext uri="{FF2B5EF4-FFF2-40B4-BE49-F238E27FC236}">
                <a16:creationId xmlns:a16="http://schemas.microsoft.com/office/drawing/2014/main" id="{210A5A11-0E52-48D2-A827-B138CFFD0040}"/>
              </a:ext>
            </a:extLst>
          </p:cNvPr>
          <p:cNvSpPr txBox="1"/>
          <p:nvPr/>
        </p:nvSpPr>
        <p:spPr>
          <a:xfrm>
            <a:off x="2852927" y="4413014"/>
            <a:ext cx="3243072" cy="369332"/>
          </a:xfrm>
          <a:prstGeom prst="rect">
            <a:avLst/>
          </a:prstGeom>
          <a:noFill/>
          <a:ln w="57150">
            <a:solidFill>
              <a:srgbClr val="C00000"/>
            </a:solidFill>
          </a:ln>
        </p:spPr>
        <p:txBody>
          <a:bodyPr wrap="square" rtlCol="0">
            <a:spAutoFit/>
          </a:bodyPr>
          <a:lstStyle/>
          <a:p>
            <a:endParaRPr lang="en-US" dirty="0"/>
          </a:p>
        </p:txBody>
      </p:sp>
    </p:spTree>
    <p:extLst>
      <p:ext uri="{BB962C8B-B14F-4D97-AF65-F5344CB8AC3E}">
        <p14:creationId xmlns:p14="http://schemas.microsoft.com/office/powerpoint/2010/main" val="2981453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237744" y="243352"/>
            <a:ext cx="11667745" cy="5878532"/>
          </a:xfrm>
          <a:prstGeom prst="rect">
            <a:avLst/>
          </a:prstGeom>
          <a:noFill/>
        </p:spPr>
        <p:txBody>
          <a:bodyPr wrap="square" rtlCol="0">
            <a:spAutoFit/>
          </a:bodyPr>
          <a:lstStyle/>
          <a:p>
            <a:r>
              <a:rPr lang="en-US" sz="3200" u="sng" dirty="0"/>
              <a:t>Accomplishments:</a:t>
            </a:r>
          </a:p>
          <a:p>
            <a:pPr lvl="1"/>
            <a:endParaRPr lang="en-US" sz="2000" dirty="0"/>
          </a:p>
          <a:p>
            <a:r>
              <a:rPr lang="en-US" sz="2000" dirty="0"/>
              <a:t>4. </a:t>
            </a:r>
            <a:r>
              <a:rPr lang="en-US" sz="2400" dirty="0"/>
              <a:t>Increase stakeholder engagement (NMI members and observers) in the strategy planning</a:t>
            </a:r>
          </a:p>
          <a:p>
            <a:pPr marL="800100" lvl="1" indent="-342900">
              <a:buFont typeface="Wingdings" panose="05000000000000000000" pitchFamily="2" charset="2"/>
              <a:buChar char="ü"/>
            </a:pPr>
            <a:r>
              <a:rPr lang="en-US" sz="2000" i="1" u="sng" dirty="0"/>
              <a:t>Objective</a:t>
            </a:r>
            <a:r>
              <a:rPr lang="en-US" sz="2000" dirty="0"/>
              <a:t>: Gain better understanding of the metrological needs and priorities of the stakeholders </a:t>
            </a:r>
            <a:r>
              <a:rPr lang="en-US" sz="2000" i="1" u="sng" dirty="0"/>
              <a:t>and</a:t>
            </a:r>
            <a:r>
              <a:rPr lang="en-US" sz="2000" dirty="0"/>
              <a:t> formulate a roadmap for the future work of the CCPR</a:t>
            </a:r>
          </a:p>
          <a:p>
            <a:pPr marL="800100" lvl="1" indent="-342900">
              <a:buFont typeface="Wingdings" panose="05000000000000000000" pitchFamily="2" charset="2"/>
              <a:buChar char="ü"/>
            </a:pPr>
            <a:endParaRPr lang="en-US" sz="2000" dirty="0"/>
          </a:p>
          <a:p>
            <a:pPr lvl="1"/>
            <a:r>
              <a:rPr lang="en-US" sz="2000" dirty="0"/>
              <a:t>a. Created a summary from all responses to questions 3, 4, 5, and 6 of the 2019 CCPR survey</a:t>
            </a:r>
          </a:p>
          <a:p>
            <a:pPr marL="1257300" lvl="2" indent="-342900">
              <a:buFont typeface="Arial" panose="020B0604020202020204" pitchFamily="34" charset="0"/>
              <a:buChar char="•"/>
            </a:pPr>
            <a:r>
              <a:rPr lang="en-US" sz="2000" i="1" dirty="0"/>
              <a:t>Question 3</a:t>
            </a:r>
            <a:r>
              <a:rPr lang="en-US" sz="2000" dirty="0"/>
              <a:t>: </a:t>
            </a:r>
            <a:r>
              <a:rPr lang="en-US" sz="2000" b="0" i="0" u="none" strike="noStrike" dirty="0">
                <a:effectLst/>
              </a:rPr>
              <a:t>What work in PR has been/will be </a:t>
            </a:r>
            <a:r>
              <a:rPr lang="en-US" sz="2000" b="1" i="0" u="none" strike="noStrike" dirty="0">
                <a:effectLst/>
              </a:rPr>
              <a:t>terminated </a:t>
            </a:r>
            <a:r>
              <a:rPr lang="en-US" sz="2000" b="0" i="0" u="none" strike="noStrike" dirty="0">
                <a:effectLst/>
              </a:rPr>
              <a:t>in your laboratory, if any, in the past /future few years? Please provide the name of the institution if it has been/will be substituted by a DI or accredited laboratory.</a:t>
            </a:r>
            <a:r>
              <a:rPr lang="en-US" sz="2000" dirty="0"/>
              <a:t> </a:t>
            </a:r>
          </a:p>
          <a:p>
            <a:pPr marL="1257300" lvl="2" indent="-342900">
              <a:buFont typeface="Arial" panose="020B0604020202020204" pitchFamily="34" charset="0"/>
              <a:buChar char="•"/>
            </a:pPr>
            <a:r>
              <a:rPr lang="en-US" sz="2000" i="1" dirty="0"/>
              <a:t>Question 4</a:t>
            </a:r>
            <a:r>
              <a:rPr lang="en-US" sz="2000" dirty="0"/>
              <a:t>: </a:t>
            </a:r>
            <a:r>
              <a:rPr lang="en-US" sz="2000" b="0" i="0" u="none" strike="noStrike" dirty="0">
                <a:effectLst/>
              </a:rPr>
              <a:t>What are present, </a:t>
            </a:r>
            <a:r>
              <a:rPr lang="en-US" sz="2000" b="1" i="0" u="none" strike="noStrike" dirty="0">
                <a:effectLst/>
              </a:rPr>
              <a:t>new or emerging needs </a:t>
            </a:r>
            <a:r>
              <a:rPr lang="en-US" sz="2000" b="0" i="0" u="none" strike="noStrike" dirty="0">
                <a:effectLst/>
              </a:rPr>
              <a:t>of users of your services that are not being supported sufficiently by current CCPR activities or initiatives? In the light of this information please suggest desirable changes in the future working program of the CCPR.</a:t>
            </a:r>
            <a:r>
              <a:rPr lang="en-US" sz="2000" dirty="0"/>
              <a:t> </a:t>
            </a:r>
          </a:p>
          <a:p>
            <a:pPr marL="1257300" lvl="2" indent="-342900">
              <a:buFont typeface="Arial" panose="020B0604020202020204" pitchFamily="34" charset="0"/>
              <a:buChar char="•"/>
            </a:pPr>
            <a:r>
              <a:rPr lang="en-US" sz="2000" i="1" dirty="0"/>
              <a:t>Question 5</a:t>
            </a:r>
            <a:r>
              <a:rPr lang="en-US" sz="2000" dirty="0"/>
              <a:t>: </a:t>
            </a:r>
            <a:r>
              <a:rPr lang="en-US" sz="2000" b="0" i="0" u="none" strike="noStrike" dirty="0">
                <a:effectLst/>
              </a:rPr>
              <a:t>What priorities do you suggest for </a:t>
            </a:r>
            <a:r>
              <a:rPr lang="en-US" sz="2000" b="1" i="0" u="none" strike="noStrike" dirty="0">
                <a:effectLst/>
              </a:rPr>
              <a:t>new research and development </a:t>
            </a:r>
            <a:r>
              <a:rPr lang="en-US" sz="2000" b="1" i="0" u="none" strike="noStrike" dirty="0" err="1">
                <a:effectLst/>
              </a:rPr>
              <a:t>programmes</a:t>
            </a:r>
            <a:r>
              <a:rPr lang="en-US" sz="2000" b="1" i="0" u="none" strike="noStrike" dirty="0">
                <a:effectLst/>
              </a:rPr>
              <a:t> </a:t>
            </a:r>
            <a:r>
              <a:rPr lang="en-US" sz="2000" b="0" i="0" u="none" strike="noStrike" dirty="0">
                <a:effectLst/>
              </a:rPr>
              <a:t>at NMIs in the area of Photometry and Radiometry?</a:t>
            </a:r>
            <a:r>
              <a:rPr lang="en-US" sz="2000" dirty="0"/>
              <a:t> </a:t>
            </a:r>
          </a:p>
          <a:p>
            <a:pPr marL="1257300" lvl="2" indent="-342900">
              <a:buFont typeface="Arial" panose="020B0604020202020204" pitchFamily="34" charset="0"/>
              <a:buChar char="•"/>
            </a:pPr>
            <a:r>
              <a:rPr lang="en-US" sz="2000" b="0" i="1" u="none" strike="noStrike" dirty="0">
                <a:effectLst/>
              </a:rPr>
              <a:t>Question #6</a:t>
            </a:r>
            <a:r>
              <a:rPr lang="en-US" sz="2000" b="0" i="0" u="none" strike="noStrike" dirty="0">
                <a:effectLst/>
              </a:rPr>
              <a:t>: Are there any research projects where you might be looking for </a:t>
            </a:r>
            <a:r>
              <a:rPr lang="en-US" sz="2000" b="1" i="0" u="none" strike="noStrike" dirty="0">
                <a:effectLst/>
              </a:rPr>
              <a:t>collaborators</a:t>
            </a:r>
            <a:r>
              <a:rPr lang="en-US" sz="2000" b="0" i="0" u="none" strike="noStrike" dirty="0">
                <a:effectLst/>
              </a:rPr>
              <a:t> from other NMIs or are there studies that might be suitable for collaboration or coordination between NMIs?</a:t>
            </a:r>
            <a:endParaRPr lang="en-US" sz="2000" dirty="0"/>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1077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E978C-7000-E54C-AEB7-AF375FDFB769}"/>
              </a:ext>
            </a:extLst>
          </p:cNvPr>
          <p:cNvSpPr>
            <a:spLocks noGrp="1"/>
          </p:cNvSpPr>
          <p:nvPr>
            <p:ph idx="14"/>
          </p:nvPr>
        </p:nvSpPr>
        <p:spPr>
          <a:xfrm>
            <a:off x="11331147" y="6272818"/>
            <a:ext cx="574342" cy="585182"/>
          </a:xfrm>
        </p:spPr>
        <p:txBody>
          <a:bodyPr>
            <a:normAutofit/>
          </a:bodyPr>
          <a:lstStyle/>
          <a:p>
            <a:r>
              <a:rPr lang="en-US" dirty="0"/>
              <a:t>15</a:t>
            </a:r>
          </a:p>
        </p:txBody>
      </p:sp>
      <p:sp>
        <p:nvSpPr>
          <p:cNvPr id="4" name="TextBox 3">
            <a:extLst>
              <a:ext uri="{FF2B5EF4-FFF2-40B4-BE49-F238E27FC236}">
                <a16:creationId xmlns:a16="http://schemas.microsoft.com/office/drawing/2014/main" id="{670A65AC-4B93-43FD-9A2B-5F2E64F6B40B}"/>
              </a:ext>
            </a:extLst>
          </p:cNvPr>
          <p:cNvSpPr txBox="1"/>
          <p:nvPr/>
        </p:nvSpPr>
        <p:spPr>
          <a:xfrm>
            <a:off x="286511" y="554248"/>
            <a:ext cx="11534067" cy="6617196"/>
          </a:xfrm>
          <a:prstGeom prst="rect">
            <a:avLst/>
          </a:prstGeom>
          <a:noFill/>
        </p:spPr>
        <p:txBody>
          <a:bodyPr wrap="square" rtlCol="0">
            <a:spAutoFit/>
          </a:bodyPr>
          <a:lstStyle/>
          <a:p>
            <a:r>
              <a:rPr lang="en-US" sz="3200" u="sng" dirty="0"/>
              <a:t>Accomplishments:</a:t>
            </a:r>
          </a:p>
          <a:p>
            <a:endParaRPr lang="en-US" sz="3200" u="sng" dirty="0"/>
          </a:p>
          <a:p>
            <a:pPr marL="914400" lvl="1" indent="-457200">
              <a:buFont typeface="Wingdings" panose="05000000000000000000" pitchFamily="2" charset="2"/>
              <a:buChar char="ü"/>
            </a:pPr>
            <a:r>
              <a:rPr lang="en-US" sz="2400" b="1" dirty="0"/>
              <a:t>Survey</a:t>
            </a:r>
            <a:r>
              <a:rPr lang="en-US" sz="2400" dirty="0"/>
              <a:t> to better understand future challenges of photometry and radiometry and to gather information on current and future metrological needs</a:t>
            </a:r>
          </a:p>
          <a:p>
            <a:pPr marL="1714500" lvl="3" indent="-342900">
              <a:buFont typeface="Arial" panose="020B0604020202020204" pitchFamily="34" charset="0"/>
              <a:buChar char="•"/>
            </a:pPr>
            <a:r>
              <a:rPr lang="en-US" sz="2400" dirty="0"/>
              <a:t>Radiometry, Photometry, and Optical properties of materials</a:t>
            </a:r>
          </a:p>
          <a:p>
            <a:pPr marL="1714500" lvl="3" indent="-342900">
              <a:buFont typeface="Arial" panose="020B0604020202020204" pitchFamily="34" charset="0"/>
              <a:buChar char="•"/>
            </a:pPr>
            <a:r>
              <a:rPr lang="en-US" sz="2400" dirty="0"/>
              <a:t>Workshops</a:t>
            </a:r>
          </a:p>
          <a:p>
            <a:pPr marL="1714500" lvl="3" indent="-342900">
              <a:buFont typeface="Arial" panose="020B0604020202020204" pitchFamily="34" charset="0"/>
              <a:buChar char="•"/>
            </a:pPr>
            <a:r>
              <a:rPr lang="en-US" sz="2400" dirty="0"/>
              <a:t>Comparisons and pilot studies</a:t>
            </a:r>
          </a:p>
          <a:p>
            <a:pPr marL="1714500" lvl="3" indent="-342900">
              <a:buFont typeface="Arial" panose="020B0604020202020204" pitchFamily="34" charset="0"/>
              <a:buChar char="•"/>
            </a:pPr>
            <a:r>
              <a:rPr lang="en-US" sz="2400" dirty="0"/>
              <a:t>New CMCs</a:t>
            </a:r>
          </a:p>
          <a:p>
            <a:pPr marL="1714500" lvl="3" indent="-342900">
              <a:buFont typeface="Arial" panose="020B0604020202020204" pitchFamily="34" charset="0"/>
              <a:buChar char="•"/>
            </a:pPr>
            <a:r>
              <a:rPr lang="en-US" sz="2400" dirty="0"/>
              <a:t>Likert scale, ranking, and comments</a:t>
            </a:r>
          </a:p>
          <a:p>
            <a:pPr marL="1257300" lvl="2" indent="-342900">
              <a:buFont typeface="Wingdings" panose="05000000000000000000" pitchFamily="2" charset="2"/>
              <a:buChar char="ü"/>
            </a:pPr>
            <a:r>
              <a:rPr lang="en-US" sz="2400" dirty="0"/>
              <a:t>Survey Monkey by Joële / BIPM tools</a:t>
            </a:r>
          </a:p>
          <a:p>
            <a:pPr marL="1257300" lvl="2" indent="-342900">
              <a:buFont typeface="Wingdings" panose="05000000000000000000" pitchFamily="2" charset="2"/>
              <a:buChar char="ü"/>
            </a:pPr>
            <a:r>
              <a:rPr lang="en-US" sz="2400" dirty="0"/>
              <a:t>Final version is being reviewed by TG10 members</a:t>
            </a:r>
          </a:p>
          <a:p>
            <a:pPr marL="1257300" lvl="2" indent="-342900">
              <a:buFont typeface="Wingdings" panose="05000000000000000000" pitchFamily="2" charset="2"/>
              <a:buChar char="ü"/>
            </a:pPr>
            <a:r>
              <a:rPr lang="en-US" sz="2400" dirty="0"/>
              <a:t>Quick response: January 31, 2022</a:t>
            </a:r>
          </a:p>
          <a:p>
            <a:pPr marL="1257300" lvl="2" indent="-342900">
              <a:buFont typeface="Wingdings" panose="05000000000000000000" pitchFamily="2" charset="2"/>
              <a:buChar char="ü"/>
            </a:pPr>
            <a:endParaRPr lang="en-US" sz="2400" dirty="0"/>
          </a:p>
          <a:p>
            <a:pPr marL="1714500" lvl="3" indent="-342900">
              <a:buFont typeface="Arial" panose="020B0604020202020204" pitchFamily="34" charset="0"/>
              <a:buChar char="•"/>
            </a:pPr>
            <a:endParaRPr lang="en-US" sz="2400" dirty="0"/>
          </a:p>
          <a:p>
            <a:endParaRPr lang="en-US" sz="2400" dirty="0"/>
          </a:p>
          <a:p>
            <a:endParaRPr lang="en-US" sz="2400" dirty="0"/>
          </a:p>
          <a:p>
            <a:endParaRPr lang="en-US" sz="2400" dirty="0"/>
          </a:p>
        </p:txBody>
      </p:sp>
      <p:sp>
        <p:nvSpPr>
          <p:cNvPr id="7" name="Rectangle 2">
            <a:extLst>
              <a:ext uri="{FF2B5EF4-FFF2-40B4-BE49-F238E27FC236}">
                <a16:creationId xmlns:a16="http://schemas.microsoft.com/office/drawing/2014/main" id="{08A96249-E859-4A6D-A96E-6851F7FDC786}"/>
              </a:ext>
            </a:extLst>
          </p:cNvPr>
          <p:cNvSpPr>
            <a:spLocks noChangeArrowheads="1"/>
          </p:cNvSpPr>
          <p:nvPr/>
        </p:nvSpPr>
        <p:spPr bwMode="auto">
          <a:xfrm>
            <a:off x="654916" y="31036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6728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6576</TotalTime>
  <Words>658</Words>
  <Application>Microsoft Office PowerPoint</Application>
  <PresentationFormat>Widescreen</PresentationFormat>
  <Paragraphs>74</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Dubai Medium</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Nadal, Maria E. Dr. (Fed)</dc:creator>
  <cp:lastModifiedBy>Nadal, Maria E. Dr. (Fed)</cp:lastModifiedBy>
  <cp:revision>103</cp:revision>
  <dcterms:created xsi:type="dcterms:W3CDTF">2020-11-30T18:42:58Z</dcterms:created>
  <dcterms:modified xsi:type="dcterms:W3CDTF">2021-12-17T21:41:55Z</dcterms:modified>
</cp:coreProperties>
</file>