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78" r:id="rId4"/>
    <p:sldId id="277" r:id="rId5"/>
    <p:sldId id="282" r:id="rId6"/>
    <p:sldId id="283" r:id="rId7"/>
    <p:sldId id="284" r:id="rId8"/>
    <p:sldId id="285" r:id="rId9"/>
    <p:sldId id="286" r:id="rId10"/>
  </p:sldIdLst>
  <p:sldSz cx="9144000" cy="6858000" type="screen4x3"/>
  <p:notesSz cx="6858000" cy="9144000"/>
  <p:defaultTextStyle>
    <a:defPPr>
      <a:defRPr lang="ko-K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56" autoAdjust="0"/>
  </p:normalViewPr>
  <p:slideViewPr>
    <p:cSldViewPr>
      <p:cViewPr varScale="1">
        <p:scale>
          <a:sx n="120" d="100"/>
          <a:sy n="120" d="100"/>
        </p:scale>
        <p:origin x="688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187BA-322E-487C-B0D1-78F9B079E1DA}" type="datetimeFigureOut">
              <a:rPr lang="ko-KR" altLang="en-US" smtClean="0"/>
              <a:t>2021-12-06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1F599-ABE3-4F76-BDD8-88ADFE51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216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21F599-ABE3-4F76-BDD8-88ADFE51CC59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949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그룹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자유형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 latinLnBrk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자유형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 latinLnBrk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ko-KR" altLang="en-US"/>
              <a:t>마스터 부제목 스타일 편집</a:t>
            </a:r>
            <a:endParaRPr lang="en-US"/>
          </a:p>
        </p:txBody>
      </p:sp>
      <p:sp>
        <p:nvSpPr>
          <p:cNvPr id="11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1E3A39A-8179-4D0F-B4C8-09F26E28705D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12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ko-KR" altLang="en-US"/>
          </a:p>
        </p:txBody>
      </p:sp>
      <p:sp>
        <p:nvSpPr>
          <p:cNvPr id="13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8D05315-BDC2-42F7-8B6D-F5FE385BCFB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2225F-D76D-4AB0-8391-B9C3A13D27CC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E9050-6BE8-4674-8DE4-EA2B5BC5638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80D9C-9F9F-40C5-A371-E9D51218283E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89C4-26CB-4441-A844-ED1DBCD2091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CDCEA-52EF-4956-BD0F-3938B89D20CD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94E92-1BFA-411C-9323-38A7F0C7CE3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갈매기형 수장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갈매기형 수장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960C36-FD0A-4311-BD42-22113298DE9B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7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ko-KR" altLang="en-US"/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89F8AB-C313-4EB3-8DC6-28F7CF1B037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09B2C9-1081-4768-AB95-EFBFD0571DB4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33CE9D-33B9-491D-A47E-D52CC28AAA7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5531F2-39FC-440E-8B2A-31E9B7324A58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CCFFFB-31F8-48F1-952D-7A6036E28BF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FD1FB5-6836-4DA6-98AD-7293EAA45961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EC03129-E06A-46FA-9921-4DF54EAA422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439AA-B0B4-489A-B511-7C46D68B1B12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3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4B282-0FE4-49AF-8705-A4262A6357C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19B223-FB74-4011-90C2-B50B24BA3AD5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4B6B42-4A64-4DAE-BA8E-1462062DC5C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자유형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자유형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7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갈매기형 수장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갈매기형 수장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ko-KR" altLang="en-US" noProof="0"/>
              <a:t>그림을 추가하려면 아이콘을 클릭하십시오</a:t>
            </a:r>
            <a:endParaRPr lang="en-US" noProof="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11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E8934C6-A12B-4126-9126-5E4314B3D466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12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ko-KR" altLang="en-US"/>
          </a:p>
        </p:txBody>
      </p:sp>
      <p:sp>
        <p:nvSpPr>
          <p:cNvPr id="13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EA5C8F1-7451-4E0B-B9F3-9D0366AD3F9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1033" name="텍스트 개체 틀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fld id="{1D33BE86-A073-4A13-94A4-1DDA13BE9F18}" type="datetimeFigureOut">
              <a:rPr lang="ko-KR" altLang="en-US"/>
              <a:pPr>
                <a:defRPr/>
              </a:pPr>
              <a:t>2021-12-06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fld id="{1114D12B-FC7A-49FE-8386-E171D620ACB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0" r:id="rId2"/>
    <p:sldLayoutId id="2147483685" r:id="rId3"/>
    <p:sldLayoutId id="2147483686" r:id="rId4"/>
    <p:sldLayoutId id="2147483687" r:id="rId5"/>
    <p:sldLayoutId id="2147483688" r:id="rId6"/>
    <p:sldLayoutId id="2147483681" r:id="rId7"/>
    <p:sldLayoutId id="2147483689" r:id="rId8"/>
    <p:sldLayoutId id="2147483690" r:id="rId9"/>
    <p:sldLayoutId id="2147483682" r:id="rId10"/>
    <p:sldLayoutId id="2147483683" r:id="rId11"/>
  </p:sldLayoutIdLst>
  <p:txStyles>
    <p:titleStyle>
      <a:lvl1pPr algn="l" rtl="0" fontAlgn="base" latinLnBrk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맑은 고딕"/>
        </a:defRPr>
      </a:lvl1pPr>
      <a:lvl2pPr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/>
          <a:cs typeface="맑은 고딕"/>
        </a:defRPr>
      </a:lvl2pPr>
      <a:lvl3pPr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/>
          <a:cs typeface="맑은 고딕"/>
        </a:defRPr>
      </a:lvl3pPr>
      <a:lvl4pPr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/>
          <a:cs typeface="맑은 고딕"/>
        </a:defRPr>
      </a:lvl4pPr>
      <a:lvl5pPr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/>
          <a:cs typeface="맑은 고딕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/>
          <a:cs typeface="맑은 고딕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/>
          <a:cs typeface="맑은 고딕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/>
          <a:cs typeface="맑은 고딕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/>
          <a:cs typeface="맑은 고딕"/>
        </a:defRPr>
      </a:lvl9pPr>
      <a:extLst/>
    </p:titleStyle>
    <p:bodyStyle>
      <a:lvl1pPr marL="365125" indent="-255588" algn="l" rtl="0" fontAlgn="base" latinLnBrk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맑은 고딕"/>
        </a:defRPr>
      </a:lvl1pPr>
      <a:lvl2pPr marL="620713" indent="-228600" algn="l" rtl="0" fontAlgn="base" latinLnBrk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맑은 고딕"/>
        </a:defRPr>
      </a:lvl2pPr>
      <a:lvl3pPr marL="858838" indent="-228600" algn="l" rtl="0" fontAlgn="base" latinLnBrk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맑은 고딕"/>
        </a:defRPr>
      </a:lvl3pPr>
      <a:lvl4pPr marL="1143000" indent="-228600" algn="l" rtl="0" fontAlgn="base" latinLnBrk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맑은 고딕"/>
        </a:defRPr>
      </a:lvl4pPr>
      <a:lvl5pPr marL="1371600" indent="-228600" algn="l" rtl="0" fontAlgn="base" latinLnBrk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맑은 고딕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4400" dirty="0">
                <a:cs typeface="+mj-cs"/>
              </a:rPr>
              <a:t>DF Few Photon Metrology</a:t>
            </a:r>
            <a:endParaRPr lang="ko-KR" altLang="en-US" sz="4400" dirty="0">
              <a:cs typeface="+mj-cs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>
            <a:normAutofit/>
          </a:bodyPr>
          <a:lstStyle/>
          <a:p>
            <a:pPr marR="0">
              <a:lnSpc>
                <a:spcPct val="80000"/>
              </a:lnSpc>
            </a:pPr>
            <a:r>
              <a:rPr lang="en-US" altLang="ko-KR" sz="2500" dirty="0"/>
              <a:t>Activity Report to CCPR WG-SP meeting in 2021</a:t>
            </a:r>
          </a:p>
          <a:p>
            <a:pPr marR="0">
              <a:lnSpc>
                <a:spcPct val="80000"/>
              </a:lnSpc>
            </a:pPr>
            <a:endParaRPr lang="en-US" altLang="ko-KR" sz="2500" dirty="0"/>
          </a:p>
          <a:p>
            <a:pPr marR="0">
              <a:lnSpc>
                <a:spcPct val="80000"/>
              </a:lnSpc>
            </a:pPr>
            <a:r>
              <a:rPr lang="en-US" altLang="ko-KR" sz="2500" dirty="0"/>
              <a:t>Dong-</a:t>
            </a:r>
            <a:r>
              <a:rPr lang="en-US" altLang="ko-KR" sz="2500" dirty="0" err="1"/>
              <a:t>Hoon</a:t>
            </a:r>
            <a:r>
              <a:rPr lang="en-US" altLang="ko-KR" sz="2500" dirty="0"/>
              <a:t> Lee (KRISS)</a:t>
            </a:r>
            <a:endParaRPr lang="ko-KR" alt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내용 개체 틀 1"/>
          <p:cNvSpPr>
            <a:spLocks noGrp="1"/>
          </p:cNvSpPr>
          <p:nvPr>
            <p:ph idx="1"/>
          </p:nvPr>
        </p:nvSpPr>
        <p:spPr>
          <a:xfrm>
            <a:off x="482818" y="1916832"/>
            <a:ext cx="8229600" cy="34563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2000" dirty="0"/>
              <a:t>To discuss the outstanding issues in the field of few photon metrology</a:t>
            </a:r>
          </a:p>
          <a:p>
            <a:pPr>
              <a:lnSpc>
                <a:spcPct val="150000"/>
              </a:lnSpc>
            </a:pPr>
            <a:r>
              <a:rPr lang="en-US" altLang="ko-KR" sz="2000" dirty="0"/>
              <a:t>To monitor the advances and demands in the field of few photon metrology</a:t>
            </a:r>
          </a:p>
          <a:p>
            <a:pPr>
              <a:lnSpc>
                <a:spcPct val="150000"/>
              </a:lnSpc>
            </a:pPr>
            <a:r>
              <a:rPr lang="en-US" altLang="ko-KR" sz="2000" dirty="0"/>
              <a:t>To monitor and report on needs for SI traceability in the field of few photon metrology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dirty="0">
                <a:cs typeface="+mj-cs"/>
              </a:rPr>
              <a:t>Terms of Reference</a:t>
            </a:r>
            <a:endParaRPr lang="ko-KR" altLang="en-US" dirty="0"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Member List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56176" y="1417638"/>
            <a:ext cx="24482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/>
              <a:t>50 experts from </a:t>
            </a:r>
          </a:p>
          <a:p>
            <a:r>
              <a:rPr lang="en-US" altLang="ko-KR" sz="1600" dirty="0"/>
              <a:t>14 countries</a:t>
            </a:r>
          </a:p>
          <a:p>
            <a:endParaRPr lang="en-US" altLang="ko-KR" sz="1400" dirty="0">
              <a:solidFill>
                <a:srgbClr val="0070C0"/>
              </a:solidFill>
            </a:endParaRPr>
          </a:p>
          <a:p>
            <a:r>
              <a:rPr lang="en-US" altLang="ko-KR" sz="1400" dirty="0">
                <a:solidFill>
                  <a:srgbClr val="0070C0"/>
                </a:solidFill>
              </a:rPr>
              <a:t>*Updated based on the participants list of the TG meeting in Oct 2019</a:t>
            </a:r>
          </a:p>
          <a:p>
            <a:endParaRPr lang="ko-KR" altLang="en-US" sz="1400" dirty="0">
              <a:solidFill>
                <a:srgbClr val="0070C0"/>
              </a:solidFill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682232"/>
              </p:ext>
            </p:extLst>
          </p:nvPr>
        </p:nvGraphicFramePr>
        <p:xfrm>
          <a:off x="611560" y="1196752"/>
          <a:ext cx="5256583" cy="5139795"/>
        </p:xfrm>
        <a:graphic>
          <a:graphicData uri="http://schemas.openxmlformats.org/drawingml/2006/table">
            <a:tbl>
              <a:tblPr/>
              <a:tblGrid>
                <a:gridCol w="348962">
                  <a:extLst>
                    <a:ext uri="{9D8B030D-6E8A-4147-A177-3AD203B41FA5}">
                      <a16:colId xmlns:a16="http://schemas.microsoft.com/office/drawing/2014/main" val="3961698285"/>
                    </a:ext>
                  </a:extLst>
                </a:gridCol>
                <a:gridCol w="609297">
                  <a:extLst>
                    <a:ext uri="{9D8B030D-6E8A-4147-A177-3AD203B41FA5}">
                      <a16:colId xmlns:a16="http://schemas.microsoft.com/office/drawing/2014/main" val="3661772086"/>
                    </a:ext>
                  </a:extLst>
                </a:gridCol>
                <a:gridCol w="926378">
                  <a:extLst>
                    <a:ext uri="{9D8B030D-6E8A-4147-A177-3AD203B41FA5}">
                      <a16:colId xmlns:a16="http://schemas.microsoft.com/office/drawing/2014/main" val="4113021819"/>
                    </a:ext>
                  </a:extLst>
                </a:gridCol>
                <a:gridCol w="1130782">
                  <a:extLst>
                    <a:ext uri="{9D8B030D-6E8A-4147-A177-3AD203B41FA5}">
                      <a16:colId xmlns:a16="http://schemas.microsoft.com/office/drawing/2014/main" val="1981427765"/>
                    </a:ext>
                  </a:extLst>
                </a:gridCol>
                <a:gridCol w="1321676">
                  <a:extLst>
                    <a:ext uri="{9D8B030D-6E8A-4147-A177-3AD203B41FA5}">
                      <a16:colId xmlns:a16="http://schemas.microsoft.com/office/drawing/2014/main" val="1065647487"/>
                    </a:ext>
                  </a:extLst>
                </a:gridCol>
                <a:gridCol w="919488">
                  <a:extLst>
                    <a:ext uri="{9D8B030D-6E8A-4147-A177-3AD203B41FA5}">
                      <a16:colId xmlns:a16="http://schemas.microsoft.com/office/drawing/2014/main" val="2470290313"/>
                    </a:ext>
                  </a:extLst>
                </a:gridCol>
              </a:tblGrid>
              <a:tr h="1308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Members (status November 2019)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438980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No.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First Name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Surname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Affiliation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Country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Remark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83367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Christoph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Becher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 Saarland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Germany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139012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Joshua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Bienfang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97551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Joseph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Borbely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MSL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New Zealand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new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137350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Giorgio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INRIM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Italy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228204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Mike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Chemey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DoD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527266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Jessica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Cheung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NPL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UK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56928"/>
                  </a:ext>
                </a:extLst>
              </a:tr>
              <a:tr h="1308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Sang-Kyung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Choi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KRISS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Korea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464545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Christopher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Chunnilall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NPL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UK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349576"/>
                  </a:ext>
                </a:extLst>
              </a:tr>
              <a:tr h="1308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Ivo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Degiovanni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INRIM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Italy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14858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Daiji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Fukuda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NMIJ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Japan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47238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Angela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Gamouras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NRC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Canada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460792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Haiyong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Gan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NIM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China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2590584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Thomas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Gerrits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38381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14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Warren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Grice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Qubitekk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modified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252517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Sofiane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Haffouz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NRC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Canada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new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376109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Kee Suk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Hong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KRISS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Korea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424244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17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Erkki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Ikonen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VTT/MIKES 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Finland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836939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18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Jeongwan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Jin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NRC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Canada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415996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19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Yoon-Ho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Kim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POSTECH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Korea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43186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Robert A.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Kirkwood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NPL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UK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51540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21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Stefan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Kueck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PTB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Germany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TG11 chair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150208"/>
                  </a:ext>
                </a:extLst>
              </a:tr>
              <a:tr h="1308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Dong-Hoon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Lee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KRISS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Korea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TG7 chair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545647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Sang-Min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Lee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KRISS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Korea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09220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24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John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Lehman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948042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25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Marco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Lopez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PTB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Germany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043402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26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Jeff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Lundenn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 Ottawa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Canada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294845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27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Alice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Meda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INRIM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Italy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new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875647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28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Alan 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Migdall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472622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29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Han-Seob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Moon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PNU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Korea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363605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Ingmar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Müller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PTB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Germany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430380"/>
                  </a:ext>
                </a:extLst>
              </a:tr>
              <a:tr h="1308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31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Maria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Nadal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WG-SP chair (ex-officio)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304605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32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Sae-Woo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Nam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7155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33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Kathryn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Nield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Austria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050430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34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David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Northeast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NRC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Canada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new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722502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Dmitry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Orlov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Photonis NL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Netherlands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new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982733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36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Hee-Su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Park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KRISS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Korea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91947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37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Fabrizio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Piacentini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INRIM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Italy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new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992954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38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Sergey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Polyakov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015498"/>
                  </a:ext>
                </a:extLst>
              </a:tr>
              <a:tr h="1308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39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Geiland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Porrovecchio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CMI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Czech Rep.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998444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Maria-Luisa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Rastello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INRIM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Italy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CCPR president</a:t>
                      </a: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124635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41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Alastair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Sinclair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NPL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UK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403998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42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Marek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Smid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CMI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Czech Rep.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61909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43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Michelle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Stephens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25538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44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Lin-Lin 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Tay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NRC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Canada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207628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45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Gerhard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Ulm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PTB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Germany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967093"/>
                  </a:ext>
                </a:extLst>
              </a:tr>
              <a:tr h="1308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46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Igor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Vayshenker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NIST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USA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179813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47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Jonathan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Williams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NPL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UK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162845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Lixing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You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CAS-SIMIT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 dirty="0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China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70C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new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006588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49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Hugo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Zbinden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 Geneva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Switzerland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6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443131"/>
                  </a:ext>
                </a:extLst>
              </a:tr>
              <a:tr h="8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Val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Zwiller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TU Delft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Netherlands</a:t>
                      </a: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600" b="0" i="0" u="none" strike="noStrike" dirty="0">
                        <a:solidFill>
                          <a:srgbClr val="FF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431" marR="2431" marT="24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911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968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1722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800" u="sng" dirty="0"/>
              <a:t>CIE</a:t>
            </a:r>
            <a:r>
              <a:rPr lang="ko-KR" altLang="en-US" sz="1800" u="sng" dirty="0"/>
              <a:t> </a:t>
            </a:r>
            <a:r>
              <a:rPr lang="en-US" altLang="ko-KR" sz="1800" u="sng" dirty="0" err="1"/>
              <a:t>Reportership</a:t>
            </a:r>
            <a:r>
              <a:rPr lang="ko-KR" altLang="en-US" sz="1800" u="sng" dirty="0"/>
              <a:t> </a:t>
            </a:r>
            <a:r>
              <a:rPr lang="en-US" altLang="ko-KR" sz="1800" u="sng" dirty="0"/>
              <a:t>DR 2-87:</a:t>
            </a:r>
            <a:r>
              <a:rPr lang="en-US" altLang="ko-KR" sz="1800" dirty="0"/>
              <a:t> Created in Aug 2020 with a proposal of a TN publication within one year (by Aug 2021) </a:t>
            </a:r>
            <a:r>
              <a:rPr lang="en-US" altLang="ko-KR" sz="1800" dirty="0">
                <a:solidFill>
                  <a:srgbClr val="FF0000"/>
                </a:solidFill>
                <a:sym typeface="Wingdings" panose="05000000000000000000" pitchFamily="2" charset="2"/>
              </a:rPr>
              <a:t> No action followed; </a:t>
            </a:r>
          </a:p>
          <a:p>
            <a:pPr lvl="1">
              <a:lnSpc>
                <a:spcPct val="150000"/>
              </a:lnSpc>
            </a:pPr>
            <a:r>
              <a:rPr lang="en-US" altLang="ko-KR" sz="1400" dirty="0">
                <a:sym typeface="Wingdings" panose="05000000000000000000" pitchFamily="2" charset="2"/>
              </a:rPr>
              <a:t>Workplan: </a:t>
            </a:r>
            <a:r>
              <a:rPr lang="en-US" altLang="ko-KR" sz="1400" b="1" dirty="0">
                <a:solidFill>
                  <a:srgbClr val="0070C0"/>
                </a:solidFill>
                <a:sym typeface="Wingdings" panose="05000000000000000000" pitchFamily="2" charset="2"/>
              </a:rPr>
              <a:t>Drafting of TN by  the end of 2021</a:t>
            </a:r>
            <a:r>
              <a:rPr lang="en-US" altLang="ko-KR" sz="1400" dirty="0">
                <a:sym typeface="Wingdings" panose="05000000000000000000" pitchFamily="2" charset="2"/>
              </a:rPr>
              <a:t>  Review and discussion among experts in Jan – March 2022, Submission of Working Draft by April 2022</a:t>
            </a:r>
            <a:r>
              <a:rPr lang="en-US" altLang="ko-KR" sz="1400" dirty="0"/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1800" u="sng" dirty="0"/>
              <a:t>Member survey</a:t>
            </a:r>
            <a:r>
              <a:rPr lang="en-US" altLang="ko-KR" sz="1800" dirty="0"/>
              <a:t>: Proposed to conduct before reporting to the annual WG-SP meeting </a:t>
            </a:r>
            <a:r>
              <a:rPr lang="en-US" altLang="ko-KR" sz="1800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altLang="ko-KR" sz="1800" dirty="0">
                <a:solidFill>
                  <a:srgbClr val="FF0000"/>
                </a:solidFill>
              </a:rPr>
              <a:t> No action followed; </a:t>
            </a:r>
          </a:p>
          <a:p>
            <a:pPr lvl="1">
              <a:lnSpc>
                <a:spcPct val="150000"/>
              </a:lnSpc>
            </a:pPr>
            <a:r>
              <a:rPr lang="en-US" altLang="ko-KR" sz="1400" dirty="0"/>
              <a:t>Workplan: </a:t>
            </a:r>
            <a:r>
              <a:rPr lang="en-US" altLang="ko-KR" sz="1400" b="1" dirty="0">
                <a:solidFill>
                  <a:srgbClr val="0070C0"/>
                </a:solidFill>
              </a:rPr>
              <a:t>Making a survey in April – May 2022</a:t>
            </a:r>
            <a:r>
              <a:rPr lang="en-US" altLang="ko-KR" sz="1400" dirty="0"/>
              <a:t> (with sharing the WD of TN) </a:t>
            </a:r>
            <a:r>
              <a:rPr lang="en-US" altLang="ko-KR" sz="1400" dirty="0">
                <a:sym typeface="Wingdings" panose="05000000000000000000" pitchFamily="2" charset="2"/>
              </a:rPr>
              <a:t> Its result to be discussed in </a:t>
            </a:r>
            <a:r>
              <a:rPr lang="en-US" altLang="ko-KR" sz="1400" b="1" dirty="0">
                <a:solidFill>
                  <a:srgbClr val="0070C0"/>
                </a:solidFill>
                <a:sym typeface="Wingdings" panose="05000000000000000000" pitchFamily="2" charset="2"/>
              </a:rPr>
              <a:t>TG meeting planned in Single Photon Workshop 2022 in Seoul from Oct 31 to 4 Nov, 2022</a:t>
            </a:r>
            <a:endParaRPr lang="en-US" altLang="ko-KR" sz="1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Activities since Dec 2020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2156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044206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600" dirty="0"/>
              <a:t>Terms of Reference </a:t>
            </a:r>
          </a:p>
          <a:p>
            <a:pPr lvl="1">
              <a:lnSpc>
                <a:spcPct val="150000"/>
              </a:lnSpc>
            </a:pPr>
            <a:r>
              <a:rPr lang="en-GB" altLang="ko-KR" sz="1400" dirty="0"/>
              <a:t>To review the existing international standards for terminology in single/few photon metrology, to survey the current status of the terms used in the practice, and </a:t>
            </a:r>
            <a:r>
              <a:rPr lang="en-GB" altLang="ko-KR" sz="1400" dirty="0">
                <a:solidFill>
                  <a:schemeClr val="accent4"/>
                </a:solidFill>
              </a:rPr>
              <a:t>to publish an open-access Technical Note (TN) on the terminology issues that can be referenced by other publications in the field</a:t>
            </a:r>
            <a:r>
              <a:rPr lang="en-GB" altLang="ko-KR" sz="14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600" dirty="0"/>
              <a:t>Work Plan </a:t>
            </a:r>
          </a:p>
          <a:p>
            <a:pPr lvl="1">
              <a:lnSpc>
                <a:spcPct val="150000"/>
              </a:lnSpc>
            </a:pPr>
            <a:r>
              <a:rPr lang="en-US" altLang="ko-KR" sz="1400" dirty="0"/>
              <a:t>This terminology task was initiated in October 2019 in the meeting of “Discussion Forum on Few Photon Metrology” in Working Group Strategy and Planning (WG-SP) of the Consultative Committee for Photometry and Radiometry (CCPR), CIPM.  </a:t>
            </a:r>
          </a:p>
          <a:p>
            <a:pPr lvl="1">
              <a:lnSpc>
                <a:spcPct val="150000"/>
              </a:lnSpc>
            </a:pPr>
            <a:r>
              <a:rPr lang="en-US" altLang="ko-KR" sz="1400" dirty="0"/>
              <a:t>A group of experts are formed in January 2020 and started to review the terminology in the standard documents. Once the </a:t>
            </a:r>
            <a:r>
              <a:rPr lang="en-US" altLang="ko-KR" sz="1400" dirty="0" err="1"/>
              <a:t>reportership</a:t>
            </a:r>
            <a:r>
              <a:rPr lang="en-US" altLang="ko-KR" sz="1400" dirty="0"/>
              <a:t> is approved, the group will continue the discussion and summarize the results as a draft TN. </a:t>
            </a:r>
          </a:p>
          <a:p>
            <a:pPr lvl="1">
              <a:lnSpc>
                <a:spcPct val="150000"/>
              </a:lnSpc>
            </a:pPr>
            <a:r>
              <a:rPr lang="en-US" altLang="ko-KR" sz="1400" dirty="0"/>
              <a:t>The work will be mostly done online by emails and by a team site that is already established. </a:t>
            </a:r>
            <a:r>
              <a:rPr lang="en-US" altLang="ko-KR" sz="1400" dirty="0">
                <a:solidFill>
                  <a:schemeClr val="accent4"/>
                </a:solidFill>
              </a:rPr>
              <a:t>The target is to publish the TN within one year. </a:t>
            </a:r>
            <a:endParaRPr lang="ko-KR" altLang="ko-KR" sz="14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endParaRPr lang="ko-KR" alt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Reportership</a:t>
            </a:r>
            <a:r>
              <a:rPr lang="en-US" altLang="ko-KR" dirty="0"/>
              <a:t> in CIE Division 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0900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044206"/>
          </a:xfrm>
          <a:noFill/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1600" dirty="0"/>
              <a:t>Up to now, the following experts are working together for the proposed TN (alphabetical order):</a:t>
            </a:r>
          </a:p>
          <a:p>
            <a:pPr>
              <a:lnSpc>
                <a:spcPct val="150000"/>
              </a:lnSpc>
            </a:pPr>
            <a:endParaRPr lang="ko-KR" altLang="ko-KR" sz="16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endParaRPr lang="ko-KR" alt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Reportership</a:t>
            </a:r>
            <a:r>
              <a:rPr lang="en-US" altLang="ko-KR" dirty="0"/>
              <a:t> in CIE Division 2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796632"/>
              </p:ext>
            </p:extLst>
          </p:nvPr>
        </p:nvGraphicFramePr>
        <p:xfrm>
          <a:off x="1403647" y="2407925"/>
          <a:ext cx="6120681" cy="3613363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304255">
                  <a:extLst>
                    <a:ext uri="{9D8B030D-6E8A-4147-A177-3AD203B41FA5}">
                      <a16:colId xmlns:a16="http://schemas.microsoft.com/office/drawing/2014/main" val="3200084929"/>
                    </a:ext>
                  </a:extLst>
                </a:gridCol>
                <a:gridCol w="1776199">
                  <a:extLst>
                    <a:ext uri="{9D8B030D-6E8A-4147-A177-3AD203B41FA5}">
                      <a16:colId xmlns:a16="http://schemas.microsoft.com/office/drawing/2014/main" val="615361894"/>
                    </a:ext>
                  </a:extLst>
                </a:gridCol>
                <a:gridCol w="2040227">
                  <a:extLst>
                    <a:ext uri="{9D8B030D-6E8A-4147-A177-3AD203B41FA5}">
                      <a16:colId xmlns:a16="http://schemas.microsoft.com/office/drawing/2014/main" val="104544487"/>
                    </a:ext>
                  </a:extLst>
                </a:gridCol>
              </a:tblGrid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Name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Affiliation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Country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0833790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/>
                        <a:t>Bienfang</a:t>
                      </a:r>
                      <a:r>
                        <a:rPr lang="en-US" altLang="ko-KR" sz="1200" dirty="0"/>
                        <a:t>, Joshua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NIST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USA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8464461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/>
                        <a:t>Borbely</a:t>
                      </a:r>
                      <a:r>
                        <a:rPr lang="en-US" altLang="ko-KR" sz="1200" dirty="0"/>
                        <a:t>, Joseph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MSL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New Zealand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1940083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Cheung, Jessica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NPL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UK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7563904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/>
                        <a:t>Chunnilall</a:t>
                      </a:r>
                      <a:r>
                        <a:rPr lang="en-US" altLang="ko-KR" sz="1200" dirty="0"/>
                        <a:t>, Christopher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NPL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UK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6939112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/>
                        <a:t>Degiovanni</a:t>
                      </a:r>
                      <a:r>
                        <a:rPr lang="en-US" altLang="ko-KR" sz="1200" dirty="0"/>
                        <a:t>, Ivo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INRIM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Italy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1603192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/>
                        <a:t>Gamouras</a:t>
                      </a:r>
                      <a:r>
                        <a:rPr lang="en-US" altLang="ko-KR" sz="1200" dirty="0"/>
                        <a:t>, Angela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NRC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Canada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7345094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/>
                        <a:t>Jin</a:t>
                      </a:r>
                      <a:r>
                        <a:rPr lang="en-US" altLang="ko-KR" sz="1200" dirty="0"/>
                        <a:t>, </a:t>
                      </a:r>
                      <a:r>
                        <a:rPr lang="en-US" altLang="ko-KR" sz="1200" dirty="0" err="1"/>
                        <a:t>Jeongwan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NRC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Canada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0301067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/>
                        <a:t>K</a:t>
                      </a:r>
                      <a:r>
                        <a:rPr lang="en-US" altLang="ko-KR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</a:t>
                      </a:r>
                      <a:r>
                        <a:rPr lang="en-US" altLang="ko-KR" sz="1200" dirty="0" err="1"/>
                        <a:t>ck</a:t>
                      </a:r>
                      <a:r>
                        <a:rPr lang="en-US" altLang="ko-KR" sz="1200" dirty="0"/>
                        <a:t>,</a:t>
                      </a:r>
                      <a:r>
                        <a:rPr lang="en-US" altLang="ko-KR" sz="1200" baseline="0" dirty="0"/>
                        <a:t> Stefan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PTB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Germany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7070953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Lee, Dong-Hoon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KRISS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Korea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4524372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Nam, </a:t>
                      </a:r>
                      <a:r>
                        <a:rPr lang="en-US" altLang="ko-KR" sz="1200" dirty="0" err="1"/>
                        <a:t>Sae</a:t>
                      </a:r>
                      <a:r>
                        <a:rPr lang="en-US" altLang="ko-KR" sz="1200" dirty="0"/>
                        <a:t>-Woo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NIST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USA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4121162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/>
                        <a:t>Polyakov</a:t>
                      </a:r>
                      <a:r>
                        <a:rPr lang="en-US" altLang="ko-KR" sz="1200" dirty="0"/>
                        <a:t>,</a:t>
                      </a:r>
                      <a:r>
                        <a:rPr lang="en-US" altLang="ko-KR" sz="1200" baseline="0" dirty="0"/>
                        <a:t> Sergey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NIST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USA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9278671"/>
                  </a:ext>
                </a:extLst>
              </a:tr>
              <a:tr h="27795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You, </a:t>
                      </a:r>
                      <a:r>
                        <a:rPr lang="en-US" altLang="ko-KR" sz="1200" dirty="0" err="1"/>
                        <a:t>Lixing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CAS-SIMT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/>
                        <a:t>China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9755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809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2"/>
          <a:srcRect l="1579" t="3800" r="55610" b="4851"/>
          <a:stretch/>
        </p:blipFill>
        <p:spPr>
          <a:xfrm>
            <a:off x="3635896" y="764704"/>
            <a:ext cx="4320480" cy="518578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64043" y="4928863"/>
            <a:ext cx="2063385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latin typeface="+mn-lt"/>
                <a:sym typeface="Wingdings" panose="05000000000000000000" pitchFamily="2" charset="2"/>
              </a:rPr>
              <a:t> Registered as </a:t>
            </a:r>
            <a:br>
              <a:rPr lang="en-US" altLang="ko-KR" dirty="0">
                <a:latin typeface="+mn-lt"/>
                <a:sym typeface="Wingdings" panose="05000000000000000000" pitchFamily="2" charset="2"/>
              </a:rPr>
            </a:br>
            <a:r>
              <a:rPr lang="en-US" altLang="ko-KR" dirty="0">
                <a:latin typeface="+mn-lt"/>
                <a:sym typeface="Wingdings" panose="05000000000000000000" pitchFamily="2" charset="2"/>
              </a:rPr>
              <a:t>    CIE DR 2-87</a:t>
            </a:r>
            <a:endParaRPr lang="ko-KR" altLang="en-US" dirty="0">
              <a:latin typeface="+mn-lt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707904" y="5373216"/>
            <a:ext cx="2736304" cy="297324"/>
          </a:xfrm>
          <a:prstGeom prst="rect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85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List of TG Activities</a:t>
            </a:r>
            <a:endParaRPr lang="ko-KR" altLang="en-US" dirty="0"/>
          </a:p>
        </p:txBody>
      </p:sp>
      <p:sp>
        <p:nvSpPr>
          <p:cNvPr id="4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altLang="ko-KR" sz="1600" dirty="0"/>
              <a:t>To discuss the outstanding issues in the field of few photon metrology:</a:t>
            </a:r>
          </a:p>
          <a:p>
            <a:pPr lvl="1">
              <a:lnSpc>
                <a:spcPct val="150000"/>
              </a:lnSpc>
            </a:pPr>
            <a:r>
              <a:rPr lang="en-GB" altLang="ko-KR" sz="1200" dirty="0"/>
              <a:t>Maintain and update the list of technical issues with the DF members</a:t>
            </a:r>
          </a:p>
          <a:p>
            <a:pPr lvl="1">
              <a:lnSpc>
                <a:spcPct val="150000"/>
              </a:lnSpc>
            </a:pPr>
            <a:r>
              <a:rPr lang="en-GB" altLang="ko-KR" sz="1200" dirty="0"/>
              <a:t>If possible, required actions can be initiated, e.g., organizing a comparison, organizing a workshop or a conference session, or forming a group for publication, or cooperating with other international standard organizations</a:t>
            </a:r>
          </a:p>
          <a:p>
            <a:pPr>
              <a:lnSpc>
                <a:spcPct val="150000"/>
              </a:lnSpc>
            </a:pPr>
            <a:r>
              <a:rPr lang="en-US" altLang="ko-KR" sz="1600" dirty="0"/>
              <a:t>To monitor the advances and demands in the field of few photon metrology</a:t>
            </a:r>
          </a:p>
          <a:p>
            <a:pPr lvl="1">
              <a:lnSpc>
                <a:spcPct val="150000"/>
              </a:lnSpc>
            </a:pPr>
            <a:r>
              <a:rPr lang="en-US" altLang="ko-KR" sz="1200" dirty="0"/>
              <a:t>Collecting inputs from members in major conference events (such as SPW)</a:t>
            </a:r>
          </a:p>
          <a:p>
            <a:pPr lvl="1">
              <a:lnSpc>
                <a:spcPct val="150000"/>
              </a:lnSpc>
            </a:pPr>
            <a:r>
              <a:rPr lang="en-US" altLang="ko-KR" sz="1200" dirty="0"/>
              <a:t>Collecting information from members on the standardization activities in other communities</a:t>
            </a:r>
          </a:p>
          <a:p>
            <a:pPr lvl="1">
              <a:lnSpc>
                <a:spcPct val="150000"/>
              </a:lnSpc>
            </a:pPr>
            <a:r>
              <a:rPr lang="en-US" altLang="ko-KR" sz="1200" dirty="0">
                <a:solidFill>
                  <a:srgbClr val="0070C0"/>
                </a:solidFill>
              </a:rPr>
              <a:t>Chair will make a survey to members before reporting to the annual CCPR WG-SP meeting</a:t>
            </a:r>
          </a:p>
          <a:p>
            <a:pPr>
              <a:lnSpc>
                <a:spcPct val="150000"/>
              </a:lnSpc>
            </a:pPr>
            <a:r>
              <a:rPr lang="en-US" altLang="ko-KR" sz="1600" dirty="0"/>
              <a:t>To monitor and report on needs for SI traceability in the field of few photon metrology</a:t>
            </a:r>
          </a:p>
          <a:p>
            <a:pPr lvl="1">
              <a:lnSpc>
                <a:spcPct val="150000"/>
              </a:lnSpc>
            </a:pPr>
            <a:r>
              <a:rPr lang="en-US" altLang="ko-KR" sz="1200" dirty="0"/>
              <a:t>Collecting inputs from members especially working in NMIs </a:t>
            </a:r>
          </a:p>
          <a:p>
            <a:pPr lvl="1">
              <a:lnSpc>
                <a:spcPct val="150000"/>
              </a:lnSpc>
            </a:pPr>
            <a:r>
              <a:rPr lang="en-US" altLang="ko-KR" sz="1200" dirty="0">
                <a:solidFill>
                  <a:srgbClr val="0070C0"/>
                </a:solidFill>
              </a:rPr>
              <a:t>Chair will make a survey to members before reporting to the annual CCPR WG-SP meeting</a:t>
            </a:r>
          </a:p>
        </p:txBody>
      </p:sp>
    </p:spTree>
    <p:extLst>
      <p:ext uri="{BB962C8B-B14F-4D97-AF65-F5344CB8AC3E}">
        <p14:creationId xmlns:p14="http://schemas.microsoft.com/office/powerpoint/2010/main" val="1041638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505209"/>
              </p:ext>
            </p:extLst>
          </p:nvPr>
        </p:nvGraphicFramePr>
        <p:xfrm>
          <a:off x="1619672" y="260648"/>
          <a:ext cx="6199555" cy="619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문서" r:id="rId3" imgW="5731988" imgH="5726366" progId="Word.Document.12">
                  <p:embed/>
                </p:oleObj>
              </mc:Choice>
              <mc:Fallback>
                <p:oleObj name="문서" r:id="rId3" imgW="5731988" imgH="5726366" progId="Word.Document.12">
                  <p:embed/>
                  <p:pic>
                    <p:nvPicPr>
                      <p:cNvPr id="5" name="개체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19672" y="260648"/>
                        <a:ext cx="6199555" cy="61926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3232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2966</TotalTime>
  <Words>934</Words>
  <Application>Microsoft Office PowerPoint</Application>
  <PresentationFormat>화면 슬라이드 쇼(4:3)</PresentationFormat>
  <Paragraphs>348</Paragraphs>
  <Slides>9</Slides>
  <Notes>1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8" baseType="lpstr">
      <vt:lpstr>맑은 고딕</vt:lpstr>
      <vt:lpstr>Arial</vt:lpstr>
      <vt:lpstr>Lucida Sans Unicode</vt:lpstr>
      <vt:lpstr>Verdana</vt:lpstr>
      <vt:lpstr>Wingdings</vt:lpstr>
      <vt:lpstr>Wingdings 2</vt:lpstr>
      <vt:lpstr>Wingdings 3</vt:lpstr>
      <vt:lpstr>광장</vt:lpstr>
      <vt:lpstr>문서</vt:lpstr>
      <vt:lpstr>DF Few Photon Metrology</vt:lpstr>
      <vt:lpstr>Terms of Reference</vt:lpstr>
      <vt:lpstr>Member List</vt:lpstr>
      <vt:lpstr>Activities since Dec 2020</vt:lpstr>
      <vt:lpstr>Reportership in CIE Division 2</vt:lpstr>
      <vt:lpstr>Reportership in CIE Division 2</vt:lpstr>
      <vt:lpstr>PowerPoint 프레젠테이션</vt:lpstr>
      <vt:lpstr>List of TG Activities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광도표준 세계선도 기술</dc:title>
  <dc:creator>Microsoft Corporation</dc:creator>
  <cp:lastModifiedBy>DHLee</cp:lastModifiedBy>
  <cp:revision>211</cp:revision>
  <dcterms:created xsi:type="dcterms:W3CDTF">2006-10-05T04:04:58Z</dcterms:created>
  <dcterms:modified xsi:type="dcterms:W3CDTF">2021-12-06T08:29:20Z</dcterms:modified>
</cp:coreProperties>
</file>