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819" r:id="rId1"/>
  </p:sldMasterIdLst>
  <p:notesMasterIdLst>
    <p:notesMasterId r:id="rId8"/>
  </p:notesMasterIdLst>
  <p:handoutMasterIdLst>
    <p:handoutMasterId r:id="rId9"/>
  </p:handoutMasterIdLst>
  <p:sldIdLst>
    <p:sldId id="256" r:id="rId2"/>
    <p:sldId id="286" r:id="rId3"/>
    <p:sldId id="291" r:id="rId4"/>
    <p:sldId id="288" r:id="rId5"/>
    <p:sldId id="289" r:id="rId6"/>
    <p:sldId id="290" r:id="rId7"/>
  </p:sldIdLst>
  <p:sldSz cx="9906000" cy="7561263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27A5"/>
    <a:srgbClr val="D741C5"/>
    <a:srgbClr val="F468F7"/>
    <a:srgbClr val="00FF00"/>
    <a:srgbClr val="FF9933"/>
    <a:srgbClr val="62FAB5"/>
    <a:srgbClr val="08F68A"/>
    <a:srgbClr val="D3F793"/>
    <a:srgbClr val="C5F56F"/>
    <a:srgbClr val="99FE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4" autoAdjust="0"/>
    <p:restoredTop sz="90476" autoAdjust="0"/>
  </p:normalViewPr>
  <p:slideViewPr>
    <p:cSldViewPr showGuides="1">
      <p:cViewPr>
        <p:scale>
          <a:sx n="66" d="100"/>
          <a:sy n="66" d="100"/>
        </p:scale>
        <p:origin x="-2010" y="-1482"/>
      </p:cViewPr>
      <p:guideLst>
        <p:guide orient="horz" pos="2382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1512"/>
    </p:cViewPr>
  </p:sorterViewPr>
  <p:notesViewPr>
    <p:cSldViewPr showGuides="1">
      <p:cViewPr varScale="1">
        <p:scale>
          <a:sx n="34" d="100"/>
          <a:sy n="34" d="100"/>
        </p:scale>
        <p:origin x="-2220" y="-84"/>
      </p:cViewPr>
      <p:guideLst>
        <p:guide orient="horz" pos="3110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75F20-C2A9-4F77-8BD5-C832203B0E71}" type="datetimeFigureOut">
              <a:rPr lang="en-US" smtClean="0"/>
              <a:t>3/4/2015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600" b="1" dirty="0" smtClean="0"/>
              <a:t>NCSLI 2014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8363871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AB7DB-E985-44CE-931D-8A2141196112}" type="datetimeFigureOut">
              <a:rPr lang="en-US" smtClean="0"/>
              <a:t>3/4/2015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3138" y="739775"/>
            <a:ext cx="485140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49A23-155F-4056-BE9C-415733D603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705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5676" y="1008170"/>
            <a:ext cx="8380476" cy="1620771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Click to add title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76" y="3024505"/>
            <a:ext cx="3932682" cy="193232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Speaker and other information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1" y="6391788"/>
            <a:ext cx="1974947" cy="98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18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3724"/>
            <a:ext cx="8915400" cy="7224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756126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509435" y="7071304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65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7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9" y="6633748"/>
            <a:ext cx="1571896" cy="7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949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509435" y="7071304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225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01050"/>
            <a:ext cx="3259006" cy="1281214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301052"/>
            <a:ext cx="5537729" cy="62520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582266"/>
            <a:ext cx="3259006" cy="49708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9" y="6633748"/>
            <a:ext cx="1571896" cy="7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543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01050"/>
            <a:ext cx="3259006" cy="1281214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301052"/>
            <a:ext cx="5537729" cy="645332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582266"/>
            <a:ext cx="3259006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09435" y="7071304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893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5292884"/>
            <a:ext cx="5943600" cy="624855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75613"/>
            <a:ext cx="5943600" cy="4536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917739"/>
            <a:ext cx="5943600" cy="55134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9" y="6633748"/>
            <a:ext cx="1571896" cy="7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467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5292884"/>
            <a:ext cx="5943600" cy="624855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75613"/>
            <a:ext cx="5943600" cy="4536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917739"/>
            <a:ext cx="594360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09435" y="7071304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522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175180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9" y="6633748"/>
            <a:ext cx="1571896" cy="7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40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09435" y="7071304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175180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403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302802"/>
            <a:ext cx="2228850" cy="62502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302804"/>
            <a:ext cx="6521450" cy="625029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9" y="6633748"/>
            <a:ext cx="1571896" cy="7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51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75180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8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9" y="6633748"/>
            <a:ext cx="1571896" cy="7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86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302803"/>
            <a:ext cx="2228850" cy="64515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302803"/>
            <a:ext cx="6521450" cy="6451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09435" y="7071304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3868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nal Slide">
    <p:bg>
      <p:bgPr>
        <a:blipFill dpi="0" rotWithShape="1">
          <a:blip r:embed="rId2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5676" y="1008170"/>
            <a:ext cx="4190238" cy="1620771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Thank you.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76" y="3024505"/>
            <a:ext cx="3932682" cy="193232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Email address or…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1" y="6391788"/>
            <a:ext cx="1974947" cy="98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7834428" y="7162958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sz="1200" b="1" dirty="0" smtClean="0">
                <a:solidFill>
                  <a:srgbClr val="193B7F"/>
                </a:solidFill>
              </a:rPr>
              <a:t>www.bipm.org</a:t>
            </a:r>
            <a:endParaRPr lang="en-US" sz="1200" b="1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2776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95300" y="6885650"/>
            <a:ext cx="2311400" cy="5250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885650"/>
            <a:ext cx="2311400" cy="5250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82A4B-829E-463F-B099-9B71F84F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76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75180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509435" y="7071304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01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5676" y="1008170"/>
            <a:ext cx="8380476" cy="1620771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 smtClean="0"/>
              <a:t>Section X (use only if presentation is in sections)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1" y="6391788"/>
            <a:ext cx="1974947" cy="988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6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764297"/>
            <a:ext cx="4375150" cy="4788799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764296"/>
            <a:ext cx="4375150" cy="4788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175180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9" y="6633748"/>
            <a:ext cx="1571896" cy="7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73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764296"/>
            <a:ext cx="4375150" cy="4990084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764296"/>
            <a:ext cx="4375150" cy="49900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509435" y="7071304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175180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07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92533"/>
            <a:ext cx="4376870" cy="70536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397901"/>
            <a:ext cx="4376870" cy="415519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692533"/>
            <a:ext cx="4378590" cy="70536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397901"/>
            <a:ext cx="4378590" cy="415519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75180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9" y="6633748"/>
            <a:ext cx="1571896" cy="7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4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92533"/>
            <a:ext cx="4376870" cy="70536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397901"/>
            <a:ext cx="4376870" cy="435647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692533"/>
            <a:ext cx="4378590" cy="705367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397901"/>
            <a:ext cx="4378590" cy="435647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509435" y="7071304"/>
            <a:ext cx="187220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175180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19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7839321" y="7071304"/>
            <a:ext cx="1872208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175180"/>
            <a:ext cx="9906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49" y="6633748"/>
            <a:ext cx="1571896" cy="786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92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724"/>
            <a:ext cx="8915400" cy="1129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04589"/>
            <a:ext cx="8915400" cy="4990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384550" y="7008172"/>
            <a:ext cx="313690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200">
                <a:solidFill>
                  <a:srgbClr val="193B7F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32" r:id="rId2"/>
    <p:sldLayoutId id="2147483822" r:id="rId3"/>
    <p:sldLayoutId id="2147483833" r:id="rId4"/>
    <p:sldLayoutId id="2147483824" r:id="rId5"/>
    <p:sldLayoutId id="2147483834" r:id="rId6"/>
    <p:sldLayoutId id="2147483825" r:id="rId7"/>
    <p:sldLayoutId id="2147483835" r:id="rId8"/>
    <p:sldLayoutId id="2147483826" r:id="rId9"/>
    <p:sldLayoutId id="2147483843" r:id="rId10"/>
    <p:sldLayoutId id="2147483827" r:id="rId11"/>
    <p:sldLayoutId id="2147483837" r:id="rId12"/>
    <p:sldLayoutId id="2147483828" r:id="rId13"/>
    <p:sldLayoutId id="2147483838" r:id="rId14"/>
    <p:sldLayoutId id="2147483829" r:id="rId15"/>
    <p:sldLayoutId id="2147483839" r:id="rId16"/>
    <p:sldLayoutId id="2147483830" r:id="rId17"/>
    <p:sldLayoutId id="2147483840" r:id="rId18"/>
    <p:sldLayoutId id="2147483831" r:id="rId19"/>
    <p:sldLayoutId id="2147483841" r:id="rId20"/>
    <p:sldLayoutId id="2147483842" r:id="rId21"/>
    <p:sldLayoutId id="2147483845" r:id="rId2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0" kern="1200" dirty="0">
          <a:solidFill>
            <a:srgbClr val="193B7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Blip>
          <a:blip r:embed="rId24"/>
        </a:buBlip>
        <a:defRPr sz="2400" kern="1200">
          <a:solidFill>
            <a:srgbClr val="193B7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193B7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70000"/>
        <a:buFontTx/>
        <a:buBlip>
          <a:blip r:embed="rId24"/>
        </a:buBlip>
        <a:defRPr sz="1800" kern="1200">
          <a:solidFill>
            <a:srgbClr val="193B7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193B7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193B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pm.org/utils/common/pdf/final_reports/RI/RI(III)-K11/CCRI(III)-K11.pdf" TargetMode="Externa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5676" y="1008170"/>
            <a:ext cx="8459724" cy="1620771"/>
          </a:xfrm>
        </p:spPr>
        <p:txBody>
          <a:bodyPr>
            <a:normAutofit/>
          </a:bodyPr>
          <a:lstStyle/>
          <a:p>
            <a:r>
              <a:rPr lang="es-ES" sz="3200" b="1" dirty="0" smtClean="0"/>
              <a:t>CCRI(III) </a:t>
            </a:r>
            <a:r>
              <a:rPr lang="es-ES" sz="3200" b="1" dirty="0" err="1" smtClean="0"/>
              <a:t>comparisons</a:t>
            </a:r>
            <a:r>
              <a:rPr lang="es-ES" sz="3200" b="1" dirty="0" smtClean="0"/>
              <a:t>, </a:t>
            </a:r>
            <a:r>
              <a:rPr lang="es-ES" sz="3200" b="1" dirty="0" err="1" smtClean="0"/>
              <a:t>membership</a:t>
            </a:r>
            <a:r>
              <a:rPr lang="es-ES" sz="3200" b="1" dirty="0" smtClean="0"/>
              <a:t/>
            </a:r>
            <a:br>
              <a:rPr lang="es-ES" sz="3200" b="1" dirty="0" smtClean="0"/>
            </a:br>
            <a:r>
              <a:rPr lang="es-ES" sz="3200" b="1" dirty="0" smtClean="0"/>
              <a:t>and </a:t>
            </a:r>
            <a:r>
              <a:rPr lang="es-ES" sz="3200" b="1" dirty="0" err="1" smtClean="0"/>
              <a:t>bibliography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618831"/>
            <a:ext cx="3886200" cy="1447800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José M. Los 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Arcos</a:t>
            </a: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CCRI </a:t>
            </a:r>
            <a:r>
              <a:rPr lang="es-ES" b="1" dirty="0" err="1" smtClean="0">
                <a:solidFill>
                  <a:schemeClr val="accent1">
                    <a:lumMod val="50000"/>
                  </a:schemeClr>
                </a:solidFill>
              </a:rPr>
              <a:t>Executive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b="1" dirty="0" err="1" smtClean="0">
                <a:solidFill>
                  <a:schemeClr val="accent1">
                    <a:lumMod val="50000"/>
                  </a:schemeClr>
                </a:solidFill>
              </a:rPr>
              <a:t>Secretary</a:t>
            </a:r>
            <a:endParaRPr lang="es-E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IR </a:t>
            </a:r>
            <a:r>
              <a:rPr lang="es-ES" b="1" dirty="0" err="1" smtClean="0">
                <a:solidFill>
                  <a:schemeClr val="accent1">
                    <a:lumMod val="50000"/>
                  </a:schemeClr>
                </a:solidFill>
              </a:rPr>
              <a:t>Department</a:t>
            </a:r>
            <a:r>
              <a:rPr lang="es-ES" b="1" dirty="0" smtClean="0">
                <a:solidFill>
                  <a:schemeClr val="accent1">
                    <a:lumMod val="50000"/>
                  </a:schemeClr>
                </a:solidFill>
              </a:rPr>
              <a:t> Director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20776" y="2856478"/>
            <a:ext cx="4167124" cy="1381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SzPct val="80000"/>
              <a:buFontTx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SzPct val="70000"/>
              <a:buFontTx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 smtClean="0"/>
              <a:t>CCRI(III) </a:t>
            </a:r>
          </a:p>
          <a:p>
            <a:r>
              <a:rPr lang="es-ES" dirty="0" smtClean="0"/>
              <a:t>BIPM, 04-06 </a:t>
            </a:r>
            <a:r>
              <a:rPr lang="es-ES" dirty="0" err="1" smtClean="0"/>
              <a:t>March</a:t>
            </a:r>
            <a:r>
              <a:rPr lang="es-ES" dirty="0" smtClean="0"/>
              <a:t> 2015</a:t>
            </a:r>
          </a:p>
        </p:txBody>
      </p:sp>
    </p:spTree>
    <p:extLst>
      <p:ext uri="{BB962C8B-B14F-4D97-AF65-F5344CB8AC3E}">
        <p14:creationId xmlns:p14="http://schemas.microsoft.com/office/powerpoint/2010/main" val="172780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i="1" dirty="0" smtClean="0">
                <a:solidFill>
                  <a:srgbClr val="AF27A5"/>
                </a:solidFill>
              </a:rPr>
              <a:t>Comparison Reports</a:t>
            </a:r>
            <a:endParaRPr lang="en-US" b="1" i="1" dirty="0">
              <a:solidFill>
                <a:srgbClr val="AF27A5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556290"/>
              </p:ext>
            </p:extLst>
          </p:nvPr>
        </p:nvGraphicFramePr>
        <p:xfrm>
          <a:off x="1295400" y="1342231"/>
          <a:ext cx="7391400" cy="50833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88186"/>
                <a:gridCol w="2829999"/>
                <a:gridCol w="2011031"/>
                <a:gridCol w="1162184"/>
              </a:tblGrid>
              <a:tr h="380999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600"/>
                        </a:spcAft>
                      </a:pPr>
                      <a:r>
                        <a:rPr lang="en-US" sz="1800" b="1" dirty="0" smtClean="0">
                          <a:solidFill>
                            <a:srgbClr val="FFFF00"/>
                          </a:solidFill>
                          <a:effectLst/>
                        </a:rPr>
                        <a:t>CCRI(III</a:t>
                      </a:r>
                      <a:r>
                        <a:rPr lang="en-US" sz="1800" b="1" dirty="0">
                          <a:solidFill>
                            <a:srgbClr val="FFFF00"/>
                          </a:solidFill>
                          <a:effectLst/>
                        </a:rPr>
                        <a:t>) OR RMO.RI(III) COMPARISON REPORTS PUBLISHED 2013-2015</a:t>
                      </a:r>
                      <a:endParaRPr lang="en-US" sz="1800" b="1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2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Comparison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Report title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Publication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</a:rPr>
                        <a:t>PILOT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1518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CCRI(III)-K11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International key comparison of neutron </a:t>
                      </a:r>
                      <a:r>
                        <a:rPr lang="en-US" sz="1600" dirty="0" err="1">
                          <a:effectLst/>
                        </a:rPr>
                        <a:t>fluence</a:t>
                      </a:r>
                      <a:r>
                        <a:rPr lang="en-US" sz="1600" dirty="0">
                          <a:effectLst/>
                        </a:rPr>
                        <a:t> measurements in </a:t>
                      </a:r>
                      <a:r>
                        <a:rPr lang="en-US" sz="1600" dirty="0" err="1">
                          <a:effectLst/>
                        </a:rPr>
                        <a:t>monoenergetic</a:t>
                      </a:r>
                      <a:r>
                        <a:rPr lang="en-US" sz="1600" dirty="0">
                          <a:effectLst/>
                        </a:rPr>
                        <a:t> neutron fields: CCRI(III)-K11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>
                          <a:effectLst/>
                          <a:hlinkClick r:id="rId2"/>
                        </a:rPr>
                        <a:t>Metrologia 51 (2014) Tech. Suppl. 06009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LNE-IRSN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149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CCRI(III)-K8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International Key Comparison of Thermal Neutron </a:t>
                      </a:r>
                      <a:r>
                        <a:rPr lang="en-US" sz="1600" dirty="0" err="1">
                          <a:effectLst/>
                        </a:rPr>
                        <a:t>Fluence</a:t>
                      </a:r>
                      <a:r>
                        <a:rPr lang="en-US" sz="1600" dirty="0">
                          <a:effectLst/>
                        </a:rPr>
                        <a:t> Measurements  - CCRI(III)-K8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Metrologia 52 (2015) Tech. Suppl. 06011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(this  week)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PTB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31498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6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RMO.RI(III)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6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None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94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i="1" dirty="0" smtClean="0">
                <a:solidFill>
                  <a:srgbClr val="AF27A5"/>
                </a:solidFill>
              </a:rPr>
              <a:t>CCRI(III) Key &amp; Supplementary Comparisons Status</a:t>
            </a:r>
            <a:endParaRPr lang="en-US" b="1" i="1" dirty="0">
              <a:solidFill>
                <a:srgbClr val="AF27A5"/>
              </a:solidFill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9" t="28190" r="40571" b="46921"/>
          <a:stretch/>
        </p:blipFill>
        <p:spPr bwMode="auto">
          <a:xfrm>
            <a:off x="304800" y="1494291"/>
            <a:ext cx="9520358" cy="403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910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i="1" dirty="0" smtClean="0">
                <a:solidFill>
                  <a:srgbClr val="AF27A5"/>
                </a:solidFill>
              </a:rPr>
              <a:t>RMO.RI</a:t>
            </a:r>
            <a:r>
              <a:rPr lang="en-US" b="1" i="1" dirty="0" smtClean="0">
                <a:solidFill>
                  <a:srgbClr val="AF27A5"/>
                </a:solidFill>
              </a:rPr>
              <a:t>(III</a:t>
            </a:r>
            <a:r>
              <a:rPr lang="en-US" b="1" i="1" dirty="0">
                <a:solidFill>
                  <a:srgbClr val="AF27A5"/>
                </a:solidFill>
              </a:rPr>
              <a:t>) Key &amp; Supplementary Comparisons Status</a:t>
            </a:r>
            <a:endParaRPr lang="en-US" b="1" i="1" dirty="0">
              <a:solidFill>
                <a:srgbClr val="AF27A5"/>
              </a:solidFill>
            </a:endParaRPr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9" t="52825" r="40666" b="23587"/>
          <a:stretch/>
        </p:blipFill>
        <p:spPr bwMode="auto">
          <a:xfrm>
            <a:off x="304799" y="1342231"/>
            <a:ext cx="9266661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05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i="1" dirty="0" smtClean="0">
                <a:solidFill>
                  <a:srgbClr val="AF27A5"/>
                </a:solidFill>
              </a:rPr>
              <a:t>CCRI(III) Membership (as of 20150304)</a:t>
            </a:r>
            <a:endParaRPr lang="en-US" b="1" i="1" dirty="0">
              <a:solidFill>
                <a:srgbClr val="AF27A5"/>
              </a:solidFill>
            </a:endParaRPr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2393" t="24435" r="30128" b="9190"/>
          <a:stretch/>
        </p:blipFill>
        <p:spPr bwMode="auto">
          <a:xfrm>
            <a:off x="838200" y="961231"/>
            <a:ext cx="8534400" cy="57912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090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en-US" b="1" i="1" dirty="0" smtClean="0">
                <a:solidFill>
                  <a:srgbClr val="AF27A5"/>
                </a:solidFill>
              </a:rPr>
              <a:t>CCRI(III) Bibliographies</a:t>
            </a:r>
            <a:endParaRPr lang="en-US" b="1" i="1" dirty="0">
              <a:solidFill>
                <a:srgbClr val="AF27A5"/>
              </a:solidFill>
            </a:endParaRPr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2180" t="21882" r="28633" b="16848"/>
          <a:stretch/>
        </p:blipFill>
        <p:spPr bwMode="auto">
          <a:xfrm>
            <a:off x="457200" y="993548"/>
            <a:ext cx="8610600" cy="5638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3858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IPM PowerPoint Template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BIPM PowerPoint Template 2014</Template>
  <TotalTime>7484</TotalTime>
  <Words>131</Words>
  <Application>Microsoft Office PowerPoint</Application>
  <PresentationFormat>Custom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BIPM PowerPoint Template 2014</vt:lpstr>
      <vt:lpstr>CCRI(III) comparisons, membership and bibliography</vt:lpstr>
      <vt:lpstr> Comparison Reports</vt:lpstr>
      <vt:lpstr> CCRI(III) Key &amp; Supplementary Comparisons Status</vt:lpstr>
      <vt:lpstr> RMO.RI(III) Key &amp; Supplementary Comparisons Status</vt:lpstr>
      <vt:lpstr> CCRI(III) Membership (as of 20150304)</vt:lpstr>
      <vt:lpstr> CCRI(III) Bibliographies</vt:lpstr>
    </vt:vector>
  </TitlesOfParts>
  <Company>BIPM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Maria Los Arcos</dc:creator>
  <cp:lastModifiedBy>José Maria Los Arcos</cp:lastModifiedBy>
  <cp:revision>395</cp:revision>
  <cp:lastPrinted>2014-11-13T16:34:39Z</cp:lastPrinted>
  <dcterms:created xsi:type="dcterms:W3CDTF">2014-09-24T15:10:00Z</dcterms:created>
  <dcterms:modified xsi:type="dcterms:W3CDTF">2015-03-04T08:24:56Z</dcterms:modified>
</cp:coreProperties>
</file>