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8" r:id="rId1"/>
    <p:sldMasterId id="2147483660" r:id="rId2"/>
    <p:sldMasterId id="2147483751" r:id="rId3"/>
    <p:sldMasterId id="2147483755" r:id="rId4"/>
    <p:sldMasterId id="2147483761" r:id="rId5"/>
    <p:sldMasterId id="2147483767" r:id="rId6"/>
    <p:sldMasterId id="2147483773" r:id="rId7"/>
    <p:sldMasterId id="2147483779" r:id="rId8"/>
    <p:sldMasterId id="2147483804" r:id="rId9"/>
  </p:sldMasterIdLst>
  <p:notesMasterIdLst>
    <p:notesMasterId r:id="rId21"/>
  </p:notesMasterIdLst>
  <p:handoutMasterIdLst>
    <p:handoutMasterId r:id="rId22"/>
  </p:handoutMasterIdLst>
  <p:sldIdLst>
    <p:sldId id="455" r:id="rId10"/>
    <p:sldId id="456" r:id="rId11"/>
    <p:sldId id="371" r:id="rId12"/>
    <p:sldId id="419" r:id="rId13"/>
    <p:sldId id="449" r:id="rId14"/>
    <p:sldId id="407" r:id="rId15"/>
    <p:sldId id="453" r:id="rId16"/>
    <p:sldId id="451" r:id="rId17"/>
    <p:sldId id="450" r:id="rId18"/>
    <p:sldId id="452" r:id="rId19"/>
    <p:sldId id="454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pless, Katherine E." initials="KES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49E"/>
    <a:srgbClr val="AAB0C8"/>
    <a:srgbClr val="D5E3B3"/>
    <a:srgbClr val="336699"/>
    <a:srgbClr val="9DB2D3"/>
    <a:srgbClr val="7796F9"/>
    <a:srgbClr val="C8DA9A"/>
    <a:srgbClr val="CFE4B6"/>
    <a:srgbClr val="BBD99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911" autoAdjust="0"/>
  </p:normalViewPr>
  <p:slideViewPr>
    <p:cSldViewPr>
      <p:cViewPr varScale="1">
        <p:scale>
          <a:sx n="102" d="100"/>
          <a:sy n="102" d="100"/>
        </p:scale>
        <p:origin x="480" y="192"/>
      </p:cViewPr>
      <p:guideLst>
        <p:guide orient="horz" pos="2160"/>
        <p:guide pos="2862"/>
      </p:guideLst>
    </p:cSldViewPr>
  </p:slideViewPr>
  <p:outlineViewPr>
    <p:cViewPr>
      <p:scale>
        <a:sx n="33" d="100"/>
        <a:sy n="33" d="100"/>
      </p:scale>
      <p:origin x="0" y="32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1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3697"/>
          </a:xfrm>
          <a:prstGeom prst="rect">
            <a:avLst/>
          </a:prstGeom>
        </p:spPr>
        <p:txBody>
          <a:bodyPr vert="horz" lIns="90760" tIns="45380" rIns="90760" bIns="453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0"/>
            <a:ext cx="3012329" cy="463697"/>
          </a:xfrm>
          <a:prstGeom prst="rect">
            <a:avLst/>
          </a:prstGeom>
        </p:spPr>
        <p:txBody>
          <a:bodyPr vert="horz" lIns="90760" tIns="45380" rIns="90760" bIns="45380" rtlCol="0"/>
          <a:lstStyle>
            <a:lvl1pPr algn="r">
              <a:defRPr sz="1200"/>
            </a:lvl1pPr>
          </a:lstStyle>
          <a:p>
            <a:fld id="{9125629A-2CA0-4DCC-82E9-ECFD1B561ED0}" type="datetimeFigureOut">
              <a:rPr lang="en-US" smtClean="0"/>
              <a:t>4/11/16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80"/>
            <a:ext cx="3012329" cy="463697"/>
          </a:xfrm>
          <a:prstGeom prst="rect">
            <a:avLst/>
          </a:prstGeom>
        </p:spPr>
        <p:txBody>
          <a:bodyPr vert="horz" lIns="90760" tIns="45380" rIns="90760" bIns="453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2380"/>
            <a:ext cx="3012329" cy="463697"/>
          </a:xfrm>
          <a:prstGeom prst="rect">
            <a:avLst/>
          </a:prstGeom>
        </p:spPr>
        <p:txBody>
          <a:bodyPr vert="horz" lIns="90760" tIns="45380" rIns="90760" bIns="45380" rtlCol="0" anchor="b"/>
          <a:lstStyle>
            <a:lvl1pPr algn="r">
              <a:defRPr sz="1200"/>
            </a:lvl1pPr>
          </a:lstStyle>
          <a:p>
            <a:fld id="{E6C71F7A-03D2-442F-80DE-3166194B22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34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2119"/>
          </a:xfrm>
          <a:prstGeom prst="rect">
            <a:avLst/>
          </a:prstGeom>
        </p:spPr>
        <p:txBody>
          <a:bodyPr vert="horz" lIns="90760" tIns="45380" rIns="90760" bIns="453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1"/>
            <a:ext cx="3012329" cy="462119"/>
          </a:xfrm>
          <a:prstGeom prst="rect">
            <a:avLst/>
          </a:prstGeom>
        </p:spPr>
        <p:txBody>
          <a:bodyPr vert="horz" lIns="90760" tIns="45380" rIns="90760" bIns="45380" rtlCol="0"/>
          <a:lstStyle>
            <a:lvl1pPr algn="r">
              <a:defRPr sz="1200"/>
            </a:lvl1pPr>
          </a:lstStyle>
          <a:p>
            <a:fld id="{6A9883AA-C42F-4BB5-BF3D-A88FE2783985}" type="datetimeFigureOut">
              <a:rPr lang="en-US" smtClean="0"/>
              <a:pPr/>
              <a:t>4/11/16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0" tIns="45380" rIns="90760" bIns="453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0760" tIns="45380" rIns="90760" bIns="453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80"/>
            <a:ext cx="3012329" cy="462119"/>
          </a:xfrm>
          <a:prstGeom prst="rect">
            <a:avLst/>
          </a:prstGeom>
        </p:spPr>
        <p:txBody>
          <a:bodyPr vert="horz" lIns="90760" tIns="45380" rIns="90760" bIns="453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380"/>
            <a:ext cx="3012329" cy="462119"/>
          </a:xfrm>
          <a:prstGeom prst="rect">
            <a:avLst/>
          </a:prstGeom>
        </p:spPr>
        <p:txBody>
          <a:bodyPr vert="horz" lIns="90760" tIns="45380" rIns="90760" bIns="45380" rtlCol="0" anchor="b"/>
          <a:lstStyle>
            <a:lvl1pPr algn="r">
              <a:defRPr sz="1200"/>
            </a:lvl1pPr>
          </a:lstStyle>
          <a:p>
            <a:fld id="{F6DF01EC-B24F-4CBC-A883-D0D8E2876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40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3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2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3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2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  <a:p>
            <a:pPr lvl="1"/>
            <a:r>
              <a:rPr lang="en-US" dirty="0" smtClean="0"/>
              <a:t>Title slide additional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41F5-C4B5-6845-A5A5-BF4E2F751EA8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311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FBC8-D2AC-6A48-B29F-AAAE7B83BBA6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37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BC1F1-2BED-1246-AD57-903C68AF6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22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2293-F889-A441-9115-92BBD6493FD4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820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39AC-1987-594B-B029-8C2C00F640A9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758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25CA-A5D8-CE42-8124-70AED2AF9A8C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318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90EC8-2282-8149-9F3C-643872DE7222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216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D80BD-9B9C-FA49-9DE8-BF2E62502E43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638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7146-A35C-FA4F-B3E0-D2250727E59C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235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5414" y="274638"/>
            <a:ext cx="8233172" cy="1143001"/>
          </a:xfrm>
          <a:prstGeom prst="rect">
            <a:avLst/>
          </a:prstGeom>
          <a:ln>
            <a:round/>
          </a:ln>
        </p:spPr>
        <p:txBody>
          <a:bodyPr lIns="26788" tIns="26788" rIns="26788" bIns="26788" anchor="ctr"/>
          <a:lstStyle>
            <a:lvl1pPr algn="ctr" defTabSz="910796">
              <a:defRPr sz="4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455414" y="1598414"/>
            <a:ext cx="8233172" cy="4525964"/>
          </a:xfrm>
          <a:prstGeom prst="rect">
            <a:avLst/>
          </a:prstGeom>
          <a:ln>
            <a:round/>
          </a:ln>
        </p:spPr>
        <p:txBody>
          <a:bodyPr lIns="26788" tIns="26788" rIns="26788" bIns="26788"/>
          <a:lstStyle>
            <a:lvl1pPr defTabSz="910796">
              <a:spcBef>
                <a:spcPts val="703"/>
              </a:spcBef>
              <a:buClr>
                <a:srgbClr val="000000"/>
              </a:buClr>
              <a:buFont typeface="Arial"/>
              <a:defRPr sz="3100">
                <a:latin typeface="Calibri"/>
                <a:ea typeface="Calibri"/>
                <a:cs typeface="Calibri"/>
                <a:sym typeface="Calibri"/>
              </a:defRPr>
            </a:lvl1pPr>
            <a:lvl2pPr marL="522368" indent="-200911" defTabSz="910796">
              <a:spcBef>
                <a:spcPts val="633"/>
              </a:spcBef>
              <a:buClr>
                <a:srgbClr val="000000"/>
              </a:buClr>
              <a:buFont typeface="Arial"/>
              <a:buChar char="–"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marL="803643" indent="-160729" defTabSz="910796">
              <a:spcBef>
                <a:spcPts val="562"/>
              </a:spcBef>
              <a:buClr>
                <a:srgbClr val="000000"/>
              </a:buClr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125101" indent="-160729" defTabSz="910796">
              <a:spcBef>
                <a:spcPts val="422"/>
              </a:spcBef>
              <a:buClr>
                <a:srgbClr val="000000"/>
              </a:buClr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446558" indent="-160729" defTabSz="910796">
              <a:spcBef>
                <a:spcPts val="422"/>
              </a:spcBef>
              <a:buClr>
                <a:srgbClr val="000000"/>
              </a:buClr>
              <a:buFont typeface="Arial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31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8479464" y="6494264"/>
            <a:ext cx="207337" cy="223243"/>
          </a:xfrm>
          <a:prstGeom prst="rect">
            <a:avLst/>
          </a:prstGeom>
          <a:ln>
            <a:round/>
          </a:ln>
        </p:spPr>
        <p:txBody>
          <a:bodyPr lIns="26788" tIns="26788" rIns="26788" bIns="26788"/>
          <a:lstStyle>
            <a:lvl1pPr algn="r" defTabSz="910796">
              <a:defRPr sz="11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30200" y="1174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56922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5605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954CA3-D4D3-9A48-835D-EE206C73C9EB}" type="slidenum">
              <a:rPr lang="en-US" smtClean="0"/>
              <a:pPr>
                <a:defRPr/>
              </a:pPr>
              <a:t>‹#›</a:t>
            </a:fld>
            <a:endParaRPr lang="en-US" sz="6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651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4582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5344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  <a:p>
            <a:pPr lvl="1"/>
            <a:r>
              <a:rPr lang="en-US" dirty="0" smtClean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05648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Hanisch, MGI Seminar, 1/12/2015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143A2-4A67-4354-B5E9-D16DFDCE1C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4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0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4582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37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-152400"/>
            <a:ext cx="830897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1335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17D2C8-52F3-3A44-9D55-8EF355D57667}" type="slidenum">
              <a:rPr lang="en-US" smtClean="0"/>
              <a:pPr>
                <a:defRPr/>
              </a:pPr>
              <a:t>‹#›</a:t>
            </a:fld>
            <a:endParaRPr lang="en-US" sz="6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4649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5344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332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283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396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33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4582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296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5344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3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14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589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0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4582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6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5605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954CA3-D4D3-9A48-835D-EE206C73C9EB}" type="slidenum">
              <a:rPr lang="en-US" smtClean="0"/>
              <a:pPr>
                <a:defRPr/>
              </a:pPr>
              <a:t>‹#›</a:t>
            </a:fld>
            <a:endParaRPr lang="en-US" sz="6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651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5344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31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13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09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45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4582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336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5344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951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309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03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44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4582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95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C0EF-EE15-A34F-B93B-A37BFB9571C6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6708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534400" cy="944562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1495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17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955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1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en-AU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871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32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58A618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22729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888432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889127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55576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697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1BC5-3D0F-C74B-B829-7B5383135491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74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21CC2-017B-CC43-A5B9-D1555F75FCE6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383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B72E2-F5F9-5B49-8644-7CF5BFC67365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521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02FAF-31E1-7843-8A5F-7EF53FE60AD5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420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theme" Target="../theme/theme2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theme" Target="../theme/theme5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theme" Target="../theme/theme6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theme" Target="../theme/theme7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theme" Target="../theme/theme8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theme" Target="../theme/theme9.xm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Hanisch, MGI Seminar, 1/12/2015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5FB4-1AE6-4CC4-B374-7CA8E59164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ackground_idea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7" r:id="rId4"/>
    <p:sldLayoutId id="2147483669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6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Hanisch, MGI Seminar, 1/12/2015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_idea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Hanisch, MGI Seminar, 1/12/2015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_idea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1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Hanisch, MGI Seminar, 1/12/2015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_idea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9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Hanisch, MGI Seminar, 1/12/2015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_idea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6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Hanisch, MGI Seminar, 1/12/2015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_idea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8316913" y="333375"/>
            <a:ext cx="5842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3FC69F-3619-114C-9AC5-2B6D45121722}" type="slidenum">
              <a:rPr lang="en-AU" sz="1000" smtClean="0">
                <a:solidFill>
                  <a:srgbClr val="58A618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1000" smtClean="0">
              <a:solidFill>
                <a:srgbClr val="58A618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 International Resource Registry for National Metrology Institutes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Subtitle 7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161606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Introductions</a:t>
            </a:r>
            <a:endParaRPr lang="en-US" dirty="0">
              <a:solidFill>
                <a:srgbClr val="1D2C6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0600" y="1239915"/>
            <a:ext cx="72390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 pilot project starts now</a:t>
            </a:r>
          </a:p>
          <a:p>
            <a:r>
              <a:rPr lang="en-US" sz="2400" dirty="0" smtClean="0">
                <a:latin typeface="Arial"/>
                <a:cs typeface="Arial"/>
              </a:rPr>
              <a:t>With NMI volunteers</a:t>
            </a:r>
          </a:p>
          <a:p>
            <a:r>
              <a:rPr lang="en-US" sz="2400" dirty="0" smtClean="0">
                <a:latin typeface="Arial"/>
                <a:cs typeface="Arial"/>
              </a:rPr>
              <a:t>A few meetings to agree on metadata, set up federated system</a:t>
            </a:r>
          </a:p>
          <a:p>
            <a:r>
              <a:rPr lang="en-US" sz="2400" dirty="0" smtClean="0">
                <a:latin typeface="Arial"/>
                <a:cs typeface="Arial"/>
              </a:rPr>
              <a:t>NIST will provide necessary software (though NMIs would be free to develop their own if desired)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i="1" dirty="0" smtClean="0">
                <a:latin typeface="Arial"/>
                <a:cs typeface="Arial"/>
              </a:rPr>
              <a:t>Demonstrate pilot in October 2016, then broaden scope.</a:t>
            </a:r>
            <a:endParaRPr lang="en-US" sz="2400" i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54CA3-D4D3-9A48-835D-EE206C73C9EB}" type="slidenum">
              <a:rPr lang="en-US" smtClean="0"/>
              <a:pPr>
                <a:defRPr/>
              </a:pPr>
              <a:t>9</a:t>
            </a:fld>
            <a:endParaRPr lang="en-US" sz="6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013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0600" y="1124700"/>
            <a:ext cx="72390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Each NMI identify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Technical staff to collaborate on deployment of federated registry software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Domain expert staff to collaborate on metadata requirements, definition</a:t>
            </a:r>
          </a:p>
          <a:p>
            <a:r>
              <a:rPr lang="en-US" sz="2800" dirty="0" smtClean="0">
                <a:latin typeface="Arial"/>
                <a:cs typeface="Arial"/>
              </a:rPr>
              <a:t>Set up follow-on meetings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Metadata discussion, </a:t>
            </a:r>
            <a:r>
              <a:rPr lang="en-US" sz="2400" dirty="0" err="1" smtClean="0">
                <a:latin typeface="Arial"/>
                <a:cs typeface="Arial"/>
              </a:rPr>
              <a:t>telecon</a:t>
            </a:r>
            <a:r>
              <a:rPr lang="en-US" sz="2400" dirty="0" smtClean="0">
                <a:latin typeface="Arial"/>
                <a:cs typeface="Arial"/>
              </a:rPr>
              <a:t>, January 2016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Registry software discussion, </a:t>
            </a:r>
            <a:r>
              <a:rPr lang="en-US" sz="2400" dirty="0" err="1" smtClean="0">
                <a:latin typeface="Arial"/>
                <a:cs typeface="Arial"/>
              </a:rPr>
              <a:t>telecon</a:t>
            </a:r>
            <a:r>
              <a:rPr lang="en-US" sz="2400" dirty="0" smtClean="0">
                <a:latin typeface="Arial"/>
                <a:cs typeface="Arial"/>
              </a:rPr>
              <a:t>, February 2016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Face-to-face meeting, BIPM, 15 April 2016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54CA3-D4D3-9A48-835D-EE206C73C9EB}" type="slidenum">
              <a:rPr lang="en-US" smtClean="0"/>
              <a:pPr>
                <a:defRPr/>
              </a:pPr>
              <a:t>10</a:t>
            </a:fld>
            <a:endParaRPr lang="en-US" sz="6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968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0600" y="1124700"/>
            <a:ext cx="7239000" cy="5352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Office of Data and Informatics (ODI) of the Material Measurement Laboratory</a:t>
            </a:r>
          </a:p>
          <a:p>
            <a:pPr lvl="1"/>
            <a:r>
              <a:rPr lang="en-US" dirty="0" smtClean="0"/>
              <a:t>Robert Hanisch, director</a:t>
            </a:r>
          </a:p>
          <a:p>
            <a:pPr lvl="1"/>
            <a:r>
              <a:rPr lang="en-US" dirty="0" smtClean="0"/>
              <a:t>Ray </a:t>
            </a:r>
            <a:r>
              <a:rPr lang="en-US" dirty="0" err="1" smtClean="0"/>
              <a:t>Plante</a:t>
            </a:r>
            <a:r>
              <a:rPr lang="en-US" dirty="0" smtClean="0"/>
              <a:t>, interoperability expert</a:t>
            </a:r>
          </a:p>
          <a:p>
            <a:pPr lvl="1"/>
            <a:r>
              <a:rPr lang="en-US" dirty="0" smtClean="0"/>
              <a:t>ODI has responsibility for ~100 Standard Reference Data products and leads NIST efforts to improve data dissemination</a:t>
            </a:r>
          </a:p>
          <a:p>
            <a:r>
              <a:rPr lang="en-US" dirty="0" smtClean="0"/>
              <a:t>Information Technology Laboratory</a:t>
            </a:r>
          </a:p>
          <a:p>
            <a:pPr lvl="1"/>
            <a:r>
              <a:rPr lang="en-US" dirty="0" smtClean="0"/>
              <a:t>Mary Brady, group lead</a:t>
            </a:r>
          </a:p>
          <a:p>
            <a:pPr lvl="1"/>
            <a:r>
              <a:rPr lang="en-US" dirty="0" err="1" smtClean="0"/>
              <a:t>Sharief</a:t>
            </a:r>
            <a:r>
              <a:rPr lang="en-US" dirty="0" smtClean="0"/>
              <a:t> Youssef, lead developer</a:t>
            </a:r>
          </a:p>
          <a:p>
            <a:pPr lvl="1"/>
            <a:r>
              <a:rPr lang="en-US" dirty="0" smtClean="0"/>
              <a:t>ITL partners with MML/ODI in a number of software development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54CA3-D4D3-9A48-835D-EE206C73C9EB}" type="slidenum">
              <a:rPr lang="en-US" smtClean="0"/>
              <a:pPr>
                <a:defRPr/>
              </a:pPr>
              <a:t>1</a:t>
            </a:fld>
            <a:endParaRPr lang="en-US" sz="6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617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 International Resource Registry for National Metrology Institutes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Subtitle 7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161606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Dr. Robert Hanisch</a:t>
            </a:r>
          </a:p>
          <a:p>
            <a:r>
              <a:rPr lang="en-US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Director</a:t>
            </a:r>
          </a:p>
          <a:p>
            <a:r>
              <a:rPr lang="en-US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Office of Data and Informatics</a:t>
            </a:r>
          </a:p>
          <a:p>
            <a:r>
              <a:rPr lang="en-US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Material Measurement Laboratory</a:t>
            </a:r>
          </a:p>
          <a:p>
            <a:r>
              <a:rPr lang="en-US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National Institute of Standards and Technology</a:t>
            </a:r>
            <a:endParaRPr lang="en-US" dirty="0">
              <a:solidFill>
                <a:srgbClr val="1D2C6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Issue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0" name="Content Placeholder 2"/>
          <p:cNvSpPr>
            <a:spLocks noGrp="1"/>
          </p:cNvSpPr>
          <p:nvPr>
            <p:ph sz="quarter" idx="11"/>
          </p:nvPr>
        </p:nvSpPr>
        <p:spPr>
          <a:xfrm>
            <a:off x="616285" y="894905"/>
            <a:ext cx="8141860" cy="487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The network of NMIs hold valuable collections of reference data and provide state-of-the-art metrology services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How does one find out, across all NMIs, where particular data and data-related services (e.g., APIs) are located?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Standard Reference Data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Reference Data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Data associated with publications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Data associated with Standard Reference Materials (SRMD)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Simulation data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Need a data-focused analog to the KCDB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07146-A35C-FA4F-B3E0-D2250727E59C}" type="slidenum">
              <a:rPr lang="en-US" smtClean="0"/>
              <a:pPr>
                <a:defRPr/>
              </a:pPr>
              <a:t>3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6285" y="1086295"/>
            <a:ext cx="7911430" cy="48768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"/>
                <a:cs typeface="Arial"/>
              </a:rPr>
              <a:t>Build an international </a:t>
            </a:r>
            <a:r>
              <a:rPr lang="en-US" sz="2400" i="1" dirty="0" smtClean="0">
                <a:latin typeface="Arial"/>
                <a:cs typeface="Arial"/>
              </a:rPr>
              <a:t>registry</a:t>
            </a:r>
            <a:r>
              <a:rPr lang="en-US" sz="2400" dirty="0" smtClean="0">
                <a:latin typeface="Arial"/>
                <a:cs typeface="Arial"/>
              </a:rPr>
              <a:t> of NMI data resources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A simple database of metadata that describes where data collections are located, what kind of data they contain, how the data can be accessed, etc.</a:t>
            </a:r>
          </a:p>
          <a:p>
            <a:r>
              <a:rPr lang="en-US" sz="2400" dirty="0" smtClean="0">
                <a:latin typeface="Arial"/>
                <a:cs typeface="Arial"/>
              </a:rPr>
              <a:t>Resource descriptions (metadata) would be provided by NMIs</a:t>
            </a:r>
          </a:p>
          <a:p>
            <a:r>
              <a:rPr lang="en-US" sz="2400" dirty="0" smtClean="0">
                <a:latin typeface="Arial"/>
                <a:cs typeface="Arial"/>
              </a:rPr>
              <a:t>Metadata would be federated using the Open Archive Initiative – Protocol for Metadata Harvesting (OAI-PMH)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Used in the research library community for more than 20 years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Readily available software implementations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Other federation mechanisms can be considered</a:t>
            </a:r>
          </a:p>
          <a:p>
            <a:r>
              <a:rPr lang="en-US" sz="2400" dirty="0" smtClean="0">
                <a:latin typeface="Arial"/>
                <a:cs typeface="Arial"/>
              </a:rPr>
              <a:t>Federated resource registry would be searchable through web page and via application programming interface (API)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54CA3-D4D3-9A48-835D-EE206C73C9EB}" type="slidenum">
              <a:rPr lang="en-US" smtClean="0"/>
              <a:pPr>
                <a:defRPr/>
              </a:pPr>
              <a:t>4</a:t>
            </a:fld>
            <a:endParaRPr lang="en-US" sz="6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3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Federated Architecture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225CA-A5D8-CE42-8124-70AED2AF9A8C}" type="slidenum">
              <a:rPr lang="en-US" smtClean="0"/>
              <a:pPr>
                <a:defRPr/>
              </a:pPr>
              <a:t>5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1115550" y="3621025"/>
            <a:ext cx="8391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63B86"/>
                </a:solidFill>
                <a:latin typeface="Helvetica"/>
                <a:cs typeface="Helvetica"/>
              </a:rPr>
              <a:t>NMIs </a:t>
            </a:r>
          </a:p>
          <a:p>
            <a:r>
              <a:rPr lang="en-US" dirty="0" smtClean="0">
                <a:solidFill>
                  <a:srgbClr val="263B86"/>
                </a:solidFill>
                <a:latin typeface="Helvetica"/>
                <a:cs typeface="Helvetica"/>
              </a:rPr>
              <a:t>and/or </a:t>
            </a:r>
          </a:p>
          <a:p>
            <a:r>
              <a:rPr lang="en-US" dirty="0" smtClean="0">
                <a:solidFill>
                  <a:srgbClr val="263B86"/>
                </a:solidFill>
                <a:latin typeface="Helvetica"/>
                <a:cs typeface="Helvetica"/>
              </a:rPr>
              <a:t>RMOs</a:t>
            </a:r>
            <a:endParaRPr lang="en-US" dirty="0">
              <a:solidFill>
                <a:srgbClr val="263B86"/>
              </a:solidFill>
              <a:latin typeface="Helvetica"/>
              <a:cs typeface="Helvetic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58875" y="1143000"/>
            <a:ext cx="7146925" cy="4724400"/>
            <a:chOff x="1082675" y="685800"/>
            <a:chExt cx="7408863" cy="4870450"/>
          </a:xfrm>
        </p:grpSpPr>
        <p:grpSp>
          <p:nvGrpSpPr>
            <p:cNvPr id="15" name="Group 2"/>
            <p:cNvGrpSpPr>
              <a:grpSpLocks/>
            </p:cNvGrpSpPr>
            <p:nvPr/>
          </p:nvGrpSpPr>
          <p:grpSpPr bwMode="auto">
            <a:xfrm>
              <a:off x="2073275" y="3581400"/>
              <a:ext cx="1371600" cy="990600"/>
              <a:chOff x="2832" y="2352"/>
              <a:chExt cx="864" cy="624"/>
            </a:xfrm>
          </p:grpSpPr>
          <p:sp>
            <p:nvSpPr>
              <p:cNvPr id="16" name="AutoShape 3"/>
              <p:cNvSpPr>
                <a:spLocks noChangeArrowheads="1"/>
              </p:cNvSpPr>
              <p:nvPr/>
            </p:nvSpPr>
            <p:spPr bwMode="auto">
              <a:xfrm>
                <a:off x="2832" y="2352"/>
                <a:ext cx="864" cy="624"/>
              </a:xfrm>
              <a:prstGeom prst="roundRect">
                <a:avLst>
                  <a:gd name="adj" fmla="val 16667"/>
                </a:avLst>
              </a:prstGeom>
              <a:solidFill>
                <a:srgbClr val="F3FC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7" name="Picture 4" descr="cardcatalo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400"/>
                <a:ext cx="330" cy="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2880" y="2496"/>
                <a:ext cx="672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824100"/>
                    </a:solidFill>
                    <a:latin typeface="Franklin Gothic Medium" charset="0"/>
                  </a:rPr>
                  <a:t>Local </a:t>
                </a:r>
              </a:p>
              <a:p>
                <a:r>
                  <a:rPr lang="en-US" sz="1400">
                    <a:solidFill>
                      <a:srgbClr val="824100"/>
                    </a:solidFill>
                    <a:latin typeface="Franklin Gothic Medium" charset="0"/>
                  </a:rPr>
                  <a:t>Publishing</a:t>
                </a:r>
              </a:p>
              <a:p>
                <a:r>
                  <a:rPr lang="en-US" sz="1400">
                    <a:solidFill>
                      <a:srgbClr val="824100"/>
                    </a:solidFill>
                    <a:latin typeface="Franklin Gothic Medium" charset="0"/>
                  </a:rPr>
                  <a:t>Registry</a:t>
                </a:r>
              </a:p>
            </p:txBody>
          </p:sp>
        </p:grpSp>
        <p:grpSp>
          <p:nvGrpSpPr>
            <p:cNvPr id="23" name="Group 10"/>
            <p:cNvGrpSpPr>
              <a:grpSpLocks/>
            </p:cNvGrpSpPr>
            <p:nvPr/>
          </p:nvGrpSpPr>
          <p:grpSpPr bwMode="auto">
            <a:xfrm>
              <a:off x="4130675" y="685800"/>
              <a:ext cx="1998663" cy="914400"/>
              <a:chOff x="3456" y="1056"/>
              <a:chExt cx="1259" cy="576"/>
            </a:xfrm>
          </p:grpSpPr>
          <p:sp>
            <p:nvSpPr>
              <p:cNvPr id="24" name="AutoShape 11"/>
              <p:cNvSpPr>
                <a:spLocks noChangeArrowheads="1"/>
              </p:cNvSpPr>
              <p:nvPr/>
            </p:nvSpPr>
            <p:spPr bwMode="auto">
              <a:xfrm>
                <a:off x="3456" y="1104"/>
                <a:ext cx="1248" cy="52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>
                  <a:latin typeface="Franklin Gothic Medium" charset="0"/>
                </a:endParaRPr>
              </a:p>
            </p:txBody>
          </p:sp>
          <p:pic>
            <p:nvPicPr>
              <p:cNvPr id="25" name="Picture 12" descr="catalog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3952" t="24844" r="13773" b="15527"/>
              <a:stretch>
                <a:fillRect/>
              </a:stretch>
            </p:blipFill>
            <p:spPr bwMode="auto">
              <a:xfrm>
                <a:off x="3504" y="1056"/>
                <a:ext cx="624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3" descr="gnome-searchtoo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344"/>
                <a:ext cx="240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683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824100"/>
                    </a:solidFill>
                    <a:latin typeface="Franklin Gothic Medium" charset="0"/>
                  </a:rPr>
                  <a:t>Full</a:t>
                </a:r>
              </a:p>
              <a:p>
                <a:r>
                  <a:rPr lang="en-US" sz="1400">
                    <a:solidFill>
                      <a:srgbClr val="824100"/>
                    </a:solidFill>
                    <a:latin typeface="Franklin Gothic Medium" charset="0"/>
                  </a:rPr>
                  <a:t>Searchable</a:t>
                </a:r>
              </a:p>
              <a:p>
                <a:r>
                  <a:rPr lang="en-US" sz="1400">
                    <a:solidFill>
                      <a:srgbClr val="824100"/>
                    </a:solidFill>
                    <a:latin typeface="Franklin Gothic Medium" charset="0"/>
                  </a:rPr>
                  <a:t>Registry</a:t>
                </a:r>
              </a:p>
            </p:txBody>
          </p:sp>
        </p:grpSp>
        <p:grpSp>
          <p:nvGrpSpPr>
            <p:cNvPr id="28" name="Group 15"/>
            <p:cNvGrpSpPr>
              <a:grpSpLocks/>
            </p:cNvGrpSpPr>
            <p:nvPr/>
          </p:nvGrpSpPr>
          <p:grpSpPr bwMode="auto">
            <a:xfrm>
              <a:off x="1082675" y="1981200"/>
              <a:ext cx="1371600" cy="990600"/>
              <a:chOff x="2832" y="2352"/>
              <a:chExt cx="864" cy="624"/>
            </a:xfrm>
          </p:grpSpPr>
          <p:sp>
            <p:nvSpPr>
              <p:cNvPr id="29" name="AutoShape 16"/>
              <p:cNvSpPr>
                <a:spLocks noChangeArrowheads="1"/>
              </p:cNvSpPr>
              <p:nvPr/>
            </p:nvSpPr>
            <p:spPr bwMode="auto">
              <a:xfrm>
                <a:off x="2832" y="2352"/>
                <a:ext cx="864" cy="624"/>
              </a:xfrm>
              <a:prstGeom prst="roundRect">
                <a:avLst>
                  <a:gd name="adj" fmla="val 16667"/>
                </a:avLst>
              </a:prstGeom>
              <a:solidFill>
                <a:srgbClr val="F3FC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7" descr="cardcatalog"/>
              <p:cNvSpPr>
                <a:spLocks noChangeAspect="1" noChangeArrowheads="1"/>
              </p:cNvSpPr>
              <p:nvPr/>
            </p:nvSpPr>
            <p:spPr bwMode="auto">
              <a:xfrm>
                <a:off x="3312" y="2400"/>
                <a:ext cx="330" cy="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2880" y="2496"/>
                <a:ext cx="672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824100"/>
                    </a:solidFill>
                    <a:latin typeface="Franklin Gothic Medium" charset="0"/>
                  </a:rPr>
                  <a:t>Local </a:t>
                </a:r>
              </a:p>
              <a:p>
                <a:r>
                  <a:rPr lang="en-US" sz="1400">
                    <a:solidFill>
                      <a:srgbClr val="824100"/>
                    </a:solidFill>
                    <a:latin typeface="Franklin Gothic Medium" charset="0"/>
                  </a:rPr>
                  <a:t>Publishing</a:t>
                </a:r>
              </a:p>
              <a:p>
                <a:r>
                  <a:rPr lang="en-US" sz="1400">
                    <a:solidFill>
                      <a:srgbClr val="824100"/>
                    </a:solidFill>
                    <a:latin typeface="Franklin Gothic Medium" charset="0"/>
                  </a:rPr>
                  <a:t>Registry</a:t>
                </a:r>
              </a:p>
            </p:txBody>
          </p:sp>
        </p:grpSp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>
              <a:off x="6492875" y="2286000"/>
              <a:ext cx="1981200" cy="838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latin typeface="Franklin Gothic Medium" charset="0"/>
              </a:endParaRPr>
            </a:p>
          </p:txBody>
        </p:sp>
        <p:pic>
          <p:nvPicPr>
            <p:cNvPr id="33" name="Picture 20" descr="catalog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952" t="24844" r="13773" b="15527"/>
            <a:stretch>
              <a:fillRect/>
            </a:stretch>
          </p:blipFill>
          <p:spPr bwMode="auto">
            <a:xfrm>
              <a:off x="6569075" y="2209800"/>
              <a:ext cx="9906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1" descr="gnome-searchtoo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75" y="26670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7407275" y="2362200"/>
              <a:ext cx="1084263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824100"/>
                  </a:solidFill>
                  <a:latin typeface="Franklin Gothic Medium" charset="0"/>
                </a:rPr>
                <a:t>Full</a:t>
              </a:r>
            </a:p>
            <a:p>
              <a:r>
                <a:rPr lang="en-US" sz="1400">
                  <a:solidFill>
                    <a:srgbClr val="824100"/>
                  </a:solidFill>
                  <a:latin typeface="Franklin Gothic Medium" charset="0"/>
                </a:rPr>
                <a:t>Searchable</a:t>
              </a:r>
            </a:p>
            <a:p>
              <a:r>
                <a:rPr lang="en-US" sz="1400">
                  <a:solidFill>
                    <a:srgbClr val="824100"/>
                  </a:solidFill>
                  <a:latin typeface="Franklin Gothic Medium" charset="0"/>
                </a:rPr>
                <a:t>Registry</a:t>
              </a:r>
            </a:p>
          </p:txBody>
        </p:sp>
        <p:pic>
          <p:nvPicPr>
            <p:cNvPr id="40" name="Picture 27" descr="cardcatalo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325" y="2057400"/>
              <a:ext cx="523875" cy="42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Line 27"/>
            <p:cNvSpPr>
              <a:spLocks noChangeShapeType="1"/>
            </p:cNvSpPr>
            <p:nvPr/>
          </p:nvSpPr>
          <p:spPr bwMode="auto">
            <a:xfrm flipV="1">
              <a:off x="2530475" y="1524000"/>
              <a:ext cx="1524000" cy="533400"/>
            </a:xfrm>
            <a:prstGeom prst="line">
              <a:avLst/>
            </a:prstGeom>
            <a:noFill/>
            <a:ln w="57150">
              <a:solidFill>
                <a:srgbClr val="263B8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 flipV="1">
              <a:off x="3521075" y="1676400"/>
              <a:ext cx="685800" cy="1905000"/>
            </a:xfrm>
            <a:prstGeom prst="line">
              <a:avLst/>
            </a:prstGeom>
            <a:noFill/>
            <a:ln w="57150">
              <a:solidFill>
                <a:srgbClr val="263B8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2590800" y="1357313"/>
              <a:ext cx="6624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 dirty="0">
                  <a:solidFill>
                    <a:srgbClr val="263B86"/>
                  </a:solidFill>
                  <a:latin typeface="Franklin Gothic Medium" charset="0"/>
                </a:rPr>
                <a:t>(pull)</a:t>
              </a: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2209800" y="990600"/>
              <a:ext cx="9906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 dirty="0">
                  <a:solidFill>
                    <a:srgbClr val="263B86"/>
                  </a:solidFill>
                  <a:latin typeface="Helvetica"/>
                  <a:cs typeface="Helvetica"/>
                </a:rPr>
                <a:t>harvest</a:t>
              </a: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5730875" y="1676400"/>
              <a:ext cx="685800" cy="609600"/>
            </a:xfrm>
            <a:prstGeom prst="line">
              <a:avLst/>
            </a:prstGeom>
            <a:noFill/>
            <a:ln w="57150">
              <a:solidFill>
                <a:srgbClr val="263B8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263B86"/>
                </a:solidFill>
              </a:endParaRPr>
            </a:p>
          </p:txBody>
        </p:sp>
        <p:sp>
          <p:nvSpPr>
            <p:cNvPr id="46" name="Text Box 32"/>
            <p:cNvSpPr txBox="1">
              <a:spLocks noChangeArrowheads="1"/>
            </p:cNvSpPr>
            <p:nvPr/>
          </p:nvSpPr>
          <p:spPr bwMode="auto">
            <a:xfrm>
              <a:off x="6096000" y="1636713"/>
              <a:ext cx="10937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 dirty="0">
                  <a:solidFill>
                    <a:srgbClr val="263B86"/>
                  </a:solidFill>
                  <a:latin typeface="Franklin Gothic Medium" charset="0"/>
                </a:rPr>
                <a:t>replicate</a:t>
              </a:r>
            </a:p>
          </p:txBody>
        </p:sp>
        <p:grpSp>
          <p:nvGrpSpPr>
            <p:cNvPr id="47" name="Group 26"/>
            <p:cNvGrpSpPr>
              <a:grpSpLocks/>
            </p:cNvGrpSpPr>
            <p:nvPr/>
          </p:nvGrpSpPr>
          <p:grpSpPr bwMode="auto">
            <a:xfrm>
              <a:off x="3978275" y="4648200"/>
              <a:ext cx="908050" cy="908050"/>
              <a:chOff x="2784" y="2736"/>
              <a:chExt cx="572" cy="572"/>
            </a:xfrm>
          </p:grpSpPr>
          <p:sp>
            <p:nvSpPr>
              <p:cNvPr id="48" name="computr2"/>
              <p:cNvSpPr>
                <a:spLocks noEditPoints="1" noChangeArrowheads="1"/>
              </p:cNvSpPr>
              <p:nvPr/>
            </p:nvSpPr>
            <p:spPr bwMode="auto">
              <a:xfrm>
                <a:off x="2784" y="2736"/>
                <a:ext cx="572" cy="572"/>
              </a:xfrm>
              <a:custGeom>
                <a:avLst/>
                <a:gdLst>
                  <a:gd name="T0" fmla="*/ 10800 w 21600"/>
                  <a:gd name="T1" fmla="*/ 0 h 21600"/>
                  <a:gd name="T2" fmla="*/ 10800 w 21600"/>
                  <a:gd name="T3" fmla="*/ 21600 h 21600"/>
                  <a:gd name="T4" fmla="*/ 17326 w 21600"/>
                  <a:gd name="T5" fmla="*/ 0 h 21600"/>
                  <a:gd name="T6" fmla="*/ 4274 w 21600"/>
                  <a:gd name="T7" fmla="*/ 0 h 21600"/>
                  <a:gd name="T8" fmla="*/ 4274 w 21600"/>
                  <a:gd name="T9" fmla="*/ 11631 h 21600"/>
                  <a:gd name="T10" fmla="*/ 17326 w 21600"/>
                  <a:gd name="T11" fmla="*/ 11631 h 21600"/>
                  <a:gd name="T12" fmla="*/ 4274 w 21600"/>
                  <a:gd name="T13" fmla="*/ 5816 h 21600"/>
                  <a:gd name="T14" fmla="*/ 17326 w 21600"/>
                  <a:gd name="T15" fmla="*/ 5816 h 21600"/>
                  <a:gd name="T16" fmla="*/ 18828 w 21600"/>
                  <a:gd name="T17" fmla="*/ 15785 h 21600"/>
                  <a:gd name="T18" fmla="*/ 2772 w 21600"/>
                  <a:gd name="T19" fmla="*/ 15785 h 21600"/>
                  <a:gd name="T20" fmla="*/ 6194 w 21600"/>
                  <a:gd name="T21" fmla="*/ 1913 h 21600"/>
                  <a:gd name="T22" fmla="*/ 15565 w 21600"/>
                  <a:gd name="T23" fmla="*/ 9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263B86"/>
                  </a:solidFill>
                </a:endParaRPr>
              </a:p>
            </p:txBody>
          </p:sp>
          <p:pic>
            <p:nvPicPr>
              <p:cNvPr id="49" name="Picture 28" descr="gobo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" y="2799"/>
                <a:ext cx="240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 flipV="1">
              <a:off x="4511675" y="1676400"/>
              <a:ext cx="228600" cy="2895600"/>
            </a:xfrm>
            <a:prstGeom prst="line">
              <a:avLst/>
            </a:prstGeom>
            <a:noFill/>
            <a:ln w="57150">
              <a:solidFill>
                <a:srgbClr val="263B8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263B86"/>
                </a:solidFill>
              </a:endParaRPr>
            </a:p>
          </p:txBody>
        </p:sp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4698736" y="3521469"/>
              <a:ext cx="95580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 dirty="0">
                  <a:solidFill>
                    <a:srgbClr val="263B86"/>
                  </a:solidFill>
                  <a:latin typeface="Franklin Gothic Medium" charset="0"/>
                </a:rPr>
                <a:t>search</a:t>
              </a:r>
            </a:p>
            <a:p>
              <a:r>
                <a:rPr lang="en-US" sz="1800" i="1" dirty="0">
                  <a:solidFill>
                    <a:srgbClr val="263B86"/>
                  </a:solidFill>
                  <a:latin typeface="Franklin Gothic Medium" charset="0"/>
                </a:rPr>
                <a:t>queries</a:t>
              </a:r>
            </a:p>
          </p:txBody>
        </p:sp>
      </p:grp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5257800" y="4960203"/>
            <a:ext cx="18101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63B86"/>
                </a:solidFill>
                <a:latin typeface="Helvetica"/>
                <a:cs typeface="Helvetica"/>
              </a:rPr>
              <a:t>Users,</a:t>
            </a:r>
            <a:endParaRPr lang="en-US" dirty="0">
              <a:solidFill>
                <a:srgbClr val="263B86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rgbClr val="263B86"/>
                </a:solidFill>
                <a:latin typeface="Helvetica"/>
                <a:cs typeface="Helvetica"/>
              </a:rPr>
              <a:t>applications</a:t>
            </a:r>
            <a:endParaRPr lang="en-US" dirty="0">
              <a:solidFill>
                <a:srgbClr val="263B86"/>
              </a:solidFill>
              <a:latin typeface="Helvetica"/>
              <a:cs typeface="Helvetica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2590800" y="2438400"/>
            <a:ext cx="12084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 smtClean="0">
                <a:solidFill>
                  <a:srgbClr val="263B86"/>
                </a:solidFill>
                <a:latin typeface="Helvetica"/>
                <a:cs typeface="Helvetica"/>
              </a:rPr>
              <a:t>OAI/PMH</a:t>
            </a:r>
            <a:endParaRPr lang="en-US" sz="1800" i="1" dirty="0">
              <a:solidFill>
                <a:srgbClr val="263B86"/>
              </a:solidFill>
              <a:latin typeface="Helvetica"/>
              <a:cs typeface="Helvetica"/>
            </a:endParaRPr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 flipV="1">
            <a:off x="4876800" y="3657601"/>
            <a:ext cx="1752600" cy="1371599"/>
          </a:xfrm>
          <a:prstGeom prst="line">
            <a:avLst/>
          </a:prstGeom>
          <a:noFill/>
          <a:ln w="57150">
            <a:solidFill>
              <a:srgbClr val="263B86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3B86"/>
              </a:solidFill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185010" y="1431940"/>
            <a:ext cx="749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63B86"/>
                </a:solidFill>
                <a:latin typeface="Helvetica"/>
                <a:cs typeface="Helvetica"/>
              </a:rPr>
              <a:t>BIPM</a:t>
            </a:r>
            <a:endParaRPr lang="en-US" dirty="0">
              <a:solidFill>
                <a:srgbClr val="263B86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Astronomy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54CA3-D4D3-9A48-835D-EE206C73C9EB}" type="slidenum">
              <a:rPr lang="en-US" smtClean="0"/>
              <a:pPr>
                <a:defRPr/>
              </a:pPr>
              <a:t>6</a:t>
            </a:fld>
            <a:endParaRPr lang="en-US" sz="600" dirty="0">
              <a:latin typeface="Times" charset="0"/>
            </a:endParaRPr>
          </a:p>
        </p:txBody>
      </p:sp>
      <p:pic>
        <p:nvPicPr>
          <p:cNvPr id="5" name="Picture 1" descr="Screen Shot 2014-02-07 at 11.3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9545" y="702245"/>
            <a:ext cx="5136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Search criteria; instead of astronomical object name, </a:t>
            </a:r>
          </a:p>
          <a:p>
            <a:r>
              <a:rPr lang="en-US" dirty="0">
                <a:solidFill>
                  <a:srgbClr val="4F81BD"/>
                </a:solidFill>
              </a:rPr>
              <a:t>c</a:t>
            </a:r>
            <a:r>
              <a:rPr lang="en-US" dirty="0" smtClean="0">
                <a:solidFill>
                  <a:srgbClr val="4F81BD"/>
                </a:solidFill>
              </a:rPr>
              <a:t>ould be “aluminum oxide” or “electron scattering”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9912148">
            <a:off x="3688685" y="971080"/>
            <a:ext cx="460860" cy="1536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92985" y="3841681"/>
            <a:ext cx="1218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List of data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resources</a:t>
            </a:r>
          </a:p>
          <a:p>
            <a:r>
              <a:rPr lang="en-US" dirty="0">
                <a:solidFill>
                  <a:schemeClr val="accent1"/>
                </a:solidFill>
              </a:rPr>
              <a:t>w</a:t>
            </a:r>
            <a:r>
              <a:rPr lang="en-US" dirty="0" smtClean="0">
                <a:solidFill>
                  <a:schemeClr val="accent1"/>
                </a:solidFill>
              </a:rPr>
              <a:t>ith direct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links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493720" y="2507280"/>
            <a:ext cx="499265" cy="39173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7020" y="5541275"/>
            <a:ext cx="172700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Facets or filters</a:t>
            </a:r>
          </a:p>
          <a:p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hat permit easy</a:t>
            </a:r>
          </a:p>
          <a:p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efinement of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search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527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0600" y="1239915"/>
            <a:ext cx="72390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Improved collaboration and coordination amongst NMIs</a:t>
            </a:r>
          </a:p>
          <a:p>
            <a:r>
              <a:rPr lang="en-US" sz="2400" dirty="0" smtClean="0">
                <a:latin typeface="Arial"/>
                <a:cs typeface="Arial"/>
              </a:rPr>
              <a:t>Reduced duplication of effort</a:t>
            </a:r>
          </a:p>
          <a:p>
            <a:r>
              <a:rPr lang="en-US" sz="2400" dirty="0" smtClean="0">
                <a:latin typeface="Arial"/>
                <a:cs typeface="Arial"/>
              </a:rPr>
              <a:t>Sharing of data resources that are expensive to develop</a:t>
            </a:r>
          </a:p>
          <a:p>
            <a:r>
              <a:rPr lang="en-US" sz="2400" dirty="0" smtClean="0">
                <a:latin typeface="Arial"/>
                <a:cs typeface="Arial"/>
              </a:rPr>
              <a:t>Identification of gaps in measurement science data and collaboration on most effective approach to fill them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i="1" dirty="0" smtClean="0">
                <a:latin typeface="Arial"/>
                <a:cs typeface="Arial"/>
              </a:rPr>
              <a:t>Result would be a global ecosystem of measurement science data resources of value to broad research and industrial communities.</a:t>
            </a:r>
            <a:endParaRPr lang="en-US" sz="2400" i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54CA3-D4D3-9A48-835D-EE206C73C9EB}" type="slidenum">
              <a:rPr lang="en-US" smtClean="0"/>
              <a:pPr>
                <a:defRPr/>
              </a:pPr>
              <a:t>7</a:t>
            </a:fld>
            <a:endParaRPr lang="en-US" sz="6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626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6285" y="971080"/>
            <a:ext cx="8103455" cy="487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NMIs need to agree upon a simple metadata schema for describing data resources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~Two international meetings with ~20 people representing a variety of NMIs</a:t>
            </a:r>
          </a:p>
          <a:p>
            <a:r>
              <a:rPr lang="en-US" sz="2400" dirty="0" smtClean="0">
                <a:latin typeface="Arial"/>
                <a:cs typeface="Arial"/>
              </a:rPr>
              <a:t>NMIs and/or RMOs collect metadata for data products and services</a:t>
            </a:r>
          </a:p>
          <a:p>
            <a:r>
              <a:rPr lang="en-US" sz="2400" dirty="0" smtClean="0">
                <a:latin typeface="Arial"/>
                <a:cs typeface="Arial"/>
              </a:rPr>
              <a:t>NMIs and/or RMOs run a standard OAI/PMH software service for metadata access</a:t>
            </a:r>
          </a:p>
          <a:p>
            <a:r>
              <a:rPr lang="en-US" sz="2400" dirty="0" smtClean="0">
                <a:latin typeface="Arial"/>
                <a:cs typeface="Arial"/>
              </a:rPr>
              <a:t>A federated database will be developed with search interface and APIs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Curation</a:t>
            </a:r>
            <a:r>
              <a:rPr lang="en-US" sz="2400" dirty="0" smtClean="0">
                <a:latin typeface="Arial"/>
                <a:cs typeface="Arial"/>
              </a:rPr>
              <a:t> expenses will be shared by a few large NMIs and BIPM</a:t>
            </a:r>
          </a:p>
          <a:p>
            <a:pPr marL="0" indent="0">
              <a:buNone/>
            </a:pPr>
            <a:r>
              <a:rPr lang="en-US" sz="2000" i="1" dirty="0" smtClean="0">
                <a:latin typeface="Arial"/>
                <a:cs typeface="Arial"/>
              </a:rPr>
              <a:t>Software implementations for essentially all aspects of this system are readily available and can be deployed with minimal effort.  Software can be deployed on existing systems.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54CA3-D4D3-9A48-835D-EE206C73C9EB}" type="slidenum">
              <a:rPr lang="en-US" smtClean="0"/>
              <a:pPr>
                <a:defRPr/>
              </a:pPr>
              <a:t>8</a:t>
            </a:fld>
            <a:endParaRPr lang="en-US" sz="6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595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tandard Content Slide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36506</TotalTime>
  <Words>607</Words>
  <Application>Microsoft Macintosh PowerPoint</Application>
  <PresentationFormat>On-screen Show (4:3)</PresentationFormat>
  <Paragraphs>110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Adobe Fan Heiti Std B</vt:lpstr>
      <vt:lpstr>Calibri</vt:lpstr>
      <vt:lpstr>Franklin Gothic Medium</vt:lpstr>
      <vt:lpstr>Helvetica</vt:lpstr>
      <vt:lpstr>ＭＳ Ｐゴシック</vt:lpstr>
      <vt:lpstr>Times</vt:lpstr>
      <vt:lpstr>Trebuchet MS</vt:lpstr>
      <vt:lpstr>Wingdings</vt:lpstr>
      <vt:lpstr>Arial</vt:lpstr>
      <vt:lpstr>Custom Design</vt:lpstr>
      <vt:lpstr>Content slides</vt:lpstr>
      <vt:lpstr>1_Custom Design</vt:lpstr>
      <vt:lpstr>5_Content slides</vt:lpstr>
      <vt:lpstr>6_Content slides</vt:lpstr>
      <vt:lpstr>7_Content slides</vt:lpstr>
      <vt:lpstr>8_Content slides</vt:lpstr>
      <vt:lpstr>9_Content slides</vt:lpstr>
      <vt:lpstr>Standard Content Slide</vt:lpstr>
      <vt:lpstr>An International Resource Registry for National Metrology Institutes </vt:lpstr>
      <vt:lpstr>NIST</vt:lpstr>
      <vt:lpstr>An International Resource Registry for National Metrology Institutes </vt:lpstr>
      <vt:lpstr>The Issue</vt:lpstr>
      <vt:lpstr>Concept</vt:lpstr>
      <vt:lpstr>Federated Architecture</vt:lpstr>
      <vt:lpstr>Example from Astronomy</vt:lpstr>
      <vt:lpstr>Benefits</vt:lpstr>
      <vt:lpstr>Implementation</vt:lpstr>
      <vt:lpstr>Pilot Project</vt:lpstr>
      <vt:lpstr>Next Steps</vt:lpstr>
    </vt:vector>
  </TitlesOfParts>
  <Company>NIST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tester</dc:creator>
  <cp:lastModifiedBy>Hanisch, Robert J. (Fed)</cp:lastModifiedBy>
  <cp:revision>1219</cp:revision>
  <cp:lastPrinted>2015-12-04T13:23:34Z</cp:lastPrinted>
  <dcterms:created xsi:type="dcterms:W3CDTF">2011-01-13T02:34:11Z</dcterms:created>
  <dcterms:modified xsi:type="dcterms:W3CDTF">2016-04-12T03:52:24Z</dcterms:modified>
</cp:coreProperties>
</file>