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851" r:id="rId1"/>
  </p:sldMasterIdLst>
  <p:notesMasterIdLst>
    <p:notesMasterId r:id="rId3"/>
  </p:notesMasterIdLst>
  <p:handoutMasterIdLst>
    <p:handoutMasterId r:id="rId4"/>
  </p:handoutMasterIdLst>
  <p:sldIdLst>
    <p:sldId id="503" r:id="rId2"/>
  </p:sldIdLst>
  <p:sldSz cx="9144000" cy="6858000" type="screen4x3"/>
  <p:notesSz cx="6794500" cy="9931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A6E"/>
    <a:srgbClr val="CD0921"/>
    <a:srgbClr val="000000"/>
    <a:srgbClr val="FFC425"/>
    <a:srgbClr val="333399"/>
    <a:srgbClr val="E27723"/>
    <a:srgbClr val="008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9649" autoAdjust="0"/>
  </p:normalViewPr>
  <p:slideViewPr>
    <p:cSldViewPr showGuides="1">
      <p:cViewPr varScale="1">
        <p:scale>
          <a:sx n="67" d="100"/>
          <a:sy n="67" d="100"/>
        </p:scale>
        <p:origin x="1488" y="60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2418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486" cy="49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5" tIns="45674" rIns="91345" bIns="4567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300" u="sng">
                <a:solidFill>
                  <a:srgbClr val="0789FF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015" y="1"/>
            <a:ext cx="2944486" cy="49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5" tIns="45674" rIns="91345" bIns="4567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300" u="sng">
                <a:solidFill>
                  <a:srgbClr val="0789FF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3831"/>
            <a:ext cx="2944486" cy="49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5" tIns="45674" rIns="91345" bIns="4567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300" u="sng">
                <a:solidFill>
                  <a:srgbClr val="0789FF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015" y="9433831"/>
            <a:ext cx="2944486" cy="497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5" tIns="45674" rIns="91345" bIns="4567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300" u="sng">
                <a:solidFill>
                  <a:srgbClr val="0789FF"/>
                </a:solidFill>
                <a:ea typeface="ＭＳ Ｐゴシック" pitchFamily="-84" charset="-128"/>
              </a:defRPr>
            </a:lvl1pPr>
          </a:lstStyle>
          <a:p>
            <a:pPr>
              <a:defRPr/>
            </a:pPr>
            <a:fld id="{028745BD-AB48-436D-A321-4A170841BA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433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486" cy="497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4" rIns="91345" bIns="4567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015" y="1"/>
            <a:ext cx="2944486" cy="497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4" rIns="91345" bIns="4567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7713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02350" y="4718456"/>
            <a:ext cx="6262730" cy="471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4" rIns="91345" bIns="45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3831"/>
            <a:ext cx="2944486" cy="497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4" rIns="91345" bIns="4567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015" y="9433831"/>
            <a:ext cx="2944486" cy="497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4" rIns="91345" bIns="4567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-84" charset="-128"/>
              </a:defRPr>
            </a:lvl1pPr>
          </a:lstStyle>
          <a:p>
            <a:pPr>
              <a:defRPr/>
            </a:pPr>
            <a:fld id="{B41275EF-B61E-445E-8378-270A50BFE5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8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pitchFamily="-8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84" charset="-128"/>
        <a:cs typeface="ＭＳ Ｐゴシック" pitchFamily="-8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84" charset="-128"/>
        <a:cs typeface="ＭＳ Ｐゴシック" pitchFamily="-8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84" charset="-128"/>
        <a:cs typeface="ＭＳ Ｐゴシック" pitchFamily="-8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84" charset="-128"/>
        <a:cs typeface="ＭＳ Ｐゴシック" pitchFamily="-8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1275EF-B61E-445E-8378-270A50BFE5FC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8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1035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4513"/>
            <a:ext cx="1981200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1036"/>
          <p:cNvSpPr>
            <a:spLocks noChangeArrowheads="1"/>
          </p:cNvSpPr>
          <p:nvPr userDrawn="1"/>
        </p:nvSpPr>
        <p:spPr bwMode="auto">
          <a:xfrm>
            <a:off x="0" y="1524000"/>
            <a:ext cx="9144000" cy="42672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0" name="Picture 1037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943600"/>
            <a:ext cx="1447800" cy="70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70602-3327-49CA-A5E4-17E209B81C2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1" name="hc"/>
          <p:cNvSpPr txBox="1"/>
          <p:nvPr userDrawn="1"/>
        </p:nvSpPr>
        <p:spPr>
          <a:xfrm>
            <a:off x="0" y="0"/>
            <a:ext cx="914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sp>
        <p:nvSpPr>
          <p:cNvPr id="32" name="fc"/>
          <p:cNvSpPr txBox="1"/>
          <p:nvPr userDrawn="1"/>
        </p:nvSpPr>
        <p:spPr>
          <a:xfrm>
            <a:off x="0" y="6491288"/>
            <a:ext cx="914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31706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848F7-3393-40BF-A910-C3862884F5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1" name="Picture 10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2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72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832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0A008-9113-47C3-98FA-E35762D5897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995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FB2CD-1C9B-4647-AF80-61A8DAC9B8C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58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B9577-78F8-4836-BFF0-2CA2D54AA9A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3" name="Picture 13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4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3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8C613-57F7-4154-B83F-9DE39FB7B7B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75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36528-A763-47A7-A281-1B60A0576E6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4" name="Picture 13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03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27E94-C845-4B19-A499-3E84F3DEC90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6" name="Picture 13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4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28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54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30BBF-27ED-4CC6-9970-DB9548DB3D4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2" name="Picture 13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4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06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2A3AD-32AE-4D8B-A4BF-80419613DAF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" name="Picture 13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2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72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82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2A3AD-32AE-4D8B-A4BF-80419613DAF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27100" y="1325562"/>
            <a:ext cx="7162800" cy="4451350"/>
            <a:chOff x="927100" y="1325562"/>
            <a:chExt cx="7162800" cy="4451350"/>
          </a:xfrm>
        </p:grpSpPr>
        <p:pic>
          <p:nvPicPr>
            <p:cNvPr id="9" name="Picture 9" descr="NPL Logo 294 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5500" y="3840162"/>
              <a:ext cx="685800" cy="25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0" descr="FINAL LGC NEW LOGO - cmyk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4025" y="3840162"/>
              <a:ext cx="838200" cy="236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1" descr="NEL TECH LOGO_Spot29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5113" y="3763962"/>
              <a:ext cx="457200" cy="339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3" descr="NMS Logo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9500" y="1325562"/>
              <a:ext cx="3276600" cy="15922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927100" y="4678362"/>
              <a:ext cx="7086600" cy="1098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/>
                  </a:solidFill>
                </a:rPr>
                <a:t>The National Measurement System is the UK’s national infrastructure of measurement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/>
                  </a:solidFill>
                </a:rPr>
                <a:t>Laboratories, which deliver world-class measurement science and technology through four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/>
                  </a:solidFill>
                </a:rPr>
                <a:t>National Measurement Institutes (NMIs): LGC, NPL the National Physical Laboratory, TUV NEL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/>
                  </a:solidFill>
                </a:rPr>
                <a:t>The former National Engineering Laboratory, and the National Measurement Office (NMO).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1003300" y="3306762"/>
              <a:ext cx="70866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GB" sz="1000" i="1">
                  <a:solidFill>
                    <a:srgbClr val="000000"/>
                  </a:solidFill>
                  <a:latin typeface="Times New Roman" charset="0"/>
                </a:rPr>
                <a:t>The National Measurement System delivers world-class </a:t>
              </a:r>
              <a:br>
                <a:rPr lang="en-GB" sz="1000" i="1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GB" sz="1000" i="1">
                  <a:solidFill>
                    <a:srgbClr val="000000"/>
                  </a:solidFill>
                  <a:latin typeface="Times New Roman" charset="0"/>
                </a:rPr>
                <a:t>measurement science &amp; technology through these organisations</a:t>
              </a: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00" y="3789040"/>
              <a:ext cx="418852" cy="3283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579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4DFC5-A38E-4A37-986F-3A178D3D2F4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6" name="Picture 15" descr="NPL Logo 294 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2" y="304800"/>
            <a:ext cx="10668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NM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72" y="6096000"/>
            <a:ext cx="1066800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6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08B5F-612E-4E8D-B56E-A3A3E37B4E01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070602-3327-49CA-A5E4-17E209B81C2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3" name="hc"/>
          <p:cNvSpPr txBox="1"/>
          <p:nvPr/>
        </p:nvSpPr>
        <p:spPr>
          <a:xfrm>
            <a:off x="0" y="0"/>
            <a:ext cx="914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  <p:sp>
        <p:nvSpPr>
          <p:cNvPr id="24" name="fc"/>
          <p:cNvSpPr txBox="1"/>
          <p:nvPr/>
        </p:nvSpPr>
        <p:spPr>
          <a:xfrm>
            <a:off x="0" y="6491288"/>
            <a:ext cx="9144000" cy="24622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kumimoji="0" lang="en-GB" sz="1000" b="0" i="0" u="none" baseline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55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52" r:id="rId1"/>
    <p:sldLayoutId id="2147484853" r:id="rId2"/>
    <p:sldLayoutId id="2147484854" r:id="rId3"/>
    <p:sldLayoutId id="2147484855" r:id="rId4"/>
    <p:sldLayoutId id="2147484856" r:id="rId5"/>
    <p:sldLayoutId id="2147484857" r:id="rId6"/>
    <p:sldLayoutId id="2147484858" r:id="rId7"/>
    <p:sldLayoutId id="2147484863" r:id="rId8"/>
    <p:sldLayoutId id="2147484859" r:id="rId9"/>
    <p:sldLayoutId id="2147484860" r:id="rId10"/>
    <p:sldLayoutId id="2147484861" r:id="rId11"/>
    <p:sldLayoutId id="2147484862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7560840" cy="580926"/>
          </a:xfrm>
        </p:spPr>
        <p:txBody>
          <a:bodyPr/>
          <a:lstStyle/>
          <a:p>
            <a:r>
              <a:rPr lang="en-GB" dirty="0" smtClean="0"/>
              <a:t>Dr Graham D Sims  CEng. </a:t>
            </a:r>
            <a:r>
              <a:rPr lang="en-GB" dirty="0" err="1" smtClean="0"/>
              <a:t>CPhys</a:t>
            </a:r>
            <a:r>
              <a:rPr lang="en-GB" dirty="0" smtClean="0"/>
              <a:t>. PhD.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Head of Science (Materials and Engineering) 2009-2015</a:t>
            </a:r>
          </a:p>
          <a:p>
            <a:r>
              <a:rPr lang="en-GB" dirty="0" smtClean="0"/>
              <a:t>NPL Fellow – Composites and Materials Systems</a:t>
            </a:r>
          </a:p>
          <a:p>
            <a:r>
              <a:rPr lang="en-GB" dirty="0" smtClean="0"/>
              <a:t>Science Area Leader – Composites, Adhesives and Polymers and </a:t>
            </a:r>
            <a:r>
              <a:rPr lang="en-GB" dirty="0"/>
              <a:t>T</a:t>
            </a:r>
            <a:r>
              <a:rPr lang="en-GB" dirty="0" smtClean="0"/>
              <a:t>hermal Properties</a:t>
            </a:r>
          </a:p>
          <a:p>
            <a:r>
              <a:rPr lang="en-GB" dirty="0" smtClean="0"/>
              <a:t>Internat. Chair VAMAS G16 Pre-normative initiative</a:t>
            </a:r>
          </a:p>
          <a:p>
            <a:r>
              <a:rPr lang="en-GB" dirty="0" smtClean="0"/>
              <a:t>Standardisation - ISO and CEN (+ ASTM).</a:t>
            </a:r>
          </a:p>
          <a:p>
            <a:r>
              <a:rPr lang="en-GB" dirty="0" smtClean="0"/>
              <a:t>Coordinator Eco-Design Consortium with Granta Design/MI</a:t>
            </a:r>
          </a:p>
          <a:p>
            <a:endParaRPr lang="en-GB" dirty="0" smtClean="0"/>
          </a:p>
          <a:p>
            <a:r>
              <a:rPr lang="en-GB" dirty="0" smtClean="0"/>
              <a:t>VAMAS RR data extensive from last 30+ years</a:t>
            </a:r>
          </a:p>
          <a:p>
            <a:r>
              <a:rPr lang="en-GB" dirty="0" smtClean="0"/>
              <a:t>Data related to reference materials – thermal properties</a:t>
            </a:r>
          </a:p>
          <a:p>
            <a:r>
              <a:rPr lang="en-GB" dirty="0" smtClean="0"/>
              <a:t>Thermodynamics data – MT Data</a:t>
            </a:r>
            <a:endParaRPr lang="en-GB" dirty="0" smtClean="0"/>
          </a:p>
          <a:p>
            <a:r>
              <a:rPr lang="en-GB" dirty="0" smtClean="0"/>
              <a:t>Kaye and </a:t>
            </a:r>
            <a:r>
              <a:rPr lang="en-GB" dirty="0" err="1" smtClean="0"/>
              <a:t>Laby</a:t>
            </a:r>
            <a:r>
              <a:rPr lang="en-GB" dirty="0" smtClean="0"/>
              <a:t> inputs over man years</a:t>
            </a:r>
          </a:p>
          <a:p>
            <a:r>
              <a:rPr lang="en-GB" dirty="0"/>
              <a:t>The </a:t>
            </a:r>
            <a:r>
              <a:rPr lang="en-GB" dirty="0" err="1"/>
              <a:t>TraCIM</a:t>
            </a:r>
            <a:r>
              <a:rPr lang="en-GB" dirty="0"/>
              <a:t>: Computational Aims Database 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B9577-78F8-4836-BFF0-2CA2D54AA9A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0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Boards npl-nms-template">
  <a:themeElements>
    <a:clrScheme name="NMS">
      <a:dk1>
        <a:srgbClr val="005596"/>
      </a:dk1>
      <a:lt1>
        <a:sysClr val="window" lastClr="FFFFFF"/>
      </a:lt1>
      <a:dk2>
        <a:srgbClr val="00AEEF"/>
      </a:dk2>
      <a:lt2>
        <a:srgbClr val="EEECE1"/>
      </a:lt2>
      <a:accent1>
        <a:srgbClr val="009EDB"/>
      </a:accent1>
      <a:accent2>
        <a:srgbClr val="FFC82E"/>
      </a:accent2>
      <a:accent3>
        <a:srgbClr val="66BC29"/>
      </a:accent3>
      <a:accent4>
        <a:srgbClr val="BE0F34"/>
      </a:accent4>
      <a:accent5>
        <a:srgbClr val="A67DC8"/>
      </a:accent5>
      <a:accent6>
        <a:srgbClr val="FED18B"/>
      </a:accent6>
      <a:hlink>
        <a:srgbClr val="0000FF"/>
      </a:hlink>
      <a:folHlink>
        <a:srgbClr val="800080"/>
      </a:folHlink>
    </a:clrScheme>
    <a:fontScheme name="NP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Boards npl-nms-template</Template>
  <TotalTime>4656</TotalTime>
  <Words>96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Times New Roman</vt:lpstr>
      <vt:lpstr>ヒラギノ角ゴ Pro W3</vt:lpstr>
      <vt:lpstr>Project Boards npl-nms-template</vt:lpstr>
      <vt:lpstr>Dr Graham D Sims  CEng. CPhys. PhD.</vt:lpstr>
    </vt:vector>
  </TitlesOfParts>
  <Company>NPL Management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 &amp; Number</dc:title>
  <dc:creator>Louise Brown</dc:creator>
  <cp:lastModifiedBy>Graham Sims</cp:lastModifiedBy>
  <cp:revision>101</cp:revision>
  <cp:lastPrinted>2015-12-09T10:59:02Z</cp:lastPrinted>
  <dcterms:created xsi:type="dcterms:W3CDTF">2015-07-08T08:22:53Z</dcterms:created>
  <dcterms:modified xsi:type="dcterms:W3CDTF">2016-04-13T01:53:59Z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rcoClassification">
    <vt:lpwstr>NPL Official</vt:lpwstr>
  </property>
  <property fmtid="{D5CDD505-2E9C-101B-9397-08002B2CF9AE}" pid="3" name="aliashPowerpointFooter">
    <vt:lpwstr/>
  </property>
</Properties>
</file>