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handoutMasterIdLst>
    <p:handoutMasterId r:id="rId13"/>
  </p:handoutMasterIdLst>
  <p:sldIdLst>
    <p:sldId id="256" r:id="rId2"/>
    <p:sldId id="257" r:id="rId3"/>
    <p:sldId id="259" r:id="rId4"/>
    <p:sldId id="258" r:id="rId5"/>
    <p:sldId id="260" r:id="rId6"/>
    <p:sldId id="262" r:id="rId7"/>
    <p:sldId id="261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00296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29" autoAdjust="0"/>
    <p:restoredTop sz="94660"/>
  </p:normalViewPr>
  <p:slideViewPr>
    <p:cSldViewPr snapToGrid="0">
      <p:cViewPr>
        <p:scale>
          <a:sx n="81" d="100"/>
          <a:sy n="81" d="100"/>
        </p:scale>
        <p:origin x="-648" y="-1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notesMaster" Target="notesMasters/notesMaster1.xml"/><Relationship Id="rId13" Type="http://schemas.openxmlformats.org/officeDocument/2006/relationships/handoutMaster" Target="handoutMasters/handoutMaster1.xml"/><Relationship Id="rId14" Type="http://schemas.openxmlformats.org/officeDocument/2006/relationships/printerSettings" Target="printerSettings/printerSettings1.bin"/><Relationship Id="rId15" Type="http://schemas.openxmlformats.org/officeDocument/2006/relationships/presProps" Target="presProps.xml"/><Relationship Id="rId16" Type="http://schemas.openxmlformats.org/officeDocument/2006/relationships/viewProps" Target="viewProps.xml"/><Relationship Id="rId17" Type="http://schemas.openxmlformats.org/officeDocument/2006/relationships/theme" Target="theme/theme1.xml"/><Relationship Id="rId1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B51E5A8-694B-E24D-A921-C0A5B914D192}" type="datetimeFigureOut">
              <a:rPr lang="en-US" smtClean="0"/>
              <a:t>4/14/16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8FD5FA0-A494-E94F-A845-4D44AEA7DF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747812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061588F-ACA5-D441-8C88-01785CCF610F}" type="datetimeFigureOut">
              <a:rPr lang="en-US" smtClean="0"/>
              <a:t>4/14/16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F5ECF40-A06F-F740-BD3B-D4CFBC8469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829138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4/14/16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NMI Registry Workshop BIPM, Paris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42DD09-93E7-484E-A4B5-CA242099E9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81763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4/14/16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NMI Registry Workshop BIPM, Paris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42DD09-93E7-484E-A4B5-CA242099E9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44187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4/14/16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NMI Registry Workshop BIPM, Paris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42DD09-93E7-484E-A4B5-CA242099E9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5167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4/14/16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NMI Registry Workshop BIPM, Paris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42DD09-93E7-484E-A4B5-CA242099E9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5503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4/14/16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NMI Registry Workshop BIPM, Paris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42DD09-93E7-484E-A4B5-CA242099E9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5536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4/14/16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NMI Registry Workshop BIPM, Paris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42DD09-93E7-484E-A4B5-CA242099E9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72479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4/14/16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NMI Registry Workshop BIPM, Paris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42DD09-93E7-484E-A4B5-CA242099E9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37028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4/14/16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NMI Registry Workshop BIPM, Paris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42DD09-93E7-484E-A4B5-CA242099E9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83644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4/14/16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NMI Registry Workshop BIPM, Paris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42DD09-93E7-484E-A4B5-CA242099E9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82402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4/14/16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NMI Registry Workshop BIPM, Paris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42DD09-93E7-484E-A4B5-CA242099E9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28969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4/14/16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NMI Registry Workshop BIPM, Paris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42DD09-93E7-484E-A4B5-CA242099E9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33599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081204" y="648332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203864"/>
                </a:solidFill>
              </a:defRPr>
            </a:lvl1pPr>
          </a:lstStyle>
          <a:p>
            <a:r>
              <a:rPr lang="en-US" smtClean="0"/>
              <a:t>4/14/16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57027" y="6158310"/>
            <a:ext cx="2506428" cy="58405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r>
              <a:rPr lang="en-US" smtClean="0"/>
              <a:t>NMI Registry Workshop BIPM, Paris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0" y="6614962"/>
            <a:ext cx="2057400" cy="24303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203864"/>
                </a:solidFill>
              </a:defRPr>
            </a:lvl1pPr>
          </a:lstStyle>
          <a:p>
            <a:fld id="{6E42DD09-93E7-484E-A4B5-CA242099E9ED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 flipH="1">
            <a:off x="580074" y="6475802"/>
            <a:ext cx="7979933" cy="15680"/>
          </a:xfrm>
          <a:prstGeom prst="line">
            <a:avLst/>
          </a:prstGeom>
          <a:ln w="19050" cmpd="sng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Isosceles Triangle 13"/>
          <p:cNvSpPr/>
          <p:nvPr/>
        </p:nvSpPr>
        <p:spPr>
          <a:xfrm>
            <a:off x="2351694" y="6482704"/>
            <a:ext cx="223419" cy="188132"/>
          </a:xfrm>
          <a:prstGeom prst="triangle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Isosceles Triangle 14"/>
          <p:cNvSpPr/>
          <p:nvPr/>
        </p:nvSpPr>
        <p:spPr>
          <a:xfrm flipV="1">
            <a:off x="6541307" y="6290192"/>
            <a:ext cx="223419" cy="188132"/>
          </a:xfrm>
          <a:prstGeom prst="triangle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42523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rgbClr val="2E75B6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accent6">
              <a:lumMod val="7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6" Type="http://schemas.openxmlformats.org/officeDocument/2006/relationships/image" Target="../media/image5.png"/><Relationship Id="rId7" Type="http://schemas.openxmlformats.org/officeDocument/2006/relationships/image" Target="../media/image6.png"/><Relationship Id="rId8" Type="http://schemas.openxmlformats.org/officeDocument/2006/relationships/image" Target="../media/image7.png"/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Developing our </a:t>
            </a:r>
            <a:r>
              <a:rPr lang="en-US" dirty="0" smtClean="0"/>
              <a:t>Metadata:</a:t>
            </a:r>
            <a:br>
              <a:rPr lang="en-US" dirty="0" smtClean="0"/>
            </a:br>
            <a:r>
              <a:rPr lang="en-US" sz="4900" dirty="0"/>
              <a:t>Technical </a:t>
            </a:r>
            <a:r>
              <a:rPr lang="en-US" sz="4900" dirty="0" smtClean="0"/>
              <a:t>Considerations</a:t>
            </a:r>
            <a:r>
              <a:rPr lang="en-US" sz="4900" dirty="0"/>
              <a:t/>
            </a:r>
            <a:br>
              <a:rPr lang="en-US" sz="4900" dirty="0"/>
            </a:br>
            <a:r>
              <a:rPr lang="en-US" sz="4900" dirty="0" smtClean="0"/>
              <a:t>&amp; Approach</a:t>
            </a:r>
            <a:endParaRPr lang="en-US" sz="49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929456"/>
          </a:xfrm>
        </p:spPr>
        <p:txBody>
          <a:bodyPr/>
          <a:lstStyle/>
          <a:p>
            <a:r>
              <a:rPr lang="en-US" dirty="0" smtClean="0"/>
              <a:t>Ray Plante</a:t>
            </a:r>
          </a:p>
          <a:p>
            <a:r>
              <a:rPr lang="en-US" dirty="0" smtClean="0"/>
              <a:t>NIST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4/14/16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NMI Registry Workshop BIPM, Paris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42DD09-93E7-484E-A4B5-CA242099E9ED}" type="slidenum">
              <a:rPr lang="en-US" smtClean="0"/>
              <a:t>1</a:t>
            </a:fld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3339355" y="4829411"/>
            <a:ext cx="26181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i="1" dirty="0" smtClean="0">
                <a:latin typeface="Comic Sans MS"/>
                <a:cs typeface="Comic Sans MS"/>
              </a:rPr>
              <a:t>…don’t worry  ;-)</a:t>
            </a:r>
            <a:endParaRPr lang="en-US" sz="2400" i="1" dirty="0">
              <a:latin typeface="Comic Sans MS"/>
              <a:cs typeface="Comic Sans MS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912675" y="5456608"/>
            <a:ext cx="546327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or How we concentrate on concepts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77213016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Strategy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Collaborate on a demonstration</a:t>
            </a:r>
          </a:p>
          <a:p>
            <a:pPr lvl="1"/>
            <a:r>
              <a:rPr lang="en-US" dirty="0" smtClean="0"/>
              <a:t>NMIs can participate at whatever level they are able</a:t>
            </a:r>
          </a:p>
          <a:p>
            <a:pPr lvl="2"/>
            <a:r>
              <a:rPr lang="en-US" dirty="0" smtClean="0"/>
              <a:t>Refining the metadata schema: conceptually or technically</a:t>
            </a:r>
          </a:p>
          <a:p>
            <a:pPr lvl="2"/>
            <a:r>
              <a:rPr lang="en-US" dirty="0" smtClean="0"/>
              <a:t>Software implementations</a:t>
            </a:r>
          </a:p>
          <a:p>
            <a:pPr lvl="1"/>
            <a:r>
              <a:rPr lang="en-US" dirty="0" smtClean="0"/>
              <a:t>Leverage on-going registry development at NIST</a:t>
            </a:r>
          </a:p>
          <a:p>
            <a:r>
              <a:rPr lang="en-US" dirty="0" smtClean="0"/>
              <a:t>What do we want to find and how </a:t>
            </a:r>
          </a:p>
          <a:p>
            <a:pPr lvl="1"/>
            <a:r>
              <a:rPr lang="en-US" dirty="0" smtClean="0"/>
              <a:t>Sample queries</a:t>
            </a:r>
          </a:p>
          <a:p>
            <a:r>
              <a:rPr lang="en-US" dirty="0" smtClean="0"/>
              <a:t>Issues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4/14/16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NMI Registry Workshop BIPM, Paris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42DD09-93E7-484E-A4B5-CA242099E9ED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210616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Creating &amp; Curating Records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Descriptions of an NMI</a:t>
            </a:r>
            <a:r>
              <a:rPr lang="en-US" dirty="0" smtClean="0"/>
              <a:t>’s data assets will be stored in a </a:t>
            </a:r>
            <a:r>
              <a:rPr lang="en-US" i="1" dirty="0" smtClean="0"/>
              <a:t>registry</a:t>
            </a:r>
            <a:r>
              <a:rPr lang="en-US" dirty="0" smtClean="0"/>
              <a:t> </a:t>
            </a:r>
          </a:p>
          <a:p>
            <a:pPr lvl="1"/>
            <a:r>
              <a:rPr lang="en-US" dirty="0" smtClean="0"/>
              <a:t>An NMI will be able to create and update their own records</a:t>
            </a:r>
          </a:p>
          <a:p>
            <a:pPr lvl="1"/>
            <a:r>
              <a:rPr lang="en-US" dirty="0" smtClean="0"/>
              <a:t>Can operate own registry or use a remote one</a:t>
            </a:r>
          </a:p>
          <a:p>
            <a:pPr lvl="1"/>
            <a:r>
              <a:rPr lang="en-US" dirty="0" smtClean="0"/>
              <a:t>NIST can provide a registry application, or NMI can create or adapt their own</a:t>
            </a:r>
          </a:p>
          <a:p>
            <a:pPr lvl="2"/>
            <a:r>
              <a:rPr lang="en-US" dirty="0"/>
              <a:t>e</a:t>
            </a:r>
            <a:r>
              <a:rPr lang="en-US" dirty="0" smtClean="0"/>
              <a:t>.g. to connect their local infrastructure</a:t>
            </a:r>
          </a:p>
          <a:p>
            <a:pPr lvl="2"/>
            <a:r>
              <a:rPr lang="en-US" dirty="0" smtClean="0"/>
              <a:t>Options will be described tomorrow</a:t>
            </a:r>
          </a:p>
          <a:p>
            <a:pPr marL="0" indent="0">
              <a:buNone/>
            </a:pP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4/14/16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NMI Registry Workshop BIPM, Paris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42DD09-93E7-484E-A4B5-CA242099E9ED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838759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Collecting Records for Searching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Propose using OAI-PMH as the protocol for exchanging metadata</a:t>
            </a:r>
          </a:p>
          <a:p>
            <a:pPr lvl="1"/>
            <a:r>
              <a:rPr lang="en-US" dirty="0" smtClean="0"/>
              <a:t>Community standard</a:t>
            </a:r>
          </a:p>
          <a:p>
            <a:pPr lvl="1"/>
            <a:r>
              <a:rPr lang="en-US" dirty="0" smtClean="0"/>
              <a:t>Widely used (including in the Virtual Observatory)</a:t>
            </a:r>
          </a:p>
          <a:p>
            <a:pPr lvl="1"/>
            <a:r>
              <a:rPr lang="en-US" dirty="0" smtClean="0"/>
              <a:t>Well supported by open software</a:t>
            </a:r>
          </a:p>
          <a:p>
            <a:r>
              <a:rPr lang="en-US" dirty="0" smtClean="0"/>
              <a:t>Searchable Registry</a:t>
            </a:r>
          </a:p>
          <a:p>
            <a:pPr lvl="1"/>
            <a:r>
              <a:rPr lang="en-US" dirty="0" smtClean="0"/>
              <a:t>Wants to collect records for all data resources from all NMIs</a:t>
            </a:r>
          </a:p>
          <a:p>
            <a:pPr lvl="1"/>
            <a:r>
              <a:rPr lang="en-US" dirty="0" smtClean="0"/>
              <a:t>Uses OAI-PMH to pull the records from the NMIs</a:t>
            </a:r>
          </a:p>
          <a:p>
            <a:pPr lvl="1"/>
            <a:r>
              <a:rPr lang="en-US" dirty="0" smtClean="0"/>
              <a:t>Provide a means to search</a:t>
            </a:r>
          </a:p>
          <a:p>
            <a:pPr lvl="2"/>
            <a:r>
              <a:rPr lang="en-US" dirty="0" smtClean="0"/>
              <a:t>Web page GUI</a:t>
            </a:r>
          </a:p>
          <a:p>
            <a:pPr lvl="2"/>
            <a:r>
              <a:rPr lang="en-US" dirty="0" smtClean="0"/>
              <a:t>Scriptable (REST) interface</a:t>
            </a:r>
          </a:p>
          <a:p>
            <a:pPr lvl="2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4/14/16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NMI Registry Workshop BIPM, Paris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42DD09-93E7-484E-A4B5-CA242099E9ED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044808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Rounded Rectangle 63"/>
          <p:cNvSpPr/>
          <p:nvPr/>
        </p:nvSpPr>
        <p:spPr>
          <a:xfrm>
            <a:off x="5008980" y="1830149"/>
            <a:ext cx="3895935" cy="1619431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NMI Registry Federation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4/14/16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NMI Registry Workshop BIPM, Paris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42DD09-93E7-484E-A4B5-CA242099E9ED}" type="slidenum">
              <a:rPr lang="en-US" smtClean="0"/>
              <a:t>4</a:t>
            </a:fld>
            <a:endParaRPr lang="en-US"/>
          </a:p>
        </p:txBody>
      </p:sp>
      <p:sp>
        <p:nvSpPr>
          <p:cNvPr id="8" name="Rounded Rectangle 7"/>
          <p:cNvSpPr/>
          <p:nvPr/>
        </p:nvSpPr>
        <p:spPr>
          <a:xfrm>
            <a:off x="3602368" y="4029735"/>
            <a:ext cx="1994548" cy="2775347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2"/>
          <p:cNvGrpSpPr>
            <a:grpSpLocks/>
          </p:cNvGrpSpPr>
          <p:nvPr/>
        </p:nvGrpSpPr>
        <p:grpSpPr bwMode="auto">
          <a:xfrm>
            <a:off x="3903065" y="4168443"/>
            <a:ext cx="1371600" cy="825500"/>
            <a:chOff x="2832" y="2456"/>
            <a:chExt cx="864" cy="520"/>
          </a:xfrm>
        </p:grpSpPr>
        <p:sp>
          <p:nvSpPr>
            <p:cNvPr id="10" name="AutoShape 3"/>
            <p:cNvSpPr>
              <a:spLocks noChangeArrowheads="1"/>
            </p:cNvSpPr>
            <p:nvPr/>
          </p:nvSpPr>
          <p:spPr bwMode="auto">
            <a:xfrm>
              <a:off x="2832" y="2458"/>
              <a:ext cx="864" cy="518"/>
            </a:xfrm>
            <a:prstGeom prst="roundRect">
              <a:avLst>
                <a:gd name="adj" fmla="val 16667"/>
              </a:avLst>
            </a:prstGeom>
            <a:solidFill>
              <a:schemeClr val="accent6">
                <a:lumMod val="60000"/>
                <a:lumOff val="40000"/>
              </a:scheme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pic>
          <p:nvPicPr>
            <p:cNvPr id="11" name="Picture 4" descr="cardcatalog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322" y="2657"/>
              <a:ext cx="330" cy="27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2860" y="2456"/>
              <a:ext cx="672" cy="33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US" altLang="en-US" sz="1400" dirty="0" smtClean="0">
                  <a:solidFill>
                    <a:srgbClr val="824100"/>
                  </a:solidFill>
                  <a:latin typeface="Franklin Gothic Medium" pitchFamily="34" charset="0"/>
                </a:rPr>
                <a:t>Publishing</a:t>
              </a:r>
              <a:endParaRPr lang="en-US" altLang="en-US" sz="1400" dirty="0">
                <a:solidFill>
                  <a:srgbClr val="824100"/>
                </a:solidFill>
                <a:latin typeface="Franklin Gothic Medium" pitchFamily="34" charset="0"/>
              </a:endParaRPr>
            </a:p>
            <a:p>
              <a:r>
                <a:rPr lang="en-US" altLang="en-US" sz="1400" dirty="0">
                  <a:solidFill>
                    <a:srgbClr val="824100"/>
                  </a:solidFill>
                  <a:latin typeface="Franklin Gothic Medium" pitchFamily="34" charset="0"/>
                </a:rPr>
                <a:t>Registry</a:t>
              </a:r>
            </a:p>
          </p:txBody>
        </p:sp>
      </p:grpSp>
      <p:sp>
        <p:nvSpPr>
          <p:cNvPr id="13" name="Rounded Rectangle 12"/>
          <p:cNvSpPr/>
          <p:nvPr/>
        </p:nvSpPr>
        <p:spPr>
          <a:xfrm>
            <a:off x="4404679" y="5173330"/>
            <a:ext cx="1048372" cy="384137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sz="1400" dirty="0" smtClean="0">
                <a:solidFill>
                  <a:schemeClr val="accent3">
                    <a:lumMod val="50000"/>
                  </a:schemeClr>
                </a:solidFill>
              </a:rPr>
              <a:t>Portal</a:t>
            </a:r>
            <a:endParaRPr lang="en-US" sz="1400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14" name="Rounded Rectangle 13"/>
          <p:cNvSpPr/>
          <p:nvPr/>
        </p:nvSpPr>
        <p:spPr>
          <a:xfrm>
            <a:off x="3803648" y="5675018"/>
            <a:ext cx="1156694" cy="384137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sz="1400" dirty="0" smtClean="0">
                <a:solidFill>
                  <a:schemeClr val="accent3">
                    <a:lumMod val="50000"/>
                  </a:schemeClr>
                </a:solidFill>
              </a:rPr>
              <a:t>Dataset</a:t>
            </a:r>
            <a:endParaRPr lang="en-US" sz="1400" dirty="0">
              <a:solidFill>
                <a:schemeClr val="accent3">
                  <a:lumMod val="50000"/>
                </a:schemeClr>
              </a:solidFill>
            </a:endParaRPr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48377" y="5527725"/>
            <a:ext cx="455229" cy="455229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60824" y="5074154"/>
            <a:ext cx="456216" cy="456216"/>
          </a:xfrm>
          <a:prstGeom prst="rect">
            <a:avLst/>
          </a:prstGeom>
        </p:spPr>
      </p:pic>
      <p:sp>
        <p:nvSpPr>
          <p:cNvPr id="17" name="Rounded Rectangle 16"/>
          <p:cNvSpPr/>
          <p:nvPr/>
        </p:nvSpPr>
        <p:spPr>
          <a:xfrm>
            <a:off x="3807199" y="6217268"/>
            <a:ext cx="1156694" cy="384137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sz="1400" dirty="0" smtClean="0">
                <a:solidFill>
                  <a:schemeClr val="accent3">
                    <a:lumMod val="50000"/>
                  </a:schemeClr>
                </a:solidFill>
              </a:rPr>
              <a:t>Dataset</a:t>
            </a:r>
            <a:endParaRPr lang="en-US" sz="1400" dirty="0">
              <a:solidFill>
                <a:schemeClr val="accent3">
                  <a:lumMod val="50000"/>
                </a:schemeClr>
              </a:solidFill>
            </a:endParaRPr>
          </a:p>
        </p:txBody>
      </p:sp>
      <p:pic>
        <p:nvPicPr>
          <p:cNvPr id="18" name="Picture 1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51928" y="6069975"/>
            <a:ext cx="455229" cy="455229"/>
          </a:xfrm>
          <a:prstGeom prst="rect">
            <a:avLst/>
          </a:prstGeom>
        </p:spPr>
      </p:pic>
      <p:sp>
        <p:nvSpPr>
          <p:cNvPr id="21" name="Rounded Rectangle 20"/>
          <p:cNvSpPr/>
          <p:nvPr/>
        </p:nvSpPr>
        <p:spPr>
          <a:xfrm>
            <a:off x="7038751" y="4186536"/>
            <a:ext cx="1651591" cy="1709199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2" name="Group 21"/>
          <p:cNvGrpSpPr/>
          <p:nvPr/>
        </p:nvGrpSpPr>
        <p:grpSpPr>
          <a:xfrm>
            <a:off x="5201062" y="2367050"/>
            <a:ext cx="1981200" cy="914400"/>
            <a:chOff x="6492875" y="2209800"/>
            <a:chExt cx="1981200" cy="914400"/>
          </a:xfrm>
        </p:grpSpPr>
        <p:sp>
          <p:nvSpPr>
            <p:cNvPr id="23" name="AutoShape 19"/>
            <p:cNvSpPr>
              <a:spLocks noChangeArrowheads="1"/>
            </p:cNvSpPr>
            <p:nvPr/>
          </p:nvSpPr>
          <p:spPr bwMode="auto">
            <a:xfrm>
              <a:off x="6492875" y="2286000"/>
              <a:ext cx="1981200" cy="838200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 altLang="en-US" sz="1400">
                <a:latin typeface="Franklin Gothic Medium" pitchFamily="34" charset="0"/>
              </a:endParaRPr>
            </a:p>
          </p:txBody>
        </p:sp>
        <p:pic>
          <p:nvPicPr>
            <p:cNvPr id="24" name="Picture 20" descr="catalog2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3952" t="24844" r="13773" b="15527"/>
            <a:stretch>
              <a:fillRect/>
            </a:stretch>
          </p:blipFill>
          <p:spPr bwMode="auto">
            <a:xfrm>
              <a:off x="6569075" y="2209800"/>
              <a:ext cx="990600" cy="9144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5" name="Picture 21" descr="gnome-searchtool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873875" y="2667000"/>
              <a:ext cx="381000" cy="3810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6" name="Text Box 22"/>
            <p:cNvSpPr txBox="1">
              <a:spLocks noChangeArrowheads="1"/>
            </p:cNvSpPr>
            <p:nvPr/>
          </p:nvSpPr>
          <p:spPr bwMode="auto">
            <a:xfrm>
              <a:off x="7407275" y="2362200"/>
              <a:ext cx="1051891" cy="73866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sz="1400" dirty="0">
                  <a:solidFill>
                    <a:srgbClr val="824100"/>
                  </a:solidFill>
                  <a:latin typeface="Franklin Gothic Medium" pitchFamily="34" charset="0"/>
                </a:rPr>
                <a:t>Full</a:t>
              </a:r>
            </a:p>
            <a:p>
              <a:r>
                <a:rPr lang="en-US" altLang="en-US" sz="1400" dirty="0">
                  <a:solidFill>
                    <a:srgbClr val="824100"/>
                  </a:solidFill>
                  <a:latin typeface="Franklin Gothic Medium" pitchFamily="34" charset="0"/>
                </a:rPr>
                <a:t>Searchable</a:t>
              </a:r>
            </a:p>
            <a:p>
              <a:r>
                <a:rPr lang="en-US" altLang="en-US" sz="1400" dirty="0">
                  <a:solidFill>
                    <a:srgbClr val="824100"/>
                  </a:solidFill>
                  <a:latin typeface="Franklin Gothic Medium" pitchFamily="34" charset="0"/>
                </a:rPr>
                <a:t>Registry</a:t>
              </a:r>
            </a:p>
          </p:txBody>
        </p:sp>
      </p:grpSp>
      <p:sp>
        <p:nvSpPr>
          <p:cNvPr id="28" name="Rounded Rectangle 27"/>
          <p:cNvSpPr/>
          <p:nvPr/>
        </p:nvSpPr>
        <p:spPr>
          <a:xfrm>
            <a:off x="7368055" y="5364338"/>
            <a:ext cx="1147295" cy="384137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sz="1400" dirty="0" smtClean="0">
                <a:solidFill>
                  <a:schemeClr val="accent3">
                    <a:lumMod val="50000"/>
                  </a:schemeClr>
                </a:solidFill>
              </a:rPr>
              <a:t>Dataset</a:t>
            </a:r>
            <a:endParaRPr lang="en-US" sz="1400" dirty="0">
              <a:solidFill>
                <a:schemeClr val="accent3">
                  <a:lumMod val="50000"/>
                </a:schemeClr>
              </a:solidFill>
            </a:endParaRPr>
          </a:p>
        </p:txBody>
      </p:sp>
      <p:pic>
        <p:nvPicPr>
          <p:cNvPr id="29" name="Picture 2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2786" y="5217045"/>
            <a:ext cx="455229" cy="455229"/>
          </a:xfrm>
          <a:prstGeom prst="rect">
            <a:avLst/>
          </a:prstGeom>
        </p:spPr>
      </p:pic>
      <p:sp>
        <p:nvSpPr>
          <p:cNvPr id="43" name="Rounded Rectangle 42"/>
          <p:cNvSpPr/>
          <p:nvPr/>
        </p:nvSpPr>
        <p:spPr>
          <a:xfrm>
            <a:off x="449734" y="2159886"/>
            <a:ext cx="2090048" cy="3976838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Rounded Rectangle 49"/>
          <p:cNvSpPr/>
          <p:nvPr/>
        </p:nvSpPr>
        <p:spPr>
          <a:xfrm>
            <a:off x="1010113" y="4151611"/>
            <a:ext cx="1194070" cy="384137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sz="1400" dirty="0" smtClean="0">
                <a:solidFill>
                  <a:schemeClr val="accent3">
                    <a:lumMod val="50000"/>
                  </a:schemeClr>
                </a:solidFill>
              </a:rPr>
              <a:t>Database</a:t>
            </a:r>
            <a:endParaRPr lang="en-US" sz="1400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51" name="Rounded Rectangle 50"/>
          <p:cNvSpPr/>
          <p:nvPr/>
        </p:nvSpPr>
        <p:spPr>
          <a:xfrm>
            <a:off x="565861" y="4653299"/>
            <a:ext cx="1238159" cy="384137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sz="1400" dirty="0" smtClean="0">
                <a:solidFill>
                  <a:schemeClr val="accent3">
                    <a:lumMod val="50000"/>
                  </a:schemeClr>
                </a:solidFill>
              </a:rPr>
              <a:t>Dataset</a:t>
            </a:r>
            <a:endParaRPr lang="en-US" sz="1400" dirty="0">
              <a:solidFill>
                <a:schemeClr val="accent3">
                  <a:lumMod val="50000"/>
                </a:schemeClr>
              </a:solidFill>
            </a:endParaRPr>
          </a:p>
        </p:txBody>
      </p:sp>
      <p:pic>
        <p:nvPicPr>
          <p:cNvPr id="52" name="Picture 5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0591" y="4506006"/>
            <a:ext cx="455229" cy="455229"/>
          </a:xfrm>
          <a:prstGeom prst="rect">
            <a:avLst/>
          </a:prstGeom>
        </p:spPr>
      </p:pic>
      <p:sp>
        <p:nvSpPr>
          <p:cNvPr id="53" name="Rounded Rectangle 52"/>
          <p:cNvSpPr/>
          <p:nvPr/>
        </p:nvSpPr>
        <p:spPr>
          <a:xfrm>
            <a:off x="738204" y="3619726"/>
            <a:ext cx="1648427" cy="384137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sz="1400" dirty="0" smtClean="0">
                <a:solidFill>
                  <a:schemeClr val="accent3">
                    <a:lumMod val="50000"/>
                  </a:schemeClr>
                </a:solidFill>
              </a:rPr>
              <a:t>Data Repository</a:t>
            </a:r>
            <a:endParaRPr lang="en-US" sz="1400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54" name="Rounded Rectangle 53"/>
          <p:cNvSpPr/>
          <p:nvPr/>
        </p:nvSpPr>
        <p:spPr>
          <a:xfrm>
            <a:off x="726287" y="5640943"/>
            <a:ext cx="1077734" cy="384137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sz="1400" dirty="0" smtClean="0">
                <a:solidFill>
                  <a:schemeClr val="accent3">
                    <a:lumMod val="50000"/>
                  </a:schemeClr>
                </a:solidFill>
              </a:rPr>
              <a:t>Portal</a:t>
            </a:r>
            <a:endParaRPr lang="en-US" sz="1400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55" name="Rounded Rectangle 54"/>
          <p:cNvSpPr/>
          <p:nvPr/>
        </p:nvSpPr>
        <p:spPr>
          <a:xfrm>
            <a:off x="1162512" y="5141227"/>
            <a:ext cx="1224119" cy="384137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sz="1400" dirty="0" smtClean="0">
                <a:solidFill>
                  <a:schemeClr val="accent3">
                    <a:lumMod val="50000"/>
                  </a:schemeClr>
                </a:solidFill>
              </a:rPr>
              <a:t>Database</a:t>
            </a:r>
            <a:endParaRPr lang="en-US" sz="1400" dirty="0">
              <a:solidFill>
                <a:schemeClr val="accent3">
                  <a:lumMod val="50000"/>
                </a:schemeClr>
              </a:solidFill>
            </a:endParaRPr>
          </a:p>
        </p:txBody>
      </p:sp>
      <p:pic>
        <p:nvPicPr>
          <p:cNvPr id="56" name="Picture 55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447" y="3430981"/>
            <a:ext cx="497307" cy="497307"/>
          </a:xfrm>
          <a:prstGeom prst="rect">
            <a:avLst/>
          </a:prstGeom>
        </p:spPr>
      </p:pic>
      <p:pic>
        <p:nvPicPr>
          <p:cNvPr id="57" name="Picture 56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8782" y="4047440"/>
            <a:ext cx="457200" cy="457200"/>
          </a:xfrm>
          <a:prstGeom prst="rect">
            <a:avLst/>
          </a:prstGeom>
        </p:spPr>
      </p:pic>
      <p:pic>
        <p:nvPicPr>
          <p:cNvPr id="58" name="Picture 57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1145" y="5071708"/>
            <a:ext cx="457200" cy="457200"/>
          </a:xfrm>
          <a:prstGeom prst="rect">
            <a:avLst/>
          </a:prstGeom>
        </p:spPr>
      </p:pic>
      <p:pic>
        <p:nvPicPr>
          <p:cNvPr id="59" name="Picture 5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2418" y="5537049"/>
            <a:ext cx="456216" cy="456216"/>
          </a:xfrm>
          <a:prstGeom prst="rect">
            <a:avLst/>
          </a:prstGeom>
        </p:spPr>
      </p:pic>
      <p:grpSp>
        <p:nvGrpSpPr>
          <p:cNvPr id="60" name="Group 2"/>
          <p:cNvGrpSpPr>
            <a:grpSpLocks/>
          </p:cNvGrpSpPr>
          <p:nvPr/>
        </p:nvGrpSpPr>
        <p:grpSpPr bwMode="auto">
          <a:xfrm>
            <a:off x="637734" y="2549014"/>
            <a:ext cx="1371600" cy="825500"/>
            <a:chOff x="2832" y="2456"/>
            <a:chExt cx="864" cy="520"/>
          </a:xfrm>
        </p:grpSpPr>
        <p:sp>
          <p:nvSpPr>
            <p:cNvPr id="61" name="AutoShape 3"/>
            <p:cNvSpPr>
              <a:spLocks noChangeArrowheads="1"/>
            </p:cNvSpPr>
            <p:nvPr/>
          </p:nvSpPr>
          <p:spPr bwMode="auto">
            <a:xfrm>
              <a:off x="2832" y="2458"/>
              <a:ext cx="864" cy="518"/>
            </a:xfrm>
            <a:prstGeom prst="roundRect">
              <a:avLst>
                <a:gd name="adj" fmla="val 16667"/>
              </a:avLst>
            </a:prstGeom>
            <a:solidFill>
              <a:schemeClr val="accent6">
                <a:lumMod val="60000"/>
                <a:lumOff val="40000"/>
              </a:scheme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pic>
          <p:nvPicPr>
            <p:cNvPr id="62" name="Picture 4" descr="cardcatalog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322" y="2657"/>
              <a:ext cx="330" cy="27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63" name="Rectangle 5"/>
            <p:cNvSpPr>
              <a:spLocks noChangeArrowheads="1"/>
            </p:cNvSpPr>
            <p:nvPr/>
          </p:nvSpPr>
          <p:spPr bwMode="auto">
            <a:xfrm>
              <a:off x="2860" y="2456"/>
              <a:ext cx="672" cy="33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US" altLang="en-US" sz="1400" dirty="0" smtClean="0">
                  <a:solidFill>
                    <a:srgbClr val="824100"/>
                  </a:solidFill>
                  <a:latin typeface="Franklin Gothic Medium" pitchFamily="34" charset="0"/>
                </a:rPr>
                <a:t>Publishing</a:t>
              </a:r>
              <a:endParaRPr lang="en-US" altLang="en-US" sz="1400" dirty="0">
                <a:solidFill>
                  <a:srgbClr val="824100"/>
                </a:solidFill>
                <a:latin typeface="Franklin Gothic Medium" pitchFamily="34" charset="0"/>
              </a:endParaRPr>
            </a:p>
            <a:p>
              <a:r>
                <a:rPr lang="en-US" altLang="en-US" sz="1400" dirty="0">
                  <a:solidFill>
                    <a:srgbClr val="824100"/>
                  </a:solidFill>
                  <a:latin typeface="Franklin Gothic Medium" pitchFamily="34" charset="0"/>
                </a:rPr>
                <a:t>Registry</a:t>
              </a:r>
            </a:p>
          </p:txBody>
        </p:sp>
      </p:grpSp>
      <p:sp>
        <p:nvSpPr>
          <p:cNvPr id="65" name="Rounded Rectangle 64"/>
          <p:cNvSpPr/>
          <p:nvPr/>
        </p:nvSpPr>
        <p:spPr>
          <a:xfrm>
            <a:off x="6550341" y="1967636"/>
            <a:ext cx="1238159" cy="384137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sz="1400" dirty="0" smtClean="0">
                <a:solidFill>
                  <a:schemeClr val="accent3">
                    <a:lumMod val="50000"/>
                  </a:schemeClr>
                </a:solidFill>
              </a:rPr>
              <a:t>Dataset</a:t>
            </a:r>
            <a:endParaRPr lang="en-US" sz="1400" dirty="0">
              <a:solidFill>
                <a:schemeClr val="accent3">
                  <a:lumMod val="50000"/>
                </a:schemeClr>
              </a:solidFill>
            </a:endParaRPr>
          </a:p>
        </p:txBody>
      </p:sp>
      <p:pic>
        <p:nvPicPr>
          <p:cNvPr id="66" name="Picture 6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95071" y="1820343"/>
            <a:ext cx="455229" cy="455229"/>
          </a:xfrm>
          <a:prstGeom prst="rect">
            <a:avLst/>
          </a:prstGeom>
        </p:spPr>
      </p:pic>
      <p:sp>
        <p:nvSpPr>
          <p:cNvPr id="67" name="Rounded Rectangle 66"/>
          <p:cNvSpPr/>
          <p:nvPr/>
        </p:nvSpPr>
        <p:spPr>
          <a:xfrm>
            <a:off x="7322209" y="2955280"/>
            <a:ext cx="1077734" cy="384137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sz="1400" dirty="0" smtClean="0">
                <a:solidFill>
                  <a:schemeClr val="accent3">
                    <a:lumMod val="50000"/>
                  </a:schemeClr>
                </a:solidFill>
              </a:rPr>
              <a:t>Portal</a:t>
            </a:r>
            <a:endParaRPr lang="en-US" sz="1400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68" name="Rounded Rectangle 67"/>
          <p:cNvSpPr/>
          <p:nvPr/>
        </p:nvSpPr>
        <p:spPr>
          <a:xfrm>
            <a:off x="7570298" y="2455564"/>
            <a:ext cx="1224119" cy="384137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sz="1400" dirty="0" smtClean="0">
                <a:solidFill>
                  <a:schemeClr val="accent3">
                    <a:lumMod val="50000"/>
                  </a:schemeClr>
                </a:solidFill>
              </a:rPr>
              <a:t>Database</a:t>
            </a:r>
            <a:endParaRPr lang="en-US" sz="1400" dirty="0">
              <a:solidFill>
                <a:schemeClr val="accent3">
                  <a:lumMod val="50000"/>
                </a:schemeClr>
              </a:solidFill>
            </a:endParaRPr>
          </a:p>
        </p:txBody>
      </p:sp>
      <p:pic>
        <p:nvPicPr>
          <p:cNvPr id="69" name="Picture 68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88931" y="2386045"/>
            <a:ext cx="457200" cy="457200"/>
          </a:xfrm>
          <a:prstGeom prst="rect">
            <a:avLst/>
          </a:prstGeom>
        </p:spPr>
      </p:pic>
      <p:pic>
        <p:nvPicPr>
          <p:cNvPr id="70" name="Picture 6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88340" y="2851386"/>
            <a:ext cx="456216" cy="456216"/>
          </a:xfrm>
          <a:prstGeom prst="rect">
            <a:avLst/>
          </a:prstGeom>
        </p:spPr>
      </p:pic>
      <p:sp>
        <p:nvSpPr>
          <p:cNvPr id="74" name="Rounded Rectangle 73"/>
          <p:cNvSpPr/>
          <p:nvPr/>
        </p:nvSpPr>
        <p:spPr>
          <a:xfrm>
            <a:off x="7253934" y="4779782"/>
            <a:ext cx="1147295" cy="384137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sz="1400" dirty="0" smtClean="0">
                <a:solidFill>
                  <a:schemeClr val="accent3">
                    <a:lumMod val="50000"/>
                  </a:schemeClr>
                </a:solidFill>
              </a:rPr>
              <a:t>Dataset</a:t>
            </a:r>
            <a:endParaRPr lang="en-US" sz="1400" dirty="0">
              <a:solidFill>
                <a:schemeClr val="accent3">
                  <a:lumMod val="50000"/>
                </a:schemeClr>
              </a:solidFill>
            </a:endParaRPr>
          </a:p>
        </p:txBody>
      </p:sp>
      <p:pic>
        <p:nvPicPr>
          <p:cNvPr id="75" name="Picture 7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98665" y="4632489"/>
            <a:ext cx="455229" cy="455229"/>
          </a:xfrm>
          <a:prstGeom prst="rect">
            <a:avLst/>
          </a:prstGeom>
        </p:spPr>
      </p:pic>
      <p:grpSp>
        <p:nvGrpSpPr>
          <p:cNvPr id="81" name="Group 80"/>
          <p:cNvGrpSpPr/>
          <p:nvPr/>
        </p:nvGrpSpPr>
        <p:grpSpPr>
          <a:xfrm>
            <a:off x="509063" y="2488092"/>
            <a:ext cx="1981200" cy="914400"/>
            <a:chOff x="6492875" y="2209800"/>
            <a:chExt cx="1981200" cy="914400"/>
          </a:xfrm>
        </p:grpSpPr>
        <p:sp>
          <p:nvSpPr>
            <p:cNvPr id="82" name="AutoShape 19"/>
            <p:cNvSpPr>
              <a:spLocks noChangeArrowheads="1"/>
            </p:cNvSpPr>
            <p:nvPr/>
          </p:nvSpPr>
          <p:spPr bwMode="auto">
            <a:xfrm>
              <a:off x="6492875" y="2286000"/>
              <a:ext cx="1981200" cy="838200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 altLang="en-US" sz="1400">
                <a:latin typeface="Franklin Gothic Medium" pitchFamily="34" charset="0"/>
              </a:endParaRPr>
            </a:p>
          </p:txBody>
        </p:sp>
        <p:pic>
          <p:nvPicPr>
            <p:cNvPr id="83" name="Picture 20" descr="catalog2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3952" t="24844" r="13773" b="15527"/>
            <a:stretch>
              <a:fillRect/>
            </a:stretch>
          </p:blipFill>
          <p:spPr bwMode="auto">
            <a:xfrm>
              <a:off x="6569075" y="2209800"/>
              <a:ext cx="990600" cy="9144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84" name="Picture 21" descr="gnome-searchtool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873875" y="2667000"/>
              <a:ext cx="381000" cy="3810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85" name="Text Box 22"/>
            <p:cNvSpPr txBox="1">
              <a:spLocks noChangeArrowheads="1"/>
            </p:cNvSpPr>
            <p:nvPr/>
          </p:nvSpPr>
          <p:spPr bwMode="auto">
            <a:xfrm>
              <a:off x="7407275" y="2362200"/>
              <a:ext cx="1051891" cy="73866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sz="1400" dirty="0">
                  <a:solidFill>
                    <a:srgbClr val="824100"/>
                  </a:solidFill>
                  <a:latin typeface="Franklin Gothic Medium" pitchFamily="34" charset="0"/>
                </a:rPr>
                <a:t>Full</a:t>
              </a:r>
            </a:p>
            <a:p>
              <a:r>
                <a:rPr lang="en-US" altLang="en-US" sz="1400" dirty="0">
                  <a:solidFill>
                    <a:srgbClr val="824100"/>
                  </a:solidFill>
                  <a:latin typeface="Franklin Gothic Medium" pitchFamily="34" charset="0"/>
                </a:rPr>
                <a:t>Searchable</a:t>
              </a:r>
            </a:p>
            <a:p>
              <a:r>
                <a:rPr lang="en-US" altLang="en-US" sz="1400" dirty="0">
                  <a:solidFill>
                    <a:srgbClr val="824100"/>
                  </a:solidFill>
                  <a:latin typeface="Franklin Gothic Medium" pitchFamily="34" charset="0"/>
                </a:rPr>
                <a:t>Registry</a:t>
              </a:r>
            </a:p>
          </p:txBody>
        </p:sp>
      </p:grpSp>
      <p:sp>
        <p:nvSpPr>
          <p:cNvPr id="86" name="Line 27"/>
          <p:cNvSpPr>
            <a:spLocks noChangeShapeType="1"/>
          </p:cNvSpPr>
          <p:nvPr/>
        </p:nvSpPr>
        <p:spPr bwMode="auto">
          <a:xfrm>
            <a:off x="2147841" y="2759663"/>
            <a:ext cx="3025790" cy="15679"/>
          </a:xfrm>
          <a:prstGeom prst="line">
            <a:avLst/>
          </a:prstGeom>
          <a:noFill/>
          <a:ln w="57150">
            <a:solidFill>
              <a:schemeClr val="accent6">
                <a:lumMod val="75000"/>
              </a:schemeClr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87" name="Line 27"/>
          <p:cNvSpPr>
            <a:spLocks noChangeShapeType="1"/>
          </p:cNvSpPr>
          <p:nvPr/>
        </p:nvSpPr>
        <p:spPr bwMode="auto">
          <a:xfrm flipV="1">
            <a:off x="4515168" y="3292779"/>
            <a:ext cx="815239" cy="815356"/>
          </a:xfrm>
          <a:prstGeom prst="line">
            <a:avLst/>
          </a:prstGeom>
          <a:noFill/>
          <a:ln w="57150">
            <a:solidFill>
              <a:schemeClr val="accent6">
                <a:lumMod val="75000"/>
              </a:schemeClr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solidFill>
                <a:schemeClr val="accent6">
                  <a:lumMod val="75000"/>
                </a:schemeClr>
              </a:solidFill>
            </a:endParaRPr>
          </a:p>
        </p:txBody>
      </p:sp>
      <p:grpSp>
        <p:nvGrpSpPr>
          <p:cNvPr id="88" name="Group 87"/>
          <p:cNvGrpSpPr/>
          <p:nvPr/>
        </p:nvGrpSpPr>
        <p:grpSpPr>
          <a:xfrm>
            <a:off x="3678236" y="3031944"/>
            <a:ext cx="894907" cy="487303"/>
            <a:chOff x="2542764" y="1552165"/>
            <a:chExt cx="671180" cy="365476"/>
          </a:xfrm>
        </p:grpSpPr>
        <p:sp>
          <p:nvSpPr>
            <p:cNvPr id="89" name="Text Box 29"/>
            <p:cNvSpPr txBox="1">
              <a:spLocks noChangeArrowheads="1"/>
            </p:cNvSpPr>
            <p:nvPr/>
          </p:nvSpPr>
          <p:spPr bwMode="auto">
            <a:xfrm>
              <a:off x="2550792" y="1552165"/>
              <a:ext cx="663152" cy="2231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>
                <a:lnSpc>
                  <a:spcPct val="80000"/>
                </a:lnSpc>
              </a:pPr>
              <a:r>
                <a:rPr lang="en-US" altLang="en-US" sz="1600" i="1" dirty="0" smtClean="0">
                  <a:solidFill>
                    <a:schemeClr val="accent6">
                      <a:lumMod val="75000"/>
                    </a:schemeClr>
                  </a:solidFill>
                  <a:latin typeface="Franklin Gothic Medium" pitchFamily="34" charset="0"/>
                </a:rPr>
                <a:t>harvest</a:t>
              </a:r>
              <a:endParaRPr lang="en-US" altLang="en-US" sz="1600" i="1" dirty="0">
                <a:solidFill>
                  <a:schemeClr val="accent6">
                    <a:lumMod val="75000"/>
                  </a:schemeClr>
                </a:solidFill>
                <a:latin typeface="Franklin Gothic Medium" pitchFamily="34" charset="0"/>
              </a:endParaRPr>
            </a:p>
          </p:txBody>
        </p:sp>
        <p:sp>
          <p:nvSpPr>
            <p:cNvPr id="90" name="Text Box 30"/>
            <p:cNvSpPr txBox="1">
              <a:spLocks noChangeArrowheads="1"/>
            </p:cNvSpPr>
            <p:nvPr/>
          </p:nvSpPr>
          <p:spPr bwMode="auto">
            <a:xfrm>
              <a:off x="2542764" y="1663726"/>
              <a:ext cx="470321" cy="25391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sz="1600" i="1" dirty="0">
                  <a:solidFill>
                    <a:schemeClr val="accent6">
                      <a:lumMod val="75000"/>
                    </a:schemeClr>
                  </a:solidFill>
                  <a:latin typeface="Franklin Gothic Medium" pitchFamily="34" charset="0"/>
                </a:rPr>
                <a:t>(pull)</a:t>
              </a:r>
            </a:p>
          </p:txBody>
        </p:sp>
      </p:grpSp>
      <p:cxnSp>
        <p:nvCxnSpPr>
          <p:cNvPr id="91" name="Straight Arrow Connector 90"/>
          <p:cNvCxnSpPr/>
          <p:nvPr/>
        </p:nvCxnSpPr>
        <p:spPr>
          <a:xfrm flipH="1" flipV="1">
            <a:off x="6553265" y="3324141"/>
            <a:ext cx="627107" cy="925114"/>
          </a:xfrm>
          <a:prstGeom prst="straightConnector1">
            <a:avLst/>
          </a:prstGeom>
          <a:ln w="57150" cmpd="sng">
            <a:headEnd type="non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2" name="Text Box 30"/>
          <p:cNvSpPr txBox="1">
            <a:spLocks noChangeArrowheads="1"/>
          </p:cNvSpPr>
          <p:nvPr/>
        </p:nvSpPr>
        <p:spPr bwMode="auto">
          <a:xfrm>
            <a:off x="6935314" y="3520755"/>
            <a:ext cx="1275737" cy="4944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lnSpc>
                <a:spcPct val="80000"/>
              </a:lnSpc>
            </a:pPr>
            <a:r>
              <a:rPr lang="en-US" altLang="en-US" sz="1600" i="1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Franklin Gothic Medium" pitchFamily="34" charset="0"/>
              </a:rPr>
              <a:t>manual</a:t>
            </a:r>
          </a:p>
          <a:p>
            <a:pPr>
              <a:lnSpc>
                <a:spcPct val="80000"/>
              </a:lnSpc>
            </a:pPr>
            <a:r>
              <a:rPr lang="en-US" altLang="en-US" sz="1600" i="1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Franklin Gothic Medium" pitchFamily="34" charset="0"/>
              </a:rPr>
              <a:t>entry (push)</a:t>
            </a:r>
            <a:endParaRPr lang="en-US" altLang="en-US" sz="1600" i="1" dirty="0">
              <a:solidFill>
                <a:schemeClr val="accent1">
                  <a:lumMod val="60000"/>
                  <a:lumOff val="40000"/>
                </a:schemeClr>
              </a:solidFill>
              <a:latin typeface="Franklin Gothic Medium" pitchFamily="34" charset="0"/>
            </a:endParaRPr>
          </a:p>
        </p:txBody>
      </p:sp>
      <p:sp>
        <p:nvSpPr>
          <p:cNvPr id="95" name="TextBox 94"/>
          <p:cNvSpPr txBox="1"/>
          <p:nvPr/>
        </p:nvSpPr>
        <p:spPr>
          <a:xfrm>
            <a:off x="5408797" y="1865908"/>
            <a:ext cx="72402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NMI</a:t>
            </a:r>
            <a:endParaRPr lang="en-US" sz="2400" dirty="0"/>
          </a:p>
        </p:txBody>
      </p:sp>
      <p:sp>
        <p:nvSpPr>
          <p:cNvPr id="96" name="TextBox 95"/>
          <p:cNvSpPr txBox="1"/>
          <p:nvPr/>
        </p:nvSpPr>
        <p:spPr>
          <a:xfrm>
            <a:off x="7473872" y="4197815"/>
            <a:ext cx="72402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NMI</a:t>
            </a:r>
            <a:endParaRPr lang="en-US" sz="2400" dirty="0"/>
          </a:p>
        </p:txBody>
      </p:sp>
      <p:sp>
        <p:nvSpPr>
          <p:cNvPr id="98" name="TextBox 97"/>
          <p:cNvSpPr txBox="1"/>
          <p:nvPr/>
        </p:nvSpPr>
        <p:spPr>
          <a:xfrm>
            <a:off x="3617167" y="4997491"/>
            <a:ext cx="72402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NMI</a:t>
            </a:r>
            <a:endParaRPr lang="en-US" sz="2400" dirty="0"/>
          </a:p>
        </p:txBody>
      </p:sp>
      <p:sp>
        <p:nvSpPr>
          <p:cNvPr id="99" name="TextBox 98"/>
          <p:cNvSpPr txBox="1"/>
          <p:nvPr/>
        </p:nvSpPr>
        <p:spPr>
          <a:xfrm>
            <a:off x="1606049" y="2107988"/>
            <a:ext cx="72402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NMI</a:t>
            </a:r>
            <a:endParaRPr lang="en-US" sz="2400" dirty="0"/>
          </a:p>
        </p:txBody>
      </p:sp>
      <p:sp>
        <p:nvSpPr>
          <p:cNvPr id="100" name="AutoShape 16"/>
          <p:cNvSpPr>
            <a:spLocks noChangeArrowheads="1"/>
          </p:cNvSpPr>
          <p:nvPr/>
        </p:nvSpPr>
        <p:spPr bwMode="auto">
          <a:xfrm>
            <a:off x="3011799" y="1449716"/>
            <a:ext cx="1371600" cy="785419"/>
          </a:xfrm>
          <a:prstGeom prst="roundRect">
            <a:avLst>
              <a:gd name="adj" fmla="val 16667"/>
            </a:avLst>
          </a:prstGeom>
          <a:solidFill>
            <a:schemeClr val="accent1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1" name="AutoShape 17" descr="cardcatalog"/>
          <p:cNvSpPr>
            <a:spLocks noChangeAspect="1" noChangeArrowheads="1"/>
          </p:cNvSpPr>
          <p:nvPr/>
        </p:nvSpPr>
        <p:spPr bwMode="auto">
          <a:xfrm>
            <a:off x="3773800" y="1525917"/>
            <a:ext cx="523875" cy="428625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extLst/>
        </p:spPr>
        <p:txBody>
          <a:bodyPr/>
          <a:lstStyle/>
          <a:p>
            <a:endParaRPr lang="en-US"/>
          </a:p>
        </p:txBody>
      </p:sp>
      <p:sp>
        <p:nvSpPr>
          <p:cNvPr id="102" name="Rectangle 18"/>
          <p:cNvSpPr>
            <a:spLocks noChangeArrowheads="1"/>
          </p:cNvSpPr>
          <p:nvPr/>
        </p:nvSpPr>
        <p:spPr bwMode="auto">
          <a:xfrm>
            <a:off x="3023415" y="1473053"/>
            <a:ext cx="1267909" cy="738664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>
            <a:spAutoFit/>
          </a:bodyPr>
          <a:lstStyle/>
          <a:p>
            <a:endParaRPr lang="en-US" altLang="en-US" sz="1400" dirty="0">
              <a:solidFill>
                <a:srgbClr val="824100"/>
              </a:solidFill>
              <a:latin typeface="Franklin Gothic Medium" pitchFamily="34" charset="0"/>
            </a:endParaRPr>
          </a:p>
          <a:p>
            <a:r>
              <a:rPr lang="en-US" altLang="en-US" sz="1400" dirty="0">
                <a:solidFill>
                  <a:srgbClr val="824100"/>
                </a:solidFill>
                <a:latin typeface="Franklin Gothic Medium" pitchFamily="34" charset="0"/>
              </a:rPr>
              <a:t>Registry</a:t>
            </a:r>
          </a:p>
          <a:p>
            <a:r>
              <a:rPr lang="en-US" altLang="en-US" sz="1400" dirty="0">
                <a:solidFill>
                  <a:srgbClr val="824100"/>
                </a:solidFill>
                <a:latin typeface="Franklin Gothic Medium" pitchFamily="34" charset="0"/>
              </a:rPr>
              <a:t>Of Registries</a:t>
            </a:r>
          </a:p>
        </p:txBody>
      </p:sp>
      <p:pic>
        <p:nvPicPr>
          <p:cNvPr id="103" name="Picture 34" descr="cardcatalo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67450" y="1525917"/>
            <a:ext cx="523875" cy="42862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</p:pic>
      <p:sp>
        <p:nvSpPr>
          <p:cNvPr id="104" name="Line 31"/>
          <p:cNvSpPr>
            <a:spLocks noChangeShapeType="1"/>
          </p:cNvSpPr>
          <p:nvPr/>
        </p:nvSpPr>
        <p:spPr bwMode="auto">
          <a:xfrm>
            <a:off x="4499490" y="2132468"/>
            <a:ext cx="721173" cy="344958"/>
          </a:xfrm>
          <a:prstGeom prst="line">
            <a:avLst/>
          </a:prstGeom>
          <a:noFill/>
          <a:ln w="57150">
            <a:solidFill>
              <a:schemeClr val="accent6">
                <a:lumMod val="75000"/>
              </a:schemeClr>
            </a:solidFill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105" name="Group 104"/>
          <p:cNvGrpSpPr/>
          <p:nvPr/>
        </p:nvGrpSpPr>
        <p:grpSpPr>
          <a:xfrm>
            <a:off x="3896741" y="2185933"/>
            <a:ext cx="884202" cy="474790"/>
            <a:chOff x="3334099" y="628094"/>
            <a:chExt cx="663152" cy="356092"/>
          </a:xfrm>
        </p:grpSpPr>
        <p:sp>
          <p:nvSpPr>
            <p:cNvPr id="106" name="Text Box 29"/>
            <p:cNvSpPr txBox="1">
              <a:spLocks noChangeArrowheads="1"/>
            </p:cNvSpPr>
            <p:nvPr/>
          </p:nvSpPr>
          <p:spPr bwMode="auto">
            <a:xfrm>
              <a:off x="3334099" y="628094"/>
              <a:ext cx="663152" cy="2231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>
                <a:lnSpc>
                  <a:spcPct val="80000"/>
                </a:lnSpc>
              </a:pPr>
              <a:r>
                <a:rPr lang="en-US" altLang="en-US" sz="1600" i="1" dirty="0" smtClean="0">
                  <a:solidFill>
                    <a:schemeClr val="accent6">
                      <a:lumMod val="75000"/>
                    </a:schemeClr>
                  </a:solidFill>
                  <a:latin typeface="Franklin Gothic Medium" pitchFamily="34" charset="0"/>
                </a:rPr>
                <a:t>harvest</a:t>
              </a:r>
              <a:endParaRPr lang="en-US" altLang="en-US" sz="1600" i="1" dirty="0">
                <a:solidFill>
                  <a:schemeClr val="accent6">
                    <a:lumMod val="75000"/>
                  </a:schemeClr>
                </a:solidFill>
                <a:latin typeface="Franklin Gothic Medium" pitchFamily="34" charset="0"/>
              </a:endParaRPr>
            </a:p>
          </p:txBody>
        </p:sp>
        <p:sp>
          <p:nvSpPr>
            <p:cNvPr id="107" name="Text Box 30"/>
            <p:cNvSpPr txBox="1">
              <a:spLocks noChangeArrowheads="1"/>
            </p:cNvSpPr>
            <p:nvPr/>
          </p:nvSpPr>
          <p:spPr bwMode="auto">
            <a:xfrm>
              <a:off x="3482973" y="730270"/>
              <a:ext cx="470321" cy="2539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sz="1600" i="1" dirty="0">
                  <a:solidFill>
                    <a:schemeClr val="accent6">
                      <a:lumMod val="75000"/>
                    </a:schemeClr>
                  </a:solidFill>
                  <a:latin typeface="Franklin Gothic Medium" pitchFamily="34" charset="0"/>
                </a:rPr>
                <a:t>(pull)</a:t>
              </a:r>
            </a:p>
          </p:txBody>
        </p:sp>
      </p:grpSp>
      <p:sp>
        <p:nvSpPr>
          <p:cNvPr id="108" name="Line 27"/>
          <p:cNvSpPr>
            <a:spLocks noChangeShapeType="1"/>
          </p:cNvSpPr>
          <p:nvPr/>
        </p:nvSpPr>
        <p:spPr bwMode="auto">
          <a:xfrm flipH="1" flipV="1">
            <a:off x="2508428" y="3308460"/>
            <a:ext cx="1594744" cy="795275"/>
          </a:xfrm>
          <a:prstGeom prst="line">
            <a:avLst/>
          </a:prstGeom>
          <a:noFill/>
          <a:ln w="57150">
            <a:solidFill>
              <a:schemeClr val="accent6">
                <a:lumMod val="75000"/>
              </a:schemeClr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09" name="Line 27"/>
          <p:cNvSpPr>
            <a:spLocks noChangeShapeType="1"/>
          </p:cNvSpPr>
          <p:nvPr/>
        </p:nvSpPr>
        <p:spPr bwMode="auto">
          <a:xfrm>
            <a:off x="2492749" y="2885103"/>
            <a:ext cx="2649526" cy="47040"/>
          </a:xfrm>
          <a:prstGeom prst="line">
            <a:avLst/>
          </a:prstGeom>
          <a:noFill/>
          <a:ln w="57150">
            <a:solidFill>
              <a:schemeClr val="accent6">
                <a:lumMod val="75000"/>
              </a:schemeClr>
            </a:solidFill>
            <a:round/>
            <a:headEnd type="triangle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10" name="Line 31"/>
          <p:cNvSpPr>
            <a:spLocks noChangeShapeType="1"/>
          </p:cNvSpPr>
          <p:nvPr/>
        </p:nvSpPr>
        <p:spPr bwMode="auto">
          <a:xfrm flipH="1">
            <a:off x="2367328" y="2143749"/>
            <a:ext cx="528663" cy="365036"/>
          </a:xfrm>
          <a:prstGeom prst="line">
            <a:avLst/>
          </a:prstGeom>
          <a:noFill/>
          <a:ln w="57150">
            <a:solidFill>
              <a:schemeClr val="accent6">
                <a:lumMod val="75000"/>
              </a:schemeClr>
            </a:solidFill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111" name="Group 110"/>
          <p:cNvGrpSpPr/>
          <p:nvPr/>
        </p:nvGrpSpPr>
        <p:grpSpPr>
          <a:xfrm>
            <a:off x="2763573" y="2212894"/>
            <a:ext cx="884202" cy="474790"/>
            <a:chOff x="3334099" y="628094"/>
            <a:chExt cx="663152" cy="356092"/>
          </a:xfrm>
        </p:grpSpPr>
        <p:sp>
          <p:nvSpPr>
            <p:cNvPr id="112" name="Text Box 29"/>
            <p:cNvSpPr txBox="1">
              <a:spLocks noChangeArrowheads="1"/>
            </p:cNvSpPr>
            <p:nvPr/>
          </p:nvSpPr>
          <p:spPr bwMode="auto">
            <a:xfrm>
              <a:off x="3334099" y="628094"/>
              <a:ext cx="663152" cy="2231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>
                <a:lnSpc>
                  <a:spcPct val="80000"/>
                </a:lnSpc>
              </a:pPr>
              <a:r>
                <a:rPr lang="en-US" altLang="en-US" sz="1600" i="1" dirty="0" smtClean="0">
                  <a:solidFill>
                    <a:schemeClr val="accent6">
                      <a:lumMod val="75000"/>
                    </a:schemeClr>
                  </a:solidFill>
                  <a:latin typeface="Franklin Gothic Medium" pitchFamily="34" charset="0"/>
                </a:rPr>
                <a:t>harvest</a:t>
              </a:r>
              <a:endParaRPr lang="en-US" altLang="en-US" sz="1600" i="1" dirty="0">
                <a:solidFill>
                  <a:schemeClr val="accent6">
                    <a:lumMod val="75000"/>
                  </a:schemeClr>
                </a:solidFill>
                <a:latin typeface="Franklin Gothic Medium" pitchFamily="34" charset="0"/>
              </a:endParaRPr>
            </a:p>
          </p:txBody>
        </p:sp>
        <p:sp>
          <p:nvSpPr>
            <p:cNvPr id="113" name="Text Box 30"/>
            <p:cNvSpPr txBox="1">
              <a:spLocks noChangeArrowheads="1"/>
            </p:cNvSpPr>
            <p:nvPr/>
          </p:nvSpPr>
          <p:spPr bwMode="auto">
            <a:xfrm>
              <a:off x="3482973" y="730270"/>
              <a:ext cx="470321" cy="2539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sz="1600" i="1" dirty="0">
                  <a:solidFill>
                    <a:schemeClr val="accent6">
                      <a:lumMod val="75000"/>
                    </a:schemeClr>
                  </a:solidFill>
                  <a:latin typeface="Franklin Gothic Medium" pitchFamily="34" charset="0"/>
                </a:rPr>
                <a:t>(pull)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12436492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" dur="2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199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" dur="2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199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" dur="2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199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4" dur="5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7" dur="5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4" dur="5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7" dur="5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0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500"/>
                            </p:stCondLst>
                            <p:childTnLst>
                              <p:par>
                                <p:cTn id="85" presetID="22" presetClass="entr" presetSubtype="1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7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1250"/>
                            </p:stCondLst>
                            <p:childTnLst>
                              <p:par>
                                <p:cTn id="92" presetID="10" presetClass="exit" presetSubtype="0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3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2000"/>
                            </p:stCondLst>
                            <p:childTnLst>
                              <p:par>
                                <p:cTn id="96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8" dur="5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5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6" grpId="0" animBg="1"/>
      <p:bldP spid="86" grpId="1" animBg="1"/>
      <p:bldP spid="87" grpId="0" animBg="1"/>
      <p:bldP spid="87" grpId="1" animBg="1"/>
      <p:bldP spid="92" grpId="0"/>
      <p:bldP spid="100" grpId="0" animBg="1"/>
      <p:bldP spid="101" grpId="0" animBg="1"/>
      <p:bldP spid="102" grpId="0"/>
      <p:bldP spid="104" grpId="0" animBg="1"/>
      <p:bldP spid="108" grpId="0" animBg="1"/>
      <p:bldP spid="108" grpId="1" animBg="1"/>
      <p:bldP spid="109" grpId="0" animBg="1"/>
      <p:bldP spid="109" grpId="1" animBg="1"/>
      <p:bldP spid="110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Record 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709110"/>
            <a:ext cx="7886700" cy="4656933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We will eventually decide the record encoding format</a:t>
            </a:r>
          </a:p>
          <a:p>
            <a:pPr lvl="1"/>
            <a:r>
              <a:rPr lang="en-US" dirty="0" smtClean="0"/>
              <a:t>Leading choices:  XML, JSON, JSON-LD</a:t>
            </a:r>
          </a:p>
          <a:p>
            <a:pPr lvl="1"/>
            <a:endParaRPr lang="en-US" sz="900" dirty="0" smtClean="0"/>
          </a:p>
          <a:p>
            <a:r>
              <a:rPr lang="en-US" dirty="0" smtClean="0"/>
              <a:t>Choice is not critical</a:t>
            </a:r>
          </a:p>
          <a:p>
            <a:pPr lvl="1"/>
            <a:r>
              <a:rPr lang="en-US" dirty="0" smtClean="0"/>
              <a:t>At NIST, we have been developing conventions for defining schemas in all forms with mechanisms to convert between them as needed.</a:t>
            </a:r>
          </a:p>
          <a:p>
            <a:pPr lvl="1"/>
            <a:r>
              <a:rPr lang="en-US" dirty="0" smtClean="0"/>
              <a:t>Is there an opportunity to leverage local infrastructure, tools by picking a particular format?</a:t>
            </a:r>
          </a:p>
          <a:p>
            <a:pPr lvl="1"/>
            <a:endParaRPr lang="en-US" sz="900" dirty="0" smtClean="0"/>
          </a:p>
          <a:p>
            <a:r>
              <a:rPr lang="en-US" dirty="0" smtClean="0"/>
              <a:t>Today, we want to concentrate on…</a:t>
            </a:r>
          </a:p>
          <a:p>
            <a:pPr lvl="1"/>
            <a:r>
              <a:rPr lang="en-US" dirty="0" smtClean="0"/>
              <a:t>What kinds of data resources we want to discover</a:t>
            </a:r>
          </a:p>
          <a:p>
            <a:pPr lvl="1"/>
            <a:r>
              <a:rPr lang="en-US" dirty="0" smtClean="0"/>
              <a:t>What concepts are needed to describe them</a:t>
            </a:r>
          </a:p>
          <a:p>
            <a:pPr lvl="1"/>
            <a:r>
              <a:rPr lang="en-US" dirty="0" smtClean="0"/>
              <a:t>Which concepts are important for discovering resources through a query</a:t>
            </a:r>
          </a:p>
          <a:p>
            <a:pPr lvl="1"/>
            <a:r>
              <a:rPr lang="en-US" dirty="0" smtClean="0"/>
              <a:t>What information we need in order to access and use them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4/14/16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NMI Registry Workshop BIPM, Paris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42DD09-93E7-484E-A4B5-CA242099E9ED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000433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Defining a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Schema = the set and organization of the terms (representing concepts) that we will use to describe our data resources</a:t>
            </a:r>
          </a:p>
          <a:p>
            <a:r>
              <a:rPr lang="en-US" dirty="0" smtClean="0"/>
              <a:t>Schema framework = the techniques and patterns we use to define our schema</a:t>
            </a:r>
          </a:p>
          <a:p>
            <a:r>
              <a:rPr lang="en-US" dirty="0" smtClean="0"/>
              <a:t>Key requirement:  Extensibility</a:t>
            </a:r>
          </a:p>
          <a:p>
            <a:pPr lvl="1"/>
            <a:r>
              <a:rPr lang="en-US" dirty="0" smtClean="0"/>
              <a:t>Allows us to </a:t>
            </a:r>
            <a:r>
              <a:rPr lang="en-US" dirty="0"/>
              <a:t>evolve schema with extensions </a:t>
            </a:r>
            <a:r>
              <a:rPr lang="en-US" dirty="0" smtClean="0"/>
              <a:t>add new </a:t>
            </a:r>
            <a:r>
              <a:rPr lang="en-US" dirty="0"/>
              <a:t>terms </a:t>
            </a:r>
            <a:r>
              <a:rPr lang="en-US" dirty="0" smtClean="0"/>
              <a:t>as needed</a:t>
            </a:r>
            <a:endParaRPr lang="en-US" dirty="0"/>
          </a:p>
          <a:p>
            <a:pPr lvl="2"/>
            <a:r>
              <a:rPr lang="en-US" sz="2200" dirty="0">
                <a:solidFill>
                  <a:srgbClr val="FF0000"/>
                </a:solidFill>
              </a:rPr>
              <a:t>Don’t need to solve the entire metadata problem </a:t>
            </a:r>
            <a:r>
              <a:rPr lang="en-US" sz="2200" dirty="0" smtClean="0">
                <a:solidFill>
                  <a:srgbClr val="FF0000"/>
                </a:solidFill>
              </a:rPr>
              <a:t>today (or ever)!</a:t>
            </a:r>
            <a:endParaRPr lang="en-US" sz="2200" dirty="0">
              <a:solidFill>
                <a:srgbClr val="FF0000"/>
              </a:solidFill>
            </a:endParaRPr>
          </a:p>
          <a:p>
            <a:pPr lvl="1"/>
            <a:r>
              <a:rPr lang="en-US" dirty="0" smtClean="0"/>
              <a:t>Introducing </a:t>
            </a:r>
            <a:r>
              <a:rPr lang="en-US" dirty="0"/>
              <a:t>extensions must not break existing systems</a:t>
            </a:r>
          </a:p>
          <a:p>
            <a:pPr lvl="1"/>
            <a:r>
              <a:rPr lang="en-US" dirty="0"/>
              <a:t>Successful strategy for extension demonstrated in the Virtual Observatory</a:t>
            </a:r>
          </a:p>
          <a:p>
            <a:pPr lvl="1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4/14/16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NMI Registry Workshop BIPM, Paris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42DD09-93E7-484E-A4B5-CA242099E9ED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921206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do we want to find?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Each record will describe something that we want to be able to discover</a:t>
            </a:r>
          </a:p>
          <a:p>
            <a:pPr lvl="1"/>
            <a:r>
              <a:rPr lang="en-US" dirty="0" smtClean="0"/>
              <a:t>Datasets</a:t>
            </a:r>
          </a:p>
          <a:p>
            <a:pPr lvl="2"/>
            <a:r>
              <a:rPr lang="en-US" dirty="0" smtClean="0"/>
              <a:t>Standard Reference Data, Reference Data, Data associated with publications, …</a:t>
            </a:r>
          </a:p>
          <a:p>
            <a:pPr lvl="1"/>
            <a:r>
              <a:rPr lang="en-US" dirty="0" smtClean="0"/>
              <a:t>Databases</a:t>
            </a:r>
          </a:p>
          <a:p>
            <a:pPr lvl="1"/>
            <a:r>
              <a:rPr lang="en-US" dirty="0" smtClean="0"/>
              <a:t>Portals and web sites</a:t>
            </a:r>
          </a:p>
          <a:p>
            <a:pPr lvl="1"/>
            <a:r>
              <a:rPr lang="en-US" dirty="0" smtClean="0"/>
              <a:t>Other tools and services</a:t>
            </a:r>
          </a:p>
          <a:p>
            <a:pPr lvl="1"/>
            <a:r>
              <a:rPr lang="en-US" dirty="0" smtClean="0"/>
              <a:t>Our Member Institutes</a:t>
            </a:r>
          </a:p>
          <a:p>
            <a:pPr lvl="1"/>
            <a:r>
              <a:rPr lang="en-US" dirty="0" smtClean="0"/>
              <a:t>Participating Registries</a:t>
            </a:r>
          </a:p>
          <a:p>
            <a:r>
              <a:rPr lang="en-US" dirty="0" smtClean="0"/>
              <a:t>Our discussion of sample queries will help tease this out</a:t>
            </a:r>
          </a:p>
          <a:p>
            <a:pPr lvl="1"/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4/14/16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NMI Registry Workshop BIPM, Paris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42DD09-93E7-484E-A4B5-CA242099E9ED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398034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7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700"/>
                            </p:stCondLst>
                            <p:childTnLst>
                              <p:par>
                                <p:cTn id="9" presetID="22" presetClass="entr" presetSubtype="1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7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Different types of resources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1874833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Resource = something we want to find</a:t>
            </a:r>
          </a:p>
          <a:p>
            <a:r>
              <a:rPr lang="en-US" dirty="0" smtClean="0"/>
              <a:t>We expect to have a set of metadata attributes that are common to all resources</a:t>
            </a:r>
          </a:p>
          <a:p>
            <a:r>
              <a:rPr lang="en-US" dirty="0" smtClean="0"/>
              <a:t>We can add additional metadata to describe specific kinds of resources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4/14/16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NMI Registry Workshop BIPM, Paris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42DD09-93E7-484E-A4B5-CA242099E9ED}" type="slidenum">
              <a:rPr lang="en-US" smtClean="0"/>
              <a:t>8</a:t>
            </a:fld>
            <a:endParaRPr lang="en-US"/>
          </a:p>
        </p:txBody>
      </p:sp>
      <p:pic>
        <p:nvPicPr>
          <p:cNvPr id="7" name="Picture 6" descr="ResourceTypes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63079" y="3819860"/>
            <a:ext cx="5466540" cy="2341695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752525" y="5252769"/>
            <a:ext cx="2576396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 model being developed</a:t>
            </a:r>
            <a:br>
              <a:rPr lang="en-US" dirty="0" smtClean="0"/>
            </a:br>
            <a:r>
              <a:rPr lang="en-US" dirty="0" smtClean="0"/>
              <a:t>for the materials science</a:t>
            </a:r>
            <a:br>
              <a:rPr lang="en-US" dirty="0" smtClean="0"/>
            </a:br>
            <a:r>
              <a:rPr lang="en-US" dirty="0" smtClean="0"/>
              <a:t>community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988197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Kinds of metadata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>
                <a:solidFill>
                  <a:schemeClr val="tx2"/>
                </a:solidFill>
              </a:rPr>
              <a:t>Identity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sz="2900" dirty="0"/>
              <a:t>-- how we recognize it</a:t>
            </a:r>
          </a:p>
          <a:p>
            <a:r>
              <a:rPr lang="en-US" b="1" dirty="0" err="1">
                <a:solidFill>
                  <a:srgbClr val="1F497D"/>
                </a:solidFill>
              </a:rPr>
              <a:t>Curation</a:t>
            </a:r>
            <a:r>
              <a:rPr lang="en-US" dirty="0">
                <a:solidFill>
                  <a:srgbClr val="1F497D"/>
                </a:solidFill>
              </a:rPr>
              <a:t> </a:t>
            </a:r>
            <a:r>
              <a:rPr lang="en-US" sz="2900" dirty="0"/>
              <a:t>-- who is responsible</a:t>
            </a:r>
          </a:p>
          <a:p>
            <a:r>
              <a:rPr lang="en-US" b="1" dirty="0">
                <a:solidFill>
                  <a:srgbClr val="1F497D"/>
                </a:solidFill>
              </a:rPr>
              <a:t>Content</a:t>
            </a:r>
            <a:r>
              <a:rPr lang="en-US" dirty="0">
                <a:solidFill>
                  <a:srgbClr val="1F497D"/>
                </a:solidFill>
              </a:rPr>
              <a:t> </a:t>
            </a:r>
            <a:r>
              <a:rPr lang="en-US" sz="2900" dirty="0"/>
              <a:t>-- what it is about</a:t>
            </a:r>
          </a:p>
          <a:p>
            <a:r>
              <a:rPr lang="en-US" b="1" dirty="0">
                <a:solidFill>
                  <a:srgbClr val="1F497D"/>
                </a:solidFill>
              </a:rPr>
              <a:t>Access</a:t>
            </a:r>
            <a:r>
              <a:rPr lang="en-US" dirty="0"/>
              <a:t> </a:t>
            </a:r>
            <a:r>
              <a:rPr lang="en-US" sz="2900" dirty="0"/>
              <a:t>-- how to get at it</a:t>
            </a:r>
          </a:p>
          <a:p>
            <a:r>
              <a:rPr lang="en-US" b="1" dirty="0">
                <a:solidFill>
                  <a:srgbClr val="1F497D"/>
                </a:solidFill>
              </a:rPr>
              <a:t>Applicability</a:t>
            </a:r>
            <a:r>
              <a:rPr lang="en-US" dirty="0">
                <a:solidFill>
                  <a:srgbClr val="1F497D"/>
                </a:solidFill>
              </a:rPr>
              <a:t> </a:t>
            </a:r>
            <a:r>
              <a:rPr lang="en-US" sz="2900" dirty="0"/>
              <a:t>-- how it applies to different </a:t>
            </a:r>
            <a:r>
              <a:rPr lang="en-US" sz="2900" dirty="0" smtClean="0"/>
              <a:t>domains</a:t>
            </a:r>
          </a:p>
          <a:p>
            <a:pPr lvl="1"/>
            <a:r>
              <a:rPr lang="en-US" sz="2500" dirty="0" smtClean="0"/>
              <a:t>Examples: Physics, Chemistry, Biology, Materials Science</a:t>
            </a:r>
            <a:endParaRPr lang="en-US" sz="2500" dirty="0"/>
          </a:p>
          <a:p>
            <a:pPr lvl="1"/>
            <a:r>
              <a:rPr lang="en-US" dirty="0"/>
              <a:t>Can have multiple entries, each containing metadata specific to a different domain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4/14/16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NMI Registry Workshop BIPM, Paris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42DD09-93E7-484E-A4B5-CA242099E9ED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445355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NMI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Presentation1" id="{76E9B1AC-AA57-4A14-BB21-A3E00D8F101C}" vid="{B13F931F-931C-433F-879F-A0CD3678AD61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NMI.potx</Template>
  <TotalTime>298</TotalTime>
  <Words>715</Words>
  <Application>Microsoft Macintosh PowerPoint</Application>
  <PresentationFormat>On-screen Show (4:3)</PresentationFormat>
  <Paragraphs>145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NMI</vt:lpstr>
      <vt:lpstr> Developing our Metadata: Technical Considerations &amp; Approach</vt:lpstr>
      <vt:lpstr>Creating &amp; Curating Records</vt:lpstr>
      <vt:lpstr>Collecting Records for Searching</vt:lpstr>
      <vt:lpstr>NMI Registry Federation</vt:lpstr>
      <vt:lpstr>Record Format</vt:lpstr>
      <vt:lpstr>Defining a Schema</vt:lpstr>
      <vt:lpstr>What do we want to find?</vt:lpstr>
      <vt:lpstr>Different types of resources</vt:lpstr>
      <vt:lpstr>Kinds of metadata</vt:lpstr>
      <vt:lpstr>Strategy</vt:lpstr>
    </vt:vector>
  </TitlesOfParts>
  <Company>NIST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Plante, Raymond L.</dc:creator>
  <cp:lastModifiedBy>Raymond Plante</cp:lastModifiedBy>
  <cp:revision>23</cp:revision>
  <dcterms:created xsi:type="dcterms:W3CDTF">2016-01-13T03:45:20Z</dcterms:created>
  <dcterms:modified xsi:type="dcterms:W3CDTF">2016-04-14T08:03:22Z</dcterms:modified>
</cp:coreProperties>
</file>