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59" r:id="rId4"/>
    <p:sldId id="261" r:id="rId5"/>
    <p:sldId id="266" r:id="rId6"/>
    <p:sldId id="262" r:id="rId7"/>
    <p:sldId id="263" r:id="rId8"/>
    <p:sldId id="265" r:id="rId9"/>
    <p:sldId id="258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29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9" autoAdjust="0"/>
    <p:restoredTop sz="94660"/>
  </p:normalViewPr>
  <p:slideViewPr>
    <p:cSldViewPr snapToGrid="0">
      <p:cViewPr>
        <p:scale>
          <a:sx n="81" d="100"/>
          <a:sy n="81" d="100"/>
        </p:scale>
        <p:origin x="-136" y="8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1E5A8-694B-E24D-A921-C0A5B914D192}" type="datetimeFigureOut">
              <a:rPr lang="en-US" smtClean="0"/>
              <a:t>4/15/16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D5FA0-A494-E94F-A845-4D44AEA7D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78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1588F-ACA5-D441-8C88-01785CCF610F}" type="datetimeFigureOut">
              <a:rPr lang="en-US" smtClean="0"/>
              <a:t>4/15/16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ECF40-A06F-F740-BD3B-D4CFBC846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13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(4/15/16 06:01) -----</a:t>
            </a:r>
          </a:p>
          <a:p>
            <a:r>
              <a:rPr lang="en-US"/>
              <a:t>ISO1034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ECF40-A06F-F740-BD3B-D4CFBC8469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58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7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1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16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3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4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0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64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4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9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5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81204" y="648332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3864"/>
                </a:solidFill>
              </a:defRPr>
            </a:lvl1pPr>
          </a:lstStyle>
          <a:p>
            <a:r>
              <a:rPr lang="en-US" smtClean="0"/>
              <a:t>4/15/16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7027" y="6158310"/>
            <a:ext cx="2506428" cy="5840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NMI Registry Workshop BIPM,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14962"/>
            <a:ext cx="2057400" cy="2430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03864"/>
                </a:solidFill>
              </a:defRPr>
            </a:lvl1pPr>
          </a:lstStyle>
          <a:p>
            <a:fld id="{6E42DD09-93E7-484E-A4B5-CA242099E9E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580074" y="6475802"/>
            <a:ext cx="7979933" cy="15680"/>
          </a:xfrm>
          <a:prstGeom prst="line">
            <a:avLst/>
          </a:prstGeom>
          <a:ln w="19050" cmpd="sng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Isosceles Triangle 13"/>
          <p:cNvSpPr/>
          <p:nvPr/>
        </p:nvSpPr>
        <p:spPr>
          <a:xfrm>
            <a:off x="2351694" y="6482704"/>
            <a:ext cx="223419" cy="188132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 flipV="1">
            <a:off x="6541307" y="6290192"/>
            <a:ext cx="223419" cy="188132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5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E75B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ithub.com/RayPlante/RiaBo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Software &amp; Technologies:</a:t>
            </a:r>
            <a:br>
              <a:rPr lang="en-US" dirty="0" smtClean="0"/>
            </a:br>
            <a:r>
              <a:rPr lang="en-US" dirty="0" smtClean="0"/>
              <a:t>an overview</a:t>
            </a:r>
            <a:endParaRPr lang="en-US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929456"/>
          </a:xfrm>
        </p:spPr>
        <p:txBody>
          <a:bodyPr/>
          <a:lstStyle/>
          <a:p>
            <a:r>
              <a:rPr lang="en-US" dirty="0" smtClean="0"/>
              <a:t>Ray Plante</a:t>
            </a:r>
          </a:p>
          <a:p>
            <a:r>
              <a:rPr lang="en-US" dirty="0" smtClean="0"/>
              <a:t>NIST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30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register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Institute</a:t>
            </a:r>
          </a:p>
          <a:p>
            <a:r>
              <a:rPr lang="en-US" dirty="0" smtClean="0"/>
              <a:t>Standard Reference Datasets</a:t>
            </a:r>
          </a:p>
          <a:p>
            <a:pPr lvl="1"/>
            <a:r>
              <a:rPr lang="en-US" dirty="0" smtClean="0"/>
              <a:t>Examples of both “Gold” and “non-Gold” standard datasets</a:t>
            </a:r>
          </a:p>
          <a:p>
            <a:pPr lvl="1"/>
            <a:r>
              <a:rPr lang="en-US" dirty="0" smtClean="0"/>
              <a:t>Pick some representative datasets</a:t>
            </a:r>
          </a:p>
          <a:p>
            <a:r>
              <a:rPr lang="en-US" dirty="0" smtClean="0"/>
              <a:t>Databases</a:t>
            </a:r>
          </a:p>
          <a:p>
            <a:r>
              <a:rPr lang="en-US" dirty="0" smtClean="0"/>
              <a:t>Portals</a:t>
            </a:r>
          </a:p>
          <a:p>
            <a:r>
              <a:rPr lang="en-US" dirty="0" smtClean="0"/>
              <a:t>Services</a:t>
            </a:r>
          </a:p>
          <a:p>
            <a:r>
              <a:rPr lang="en-US" dirty="0" smtClean="0"/>
              <a:t>Simulation Software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62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Outline of October Demo: Discuss after break</a:t>
            </a:r>
          </a:p>
          <a:p>
            <a:pPr lvl="1"/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What should the audience see?</a:t>
            </a:r>
          </a:p>
          <a:p>
            <a:pPr lvl="2"/>
            <a:r>
              <a:rPr lang="en-US" dirty="0" smtClean="0"/>
              <a:t>What specific capabilities should be demonstrated</a:t>
            </a:r>
          </a:p>
          <a:p>
            <a:r>
              <a:rPr lang="en-US" dirty="0" smtClean="0"/>
              <a:t>Technical Issues</a:t>
            </a:r>
          </a:p>
          <a:p>
            <a:pPr lvl="1"/>
            <a:r>
              <a:rPr lang="en-US" dirty="0" smtClean="0"/>
              <a:t>Use of OAI-PMH, Software, Metadata format, validation</a:t>
            </a:r>
          </a:p>
          <a:p>
            <a:r>
              <a:rPr lang="en-US" dirty="0" smtClean="0"/>
              <a:t>Plan and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05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Plan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825625"/>
            <a:ext cx="8276266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Tiger Team creates a schema</a:t>
            </a:r>
          </a:p>
          <a:p>
            <a:pPr lvl="1"/>
            <a:r>
              <a:rPr lang="en-US" dirty="0" smtClean="0"/>
              <a:t>Ray will provide technical support; contributions welcome</a:t>
            </a:r>
          </a:p>
          <a:p>
            <a:pPr lvl="2"/>
            <a:r>
              <a:rPr lang="en-US" dirty="0" smtClean="0"/>
              <a:t>Schema documents, </a:t>
            </a:r>
            <a:r>
              <a:rPr lang="en-US" dirty="0" err="1" smtClean="0"/>
              <a:t>validaters</a:t>
            </a:r>
            <a:endParaRPr lang="en-US" dirty="0" smtClean="0"/>
          </a:p>
          <a:p>
            <a:pPr lvl="1"/>
            <a:r>
              <a:rPr lang="en-US" dirty="0" smtClean="0"/>
              <a:t>Revisions expected</a:t>
            </a:r>
          </a:p>
          <a:p>
            <a:r>
              <a:rPr lang="en-US" dirty="0"/>
              <a:t>NIST Resource Registry software deployed at BIPM</a:t>
            </a:r>
          </a:p>
          <a:p>
            <a:r>
              <a:rPr lang="en-US" dirty="0" smtClean="0"/>
              <a:t>NMIs create metadata descriptions of their resources</a:t>
            </a:r>
          </a:p>
          <a:p>
            <a:pPr lvl="1"/>
            <a:r>
              <a:rPr lang="en-US" dirty="0" smtClean="0"/>
              <a:t>Pick a few representative ones</a:t>
            </a:r>
          </a:p>
          <a:p>
            <a:pPr lvl="1"/>
            <a:r>
              <a:rPr lang="en-US" dirty="0" smtClean="0"/>
              <a:t>Tiger Team may make recommendations</a:t>
            </a:r>
          </a:p>
          <a:p>
            <a:r>
              <a:rPr lang="en-US" dirty="0" smtClean="0"/>
              <a:t>NMIs make descriptions available to BIPM</a:t>
            </a:r>
          </a:p>
          <a:p>
            <a:r>
              <a:rPr lang="en-US" dirty="0" smtClean="0"/>
              <a:t>Demonstrate search capabilities via BIPM registry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03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descriptions to BIPM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Four options</a:t>
            </a:r>
          </a:p>
          <a:p>
            <a:r>
              <a:rPr lang="en-US" dirty="0" smtClean="0"/>
              <a:t>Ordered simplest to most involved </a:t>
            </a:r>
            <a:br>
              <a:rPr lang="en-US" dirty="0" smtClean="0"/>
            </a:br>
            <a:r>
              <a:rPr lang="en-US" dirty="0" smtClean="0"/>
              <a:t>(least risky to most risky)</a:t>
            </a:r>
          </a:p>
          <a:p>
            <a:r>
              <a:rPr lang="en-US" dirty="0" smtClean="0"/>
              <a:t>NMI’s choice depends on resources, interest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3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descriptions to BIPM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651" y="1574744"/>
            <a:ext cx="8387553" cy="4634499"/>
          </a:xfrm>
        </p:spPr>
        <p:txBody>
          <a:bodyPr/>
          <a:lstStyle/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600" dirty="0" smtClean="0"/>
              <a:t>Manually enter metadata via BIPM registry web form</a:t>
            </a:r>
          </a:p>
          <a:p>
            <a:pPr lvl="1"/>
            <a:r>
              <a:rPr lang="en-US" sz="2200" dirty="0" smtClean="0"/>
              <a:t>Create login</a:t>
            </a:r>
          </a:p>
          <a:p>
            <a:pPr lvl="1"/>
            <a:r>
              <a:rPr lang="en-US" sz="2200" dirty="0" smtClean="0"/>
              <a:t>Use interface to create, manage resource descriptions</a:t>
            </a:r>
          </a:p>
          <a:p>
            <a:pPr lvl="1"/>
            <a:r>
              <a:rPr lang="en-US" sz="2200" dirty="0" smtClean="0"/>
              <a:t>Can update records later</a:t>
            </a:r>
          </a:p>
          <a:p>
            <a:pPr lvl="1"/>
            <a:r>
              <a:rPr lang="en-US" sz="2200" dirty="0" smtClean="0"/>
              <a:t>Recommended if:</a:t>
            </a:r>
          </a:p>
          <a:p>
            <a:pPr lvl="2"/>
            <a:r>
              <a:rPr lang="en-US" sz="1900" dirty="0" smtClean="0"/>
              <a:t>You are registering only a few resources, or</a:t>
            </a:r>
          </a:p>
          <a:p>
            <a:pPr lvl="2"/>
            <a:r>
              <a:rPr lang="en-US" sz="1900" dirty="0" smtClean="0"/>
              <a:t>It is hard to host a web application at your site </a:t>
            </a:r>
            <a:br>
              <a:rPr lang="en-US" sz="1900" dirty="0" smtClean="0"/>
            </a:br>
            <a:r>
              <a:rPr lang="en-US" sz="1900" dirty="0" smtClean="0"/>
              <a:t>(due to security or resource issues)</a:t>
            </a:r>
            <a:endParaRPr lang="en-US" sz="1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0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descriptions to BIPM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651" y="1574744"/>
            <a:ext cx="8387553" cy="463449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Manually enter metadata via BIPM registry web form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Operate a lightweight “Publishing Registry”</a:t>
            </a:r>
          </a:p>
          <a:p>
            <a:pPr lvl="1"/>
            <a:r>
              <a:rPr lang="en-US" dirty="0" smtClean="0"/>
              <a:t>Only purpose:  expose resource descriptions for harvesting</a:t>
            </a:r>
          </a:p>
          <a:p>
            <a:pPr lvl="1"/>
            <a:r>
              <a:rPr lang="en-US" dirty="0" smtClean="0"/>
              <a:t>Implementation: Registry-in-a-Box (</a:t>
            </a:r>
            <a:r>
              <a:rPr lang="en-US" dirty="0" err="1" smtClean="0"/>
              <a:t>RiaBox</a:t>
            </a:r>
            <a:r>
              <a:rPr lang="en-US" dirty="0" smtClean="0"/>
              <a:t>) </a:t>
            </a:r>
          </a:p>
          <a:p>
            <a:pPr lvl="2"/>
            <a:r>
              <a:rPr lang="en-US" dirty="0" smtClean="0">
                <a:hlinkClick r:id="rId2"/>
              </a:rPr>
              <a:t>http://github.com/RayPlante/RiaBox</a:t>
            </a:r>
            <a:endParaRPr lang="en-US" dirty="0" smtClean="0"/>
          </a:p>
          <a:p>
            <a:pPr lvl="2"/>
            <a:r>
              <a:rPr lang="en-US" dirty="0" smtClean="0"/>
              <a:t>Resource descriptions are stored as files on disk in our format</a:t>
            </a:r>
          </a:p>
          <a:p>
            <a:pPr lvl="2"/>
            <a:r>
              <a:rPr lang="en-US" dirty="0" smtClean="0"/>
              <a:t>Web service is a CGI (Perl) script running in a web server</a:t>
            </a:r>
          </a:p>
          <a:p>
            <a:pPr lvl="2"/>
            <a:r>
              <a:rPr lang="en-US" dirty="0" smtClean="0"/>
              <a:t>Fully-OAI-PMH compliant</a:t>
            </a:r>
          </a:p>
          <a:p>
            <a:pPr lvl="1"/>
            <a:r>
              <a:rPr lang="en-US" dirty="0" smtClean="0"/>
              <a:t>You create your records however you want (editor or script)</a:t>
            </a:r>
          </a:p>
          <a:p>
            <a:pPr lvl="1"/>
            <a:r>
              <a:rPr lang="en-US" dirty="0" smtClean="0"/>
              <a:t>NIST will provide support</a:t>
            </a:r>
          </a:p>
          <a:p>
            <a:pPr lvl="1"/>
            <a:r>
              <a:rPr lang="en-US" dirty="0" smtClean="0"/>
              <a:t>Recommended if:</a:t>
            </a:r>
          </a:p>
          <a:p>
            <a:pPr lvl="2"/>
            <a:r>
              <a:rPr lang="en-US" dirty="0" smtClean="0"/>
              <a:t>Interested in managing/updating descriptions locally</a:t>
            </a:r>
          </a:p>
          <a:p>
            <a:pPr lvl="2"/>
            <a:r>
              <a:rPr lang="en-US" dirty="0" smtClean="0"/>
              <a:t>Convenient to creating records via a script from your own databases</a:t>
            </a:r>
          </a:p>
          <a:p>
            <a:pPr lvl="2"/>
            <a:r>
              <a:rPr lang="en-US" dirty="0" smtClean="0"/>
              <a:t>Interested in greater control over how format is used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62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descriptions to BIPM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651" y="1574744"/>
            <a:ext cx="8387553" cy="463449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Manually enter metadata via BIPM registry web form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Operate a lightweight “Publishing Registry”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Operate an instance of the NIST Registry (NMRR)</a:t>
            </a:r>
          </a:p>
          <a:p>
            <a:pPr lvl="1"/>
            <a:r>
              <a:rPr lang="en-US" dirty="0" smtClean="0"/>
              <a:t>Will have full capabilities of registry at BIPM</a:t>
            </a:r>
          </a:p>
          <a:p>
            <a:pPr lvl="2"/>
            <a:r>
              <a:rPr lang="en-US" dirty="0" smtClean="0"/>
              <a:t>Browser-based Dashboard for managing records</a:t>
            </a:r>
          </a:p>
          <a:p>
            <a:pPr lvl="2"/>
            <a:r>
              <a:rPr lang="en-US" dirty="0" smtClean="0"/>
              <a:t>Web-forms for creating records</a:t>
            </a:r>
          </a:p>
          <a:p>
            <a:pPr lvl="2"/>
            <a:r>
              <a:rPr lang="en-US" dirty="0" smtClean="0"/>
              <a:t>Harvesting, Searching</a:t>
            </a:r>
          </a:p>
          <a:p>
            <a:pPr lvl="2"/>
            <a:r>
              <a:rPr lang="en-US" dirty="0" smtClean="0"/>
              <a:t>Scriptable </a:t>
            </a:r>
            <a:r>
              <a:rPr lang="en-US" dirty="0" err="1" smtClean="0"/>
              <a:t>RESTfull</a:t>
            </a:r>
            <a:r>
              <a:rPr lang="en-US" dirty="0" smtClean="0"/>
              <a:t> interfaces (ingest, search)</a:t>
            </a:r>
          </a:p>
          <a:p>
            <a:pPr lvl="1"/>
            <a:r>
              <a:rPr lang="en-US" dirty="0" smtClean="0"/>
              <a:t>Freely available, NIST-supported</a:t>
            </a:r>
          </a:p>
          <a:p>
            <a:pPr lvl="1"/>
            <a:r>
              <a:rPr lang="en-US" dirty="0" smtClean="0"/>
              <a:t>Recommended if:</a:t>
            </a:r>
          </a:p>
          <a:p>
            <a:pPr lvl="2"/>
            <a:r>
              <a:rPr lang="en-US" dirty="0" smtClean="0"/>
              <a:t>Interested in managing/updating records locally</a:t>
            </a:r>
          </a:p>
          <a:p>
            <a:pPr lvl="2"/>
            <a:r>
              <a:rPr lang="en-US" dirty="0" smtClean="0"/>
              <a:t>Interested in using </a:t>
            </a:r>
            <a:r>
              <a:rPr lang="en-US" dirty="0" err="1" smtClean="0"/>
              <a:t>RESTfull</a:t>
            </a:r>
            <a:r>
              <a:rPr lang="en-US" dirty="0" smtClean="0"/>
              <a:t> interface to ingest records </a:t>
            </a:r>
            <a:br>
              <a:rPr lang="en-US" dirty="0" smtClean="0"/>
            </a:br>
            <a:r>
              <a:rPr lang="en-US" dirty="0" smtClean="0"/>
              <a:t>(connecting it to your local infrastructure)</a:t>
            </a:r>
          </a:p>
          <a:p>
            <a:pPr lvl="2"/>
            <a:r>
              <a:rPr lang="en-US" dirty="0" smtClean="0"/>
              <a:t>Want to experiment with harvesting &amp; search capabilities locally</a:t>
            </a:r>
          </a:p>
          <a:p>
            <a:pPr lvl="2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30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descriptions to BIPM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651" y="1574744"/>
            <a:ext cx="8387553" cy="4634499"/>
          </a:xfrm>
        </p:spPr>
        <p:txBody>
          <a:bodyPr>
            <a:normAutofit/>
          </a:bodyPr>
          <a:lstStyle/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600" dirty="0" smtClean="0"/>
              <a:t>Manually enter metadata via BIPM registry web form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600" dirty="0" smtClean="0"/>
              <a:t>Operate a lightweight “Publishing Registry”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600" dirty="0" smtClean="0"/>
              <a:t>Operate an instance of the NIST Registry (NMRR)</a:t>
            </a:r>
            <a:endParaRPr lang="en-US" sz="2600" dirty="0"/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600" dirty="0" smtClean="0"/>
              <a:t>Create your own OAI-PMH-compliant Registry</a:t>
            </a:r>
            <a:endParaRPr lang="en-US" sz="2600" dirty="0"/>
          </a:p>
          <a:p>
            <a:pPr lvl="1"/>
            <a:r>
              <a:rPr lang="en-US" sz="2200" dirty="0" smtClean="0"/>
              <a:t>Recommended if:</a:t>
            </a:r>
          </a:p>
          <a:p>
            <a:pPr lvl="2"/>
            <a:r>
              <a:rPr lang="en-US" sz="1900" dirty="0" smtClean="0"/>
              <a:t>You already operate an OAI-PMH service that you can re-use</a:t>
            </a:r>
          </a:p>
          <a:p>
            <a:pPr lvl="2"/>
            <a:r>
              <a:rPr lang="en-US" sz="1900" dirty="0" smtClean="0"/>
              <a:t>You are interested in automating record creation by connecting directly to your own infrastructure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00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ed Rectangle 63"/>
          <p:cNvSpPr/>
          <p:nvPr/>
        </p:nvSpPr>
        <p:spPr>
          <a:xfrm>
            <a:off x="5008980" y="1830149"/>
            <a:ext cx="3895935" cy="161943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18907" y="255367"/>
            <a:ext cx="7886700" cy="1325563"/>
          </a:xfrm>
        </p:spPr>
        <p:txBody>
          <a:bodyPr/>
          <a:lstStyle/>
          <a:p>
            <a:r>
              <a:rPr lang="en-US" dirty="0" smtClean="0"/>
              <a:t>NMI Registry Federation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9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602368" y="4029735"/>
            <a:ext cx="1994548" cy="277534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3903065" y="4168443"/>
            <a:ext cx="1371600" cy="825500"/>
            <a:chOff x="2832" y="2456"/>
            <a:chExt cx="864" cy="520"/>
          </a:xfrm>
        </p:grpSpPr>
        <p:sp>
          <p:nvSpPr>
            <p:cNvPr id="10" name="AutoShape 3"/>
            <p:cNvSpPr>
              <a:spLocks noChangeArrowheads="1"/>
            </p:cNvSpPr>
            <p:nvPr/>
          </p:nvSpPr>
          <p:spPr bwMode="auto">
            <a:xfrm>
              <a:off x="2832" y="2458"/>
              <a:ext cx="864" cy="518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" name="Picture 4" descr="cardcatalo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2" y="2657"/>
              <a:ext cx="330" cy="2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2860" y="2456"/>
              <a:ext cx="672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dirty="0" err="1" smtClean="0">
                  <a:solidFill>
                    <a:srgbClr val="824100"/>
                  </a:solidFill>
                  <a:latin typeface="Franklin Gothic Medium" pitchFamily="34" charset="0"/>
                </a:rPr>
                <a:t>RiaBox</a:t>
              </a:r>
              <a:endParaRPr lang="en-US" altLang="en-US" dirty="0">
                <a:solidFill>
                  <a:srgbClr val="824100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4404679" y="5173330"/>
            <a:ext cx="1048372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Portal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803648" y="5675018"/>
            <a:ext cx="1156694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377" y="5527725"/>
            <a:ext cx="455229" cy="45522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824" y="5074154"/>
            <a:ext cx="456216" cy="456216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3807199" y="6217268"/>
            <a:ext cx="1156694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928" y="6069975"/>
            <a:ext cx="455229" cy="455229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7038751" y="4186536"/>
            <a:ext cx="1651591" cy="170919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5201062" y="2367050"/>
            <a:ext cx="1981200" cy="914400"/>
            <a:chOff x="6492875" y="2209800"/>
            <a:chExt cx="1981200" cy="914400"/>
          </a:xfrm>
        </p:grpSpPr>
        <p:sp>
          <p:nvSpPr>
            <p:cNvPr id="23" name="AutoShape 19"/>
            <p:cNvSpPr>
              <a:spLocks noChangeArrowheads="1"/>
            </p:cNvSpPr>
            <p:nvPr/>
          </p:nvSpPr>
          <p:spPr bwMode="auto">
            <a:xfrm>
              <a:off x="6492875" y="2286000"/>
              <a:ext cx="1981200" cy="8382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400">
                <a:latin typeface="Franklin Gothic Medium" pitchFamily="34" charset="0"/>
              </a:endParaRPr>
            </a:p>
          </p:txBody>
        </p:sp>
        <p:pic>
          <p:nvPicPr>
            <p:cNvPr id="24" name="Picture 20" descr="catalog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52" t="24844" r="13773" b="15527"/>
            <a:stretch>
              <a:fillRect/>
            </a:stretch>
          </p:blipFill>
          <p:spPr bwMode="auto">
            <a:xfrm>
              <a:off x="6569075" y="2209800"/>
              <a:ext cx="9906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1" descr="gnome-searchtool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3875" y="2667000"/>
              <a:ext cx="381000" cy="38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7407275" y="2362200"/>
              <a:ext cx="88635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dirty="0" smtClean="0">
                  <a:solidFill>
                    <a:srgbClr val="824100"/>
                  </a:solidFill>
                  <a:latin typeface="Franklin Gothic Medium" pitchFamily="34" charset="0"/>
                </a:rPr>
                <a:t>NMRR</a:t>
              </a:r>
              <a:endParaRPr lang="en-US" altLang="en-US" sz="2000" dirty="0">
                <a:solidFill>
                  <a:srgbClr val="824100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7368055" y="5364338"/>
            <a:ext cx="1147295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2786" y="5217045"/>
            <a:ext cx="455229" cy="455229"/>
          </a:xfrm>
          <a:prstGeom prst="rect">
            <a:avLst/>
          </a:prstGeom>
        </p:spPr>
      </p:pic>
      <p:sp>
        <p:nvSpPr>
          <p:cNvPr id="43" name="Rounded Rectangle 42"/>
          <p:cNvSpPr/>
          <p:nvPr/>
        </p:nvSpPr>
        <p:spPr>
          <a:xfrm>
            <a:off x="449734" y="2159886"/>
            <a:ext cx="2090048" cy="39768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1010113" y="4151611"/>
            <a:ext cx="1194070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Database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65861" y="4653299"/>
            <a:ext cx="1238159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91" y="4506006"/>
            <a:ext cx="455229" cy="455229"/>
          </a:xfrm>
          <a:prstGeom prst="rect">
            <a:avLst/>
          </a:prstGeom>
        </p:spPr>
      </p:pic>
      <p:sp>
        <p:nvSpPr>
          <p:cNvPr id="53" name="Rounded Rectangle 52"/>
          <p:cNvSpPr/>
          <p:nvPr/>
        </p:nvSpPr>
        <p:spPr>
          <a:xfrm>
            <a:off x="738204" y="3619726"/>
            <a:ext cx="1648427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 Repository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726287" y="5640943"/>
            <a:ext cx="1077734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Portal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1162512" y="5141227"/>
            <a:ext cx="1224119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Database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47" y="3430981"/>
            <a:ext cx="497307" cy="49730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82" y="4047440"/>
            <a:ext cx="457200" cy="45720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145" y="5071708"/>
            <a:ext cx="457200" cy="457200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18" y="5537049"/>
            <a:ext cx="456216" cy="456216"/>
          </a:xfrm>
          <a:prstGeom prst="rect">
            <a:avLst/>
          </a:prstGeom>
        </p:spPr>
      </p:pic>
      <p:sp>
        <p:nvSpPr>
          <p:cNvPr id="65" name="Rounded Rectangle 64"/>
          <p:cNvSpPr/>
          <p:nvPr/>
        </p:nvSpPr>
        <p:spPr>
          <a:xfrm>
            <a:off x="6550341" y="1967636"/>
            <a:ext cx="1238159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071" y="1820343"/>
            <a:ext cx="455229" cy="455229"/>
          </a:xfrm>
          <a:prstGeom prst="rect">
            <a:avLst/>
          </a:prstGeom>
        </p:spPr>
      </p:pic>
      <p:sp>
        <p:nvSpPr>
          <p:cNvPr id="67" name="Rounded Rectangle 66"/>
          <p:cNvSpPr/>
          <p:nvPr/>
        </p:nvSpPr>
        <p:spPr>
          <a:xfrm>
            <a:off x="7322209" y="2955280"/>
            <a:ext cx="1077734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Portal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7570298" y="2455564"/>
            <a:ext cx="1224119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Database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8931" y="2386045"/>
            <a:ext cx="457200" cy="457200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340" y="2851386"/>
            <a:ext cx="456216" cy="456216"/>
          </a:xfrm>
          <a:prstGeom prst="rect">
            <a:avLst/>
          </a:prstGeom>
        </p:spPr>
      </p:pic>
      <p:sp>
        <p:nvSpPr>
          <p:cNvPr id="74" name="Rounded Rectangle 73"/>
          <p:cNvSpPr/>
          <p:nvPr/>
        </p:nvSpPr>
        <p:spPr>
          <a:xfrm>
            <a:off x="7253934" y="4779782"/>
            <a:ext cx="1147295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8665" y="4632489"/>
            <a:ext cx="455229" cy="455229"/>
          </a:xfrm>
          <a:prstGeom prst="rect">
            <a:avLst/>
          </a:prstGeom>
        </p:spPr>
      </p:pic>
      <p:grpSp>
        <p:nvGrpSpPr>
          <p:cNvPr id="81" name="Group 80"/>
          <p:cNvGrpSpPr/>
          <p:nvPr/>
        </p:nvGrpSpPr>
        <p:grpSpPr>
          <a:xfrm>
            <a:off x="477708" y="2425372"/>
            <a:ext cx="1981200" cy="914400"/>
            <a:chOff x="6492875" y="2209800"/>
            <a:chExt cx="1981200" cy="914400"/>
          </a:xfrm>
        </p:grpSpPr>
        <p:sp>
          <p:nvSpPr>
            <p:cNvPr id="82" name="AutoShape 19"/>
            <p:cNvSpPr>
              <a:spLocks noChangeArrowheads="1"/>
            </p:cNvSpPr>
            <p:nvPr/>
          </p:nvSpPr>
          <p:spPr bwMode="auto">
            <a:xfrm>
              <a:off x="6492875" y="2286000"/>
              <a:ext cx="1981200" cy="8382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400">
                <a:latin typeface="Franklin Gothic Medium" pitchFamily="34" charset="0"/>
              </a:endParaRPr>
            </a:p>
          </p:txBody>
        </p:sp>
        <p:pic>
          <p:nvPicPr>
            <p:cNvPr id="83" name="Picture 20" descr="catalog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52" t="24844" r="13773" b="15527"/>
            <a:stretch>
              <a:fillRect/>
            </a:stretch>
          </p:blipFill>
          <p:spPr bwMode="auto">
            <a:xfrm>
              <a:off x="6569075" y="2209800"/>
              <a:ext cx="9906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21" descr="gnome-searchtool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3875" y="2667000"/>
              <a:ext cx="381000" cy="38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5" name="Text Box 22"/>
            <p:cNvSpPr txBox="1">
              <a:spLocks noChangeArrowheads="1"/>
            </p:cNvSpPr>
            <p:nvPr/>
          </p:nvSpPr>
          <p:spPr bwMode="auto">
            <a:xfrm>
              <a:off x="7407275" y="2362200"/>
              <a:ext cx="88635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dirty="0" smtClean="0">
                  <a:solidFill>
                    <a:srgbClr val="824100"/>
                  </a:solidFill>
                  <a:latin typeface="Franklin Gothic Medium" pitchFamily="34" charset="0"/>
                </a:rPr>
                <a:t>NMRR</a:t>
              </a:r>
              <a:endParaRPr lang="en-US" altLang="en-US" sz="2000" dirty="0">
                <a:solidFill>
                  <a:srgbClr val="824100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86" name="Line 27"/>
          <p:cNvSpPr>
            <a:spLocks noChangeShapeType="1"/>
          </p:cNvSpPr>
          <p:nvPr/>
        </p:nvSpPr>
        <p:spPr bwMode="auto">
          <a:xfrm>
            <a:off x="2477071" y="2728305"/>
            <a:ext cx="2696559" cy="47038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7" name="Line 27"/>
          <p:cNvSpPr>
            <a:spLocks noChangeShapeType="1"/>
          </p:cNvSpPr>
          <p:nvPr/>
        </p:nvSpPr>
        <p:spPr bwMode="auto">
          <a:xfrm flipV="1">
            <a:off x="4515168" y="3292779"/>
            <a:ext cx="815239" cy="815356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3678236" y="3031944"/>
            <a:ext cx="894907" cy="487303"/>
            <a:chOff x="2542764" y="1552165"/>
            <a:chExt cx="671180" cy="365476"/>
          </a:xfrm>
        </p:grpSpPr>
        <p:sp>
          <p:nvSpPr>
            <p:cNvPr id="89" name="Text Box 29"/>
            <p:cNvSpPr txBox="1">
              <a:spLocks noChangeArrowheads="1"/>
            </p:cNvSpPr>
            <p:nvPr/>
          </p:nvSpPr>
          <p:spPr bwMode="auto">
            <a:xfrm>
              <a:off x="2550792" y="1552165"/>
              <a:ext cx="663152" cy="223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en-US" sz="1600" i="1" dirty="0" smtClean="0">
                  <a:solidFill>
                    <a:schemeClr val="accent6">
                      <a:lumMod val="75000"/>
                    </a:schemeClr>
                  </a:solidFill>
                  <a:latin typeface="Franklin Gothic Medium" pitchFamily="34" charset="0"/>
                </a:rPr>
                <a:t>harvest</a:t>
              </a:r>
              <a:endParaRPr lang="en-US" altLang="en-US" sz="1600" i="1" dirty="0">
                <a:solidFill>
                  <a:schemeClr val="accent6">
                    <a:lumMod val="75000"/>
                  </a:schemeClr>
                </a:solidFill>
                <a:latin typeface="Franklin Gothic Medium" pitchFamily="34" charset="0"/>
              </a:endParaRPr>
            </a:p>
          </p:txBody>
        </p:sp>
        <p:sp>
          <p:nvSpPr>
            <p:cNvPr id="90" name="Text Box 30"/>
            <p:cNvSpPr txBox="1">
              <a:spLocks noChangeArrowheads="1"/>
            </p:cNvSpPr>
            <p:nvPr/>
          </p:nvSpPr>
          <p:spPr bwMode="auto">
            <a:xfrm>
              <a:off x="2542764" y="1663726"/>
              <a:ext cx="470321" cy="2539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i="1" dirty="0">
                  <a:solidFill>
                    <a:schemeClr val="accent6">
                      <a:lumMod val="75000"/>
                    </a:schemeClr>
                  </a:solidFill>
                  <a:latin typeface="Franklin Gothic Medium" pitchFamily="34" charset="0"/>
                </a:rPr>
                <a:t>(pull)</a:t>
              </a:r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H="1" flipV="1">
            <a:off x="6553265" y="3324141"/>
            <a:ext cx="627107" cy="925114"/>
          </a:xfrm>
          <a:prstGeom prst="straightConnector1">
            <a:avLst/>
          </a:prstGeom>
          <a:ln w="57150" cmpd="sng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 Box 30"/>
          <p:cNvSpPr txBox="1">
            <a:spLocks noChangeArrowheads="1"/>
          </p:cNvSpPr>
          <p:nvPr/>
        </p:nvSpPr>
        <p:spPr bwMode="auto">
          <a:xfrm>
            <a:off x="6935314" y="3520755"/>
            <a:ext cx="1275737" cy="49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16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anklin Gothic Medium" pitchFamily="34" charset="0"/>
              </a:rPr>
              <a:t>manual</a:t>
            </a:r>
          </a:p>
          <a:p>
            <a:pPr>
              <a:lnSpc>
                <a:spcPct val="80000"/>
              </a:lnSpc>
            </a:pPr>
            <a:r>
              <a:rPr lang="en-US" altLang="en-US" sz="16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anklin Gothic Medium" pitchFamily="34" charset="0"/>
              </a:rPr>
              <a:t>entry (push)</a:t>
            </a:r>
            <a:endParaRPr lang="en-US" altLang="en-US" sz="1600" i="1" dirty="0">
              <a:solidFill>
                <a:schemeClr val="accent1">
                  <a:lumMod val="60000"/>
                  <a:lumOff val="40000"/>
                </a:schemeClr>
              </a:solidFill>
              <a:latin typeface="Franklin Gothic Medium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08797" y="1865908"/>
            <a:ext cx="851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BIPM</a:t>
            </a:r>
            <a:endParaRPr lang="en-US" sz="2400" dirty="0"/>
          </a:p>
        </p:txBody>
      </p:sp>
      <p:sp>
        <p:nvSpPr>
          <p:cNvPr id="96" name="TextBox 95"/>
          <p:cNvSpPr txBox="1"/>
          <p:nvPr/>
        </p:nvSpPr>
        <p:spPr>
          <a:xfrm>
            <a:off x="7473872" y="4197815"/>
            <a:ext cx="7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NMI</a:t>
            </a:r>
            <a:endParaRPr lang="en-US" sz="2400" dirty="0"/>
          </a:p>
        </p:txBody>
      </p:sp>
      <p:sp>
        <p:nvSpPr>
          <p:cNvPr id="98" name="TextBox 97"/>
          <p:cNvSpPr txBox="1"/>
          <p:nvPr/>
        </p:nvSpPr>
        <p:spPr>
          <a:xfrm>
            <a:off x="3617167" y="4997491"/>
            <a:ext cx="7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NMI</a:t>
            </a:r>
            <a:endParaRPr lang="en-US" sz="2400" dirty="0"/>
          </a:p>
        </p:txBody>
      </p:sp>
      <p:sp>
        <p:nvSpPr>
          <p:cNvPr id="99" name="TextBox 98"/>
          <p:cNvSpPr txBox="1"/>
          <p:nvPr/>
        </p:nvSpPr>
        <p:spPr>
          <a:xfrm>
            <a:off x="1606049" y="2107988"/>
            <a:ext cx="7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NMI</a:t>
            </a:r>
            <a:endParaRPr lang="en-US" sz="2400" dirty="0"/>
          </a:p>
        </p:txBody>
      </p:sp>
      <p:sp>
        <p:nvSpPr>
          <p:cNvPr id="108" name="Line 27"/>
          <p:cNvSpPr>
            <a:spLocks noChangeShapeType="1"/>
          </p:cNvSpPr>
          <p:nvPr/>
        </p:nvSpPr>
        <p:spPr bwMode="auto">
          <a:xfrm flipH="1" flipV="1">
            <a:off x="2508428" y="3308460"/>
            <a:ext cx="1594744" cy="795275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9" name="Line 27"/>
          <p:cNvSpPr>
            <a:spLocks noChangeShapeType="1"/>
          </p:cNvSpPr>
          <p:nvPr/>
        </p:nvSpPr>
        <p:spPr bwMode="auto">
          <a:xfrm>
            <a:off x="2492749" y="2885103"/>
            <a:ext cx="2649526" cy="47040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364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6" grpId="1" animBg="1"/>
      <p:bldP spid="87" grpId="0" animBg="1"/>
      <p:bldP spid="87" grpId="1" animBg="1"/>
      <p:bldP spid="92" grpId="0"/>
      <p:bldP spid="108" grpId="0" animBg="1"/>
      <p:bldP spid="109" grpId="0" animBg="1"/>
    </p:bldLst>
  </p:timing>
</p:sld>
</file>

<file path=ppt/theme/theme1.xml><?xml version="1.0" encoding="utf-8"?>
<a:theme xmlns:a="http://schemas.openxmlformats.org/drawingml/2006/main" name="NMI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" id="{76E9B1AC-AA57-4A14-BB21-A3E00D8F101C}" vid="{B13F931F-931C-433F-879F-A0CD3678AD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NMI.potx</Template>
  <TotalTime>6630</TotalTime>
  <Words>649</Words>
  <Application>Microsoft Macintosh PowerPoint</Application>
  <PresentationFormat>On-screen Show (4:3)</PresentationFormat>
  <Paragraphs>139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NMI</vt:lpstr>
      <vt:lpstr> Software &amp; Technologies: an overview</vt:lpstr>
      <vt:lpstr>Overview of today</vt:lpstr>
      <vt:lpstr>Technical Plan</vt:lpstr>
      <vt:lpstr>Sending descriptions to BIPM </vt:lpstr>
      <vt:lpstr>Sending descriptions to BIPM </vt:lpstr>
      <vt:lpstr>Sending descriptions to BIPM </vt:lpstr>
      <vt:lpstr>Sending descriptions to BIPM </vt:lpstr>
      <vt:lpstr>Sending descriptions to BIPM </vt:lpstr>
      <vt:lpstr>NMI Registry Federation</vt:lpstr>
      <vt:lpstr>What do we register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Plante, Raymond L.</dc:creator>
  <cp:lastModifiedBy>Raymond Plante</cp:lastModifiedBy>
  <cp:revision>42</cp:revision>
  <dcterms:created xsi:type="dcterms:W3CDTF">2016-01-13T03:45:20Z</dcterms:created>
  <dcterms:modified xsi:type="dcterms:W3CDTF">2016-04-19T14:19:27Z</dcterms:modified>
</cp:coreProperties>
</file>