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0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>
          <p15:clr>
            <a:srgbClr val="A4A3A4"/>
          </p15:clr>
        </p15:guide>
        <p15:guide id="2" pos="20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80808"/>
    <a:srgbClr val="FF99FF"/>
    <a:srgbClr val="66FF33"/>
    <a:srgbClr val="000099"/>
    <a:srgbClr val="99FF99"/>
    <a:srgbClr val="66FFCC"/>
    <a:srgbClr val="00CC99"/>
    <a:srgbClr val="00CC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3191" autoAdjust="0"/>
  </p:normalViewPr>
  <p:slideViewPr>
    <p:cSldViewPr snapToGrid="0" showGuides="1">
      <p:cViewPr varScale="1">
        <p:scale>
          <a:sx n="69" d="100"/>
          <a:sy n="69" d="100"/>
        </p:scale>
        <p:origin x="532" y="52"/>
      </p:cViewPr>
      <p:guideLst>
        <p:guide orient="horz" pos="1162"/>
        <p:guide pos="20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206"/>
    </p:cViewPr>
  </p:sorterViewPr>
  <p:notesViewPr>
    <p:cSldViewPr snapToGrid="0" showGuides="1">
      <p:cViewPr>
        <p:scale>
          <a:sx n="100" d="100"/>
          <a:sy n="100" d="100"/>
        </p:scale>
        <p:origin x="-1656" y="126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t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5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b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5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4513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pPr>
              <a:defRPr/>
            </a:pPr>
            <a:fld id="{6B5F57FA-1A76-4CFA-B1A3-425EEA7133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1387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t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8050"/>
            <a:ext cx="4984750" cy="447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b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4513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5" tIns="47713" rIns="95425" bIns="47713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pPr>
              <a:defRPr/>
            </a:pPr>
            <a:fld id="{66724FE0-EA35-475C-8F39-C8E96F52BE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7794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1" y="0"/>
            <a:ext cx="4497389" cy="478397"/>
          </a:xfrm>
        </p:spPr>
        <p:txBody>
          <a:bodyPr/>
          <a:lstStyle>
            <a:lvl1pPr>
              <a:defRPr sz="2400" baseline="0"/>
            </a:lvl1pPr>
          </a:lstStyle>
          <a:p>
            <a:r>
              <a:rPr lang="en-US" dirty="0"/>
              <a:t>&lt;RMO/CCL&gt;.L-&lt;K or S&gt;&lt;NN&gt;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47071"/>
            <a:ext cx="4040188" cy="412035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Issues of note for WG-MRA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486833"/>
            <a:ext cx="4040188" cy="3671870"/>
          </a:xfrm>
        </p:spPr>
        <p:txBody>
          <a:bodyPr/>
          <a:lstStyle>
            <a:lvl1pPr>
              <a:defRPr sz="1800" baseline="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Changes to participant list from last report,</a:t>
            </a:r>
            <a:br>
              <a:rPr lang="en-US" dirty="0"/>
            </a:br>
            <a:r>
              <a:rPr lang="en-US" dirty="0"/>
              <a:t>delays or changes to timetable,</a:t>
            </a:r>
            <a:br>
              <a:rPr lang="en-US" dirty="0"/>
            </a:br>
            <a:r>
              <a:rPr lang="en-US" dirty="0"/>
              <a:t>artefact damages or issues with certain artefacts,</a:t>
            </a:r>
            <a:br>
              <a:rPr lang="en-US" dirty="0"/>
            </a:br>
            <a:r>
              <a:rPr lang="en-US" dirty="0"/>
              <a:t>inter-RMO communications, requests to join or leave,</a:t>
            </a:r>
            <a:br>
              <a:rPr lang="en-US" dirty="0"/>
            </a:br>
            <a:r>
              <a:rPr lang="en-US" dirty="0"/>
              <a:t>questions for </a:t>
            </a:r>
            <a:r>
              <a:rPr lang="en-US" dirty="0" err="1"/>
              <a:t>sWG</a:t>
            </a:r>
            <a:r>
              <a:rPr lang="en-US" dirty="0"/>
              <a:t> to answer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847087"/>
            <a:ext cx="4041775" cy="412019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Plan for completion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486849"/>
            <a:ext cx="4041775" cy="3671854"/>
          </a:xfrm>
        </p:spPr>
        <p:txBody>
          <a:bodyPr/>
          <a:lstStyle>
            <a:lvl1pPr>
              <a:defRPr sz="1800" baseline="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Next stage and likely due date</a:t>
            </a:r>
            <a:br>
              <a:rPr lang="en-US" dirty="0"/>
            </a:br>
            <a:r>
              <a:rPr lang="en-US" dirty="0"/>
              <a:t>Anticipated Draft A and B reports</a:t>
            </a:r>
            <a:br>
              <a:rPr lang="en-US" dirty="0"/>
            </a:b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57198" y="522720"/>
            <a:ext cx="1941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Current</a:t>
            </a:r>
            <a:r>
              <a:rPr lang="en-GB" sz="2000" baseline="0" dirty="0"/>
              <a:t> s</a:t>
            </a:r>
            <a:r>
              <a:rPr lang="en-GB" sz="2000" dirty="0"/>
              <a:t>tatus: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57199" y="903655"/>
            <a:ext cx="3294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Change since</a:t>
            </a:r>
            <a:r>
              <a:rPr lang="en-GB" sz="2000" baseline="0" dirty="0"/>
              <a:t> last meeting</a:t>
            </a:r>
            <a:r>
              <a:rPr lang="en-GB" sz="2000" dirty="0"/>
              <a:t>: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/>
          </p:nvPr>
        </p:nvSpPr>
        <p:spPr>
          <a:xfrm>
            <a:off x="2287154" y="522288"/>
            <a:ext cx="5834495" cy="381000"/>
          </a:xfrm>
        </p:spPr>
        <p:txBody>
          <a:bodyPr/>
          <a:lstStyle>
            <a:lvl1pPr marL="0" indent="0">
              <a:buNone/>
              <a:defRPr sz="2000"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668358" y="913210"/>
            <a:ext cx="5018442" cy="381000"/>
          </a:xfrm>
        </p:spPr>
        <p:txBody>
          <a:bodyPr/>
          <a:lstStyle>
            <a:lvl1pPr marL="0" indent="0">
              <a:buNone/>
              <a:defRPr sz="2000"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457200" y="1303700"/>
            <a:ext cx="8229600" cy="381000"/>
          </a:xfrm>
        </p:spPr>
        <p:txBody>
          <a:bodyPr/>
          <a:lstStyle>
            <a:lvl1pPr marL="0" indent="0">
              <a:buNone/>
              <a:defRPr sz="2000"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1340738" y="6217742"/>
            <a:ext cx="978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Presenter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1340738" y="6551406"/>
            <a:ext cx="3156650" cy="310129"/>
          </a:xfrm>
        </p:spPr>
        <p:txBody>
          <a:bodyPr/>
          <a:lstStyle>
            <a:lvl1pPr marL="0" indent="0">
              <a:buNone/>
              <a:defRPr sz="1400"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4639941" y="6217743"/>
            <a:ext cx="1340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Pilot</a:t>
            </a:r>
            <a:r>
              <a:rPr lang="en-GB" sz="1400" baseline="0" dirty="0"/>
              <a:t> &amp; NMI</a:t>
            </a:r>
            <a:endParaRPr lang="en-GB" sz="1400" dirty="0"/>
          </a:p>
        </p:txBody>
      </p:sp>
      <p:sp>
        <p:nvSpPr>
          <p:cNvPr id="23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639941" y="6531315"/>
            <a:ext cx="3156650" cy="310129"/>
          </a:xfrm>
        </p:spPr>
        <p:txBody>
          <a:bodyPr/>
          <a:lstStyle>
            <a:lvl1pPr marL="0" indent="0">
              <a:buNone/>
              <a:defRPr sz="1400"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639941" y="49641"/>
            <a:ext cx="3481387" cy="358775"/>
          </a:xfrm>
        </p:spPr>
        <p:txBody>
          <a:bodyPr/>
          <a:lstStyle>
            <a:lvl1pPr marL="0" indent="0" algn="l">
              <a:buNone/>
              <a:defRPr sz="2400"/>
            </a:lvl1pPr>
          </a:lstStyle>
          <a:p>
            <a:r>
              <a:rPr lang="en-US" sz="1600" kern="0" dirty="0"/>
              <a:t>&lt;Artefact</a:t>
            </a:r>
            <a:r>
              <a:rPr lang="en-US" sz="1600" kern="0" baseline="0" dirty="0"/>
              <a:t> type(s)</a:t>
            </a:r>
            <a:r>
              <a:rPr lang="en-US" sz="1600" kern="0" dirty="0"/>
              <a:t>&gt;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8" hasCustomPrompt="1"/>
          </p:nvPr>
        </p:nvSpPr>
        <p:spPr>
          <a:xfrm>
            <a:off x="7916863" y="6530975"/>
            <a:ext cx="1227137" cy="311150"/>
          </a:xfrm>
        </p:spPr>
        <p:txBody>
          <a:bodyPr/>
          <a:lstStyle>
            <a:lvl1pPr marL="0" indent="0">
              <a:buNone/>
              <a:defRPr sz="1100"/>
            </a:lvl1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anose="05000000000000000000" pitchFamily="2" charset="2"/>
              <a:buNone/>
              <a:tabLst/>
              <a:defRPr sz="1000"/>
            </a:lvl5pPr>
          </a:lstStyle>
          <a:p>
            <a:pPr>
              <a:defRPr/>
            </a:pPr>
            <a:r>
              <a:rPr lang="en-GB" dirty="0"/>
              <a:t>WGMRA-17-XX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6525519"/>
            <a:ext cx="1193800" cy="31660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None/>
              <a:defRPr lang="en-GB" sz="1100" dirty="0"/>
            </a:lvl1pPr>
          </a:lstStyle>
          <a:p>
            <a:pPr marL="0" lvl="0" indent="0"/>
            <a:r>
              <a:rPr lang="en-GB" dirty="0"/>
              <a:t>xx Oct 2017</a:t>
            </a:r>
          </a:p>
          <a:p>
            <a:pPr marL="0" lvl="0" indent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85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ACCBE24-23B9-43CA-B56F-94F371B9D7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68288" y="260350"/>
            <a:ext cx="6824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8288" y="1646238"/>
            <a:ext cx="8551862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	- bullet point one</a:t>
            </a:r>
          </a:p>
        </p:txBody>
      </p:sp>
      <p:sp>
        <p:nvSpPr>
          <p:cNvPr id="1032" name="hc"/>
          <p:cNvSpPr txBox="1">
            <a:spLocks noChangeArrowheads="1"/>
          </p:cNvSpPr>
          <p:nvPr/>
        </p:nvSpPr>
        <p:spPr bwMode="auto">
          <a:xfrm>
            <a:off x="0" y="0"/>
            <a:ext cx="9144000" cy="2460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>
              <a:defRPr/>
            </a:pPr>
            <a:endParaRPr kumimoji="0" lang="en-US" sz="1000" b="0" i="0" u="none" baseline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  <p:sp>
        <p:nvSpPr>
          <p:cNvPr id="1033" name="fc"/>
          <p:cNvSpPr txBox="1">
            <a:spLocks noChangeArrowheads="1"/>
          </p:cNvSpPr>
          <p:nvPr/>
        </p:nvSpPr>
        <p:spPr bwMode="auto">
          <a:xfrm>
            <a:off x="0" y="6491288"/>
            <a:ext cx="9144000" cy="2444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>
              <a:defRPr/>
            </a:pPr>
            <a:endParaRPr kumimoji="0" lang="en-GB" sz="1000" b="0" i="0" u="none" baseline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  <p:sp>
        <p:nvSpPr>
          <p:cNvPr id="10" name="hc"/>
          <p:cNvSpPr txBox="1">
            <a:spLocks noChangeArrowheads="1"/>
          </p:cNvSpPr>
          <p:nvPr/>
        </p:nvSpPr>
        <p:spPr bwMode="auto">
          <a:xfrm>
            <a:off x="0" y="0"/>
            <a:ext cx="9144000" cy="2460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9pPr>
          </a:lstStyle>
          <a:p>
            <a:pPr algn="ctr">
              <a:defRPr/>
            </a:pPr>
            <a:endParaRPr lang="en-GB" altLang="en-US" sz="100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  <p:sp>
        <p:nvSpPr>
          <p:cNvPr id="11" name="fc"/>
          <p:cNvSpPr txBox="1">
            <a:spLocks noChangeArrowheads="1"/>
          </p:cNvSpPr>
          <p:nvPr/>
        </p:nvSpPr>
        <p:spPr bwMode="auto">
          <a:xfrm>
            <a:off x="0" y="6491288"/>
            <a:ext cx="9144000" cy="2460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28" charset="-128"/>
              </a:defRPr>
            </a:lvl9pPr>
          </a:lstStyle>
          <a:p>
            <a:pPr algn="ctr">
              <a:defRPr/>
            </a:pPr>
            <a:endParaRPr lang="en-GB" altLang="en-US" sz="100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  <p:pic>
        <p:nvPicPr>
          <p:cNvPr id="12" name="Picture 2" descr="http://www.bipm.org/utils/common/img/logoBIPM-RB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92" y="0"/>
            <a:ext cx="911208" cy="4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 userDrawn="1"/>
        </p:nvSpPr>
        <p:spPr>
          <a:xfrm>
            <a:off x="8111266" y="455604"/>
            <a:ext cx="1032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1" dirty="0">
                <a:solidFill>
                  <a:srgbClr val="092861"/>
                </a:solidFill>
                <a:latin typeface="Calibri" panose="020F0502020204030204" pitchFamily="34" charset="0"/>
              </a:rPr>
              <a:t>CCL WG-MRA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pitchFamily="34" charset="0"/>
          <a:ea typeface="ヒラギノ角ゴ Pro W3" pitchFamily="2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anose="05000000000000000000" pitchFamily="2" charset="2"/>
        <a:buChar char="§"/>
        <a:defRPr sz="24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anose="05000000000000000000" pitchFamily="2" charset="2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anose="05000000000000000000" pitchFamily="2" charset="2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anose="05000000000000000000" pitchFamily="2" charset="2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anose="05000000000000000000" pitchFamily="2" charset="2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EEEEEEE.L-K1.2019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XXX and YYY withdrew</a:t>
            </a:r>
          </a:p>
          <a:p>
            <a:r>
              <a:rPr lang="en-GB" dirty="0"/>
              <a:t>AAAAA joined</a:t>
            </a:r>
          </a:p>
          <a:p>
            <a:r>
              <a:rPr lang="en-GB" dirty="0"/>
              <a:t>5 mm gauge snapped and no longer in use – only partial results (5 of 15 participants)</a:t>
            </a:r>
          </a:p>
          <a:p>
            <a:r>
              <a:rPr lang="en-GB" dirty="0">
                <a:solidFill>
                  <a:srgbClr val="00B050"/>
                </a:solidFill>
              </a:rPr>
              <a:t>Few scratches on most gauges</a:t>
            </a:r>
          </a:p>
          <a:p>
            <a:r>
              <a:rPr lang="en-GB" dirty="0"/>
              <a:t>WG-MRA to </a:t>
            </a:r>
            <a:r>
              <a:rPr lang="en-GB" dirty="0">
                <a:solidFill>
                  <a:srgbClr val="FFC000"/>
                </a:solidFill>
              </a:rPr>
              <a:t>confirm</a:t>
            </a:r>
            <a:r>
              <a:rPr lang="en-GB" dirty="0"/>
              <a:t> that weighted mean is to be used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End of circulation 12/2020</a:t>
            </a:r>
          </a:p>
          <a:p>
            <a:r>
              <a:rPr lang="en-GB" dirty="0">
                <a:solidFill>
                  <a:srgbClr val="FF0000"/>
                </a:solidFill>
              </a:rPr>
              <a:t>Need to reschedule ZZZZ</a:t>
            </a:r>
          </a:p>
          <a:p>
            <a:r>
              <a:rPr lang="en-GB" dirty="0"/>
              <a:t>Draft A report (excel) 1/2021</a:t>
            </a:r>
          </a:p>
          <a:p>
            <a:r>
              <a:rPr lang="en-GB" dirty="0"/>
              <a:t>Draft B report 4/2021</a:t>
            </a:r>
          </a:p>
          <a:p>
            <a:r>
              <a:rPr lang="en-GB" dirty="0"/>
              <a:t>Final report 8/2021</a:t>
            </a:r>
          </a:p>
          <a:p>
            <a:r>
              <a:rPr lang="en-GB" dirty="0"/>
              <a:t>Discuss report at WGMRA 2021</a:t>
            </a:r>
          </a:p>
          <a:p>
            <a:r>
              <a:rPr lang="en-GB" dirty="0"/>
              <a:t>Await CCL-KX.202X completion for potential linking (to be determined)</a:t>
            </a:r>
          </a:p>
          <a:p>
            <a:r>
              <a:rPr lang="en-GB" dirty="0"/>
              <a:t>Initial linking (common graph) to CCCCC.L-K1</a:t>
            </a:r>
          </a:p>
          <a:p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solidFill>
                  <a:srgbClr val="00B050"/>
                </a:solidFill>
              </a:rPr>
              <a:t>Circulation underway and to schedule</a:t>
            </a:r>
          </a:p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Start of circulation in XXXX region after</a:t>
            </a:r>
          </a:p>
          <a:p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completing circulation in YYYYYY and ZZZZ regions.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/>
              <a:t>Nonymous</a:t>
            </a:r>
            <a:r>
              <a:rPr lang="en-GB" dirty="0"/>
              <a:t>, NMI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A N Other, NMI;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3528291" y="49641"/>
            <a:ext cx="4593037" cy="381000"/>
          </a:xfrm>
        </p:spPr>
        <p:txBody>
          <a:bodyPr/>
          <a:lstStyle/>
          <a:p>
            <a:r>
              <a:rPr lang="en-GB" dirty="0"/>
              <a:t>Fictitious silicon gauge blocks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 dirty="0"/>
              <a:t>22 Oct 2017</a:t>
            </a:r>
          </a:p>
        </p:txBody>
      </p:sp>
    </p:spTree>
    <p:extLst>
      <p:ext uri="{BB962C8B-B14F-4D97-AF65-F5344CB8AC3E}">
        <p14:creationId xmlns:p14="http://schemas.microsoft.com/office/powerpoint/2010/main" val="1172860892"/>
      </p:ext>
    </p:extLst>
  </p:cSld>
  <p:clrMapOvr>
    <a:masterClrMapping/>
  </p:clrMapOvr>
</p:sld>
</file>

<file path=ppt/theme/theme1.xml><?xml version="1.0" encoding="utf-8"?>
<a:theme xmlns:a="http://schemas.openxmlformats.org/drawingml/2006/main" name="NPL Presentation Master 2015">
  <a:themeElements>
    <a:clrScheme name="NPL Colours">
      <a:dk1>
        <a:srgbClr val="005596"/>
      </a:dk1>
      <a:lt1>
        <a:sysClr val="window" lastClr="FFFFFF"/>
      </a:lt1>
      <a:dk2>
        <a:srgbClr val="00AEEF"/>
      </a:dk2>
      <a:lt2>
        <a:srgbClr val="EEECE1"/>
      </a:lt2>
      <a:accent1>
        <a:srgbClr val="005596"/>
      </a:accent1>
      <a:accent2>
        <a:srgbClr val="00AEEF"/>
      </a:accent2>
      <a:accent3>
        <a:srgbClr val="791D7E"/>
      </a:accent3>
      <a:accent4>
        <a:srgbClr val="FFC425"/>
      </a:accent4>
      <a:accent5>
        <a:srgbClr val="EE3224"/>
      </a:accent5>
      <a:accent6>
        <a:srgbClr val="6DB33F"/>
      </a:accent6>
      <a:hlink>
        <a:srgbClr val="0000FF"/>
      </a:hlink>
      <a:folHlink>
        <a:srgbClr val="800080"/>
      </a:folHlink>
    </a:clrScheme>
    <a:fontScheme name="NP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 pitchFamily="28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6" id="{3E4324FA-6587-420F-A9B4-235974A4E86D}" vid="{54520005-2013-4237-BF3E-C82F1995F77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NPL Presentation Master 2015</Template>
  <TotalTime>682</TotalTime>
  <Words>130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Wingdings</vt:lpstr>
      <vt:lpstr>NPL Presentation Master 2015</vt:lpstr>
      <vt:lpstr>EEEEEEE.L-K1.2019</vt:lpstr>
    </vt:vector>
  </TitlesOfParts>
  <Company>NPL Management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Proposals for Comparison Reporting Timescales</dc:title>
  <dc:subject>Powerpoint general presentation</dc:subject>
  <dc:creator>Andrew Lewis</dc:creator>
  <cp:lastModifiedBy>Andrew Lewis</cp:lastModifiedBy>
  <cp:revision>37</cp:revision>
  <cp:lastPrinted>2015-02-02T13:33:46Z</cp:lastPrinted>
  <dcterms:created xsi:type="dcterms:W3CDTF">2015-06-02T16:00:09Z</dcterms:created>
  <dcterms:modified xsi:type="dcterms:W3CDTF">2019-10-16T10:58:06Z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ercoClassification">
    <vt:lpwstr>Not an NPL document (No visible marking)</vt:lpwstr>
  </property>
  <property fmtid="{D5CDD505-2E9C-101B-9397-08002B2CF9AE}" pid="3" name="aliashPowerpointFooter">
    <vt:lpwstr/>
  </property>
</Properties>
</file>