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4"/>
  </p:notesMasterIdLst>
  <p:handoutMasterIdLst>
    <p:handoutMasterId r:id="rId25"/>
  </p:handoutMasterIdLst>
  <p:sldIdLst>
    <p:sldId id="257" r:id="rId3"/>
    <p:sldId id="3036" r:id="rId4"/>
    <p:sldId id="3289" r:id="rId5"/>
    <p:sldId id="3278" r:id="rId6"/>
    <p:sldId id="3286" r:id="rId7"/>
    <p:sldId id="3213" r:id="rId8"/>
    <p:sldId id="3273" r:id="rId9"/>
    <p:sldId id="3283" r:id="rId10"/>
    <p:sldId id="3285" r:id="rId11"/>
    <p:sldId id="2814" r:id="rId12"/>
    <p:sldId id="3275" r:id="rId13"/>
    <p:sldId id="1295" r:id="rId14"/>
    <p:sldId id="3038" r:id="rId15"/>
    <p:sldId id="3266" r:id="rId16"/>
    <p:sldId id="3284" r:id="rId17"/>
    <p:sldId id="3291" r:id="rId18"/>
    <p:sldId id="3287" r:id="rId19"/>
    <p:sldId id="3293" r:id="rId20"/>
    <p:sldId id="1140" r:id="rId21"/>
    <p:sldId id="3267" r:id="rId22"/>
    <p:sldId id="325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4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FENG" initials="WF" lastIdx="0" clrIdx="0"/>
  <p:cmAuthor id="2" name="LIANG KUANG" initials="LK" lastIdx="0" clrIdx="1"/>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AEFA1D67-431D-4FED-BD3F-B50FE196DAF7}" styleName="WPS表格样式-着色1浅色">
    <a:wholeTbl>
      <a:tcTxStyle>
        <a:fontRef idx="none">
          <a:prstClr val="black"/>
        </a:fontRef>
        <a:schemeClr val="tx1">
          <a:lumMod val="85000"/>
          <a:lumOff val="15000"/>
        </a:schemeClr>
      </a:tcTxStyle>
      <a:tcStyle>
        <a:tcBdr>
          <a:left>
            <a:ln>
              <a:noFill/>
            </a:ln>
          </a:left>
          <a:right>
            <a:ln>
              <a:noFill/>
            </a:ln>
          </a:right>
          <a:top>
            <a:ln w="12700" cmpd="sng">
              <a:solidFill>
                <a:schemeClr val="accent1">
                  <a:alpha val="50000"/>
                  <a:lumMod val="60000"/>
                  <a:lumOff val="40000"/>
                </a:schemeClr>
              </a:solidFill>
            </a:ln>
          </a:top>
          <a:bottom>
            <a:ln w="12700" cmpd="sng">
              <a:solidFill>
                <a:schemeClr val="accent1">
                  <a:alpha val="50000"/>
                  <a:lumMod val="60000"/>
                  <a:lumOff val="40000"/>
                </a:schemeClr>
              </a:solidFill>
            </a:ln>
          </a:bottom>
          <a:insideH>
            <a:ln w="12700" cmpd="sng">
              <a:solidFill>
                <a:schemeClr val="accent1">
                  <a:alpha val="20000"/>
                  <a:lumMod val="50000"/>
                  <a:lumOff val="50000"/>
                </a:schemeClr>
              </a:solidFill>
            </a:ln>
          </a:insideH>
          <a:insideV>
            <a:ln>
              <a:noFill/>
            </a:ln>
          </a:insideV>
        </a:tcBdr>
        <a:fill>
          <a:noFill/>
        </a:fill>
      </a:tcStyle>
    </a:wholeTbl>
    <a:band1H>
      <a:tcTxStyle>
        <a:fontRef idx="none">
          <a:prstClr val="black"/>
        </a:fontRef>
      </a:tcTxStyle>
      <a:tcStyle>
        <a:tcBdr/>
      </a:tcStyle>
    </a:band1H>
    <a:band2H>
      <a:tcTxStyle>
        <a:fontRef idx="none">
          <a:prstClr val="black"/>
        </a:fontRef>
      </a:tcTxStyle>
      <a:tcStyle>
        <a:tcBdr/>
        <a:fill>
          <a:solidFill>
            <a:schemeClr val="accent1">
              <a:alpha val="20000"/>
              <a:lumMod val="50000"/>
              <a:lumOff val="50000"/>
            </a:schemeClr>
          </a:solidFill>
        </a:fill>
      </a:tcStyle>
    </a:band2H>
    <a:band1V>
      <a:tcTxStyle>
        <a:fontRef idx="none">
          <a:prstClr val="black"/>
        </a:fontRef>
      </a:tcTxStyle>
      <a:tcStyle>
        <a:tcBdr/>
        <a:fill>
          <a:solidFill>
            <a:schemeClr val="accent1">
              <a:alpha val="20000"/>
              <a:lumMod val="50000"/>
              <a:lumOff val="50000"/>
            </a:schemeClr>
          </a:solidFill>
        </a:fill>
      </a:tcStyle>
    </a:band1V>
    <a:band2V>
      <a:tcTxStyle>
        <a:fontRef idx="none">
          <a:prstClr val="black"/>
        </a:fontRef>
      </a:tcTxStyle>
      <a:tcStyle>
        <a:tcBdr/>
      </a:tcStyle>
    </a:band2V>
    <a:lastRow>
      <a:tcTxStyle b="on">
        <a:fontRef idx="none">
          <a:prstClr val="black"/>
        </a:fontRef>
        <a:schemeClr val="accent1"/>
      </a:tcTxStyle>
      <a:tcStyle>
        <a:tcBdr>
          <a:top>
            <a:ln w="12700" cmpd="sng">
              <a:solidFill>
                <a:schemeClr val="accent1"/>
              </a:solidFill>
            </a:ln>
          </a:top>
        </a:tcBdr>
      </a:tcStyle>
    </a:lastRow>
    <a:firstRow>
      <a:tcTxStyle b="on">
        <a:fontRef idx="none">
          <a:prstClr val="black"/>
        </a:fontRef>
        <a:schemeClr val="accent1"/>
      </a:tcTxStyle>
      <a:tcStyle>
        <a:tcBdr>
          <a:bottom>
            <a:ln w="28575" cmpd="sng">
              <a:solidFill>
                <a:schemeClr val="accent1"/>
              </a:solidFill>
            </a:ln>
          </a:bottom>
        </a:tcBdr>
        <a:fill>
          <a:solidFill>
            <a:schemeClr val="accent1">
              <a:alpha val="30000"/>
              <a:lumMod val="60000"/>
              <a:lumOff val="4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59119" autoAdjust="0"/>
  </p:normalViewPr>
  <p:slideViewPr>
    <p:cSldViewPr snapToGrid="0" showGuides="1">
      <p:cViewPr varScale="1">
        <p:scale>
          <a:sx n="42" d="100"/>
          <a:sy n="42" d="100"/>
        </p:scale>
        <p:origin x="1648" y="40"/>
      </p:cViewPr>
      <p:guideLst>
        <p:guide orient="horz" pos="2160"/>
        <p:guide pos="394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E20A0E-3B50-44F6-B1C0-1B3CCB011605}" type="datetimeFigureOut">
              <a:rPr lang="zh-CN" altLang="en-US" smtClean="0"/>
              <a:t>2026/2/24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023C75-55A7-40BA-AE2C-92D7423D6F27}" type="slidenum">
              <a:rPr lang="zh-CN" altLang="en-US" smtClean="0"/>
              <a:t>‹#›</a:t>
            </a:fld>
            <a:endParaRPr lang="zh-CN" altLang="en-US"/>
          </a:p>
        </p:txBody>
      </p:sp>
    </p:spTree>
    <p:extLst>
      <p:ext uri="{BB962C8B-B14F-4D97-AF65-F5344CB8AC3E}">
        <p14:creationId xmlns:p14="http://schemas.microsoft.com/office/powerpoint/2010/main" val="2518649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Thanks chairman for introduction, good morning, afternoon and evening. And happy Chinese new year. </a:t>
            </a:r>
            <a:endParaRPr lang="zh-CN" altLang="en-US" dirty="0"/>
          </a:p>
        </p:txBody>
      </p:sp>
      <p:sp>
        <p:nvSpPr>
          <p:cNvPr id="4" name="灯片编号占位符 3"/>
          <p:cNvSpPr>
            <a:spLocks noGrp="1"/>
          </p:cNvSpPr>
          <p:nvPr>
            <p:ph type="sldNum" sz="quarter" idx="5"/>
          </p:nvPr>
        </p:nvSpPr>
        <p:spPr/>
        <p:txBody>
          <a:bodyPr/>
          <a:lstStyle/>
          <a:p>
            <a:fld id="{12845F41-AB25-4A35-A39A-27A6EBCAC44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Taking into account both Doppler velocity and visibility range, we believe that medium and high orbit satellites are more suitable for optical link relay. The Doppler velocity of MEO satellites is at the kilometer per second level, while that of IGSO satellites is at the hundred meters per second level.</a:t>
            </a:r>
            <a:endParaRPr lang="zh-CN" altLang="en-US" dirty="0"/>
          </a:p>
        </p:txBody>
      </p:sp>
      <p:sp>
        <p:nvSpPr>
          <p:cNvPr id="4" name="灯片编号占位符 3"/>
          <p:cNvSpPr>
            <a:spLocks noGrp="1"/>
          </p:cNvSpPr>
          <p:nvPr>
            <p:ph type="sldNum" sz="quarter" idx="5"/>
          </p:nvPr>
        </p:nvSpPr>
        <p:spPr/>
        <p:txBody>
          <a:bodyPr/>
          <a:lstStyle/>
          <a:p>
            <a:pPr>
              <a:defRPr/>
            </a:pPr>
            <a:fld id="{413905BD-5D49-4FAD-BC1C-E8C4C443E982}" type="slidenum">
              <a:rPr lang="en-US" smtClean="0"/>
              <a:t>10</a:t>
            </a:fld>
            <a:endParaRPr lang="en-US"/>
          </a:p>
        </p:txBody>
      </p:sp>
    </p:spTree>
    <p:extLst>
      <p:ext uri="{BB962C8B-B14F-4D97-AF65-F5344CB8AC3E}">
        <p14:creationId xmlns:p14="http://schemas.microsoft.com/office/powerpoint/2010/main" val="3917188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Now, let me introduce </a:t>
            </a:r>
            <a:r>
              <a:rPr lang="en-US" altLang="zh-CN" sz="1200" dirty="0">
                <a:solidFill>
                  <a:srgbClr val="FF0000"/>
                </a:solidFill>
                <a:latin typeface="Arial" panose="020B0604020202020204" pitchFamily="34" charset="0"/>
                <a:cs typeface="Arial" panose="020B0604020202020204" pitchFamily="34" charset="0"/>
              </a:rPr>
              <a:t>Plan and progress of SOL in china</a:t>
            </a:r>
            <a:endParaRPr lang="zh-CN" altLang="en-US" sz="1200" dirty="0">
              <a:solidFill>
                <a:srgbClr val="FF0000"/>
              </a:solidFill>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61410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a:extLst>
              <a:ext uri="{FF2B5EF4-FFF2-40B4-BE49-F238E27FC236}">
                <a16:creationId xmlns:a16="http://schemas.microsoft.com/office/drawing/2014/main" id="{C9145194-10B3-44AA-A010-B82B170AB453}"/>
              </a:ext>
            </a:extLst>
          </p:cNvPr>
          <p:cNvSpPr>
            <a:spLocks noGrp="1" noRot="1" noChangeAspect="1" noChangeArrowheads="1" noTextEdit="1"/>
          </p:cNvSpPr>
          <p:nvPr>
            <p:ph type="sldImg" idx="4294967295"/>
          </p:nvPr>
        </p:nvSpPr>
        <p:spPr>
          <a:ln>
            <a:miter lim="800000"/>
          </a:ln>
        </p:spPr>
      </p:sp>
      <p:sp>
        <p:nvSpPr>
          <p:cNvPr id="89091" name="备注占位符 2">
            <a:extLst>
              <a:ext uri="{FF2B5EF4-FFF2-40B4-BE49-F238E27FC236}">
                <a16:creationId xmlns:a16="http://schemas.microsoft.com/office/drawing/2014/main" id="{D467E19D-74E9-483C-899D-DAABCE60D7CF}"/>
              </a:ext>
            </a:extLst>
          </p:cNvPr>
          <p:cNvSpPr>
            <a:spLocks noGrp="1" noChangeArrowheads="1"/>
          </p:cNvSpPr>
          <p:nvPr>
            <p:ph type="body" idx="4294967295"/>
          </p:nvPr>
        </p:nvSpPr>
        <p:spPr/>
        <p:txBody>
          <a:bodyPr/>
          <a:lstStyle/>
          <a:p>
            <a:r>
              <a:rPr lang="en-US" altLang="zh-CN" sz="200" dirty="0">
                <a:solidFill>
                  <a:srgbClr val="FF0000"/>
                </a:solidFill>
              </a:rPr>
              <a:t>The Target</a:t>
            </a:r>
            <a:r>
              <a:rPr lang="en-US" altLang="zh-CN" sz="200" baseline="0" dirty="0">
                <a:solidFill>
                  <a:srgbClr val="FF0000"/>
                </a:solidFill>
              </a:rPr>
              <a:t> is </a:t>
            </a:r>
            <a:r>
              <a:rPr lang="en-US" altLang="zh-CN" sz="200" dirty="0">
                <a:solidFill>
                  <a:srgbClr val="FF0000"/>
                </a:solidFill>
              </a:rPr>
              <a:t>Support common view ground clock comparison</a:t>
            </a:r>
            <a:r>
              <a:rPr lang="en-US" altLang="zh-CN" sz="200" baseline="0" dirty="0">
                <a:solidFill>
                  <a:srgbClr val="FF0000"/>
                </a:solidFill>
              </a:rPr>
              <a:t> </a:t>
            </a:r>
            <a:r>
              <a:rPr lang="en-US" altLang="zh-CN" sz="200" dirty="0">
                <a:solidFill>
                  <a:srgbClr val="FF0000"/>
                </a:solidFill>
              </a:rPr>
              <a:t>With instability below 5E-18@10000s</a:t>
            </a:r>
            <a:r>
              <a:rPr lang="zh-CN" altLang="en-US" sz="200" dirty="0">
                <a:solidFill>
                  <a:srgbClr val="FF0000"/>
                </a:solidFill>
              </a:rPr>
              <a:t>（</a:t>
            </a:r>
            <a:r>
              <a:rPr lang="en-US" altLang="zh-CN" sz="200" dirty="0">
                <a:solidFill>
                  <a:srgbClr val="FF0000"/>
                </a:solidFill>
              </a:rPr>
              <a:t>29 fs</a:t>
            </a:r>
            <a:r>
              <a:rPr lang="en-US" altLang="zh-CN" sz="800" dirty="0">
                <a:solidFill>
                  <a:srgbClr val="FF0000"/>
                </a:solidFill>
                <a:latin typeface="Arial" panose="020B0604020202020204" pitchFamily="34" charset="0"/>
                <a:cs typeface="Arial" panose="020B0604020202020204" pitchFamily="34" charset="0"/>
              </a:rPr>
              <a:t>TDEV@10000s</a:t>
            </a:r>
            <a:r>
              <a:rPr lang="en-US" altLang="zh-CN" sz="200" dirty="0">
                <a:solidFill>
                  <a:srgbClr val="FF0000"/>
                </a:solidFill>
              </a:rPr>
              <a:t>).</a:t>
            </a:r>
            <a:r>
              <a:rPr lang="en-US" altLang="zh-CN" sz="200" baseline="0" dirty="0">
                <a:solidFill>
                  <a:srgbClr val="FF0000"/>
                </a:solidFill>
              </a:rPr>
              <a:t> </a:t>
            </a:r>
            <a:r>
              <a:rPr lang="en-US" altLang="zh-CN" sz="200" b="0" i="0" kern="1200" dirty="0">
                <a:solidFill>
                  <a:schemeClr val="tx1"/>
                </a:solidFill>
                <a:effectLst/>
                <a:latin typeface="+mn-lt"/>
                <a:ea typeface="+mn-ea"/>
                <a:cs typeface="+mn-cs"/>
              </a:rPr>
              <a:t>China initiated the medium and high orbit satellite program in 2020. It is now in the initial prototype development stage and is scheduled for launch in 2028. The satellite's orbit is designed as follows: the initial orbit has a perigee of 10,000 kilometers and an apogee of 20,000 kilometers; the transition orbit is a 20,000-kilometer circular orbit; and the final orbit is an IGSO orbit. The orbital inclination is approximately 20 degrees.</a:t>
            </a:r>
            <a:endParaRPr lang="zh-CN" altLang="en-US" sz="200" dirty="0"/>
          </a:p>
          <a:p>
            <a:pPr marL="0" marR="0" lvl="0" indent="0" algn="l" defTabSz="914400" rtl="0" eaLnBrk="1" fontAlgn="auto" latinLnBrk="0" hangingPunct="1">
              <a:lnSpc>
                <a:spcPct val="120000"/>
              </a:lnSpc>
              <a:spcBef>
                <a:spcPts val="0"/>
              </a:spcBef>
              <a:spcAft>
                <a:spcPts val="0"/>
              </a:spcAft>
              <a:buClrTx/>
              <a:buSzTx/>
              <a:buFontTx/>
              <a:buNone/>
              <a:tabLst/>
              <a:defRPr/>
            </a:pPr>
            <a:endParaRPr lang="zh-CN" altLang="en-US" sz="1800" dirty="0"/>
          </a:p>
          <a:p>
            <a:pPr marL="0" marR="0" lvl="0" indent="0" algn="just" defTabSz="914400" rtl="0" eaLnBrk="1" fontAlgn="auto" latinLnBrk="0" hangingPunct="1">
              <a:lnSpc>
                <a:spcPct val="120000"/>
              </a:lnSpc>
              <a:spcBef>
                <a:spcPts val="0"/>
              </a:spcBef>
              <a:spcAft>
                <a:spcPts val="0"/>
              </a:spcAft>
              <a:buClrTx/>
              <a:buSzTx/>
              <a:buFontTx/>
              <a:buNone/>
              <a:tabLst/>
              <a:defRPr/>
            </a:pPr>
            <a:endParaRPr lang="zh-CN" altLang="en-US" sz="1800" dirty="0"/>
          </a:p>
          <a:p>
            <a:pPr marL="0" marR="0" indent="0" algn="just" defTabSz="914400" rtl="0" eaLnBrk="1" fontAlgn="auto" latinLnBrk="0" hangingPunct="1">
              <a:lnSpc>
                <a:spcPct val="120000"/>
              </a:lnSpc>
              <a:spcBef>
                <a:spcPts val="0"/>
              </a:spcBef>
              <a:spcAft>
                <a:spcPts val="0"/>
              </a:spcAft>
              <a:buClrTx/>
              <a:buSzTx/>
              <a:buFontTx/>
              <a:buNone/>
              <a:tabLst/>
              <a:defRPr/>
            </a:pPr>
            <a:endParaRPr lang="zh-CN" altLang="en-US" sz="1800" dirty="0"/>
          </a:p>
          <a:p>
            <a:pPr algn="just" eaLnBrk="1" hangingPunct="1">
              <a:lnSpc>
                <a:spcPct val="120000"/>
              </a:lnSpc>
            </a:pPr>
            <a:endParaRPr lang="zh-CN" altLang="en-US" sz="1800" dirty="0">
              <a:latin typeface="Times New Roman" panose="02020603050405020304" pitchFamily="18" charset="0"/>
            </a:endParaRPr>
          </a:p>
        </p:txBody>
      </p:sp>
      <p:sp>
        <p:nvSpPr>
          <p:cNvPr id="2" name="灯片编号占位符 3">
            <a:extLst>
              <a:ext uri="{FF2B5EF4-FFF2-40B4-BE49-F238E27FC236}">
                <a16:creationId xmlns:a16="http://schemas.microsoft.com/office/drawing/2014/main" id="{0C3CDBF7-AC39-4CB3-B5EC-81D368719AB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fld id="{8F3CDC98-0B5D-4F49-BE72-F5211E309EE1}" type="slidenum">
              <a:rPr altLang="en-US">
                <a:latin typeface="等线" panose="02010600030101010101" pitchFamily="2" charset="-122"/>
                <a:ea typeface="等线" panose="02010600030101010101" pitchFamily="2" charset="-122"/>
              </a:rPr>
              <a:pPr/>
              <a:t>12</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payloads includes a </a:t>
            </a:r>
            <a:r>
              <a:rPr lang="en-US" altLang="zh-CN" dirty="0" err="1"/>
              <a:t>Sr</a:t>
            </a:r>
            <a:r>
              <a:rPr lang="en-US" altLang="zh-CN" dirty="0"/>
              <a:t> optical clock</a:t>
            </a:r>
            <a:r>
              <a:rPr lang="en-US" altLang="zh-CN" baseline="0" dirty="0"/>
              <a:t>, two 60 cm diameter telescopes</a:t>
            </a:r>
            <a:r>
              <a:rPr lang="en-US" altLang="zh-CN" dirty="0"/>
              <a:t>, and a </a:t>
            </a:r>
            <a:r>
              <a:rPr lang="en-US" altLang="zh-CN" dirty="0" err="1"/>
              <a:t>Er:fiber</a:t>
            </a:r>
            <a:r>
              <a:rPr lang="en-US" altLang="zh-CN" baseline="0" dirty="0"/>
              <a:t> based optical frequency comb. </a:t>
            </a:r>
            <a:r>
              <a:rPr lang="en-US" altLang="zh-CN" sz="1200" b="0" i="0" kern="1200" dirty="0">
                <a:solidFill>
                  <a:schemeClr val="tx1"/>
                </a:solidFill>
                <a:effectLst/>
                <a:latin typeface="+mn-lt"/>
                <a:ea typeface="+mn-ea"/>
                <a:cs typeface="+mn-cs"/>
              </a:rPr>
              <a:t>Each ground station is equipped with similar devices, with a laser 10 times stronger and a telescope with a diameter twice as large.</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81360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is instability budget of</a:t>
            </a:r>
            <a:r>
              <a:rPr lang="en-US" altLang="zh-CN" sz="1200" kern="1200" baseline="0" dirty="0">
                <a:solidFill>
                  <a:schemeClr val="tx1"/>
                </a:solidFill>
                <a:effectLst/>
                <a:latin typeface="+mn-lt"/>
                <a:ea typeface="+mn-ea"/>
                <a:cs typeface="+mn-cs"/>
              </a:rPr>
              <a:t> the link at 10000 second in TDEV. </a:t>
            </a:r>
            <a:r>
              <a:rPr lang="en-US" altLang="zh-CN" sz="1200" kern="1200" dirty="0">
                <a:solidFill>
                  <a:schemeClr val="accent1"/>
                </a:solidFill>
                <a:latin typeface="+mn-lt"/>
                <a:ea typeface="+mn-ea"/>
                <a:cs typeface="+mn-cs"/>
              </a:rPr>
              <a:t>Equipment Noise is 12 fs, </a:t>
            </a:r>
            <a:r>
              <a:rPr lang="en-US" altLang="zh-CN" sz="1200" kern="1200" dirty="0">
                <a:solidFill>
                  <a:schemeClr val="accent1"/>
                </a:solidFill>
              </a:rPr>
              <a:t>Link Asymmetry Error is 6 fs, Atmospheric Asymmetry Error​ is 5 fs and </a:t>
            </a:r>
            <a:r>
              <a:rPr lang="en-US" altLang="zh-CN" sz="1200" kern="1200" dirty="0"/>
              <a:t>Telescope Asymmetry is 2.4 fs. In stability of a common view</a:t>
            </a:r>
            <a:r>
              <a:rPr lang="en-US" altLang="zh-CN" sz="1200" kern="1200" baseline="0" dirty="0"/>
              <a:t> link should be below 24.4 fs.</a:t>
            </a:r>
            <a:endParaRPr lang="en-US" altLang="zh-CN" sz="1200" kern="1200" dirty="0">
              <a:solidFill>
                <a:schemeClr val="accent1"/>
              </a:solidFill>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905BD-5D49-4FAD-BC1C-E8C4C443E982}"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403634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We suppose that the accuracy of the precise orbit determination can reach 0.3 meters, and the speed determination accuracy is within 0.1 mm/s. According to our simulation results, the contribution of the Doppler effect 1 in all orbits is less than 6 fs. </a:t>
            </a:r>
            <a:endParaRPr lang="zh-CN" altLang="en-US" dirty="0"/>
          </a:p>
        </p:txBody>
      </p:sp>
      <p:sp>
        <p:nvSpPr>
          <p:cNvPr id="4" name="灯片编号占位符 3"/>
          <p:cNvSpPr>
            <a:spLocks noGrp="1"/>
          </p:cNvSpPr>
          <p:nvPr>
            <p:ph type="sldNum" sz="quarter" idx="5"/>
          </p:nvPr>
        </p:nvSpPr>
        <p:spPr/>
        <p:txBody>
          <a:bodyPr/>
          <a:lstStyle/>
          <a:p>
            <a:fld id="{9A25C1E3-5144-41C7-B7ED-5AD022F4EA4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Recently, we conducted a high-speed Doppler demonstration experiment on a 113-kilometer field link, using a fiber link as an out-of-loop verification. The Doppler effect was simulated by modulating the laser frequency/phase.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811247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This</a:t>
            </a:r>
            <a:r>
              <a:rPr lang="en-US" altLang="zh-CN" sz="1200" b="0" i="0" kern="1200" baseline="0" dirty="0">
                <a:solidFill>
                  <a:schemeClr val="tx1"/>
                </a:solidFill>
                <a:effectLst/>
                <a:latin typeface="+mn-lt"/>
                <a:ea typeface="+mn-ea"/>
                <a:cs typeface="+mn-cs"/>
              </a:rPr>
              <a:t> is the </a:t>
            </a:r>
            <a:r>
              <a:rPr lang="en-US" altLang="zh-CN" sz="1200" b="0" i="0" kern="1200" dirty="0">
                <a:solidFill>
                  <a:schemeClr val="tx1"/>
                </a:solidFill>
                <a:effectLst/>
                <a:latin typeface="+mn-lt"/>
                <a:ea typeface="+mn-ea"/>
                <a:cs typeface="+mn-cs"/>
              </a:rPr>
              <a:t>preliminary</a:t>
            </a:r>
            <a:r>
              <a:rPr lang="en-US" altLang="zh-CN" sz="1200" b="0" i="0" kern="1200" baseline="0" dirty="0">
                <a:solidFill>
                  <a:schemeClr val="tx1"/>
                </a:solidFill>
                <a:effectLst/>
                <a:latin typeface="+mn-lt"/>
                <a:ea typeface="+mn-ea"/>
                <a:cs typeface="+mn-cs"/>
              </a:rPr>
              <a:t> results of </a:t>
            </a:r>
            <a:r>
              <a:rPr lang="en-US" altLang="zh-CN" sz="1200" b="0" i="0" kern="1200" dirty="0">
                <a:solidFill>
                  <a:schemeClr val="tx1"/>
                </a:solidFill>
                <a:effectLst/>
                <a:latin typeface="+mn-lt"/>
                <a:ea typeface="+mn-ea"/>
                <a:cs typeface="+mn-cs"/>
              </a:rPr>
              <a:t>the Doppler effect 2</a:t>
            </a:r>
            <a:r>
              <a:rPr lang="en-US" altLang="zh-CN" sz="1200" b="0" i="0" kern="1200" baseline="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within a dynamic range of 1500 m/s, the peak-to-peak value of the Doppler effect 2 was less than 30 fs. The real orbit was accurately reversed, and the TDEV approached 1 fs at several thousand seconds. We</a:t>
            </a:r>
            <a:r>
              <a:rPr lang="en-US" altLang="zh-CN" sz="1200" b="0" i="0" kern="1200" baseline="0" dirty="0">
                <a:solidFill>
                  <a:schemeClr val="tx1"/>
                </a:solidFill>
                <a:effectLst/>
                <a:latin typeface="+mn-lt"/>
                <a:ea typeface="+mn-ea"/>
                <a:cs typeface="+mn-cs"/>
              </a:rPr>
              <a:t> are still working on this, may submit a paper in a few months.</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149839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Now </a:t>
            </a:r>
            <a:r>
              <a:rPr lang="en-US" altLang="zh-CN" dirty="0"/>
              <a:t>I conclude my talk. SOLs can support global scale ground clocks comparison with instability below 5E-18 MDEV@10000s </a:t>
            </a:r>
            <a:r>
              <a:rPr lang="zh-CN" altLang="en-US" dirty="0"/>
              <a:t>（</a:t>
            </a:r>
            <a:r>
              <a:rPr lang="en-US" altLang="zh-CN" dirty="0"/>
              <a:t>29 fs TDEV@10000s</a:t>
            </a:r>
            <a:r>
              <a:rPr lang="zh-CN" altLang="en-US" dirty="0"/>
              <a:t>）</a:t>
            </a:r>
            <a:r>
              <a:rPr lang="en-US" altLang="zh-CN" dirty="0"/>
              <a:t>.Most likely we will have a SOLs serve for optical clock comparison in 2028. Welcome international colleagues around the world to use this Chinese experimental satellite to compare optical clocks.</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96668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a:extLst>
              <a:ext uri="{FF2B5EF4-FFF2-40B4-BE49-F238E27FC236}">
                <a16:creationId xmlns:a16="http://schemas.microsoft.com/office/drawing/2014/main" id="{39A223F5-BC3E-40B6-AA42-A99035E3B387}"/>
              </a:ext>
            </a:extLst>
          </p:cNvPr>
          <p:cNvSpPr>
            <a:spLocks noGrp="1" noRot="1" noChangeAspect="1" noChangeArrowheads="1" noTextEdit="1"/>
          </p:cNvSpPr>
          <p:nvPr>
            <p:ph type="sldImg" idx="4294967295"/>
          </p:nvPr>
        </p:nvSpPr>
        <p:spPr>
          <a:ln>
            <a:miter lim="800000"/>
          </a:ln>
        </p:spPr>
      </p:sp>
      <p:sp>
        <p:nvSpPr>
          <p:cNvPr id="119811" name="备注占位符 2">
            <a:extLst>
              <a:ext uri="{FF2B5EF4-FFF2-40B4-BE49-F238E27FC236}">
                <a16:creationId xmlns:a16="http://schemas.microsoft.com/office/drawing/2014/main" id="{3DA21DF9-411C-4150-9490-825814A24554}"/>
              </a:ext>
            </a:extLst>
          </p:cNvPr>
          <p:cNvSpPr>
            <a:spLocks noGrp="1" noChangeArrowheads="1"/>
          </p:cNvSpPr>
          <p:nvPr>
            <p:ph type="body" idx="4294967295"/>
          </p:nvPr>
        </p:nvSpPr>
        <p:spPr/>
        <p:txBody>
          <a:bodyPr/>
          <a:lstStyle/>
          <a:p>
            <a:pPr eaLnBrk="1" hangingPunct="1"/>
            <a:r>
              <a:rPr lang="en-US" altLang="zh-CN" dirty="0"/>
              <a:t>At the end, I want to notice that these is another SOL plan in USA, I </a:t>
            </a:r>
            <a:r>
              <a:rPr lang="en-US" altLang="zh-CN" dirty="0" err="1"/>
              <a:t>donot</a:t>
            </a:r>
            <a:r>
              <a:rPr lang="en-US" altLang="zh-CN" dirty="0"/>
              <a:t> have much information except the paper published in 2022. this plan slightly later than Chinese one. But has better stability.</a:t>
            </a:r>
            <a:endParaRPr lang="zh-CN" altLang="en-US" dirty="0"/>
          </a:p>
        </p:txBody>
      </p:sp>
      <p:sp>
        <p:nvSpPr>
          <p:cNvPr id="2" name="灯片编号占位符 3">
            <a:extLst>
              <a:ext uri="{FF2B5EF4-FFF2-40B4-BE49-F238E27FC236}">
                <a16:creationId xmlns:a16="http://schemas.microsoft.com/office/drawing/2014/main" id="{514CC6A0-95F1-4C90-BBD6-681459F7CDC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fld id="{E3CF31DF-85FE-40B0-89D7-17661BA65188}" type="slidenum">
              <a:rPr altLang="en-US">
                <a:latin typeface="等线" panose="02010600030101010101" pitchFamily="2" charset="-122"/>
                <a:ea typeface="等线" panose="02010600030101010101" pitchFamily="2" charset="-122"/>
              </a:rPr>
              <a:pPr/>
              <a:t>19</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200000"/>
              </a:lnSpc>
              <a:buFont typeface="Wingdings" panose="05000000000000000000" pitchFamily="2" charset="2"/>
              <a:buNone/>
            </a:pPr>
            <a:r>
              <a:rPr lang="en-US" altLang="zh-CN" dirty="0"/>
              <a:t>My talk include three parts: </a:t>
            </a:r>
            <a:r>
              <a:rPr lang="en-US" altLang="zh-CN" sz="1200" dirty="0">
                <a:solidFill>
                  <a:srgbClr val="FF0000"/>
                </a:solidFill>
                <a:latin typeface="Arial" panose="020B0604020202020204" pitchFamily="34" charset="0"/>
                <a:cs typeface="Arial" panose="020B0604020202020204" pitchFamily="34" charset="0"/>
              </a:rPr>
              <a:t>Motivation of Satellite optical links (SOL) for optical clock comparison</a:t>
            </a:r>
          </a:p>
          <a:p>
            <a:pPr marL="0" indent="0">
              <a:lnSpc>
                <a:spcPct val="200000"/>
              </a:lnSpc>
              <a:buFont typeface="Wingdings" panose="05000000000000000000" pitchFamily="2" charset="2"/>
              <a:buNone/>
            </a:pPr>
            <a:r>
              <a:rPr lang="en-US" altLang="zh-CN" sz="1200" dirty="0">
                <a:latin typeface="Arial" panose="020B0604020202020204" pitchFamily="34" charset="0"/>
                <a:cs typeface="Arial" panose="020B0604020202020204" pitchFamily="34" charset="0"/>
              </a:rPr>
              <a:t>Technical Challenges of Satellite optical links; and Plan and progress of SOL in China</a:t>
            </a:r>
            <a:endParaRPr lang="zh-CN" altLang="en-US" sz="1200"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207661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Thank you for your attention!</a:t>
            </a:r>
            <a:endParaRPr lang="zh-CN" altLang="en-US" sz="1200"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494389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3050" cy="3725863"/>
          </a:xfrm>
        </p:spPr>
      </p:sp>
      <p:sp>
        <p:nvSpPr>
          <p:cNvPr id="3" name="备注占位符 2"/>
          <p:cNvSpPr>
            <a:spLocks noGrp="1"/>
          </p:cNvSpPr>
          <p:nvPr>
            <p:ph type="body" idx="1"/>
          </p:nvPr>
        </p:nvSpPr>
        <p:spPr/>
        <p:txBody>
          <a:bodyPr/>
          <a:lstStyle/>
          <a:p>
            <a:r>
              <a:rPr lang="en-US" altLang="zh-CN" sz="1400" b="0" i="0" dirty="0">
                <a:solidFill>
                  <a:srgbClr val="2A2F45"/>
                </a:solidFill>
                <a:effectLst/>
                <a:latin typeface="PingFang SC"/>
              </a:rPr>
              <a:t>The link assessment consists of two steps: First, nearby ground stations establish links with the satellite to evaluate link stability caused by equipment noise through comparison. Second, stations at least 1,000 km apart, connected by optical fibers, assess link stability by comparing their connections.</a:t>
            </a:r>
            <a:endParaRPr kumimoji="1" lang="en-US" altLang="zh-CN" sz="1400" dirty="0">
              <a:latin typeface="Times New Roman" panose="02020603050405020304" pitchFamily="18" charset="0"/>
              <a:ea typeface="+mn-ea"/>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a:defRPr/>
            </a:pPr>
            <a:fld id="{413905BD-5D49-4FAD-BC1C-E8C4C443E982}" type="slidenum">
              <a:rPr lang="en-US" smtClean="0"/>
              <a:t>21</a:t>
            </a:fld>
            <a:endParaRPr lang="en-US"/>
          </a:p>
        </p:txBody>
      </p:sp>
    </p:spTree>
    <p:extLst>
      <p:ext uri="{BB962C8B-B14F-4D97-AF65-F5344CB8AC3E}">
        <p14:creationId xmlns:p14="http://schemas.microsoft.com/office/powerpoint/2010/main" val="319906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Why do we need </a:t>
            </a:r>
            <a:r>
              <a:rPr lang="en-US" altLang="zh-CN" sz="1200" b="1" dirty="0">
                <a:solidFill>
                  <a:srgbClr val="1A202C"/>
                </a:solidFill>
                <a:latin typeface="+mn-lt"/>
              </a:rPr>
              <a:t>Satellite Optical Links</a:t>
            </a:r>
            <a:r>
              <a:rPr lang="en-US" altLang="zh-CN" sz="1200" b="0" i="0" kern="1200" dirty="0">
                <a:solidFill>
                  <a:schemeClr val="tx1"/>
                </a:solidFill>
                <a:effectLst/>
                <a:latin typeface="+mn-lt"/>
                <a:ea typeface="+mn-ea"/>
                <a:cs typeface="+mn-cs"/>
              </a:rPr>
              <a:t>? Firstly, global-scale ground optical clock comparisons require a simple linking method; a link network constructed through several satellites can complete the comparison of ground optical clocks worldwide. On the other hand, the instability of traditional microwave carrier-based space-to-ground links cannot well meet the requirements of optical clock comparisons. As pointed out in I-SOC Scientific Requirements, the stability of optical links has more advantages. </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等线"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405787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Technically, space-to-ground optical links are fundamentally the same as ground-based free-space optical links. As Lora Sinclair just </a:t>
            </a:r>
            <a:r>
              <a:rPr lang="en-US" altLang="zh-CN" sz="1200" b="0" i="0" kern="1200" dirty="0" err="1">
                <a:solidFill>
                  <a:schemeClr val="tx1"/>
                </a:solidFill>
                <a:effectLst/>
                <a:latin typeface="+mn-lt"/>
                <a:ea typeface="+mn-ea"/>
                <a:cs typeface="+mn-cs"/>
              </a:rPr>
              <a:t>demostrated</a:t>
            </a:r>
            <a:r>
              <a:rPr lang="en-US" altLang="zh-CN" sz="1200" b="0" i="0" kern="1200" dirty="0">
                <a:solidFill>
                  <a:schemeClr val="tx1"/>
                </a:solidFill>
                <a:effectLst/>
                <a:latin typeface="+mn-lt"/>
                <a:ea typeface="+mn-ea"/>
                <a:cs typeface="+mn-cs"/>
              </a:rPr>
              <a:t>, NIST has pioneered this work—since 2013, they have experimentally demonstrated high-stability free-space links using optical frequency combs and interferometry.</a:t>
            </a:r>
            <a:endParaRPr lang="en-US" altLang="zh-CN" dirty="0">
              <a:solidFill>
                <a:schemeClr val="bg1"/>
              </a:solidFill>
            </a:endParaRPr>
          </a:p>
        </p:txBody>
      </p:sp>
      <p:sp>
        <p:nvSpPr>
          <p:cNvPr id="4" name="灯片编号占位符 3"/>
          <p:cNvSpPr>
            <a:spLocks noGrp="1"/>
          </p:cNvSpPr>
          <p:nvPr>
            <p:ph type="sldNum" sz="quarter" idx="10"/>
          </p:nvPr>
        </p:nvSpPr>
        <p:spPr/>
        <p:txBody>
          <a:bodyPr/>
          <a:lstStyle/>
          <a:p>
            <a:fld id="{AECA12B0-3B94-4BE8-B47D-295D4313B75A}" type="slidenum">
              <a:rPr lang="zh-CN" altLang="en-US" smtClean="0"/>
              <a:t>4</a:t>
            </a:fld>
            <a:endParaRPr lang="zh-CN" altLang="en-US"/>
          </a:p>
        </p:txBody>
      </p:sp>
    </p:spTree>
    <p:extLst>
      <p:ext uri="{BB962C8B-B14F-4D97-AF65-F5344CB8AC3E}">
        <p14:creationId xmlns:p14="http://schemas.microsoft.com/office/powerpoint/2010/main" val="206825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Extending the distance to the satellite-ground distance requires enduring greater transmission loss, which can be achieved by increasing the optical frequency comb's optical power to the watt level. As what</a:t>
            </a:r>
            <a:r>
              <a:rPr lang="en-US" altLang="zh-CN" sz="1200" b="0" i="0" kern="1200" baseline="0" dirty="0">
                <a:solidFill>
                  <a:schemeClr val="tx1"/>
                </a:solidFill>
                <a:effectLst/>
                <a:latin typeface="+mn-lt"/>
                <a:ea typeface="+mn-ea"/>
                <a:cs typeface="+mn-cs"/>
              </a:rPr>
              <a:t> we did.</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46524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Alternatively, tracking interferometry enables more efficient use of received optical power, improving sensitivity from </a:t>
            </a:r>
            <a:r>
              <a:rPr lang="en-US" altLang="zh-CN" sz="1200" b="0" i="0" kern="1200" dirty="0" err="1">
                <a:solidFill>
                  <a:schemeClr val="tx1"/>
                </a:solidFill>
                <a:effectLst/>
                <a:latin typeface="+mn-lt"/>
                <a:ea typeface="+mn-ea"/>
                <a:cs typeface="+mn-cs"/>
              </a:rPr>
              <a:t>nanowatts</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to below </a:t>
            </a:r>
            <a:r>
              <a:rPr lang="en-US" altLang="zh-CN" sz="1200" b="0" i="0" kern="1200" dirty="0" err="1">
                <a:solidFill>
                  <a:schemeClr val="tx1"/>
                </a:solidFill>
                <a:effectLst/>
                <a:latin typeface="+mn-lt"/>
                <a:ea typeface="+mn-ea"/>
                <a:cs typeface="+mn-cs"/>
              </a:rPr>
              <a:t>picowatts</a:t>
            </a:r>
            <a:r>
              <a:rPr lang="en-US" altLang="zh-CN" sz="1200" b="0" i="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771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A2F45"/>
                </a:solidFill>
                <a:effectLst/>
                <a:latin typeface="PingFang SC"/>
              </a:rPr>
              <a:t>Of course, achieving a space-to-ground optical link still poses significant challenges. Here, I will not address the financial and engineering difficulties, but only the technical issues. We believe that the Doppler effect is the only factor that has not been fully evaluated.</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5815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Doppler effect has two mechanisms of action: Firstly, the asymmetrical change in the optical path of the link introduces a systematic errors, which, as shown in the formula, are proportional to the relative Doppler motion speed. Here, we have taken into account that the satellite moves faster, so we choose the lambda line pairing link transmission time, which can reduce the impact. Even so, the time error is still at the picosecond level or above. Further reduction requires precise orbit determination data for calibration </a:t>
            </a:r>
            <a:r>
              <a:rPr lang="en-US" altLang="zh-CN" sz="1200" b="0" i="0" kern="1200">
                <a:solidFill>
                  <a:schemeClr val="tx1"/>
                </a:solidFill>
                <a:effectLst/>
                <a:latin typeface="+mn-lt"/>
                <a:ea typeface="+mn-ea"/>
                <a:cs typeface="+mn-cs"/>
              </a:rPr>
              <a:t>and correction. </a:t>
            </a:r>
            <a:r>
              <a:rPr lang="en-US" altLang="zh-CN" sz="1200" b="0" i="0" kern="1200" dirty="0">
                <a:solidFill>
                  <a:schemeClr val="tx1"/>
                </a:solidFill>
                <a:effectLst/>
                <a:latin typeface="+mn-lt"/>
                <a:ea typeface="+mn-ea"/>
                <a:cs typeface="+mn-cs"/>
              </a:rPr>
              <a:t>We have conducted data simulations for this, and will introduce its impact in detail later.</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17899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On the other hand, Doppler effect</a:t>
            </a:r>
            <a:r>
              <a:rPr lang="en-US" altLang="zh-CN" sz="1200" b="0" i="0" kern="1200" baseline="0" dirty="0">
                <a:solidFill>
                  <a:schemeClr val="tx1"/>
                </a:solidFill>
                <a:effectLst/>
                <a:latin typeface="+mn-lt"/>
                <a:ea typeface="+mn-ea"/>
                <a:cs typeface="+mn-cs"/>
              </a:rPr>
              <a:t> can introduce error during timing process i</a:t>
            </a:r>
            <a:r>
              <a:rPr lang="en-US" altLang="zh-CN" sz="1200" b="0" i="0" kern="1200" dirty="0">
                <a:solidFill>
                  <a:schemeClr val="tx1"/>
                </a:solidFill>
                <a:effectLst/>
                <a:latin typeface="+mn-lt"/>
                <a:ea typeface="+mn-ea"/>
                <a:cs typeface="+mn-cs"/>
              </a:rPr>
              <a:t>n the optical linear sampling process. the Doppler effect shifts the interference spectrum—causing timing errors due to RF and optical dispersion. Prior experiments achieved stable links at 24 m/s Doppler shift, but operational requirements demand velocities orders of magnitude higher. A tracking interferometry perhaps have less</a:t>
            </a:r>
            <a:r>
              <a:rPr lang="en-US" altLang="zh-CN" sz="1200" b="0" i="0" kern="1200" baseline="0" dirty="0">
                <a:solidFill>
                  <a:schemeClr val="tx1"/>
                </a:solidFill>
                <a:effectLst/>
                <a:latin typeface="+mn-lt"/>
                <a:ea typeface="+mn-ea"/>
                <a:cs typeface="+mn-cs"/>
              </a:rPr>
              <a:t> trouble </a:t>
            </a:r>
            <a:r>
              <a:rPr lang="en-US" altLang="zh-CN" sz="1200" b="0" i="0" kern="1200" dirty="0">
                <a:solidFill>
                  <a:schemeClr val="tx1"/>
                </a:solidFill>
                <a:effectLst/>
                <a:latin typeface="+mn-lt"/>
                <a:ea typeface="+mn-ea"/>
                <a:cs typeface="+mn-cs"/>
              </a:rPr>
              <a:t>for timing, though experimental validation is still needed.</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83337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标题 1"/>
          <p:cNvSpPr>
            <a:spLocks noGrp="1"/>
          </p:cNvSpPr>
          <p:nvPr>
            <p:ph type="title"/>
          </p:nvPr>
        </p:nvSpPr>
        <p:spPr>
          <a:xfrm>
            <a:off x="609600" y="1"/>
            <a:ext cx="10972800" cy="836613"/>
          </a:xfrm>
        </p:spPr>
        <p:txBody>
          <a:bodyPr>
            <a:normAutofit/>
          </a:bodyPr>
          <a:lstStyle>
            <a:lvl1pPr algn="l">
              <a:defRPr sz="3600"/>
            </a:lvl1pPr>
          </a:lstStyle>
          <a:p>
            <a:r>
              <a:rPr lang="zh-CN" altLang="en-US" dirty="0"/>
              <a:t>单击此处编辑母版标题样式</a:t>
            </a:r>
          </a:p>
        </p:txBody>
      </p:sp>
      <p:sp>
        <p:nvSpPr>
          <p:cNvPr id="3" name="日期占位符 2"/>
          <p:cNvSpPr>
            <a:spLocks noGrp="1"/>
          </p:cNvSpPr>
          <p:nvPr>
            <p:ph type="dt" sz="half" idx="10"/>
          </p:nvPr>
        </p:nvSpPr>
        <p:spPr>
          <a:xfrm>
            <a:off x="609600" y="6356351"/>
            <a:ext cx="2844800" cy="365125"/>
          </a:xfrm>
        </p:spPr>
        <p:txBody>
          <a:bodyPr/>
          <a:lstStyle/>
          <a:p>
            <a:fld id="{530820CF-B880-4189-942D-D702A7CBA730}" type="datetimeFigureOut">
              <a:rPr lang="zh-CN" altLang="en-US" smtClean="0"/>
              <a:t>2026/2/24</a:t>
            </a:fld>
            <a:endParaRPr lang="zh-CN" altLang="en-US"/>
          </a:p>
        </p:txBody>
      </p:sp>
      <p:sp>
        <p:nvSpPr>
          <p:cNvPr id="4" name="页脚占位符 3"/>
          <p:cNvSpPr>
            <a:spLocks noGrp="1"/>
          </p:cNvSpPr>
          <p:nvPr>
            <p:ph type="ftr" sz="quarter" idx="11"/>
          </p:nvPr>
        </p:nvSpPr>
        <p:spPr>
          <a:xfrm>
            <a:off x="4165600" y="6356351"/>
            <a:ext cx="3860800" cy="365125"/>
          </a:xfr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p:spPr>
        <p:txBody>
          <a:bodyPr/>
          <a:lstStyle/>
          <a:p>
            <a:fld id="{0C913308-F349-4B6D-A68A-DD1791B4A57B}" type="slidenum">
              <a:rPr lang="zh-CN" altLang="en-US" smtClean="0"/>
              <a:t>‹#›</a:t>
            </a:fld>
            <a:endParaRPr lang="zh-CN" altLang="en-US"/>
          </a:p>
        </p:txBody>
      </p:sp>
      <p:cxnSp>
        <p:nvCxnSpPr>
          <p:cNvPr id="7" name="直接连接符 6"/>
          <p:cNvCxnSpPr/>
          <p:nvPr userDrawn="1"/>
        </p:nvCxnSpPr>
        <p:spPr>
          <a:xfrm>
            <a:off x="0" y="836613"/>
            <a:ext cx="12192000" cy="0"/>
          </a:xfrm>
          <a:prstGeom prst="line">
            <a:avLst/>
          </a:prstGeom>
          <a:ln w="57150">
            <a:gradFill>
              <a:gsLst>
                <a:gs pos="0">
                  <a:schemeClr val="accent1"/>
                </a:gs>
                <a:gs pos="58000">
                  <a:schemeClr val="accent1"/>
                </a:gs>
                <a:gs pos="100000">
                  <a:schemeClr val="accent1">
                    <a:tint val="23500"/>
                    <a:satMod val="16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609600" y="980728"/>
            <a:ext cx="10972800" cy="5328592"/>
          </a:xfrm>
        </p:spPr>
        <p:txBody>
          <a:bodyPr/>
          <a:lstStyle>
            <a:lvl1pPr>
              <a:defRPr sz="2800"/>
            </a:lvl1pPr>
            <a:lvl2pPr>
              <a:defRPr sz="2400"/>
            </a:lvl2pPr>
            <a:lvl3pPr>
              <a:defRPr sz="20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95960" y="360000"/>
            <a:ext cx="10800000" cy="720000"/>
          </a:xfrm>
        </p:spPr>
        <p:txBody>
          <a:bodyPr wrap="square">
            <a:normAutofit/>
          </a:body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695960" y="6356350"/>
            <a:ext cx="2743200" cy="365125"/>
          </a:xfrm>
        </p:spPr>
        <p:txBody>
          <a:bodyPr wrap="square">
            <a:normAutofit/>
          </a:bodyPr>
          <a:lstStyle/>
          <a:p>
            <a:fld id="{5592522B-0F24-4480-B9DD-A9474A6880D6}" type="datetimeFigureOut">
              <a:rPr lang="zh-CN" altLang="en-US" smtClean="0"/>
              <a:t>2026/2/24</a:t>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753983" y="6356350"/>
            <a:ext cx="2743200" cy="365125"/>
          </a:xfrm>
        </p:spPr>
        <p:txBody>
          <a:bodyPr wrap="square">
            <a:normAutofit/>
          </a:bodyPr>
          <a:lstStyle/>
          <a:p>
            <a:fld id="{BE5F26B5-172A-4DC2-B0B7-181CFC56B87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宋体" panose="02010600030101010101" pitchFamily="2" charset="-122"/>
                <a:ea typeface="宋体" panose="02010600030101010101" pitchFamily="2" charset="-122"/>
                <a:cs typeface="宋体" panose="02010600030101010101" pitchFamily="2" charset="-122"/>
              </a:defRPr>
            </a:lvl1pPr>
          </a:lstStyle>
          <a:p>
            <a:endParaRPr lang="en-US" dirty="0"/>
          </a:p>
        </p:txBody>
      </p:sp>
      <p:sp>
        <p:nvSpPr>
          <p:cNvPr id="3" name="Content Placeholder 2"/>
          <p:cNvSpPr>
            <a:spLocks noGrp="1"/>
          </p:cNvSpPr>
          <p:nvPr>
            <p:ph idx="1" hasCustomPrompt="1"/>
          </p:nvPr>
        </p:nvSpPr>
        <p:spPr/>
        <p:txBody>
          <a:bodyPr/>
          <a:lstStyle/>
          <a:p>
            <a:pPr lvl="0"/>
            <a:endParaRPr lang="en-US" dirty="0"/>
          </a:p>
        </p:txBody>
      </p:sp>
      <p:sp>
        <p:nvSpPr>
          <p:cNvPr id="4" name="Date Placeholder 3"/>
          <p:cNvSpPr>
            <a:spLocks noGrp="1"/>
          </p:cNvSpPr>
          <p:nvPr>
            <p:ph type="dt" sz="half" idx="10"/>
          </p:nvPr>
        </p:nvSpPr>
        <p:spPr/>
        <p:txBody>
          <a:bodyPr/>
          <a:lstStyle/>
          <a:p>
            <a:fld id="{55E2EB2D-DF2D-42F3-AD69-0B5703E31220}" type="datetimeFigureOut">
              <a:rPr lang="zh-CN" altLang="en-US" smtClean="0"/>
              <a:t>2026/2/24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A3D388-12C5-4A5E-9EC4-F621DEDC0B13}" type="slidenum">
              <a:rPr lang="zh-CN" altLang="en-US" smtClean="0"/>
              <a:t>‹#›</a:t>
            </a:fld>
            <a:endParaRPr lang="zh-CN" altLang="en-US"/>
          </a:p>
        </p:txBody>
      </p:sp>
    </p:spTree>
    <p:extLst>
      <p:ext uri="{BB962C8B-B14F-4D97-AF65-F5344CB8AC3E}">
        <p14:creationId xmlns:p14="http://schemas.microsoft.com/office/powerpoint/2010/main" val="24559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单击以编辑母版副标题样式</a:t>
            </a:r>
          </a:p>
        </p:txBody>
      </p:sp>
      <p:sp>
        <p:nvSpPr>
          <p:cNvPr id="4" name="日期占位符 3">
            <a:extLst>
              <a:ext uri="{FF2B5EF4-FFF2-40B4-BE49-F238E27FC236}">
                <a16:creationId xmlns:a16="http://schemas.microsoft.com/office/drawing/2014/main" id="{F6962BA9-6905-4139-AD4A-A1E4684EB1D8}"/>
              </a:ext>
            </a:extLst>
          </p:cNvPr>
          <p:cNvSpPr>
            <a:spLocks noGrp="1"/>
          </p:cNvSpPr>
          <p:nvPr>
            <p:ph type="dt" sz="half" idx="10"/>
          </p:nvPr>
        </p:nvSpPr>
        <p:spPr>
          <a:xfrm>
            <a:off x="838200" y="6356350"/>
            <a:ext cx="2743200" cy="365125"/>
          </a:xfrm>
          <a:prstGeom prst="rect">
            <a:avLst/>
          </a:prstGeom>
        </p:spPr>
        <p:txBody>
          <a:bodyPr/>
          <a:lstStyle>
            <a:lvl1pPr eaLnBrk="1" fontAlgn="auto" hangingPunct="1">
              <a:defRPr noProof="1">
                <a:latin typeface="+mn-lt"/>
                <a:ea typeface="+mn-ea"/>
              </a:defRPr>
            </a:lvl1pPr>
          </a:lstStyle>
          <a:p>
            <a:pPr>
              <a:defRPr/>
            </a:pPr>
            <a:fld id="{5F25EAF5-3D97-44D9-ADE6-D90F30509B3C}" type="datetimeFigureOut">
              <a:rPr lang="zh-CN" altLang="en-US"/>
              <a:pPr>
                <a:defRPr/>
              </a:pPr>
              <a:t>2026/2/24</a:t>
            </a:fld>
            <a:endParaRPr lang="zh-CN" altLang="en-US"/>
          </a:p>
        </p:txBody>
      </p:sp>
      <p:sp>
        <p:nvSpPr>
          <p:cNvPr id="5" name="页脚占位符 4">
            <a:extLst>
              <a:ext uri="{FF2B5EF4-FFF2-40B4-BE49-F238E27FC236}">
                <a16:creationId xmlns:a16="http://schemas.microsoft.com/office/drawing/2014/main" id="{CD4FB798-D58F-4079-A2DE-0DB3ED41541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defRPr noProof="1"/>
            </a:lvl1pPr>
          </a:lstStyle>
          <a:p>
            <a:pPr>
              <a:defRPr/>
            </a:pPr>
            <a:endParaRPr lang="zh-CN" altLang="en-US"/>
          </a:p>
        </p:txBody>
      </p:sp>
      <p:sp>
        <p:nvSpPr>
          <p:cNvPr id="6" name="灯片编号占位符 5">
            <a:extLst>
              <a:ext uri="{FF2B5EF4-FFF2-40B4-BE49-F238E27FC236}">
                <a16:creationId xmlns:a16="http://schemas.microsoft.com/office/drawing/2014/main" id="{67616AFA-6D0C-4913-B27D-F881E9C819A7}"/>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noProof="1"/>
            </a:lvl1pPr>
          </a:lstStyle>
          <a:p>
            <a:fld id="{470CB242-908D-4545-89D8-E41B6F44385C}" type="slidenum">
              <a:rPr altLang="en-US"/>
              <a:pPr/>
              <a:t>‹#›</a:t>
            </a:fld>
            <a:endParaRPr lang="zh-CN" altLang="en-US"/>
          </a:p>
        </p:txBody>
      </p:sp>
    </p:spTree>
    <p:extLst>
      <p:ext uri="{BB962C8B-B14F-4D97-AF65-F5344CB8AC3E}">
        <p14:creationId xmlns:p14="http://schemas.microsoft.com/office/powerpoint/2010/main" val="38464370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1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0" y="0"/>
            <a:ext cx="12192001" cy="583200"/>
          </a:xfrm>
          <a:prstGeom prst="rect">
            <a:avLst/>
          </a:prstGeom>
          <a:solidFill>
            <a:srgbClr val="4B6DB4"/>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prstClr val="white"/>
              </a:solidFill>
              <a:latin typeface="Times New Roman" panose="02020603050405020304" pitchFamily="18" charset="0"/>
            </a:endParaRPr>
          </a:p>
        </p:txBody>
      </p:sp>
      <p:sp>
        <p:nvSpPr>
          <p:cNvPr id="10" name="五边形 9"/>
          <p:cNvSpPr/>
          <p:nvPr userDrawn="1"/>
        </p:nvSpPr>
        <p:spPr>
          <a:xfrm>
            <a:off x="0" y="0"/>
            <a:ext cx="720000" cy="583200"/>
          </a:xfrm>
          <a:prstGeom prst="homePlate">
            <a:avLst>
              <a:gd name="adj" fmla="val 35845"/>
            </a:avLst>
          </a:prstGeom>
          <a:solidFill>
            <a:srgbClr val="2F4C9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latin typeface="Times New Roman" panose="02020603050405020304" pitchFamily="18" charset="0"/>
            </a:endParaRPr>
          </a:p>
        </p:txBody>
      </p:sp>
      <p:sp>
        <p:nvSpPr>
          <p:cNvPr id="11" name="燕尾形 10"/>
          <p:cNvSpPr/>
          <p:nvPr userDrawn="1"/>
        </p:nvSpPr>
        <p:spPr>
          <a:xfrm>
            <a:off x="432000" y="0"/>
            <a:ext cx="288000" cy="583200"/>
          </a:xfrm>
          <a:prstGeom prst="chevron">
            <a:avLst>
              <a:gd name="adj" fmla="val 740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Times New Roman" panose="02020603050405020304" pitchFamily="18" charset="0"/>
            </a:endParaRPr>
          </a:p>
        </p:txBody>
      </p:sp>
      <p:sp>
        <p:nvSpPr>
          <p:cNvPr id="2" name="文本框 1"/>
          <p:cNvSpPr txBox="1"/>
          <p:nvPr userDrawn="1"/>
        </p:nvSpPr>
        <p:spPr>
          <a:xfrm>
            <a:off x="3269942" y="1609725"/>
            <a:ext cx="255198" cy="488595"/>
          </a:xfrm>
          <a:prstGeom prst="rect">
            <a:avLst/>
          </a:prstGeom>
          <a:noFill/>
        </p:spPr>
        <p:txBody>
          <a:bodyPr wrap="none" rtlCol="0">
            <a:spAutoFit/>
          </a:bodyPr>
          <a:lstStyle/>
          <a:p>
            <a:pPr algn="just">
              <a:lnSpc>
                <a:spcPct val="130000"/>
              </a:lnSpc>
            </a:pPr>
            <a:r>
              <a:rPr lang="en-US" altLang="zh-CN" sz="2200" dirty="0">
                <a:latin typeface="Times New Roman" panose="02020603050405020304" pitchFamily="18" charset="0"/>
              </a:rPr>
              <a:t> </a:t>
            </a:r>
            <a:endParaRPr lang="zh-CN" altLang="en-US" sz="22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 id="2147483658" r:id="rId5"/>
    <p:sldLayoutId id="2147483659" r:id="rId6"/>
    <p:sldLayoutId id="2147483660" r:id="rId7"/>
    <p:sldLayoutId id="214748366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49910" rtl="0" eaLnBrk="1" latinLnBrk="0" hangingPunct="1">
        <a:spcBef>
          <a:spcPct val="0"/>
        </a:spcBef>
        <a:buNone/>
        <a:defRPr sz="3610" b="1" i="0" kern="1200">
          <a:solidFill>
            <a:srgbClr val="CD9544"/>
          </a:solidFill>
          <a:latin typeface="Songti SC" charset="-122"/>
          <a:ea typeface="Songti SC" charset="-122"/>
          <a:cs typeface="Songti SC" charset="-122"/>
        </a:defRPr>
      </a:lvl1pPr>
    </p:titleStyle>
    <p:body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893445" indent="-343535" algn="l" defTabSz="549910" rtl="0" eaLnBrk="1" latinLnBrk="0" hangingPunct="1">
        <a:spcBef>
          <a:spcPct val="20000"/>
        </a:spcBef>
        <a:buFont typeface="Arial" panose="020B0604020202020204"/>
        <a:buChar char="–"/>
        <a:defRPr sz="3365" kern="1200">
          <a:solidFill>
            <a:schemeClr val="tx1"/>
          </a:solidFill>
          <a:latin typeface="+mn-lt"/>
          <a:ea typeface="+mn-ea"/>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p:bodyStyle>
    <p:otherStyle>
      <a:defPPr>
        <a:defRPr lang="zh-CN"/>
      </a:defPPr>
      <a:lvl1pPr marL="0" algn="l" defTabSz="549910" rtl="0" eaLnBrk="1" latinLnBrk="0" hangingPunct="1">
        <a:defRPr sz="2165" kern="1200">
          <a:solidFill>
            <a:schemeClr val="tx1"/>
          </a:solidFill>
          <a:latin typeface="+mn-lt"/>
          <a:ea typeface="+mn-ea"/>
          <a:cs typeface="+mn-cs"/>
        </a:defRPr>
      </a:lvl1pPr>
      <a:lvl2pPr marL="549910" algn="l" defTabSz="549910" rtl="0" eaLnBrk="1" latinLnBrk="0" hangingPunct="1">
        <a:defRPr sz="2165" kern="1200">
          <a:solidFill>
            <a:schemeClr val="tx1"/>
          </a:solidFill>
          <a:latin typeface="+mn-lt"/>
          <a:ea typeface="+mn-ea"/>
          <a:cs typeface="+mn-cs"/>
        </a:defRPr>
      </a:lvl2pPr>
      <a:lvl3pPr marL="1099820" algn="l" defTabSz="549910" rtl="0" eaLnBrk="1" latinLnBrk="0" hangingPunct="1">
        <a:defRPr sz="2165" kern="1200">
          <a:solidFill>
            <a:schemeClr val="tx1"/>
          </a:solidFill>
          <a:latin typeface="+mn-lt"/>
          <a:ea typeface="+mn-ea"/>
          <a:cs typeface="+mn-cs"/>
        </a:defRPr>
      </a:lvl3pPr>
      <a:lvl4pPr marL="1649730" algn="l" defTabSz="549910" rtl="0" eaLnBrk="1" latinLnBrk="0" hangingPunct="1">
        <a:defRPr sz="2165" kern="1200">
          <a:solidFill>
            <a:schemeClr val="tx1"/>
          </a:solidFill>
          <a:latin typeface="+mn-lt"/>
          <a:ea typeface="+mn-ea"/>
          <a:cs typeface="+mn-cs"/>
        </a:defRPr>
      </a:lvl4pPr>
      <a:lvl5pPr marL="2200275" algn="l" defTabSz="549910" rtl="0" eaLnBrk="1" latinLnBrk="0" hangingPunct="1">
        <a:defRPr sz="2165" kern="1200">
          <a:solidFill>
            <a:schemeClr val="tx1"/>
          </a:solidFill>
          <a:latin typeface="+mn-lt"/>
          <a:ea typeface="+mn-ea"/>
          <a:cs typeface="+mn-cs"/>
        </a:defRPr>
      </a:lvl5pPr>
      <a:lvl6pPr marL="2750185" algn="l" defTabSz="549910" rtl="0" eaLnBrk="1" latinLnBrk="0" hangingPunct="1">
        <a:defRPr sz="2165" kern="1200">
          <a:solidFill>
            <a:schemeClr val="tx1"/>
          </a:solidFill>
          <a:latin typeface="+mn-lt"/>
          <a:ea typeface="+mn-ea"/>
          <a:cs typeface="+mn-cs"/>
        </a:defRPr>
      </a:lvl6pPr>
      <a:lvl7pPr marL="3300095" algn="l" defTabSz="549910" rtl="0" eaLnBrk="1" latinLnBrk="0" hangingPunct="1">
        <a:defRPr sz="2165" kern="1200">
          <a:solidFill>
            <a:schemeClr val="tx1"/>
          </a:solidFill>
          <a:latin typeface="+mn-lt"/>
          <a:ea typeface="+mn-ea"/>
          <a:cs typeface="+mn-cs"/>
        </a:defRPr>
      </a:lvl7pPr>
      <a:lvl8pPr marL="3850005" algn="l" defTabSz="549910" rtl="0" eaLnBrk="1" latinLnBrk="0" hangingPunct="1">
        <a:defRPr sz="2165" kern="1200">
          <a:solidFill>
            <a:schemeClr val="tx1"/>
          </a:solidFill>
          <a:latin typeface="+mn-lt"/>
          <a:ea typeface="+mn-ea"/>
          <a:cs typeface="+mn-cs"/>
        </a:defRPr>
      </a:lvl8pPr>
      <a:lvl9pPr marL="4399915" algn="l" defTabSz="549910" rtl="0" eaLnBrk="1" latinLnBrk="0" hangingPunct="1">
        <a:defRPr sz="21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42096"/>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200.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0.emf"/><Relationship Id="rId3" Type="http://schemas.openxmlformats.org/officeDocument/2006/relationships/notesSlide" Target="../notesSlides/notesSlide21.xml"/><Relationship Id="rId7" Type="http://schemas.openxmlformats.org/officeDocument/2006/relationships/image" Target="../media/image113.png"/><Relationship Id="rId12"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jpeg"/><Relationship Id="rId11" Type="http://schemas.openxmlformats.org/officeDocument/2006/relationships/image" Target="../media/image40.emf"/><Relationship Id="rId5" Type="http://schemas.openxmlformats.org/officeDocument/2006/relationships/image" Target="../media/image42.png"/><Relationship Id="rId10" Type="http://schemas.openxmlformats.org/officeDocument/2006/relationships/oleObject" Target="../embeddings/oleObject1.bin"/><Relationship Id="rId4" Type="http://schemas.openxmlformats.org/officeDocument/2006/relationships/image" Target="../media/image41.jpe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srcRect/>
          <a:stretch>
            <a:fillRect/>
          </a:stretch>
        </p:blipFill>
        <p:spPr>
          <a:xfrm>
            <a:off x="-11199" y="-32887"/>
            <a:ext cx="12192000" cy="6858000"/>
          </a:xfrm>
          <a:prstGeom prst="rect">
            <a:avLst/>
          </a:prstGeom>
        </p:spPr>
      </p:pic>
      <p:sp>
        <p:nvSpPr>
          <p:cNvPr id="3" name="Han-Ning Dai…"/>
          <p:cNvSpPr txBox="1"/>
          <p:nvPr/>
        </p:nvSpPr>
        <p:spPr>
          <a:xfrm>
            <a:off x="2613024" y="2447977"/>
            <a:ext cx="6285865" cy="1782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86740" fontAlgn="auto">
              <a:lnSpc>
                <a:spcPct val="150000"/>
              </a:lnSpc>
              <a:spcBef>
                <a:spcPts val="0"/>
              </a:spcBef>
              <a:spcAft>
                <a:spcPts val="1200"/>
              </a:spcAft>
              <a:buFont typeface="Arial" panose="020B0604020202020204" pitchFamily="34" charset="0"/>
              <a:buNone/>
              <a:defRPr sz="2400">
                <a:solidFill>
                  <a:srgbClr val="FFFFFF"/>
                </a:solidFill>
              </a:defRPr>
            </a:pPr>
            <a:r>
              <a:rPr lang="en-US" altLang="zh-CN" dirty="0">
                <a:solidFill>
                  <a:schemeClr val="bg1"/>
                </a:solidFill>
                <a:latin typeface="Arial" panose="020B0604020202020204" pitchFamily="34" charset="0"/>
                <a:ea typeface="微软雅黑" panose="020B0503020204020204" charset="-122"/>
                <a:cs typeface="Arial" panose="020B0604020202020204" pitchFamily="34" charset="0"/>
              </a:rPr>
              <a:t>Hai-feng Jiang</a:t>
            </a:r>
          </a:p>
          <a:p>
            <a:pPr marL="0" indent="0" defTabSz="586740">
              <a:lnSpc>
                <a:spcPct val="150000"/>
              </a:lnSpc>
              <a:spcBef>
                <a:spcPts val="0"/>
              </a:spcBef>
              <a:buFont typeface="Arial" panose="020B0604020202020204" pitchFamily="34" charset="0"/>
              <a:buNone/>
              <a:defRPr sz="2400">
                <a:solidFill>
                  <a:srgbClr val="FFFFFF"/>
                </a:solidFill>
              </a:defRPr>
            </a:pPr>
            <a:r>
              <a:rPr lang="en-US" altLang="zh-CN" sz="2000" dirty="0">
                <a:solidFill>
                  <a:schemeClr val="bg1"/>
                </a:solidFill>
                <a:latin typeface="Arial" panose="020B0604020202020204" pitchFamily="34" charset="0"/>
                <a:ea typeface="微软雅黑" panose="020B0503020204020204" charset="-122"/>
                <a:cs typeface="Arial" panose="020B0604020202020204" pitchFamily="34" charset="0"/>
              </a:rPr>
              <a:t>University of Science and Technology of China</a:t>
            </a:r>
          </a:p>
        </p:txBody>
      </p:sp>
      <p:pic>
        <p:nvPicPr>
          <p:cNvPr id="8" name="图像" descr="图像"/>
          <p:cNvPicPr>
            <a:picLocks noChangeAspect="1"/>
          </p:cNvPicPr>
          <p:nvPr/>
        </p:nvPicPr>
        <p:blipFill>
          <a:blip r:embed="rId4"/>
          <a:stretch>
            <a:fillRect/>
          </a:stretch>
        </p:blipFill>
        <p:spPr>
          <a:xfrm>
            <a:off x="11199" y="0"/>
            <a:ext cx="1627199" cy="1609040"/>
          </a:xfrm>
          <a:prstGeom prst="rect">
            <a:avLst/>
          </a:prstGeom>
          <a:solidFill>
            <a:schemeClr val="bg1">
              <a:alpha val="20000"/>
            </a:schemeClr>
          </a:solidFill>
          <a:ln w="12700">
            <a:miter lim="400000"/>
            <a:headEnd/>
            <a:tailEnd/>
          </a:ln>
        </p:spPr>
      </p:pic>
      <p:sp>
        <p:nvSpPr>
          <p:cNvPr id="9" name="文本框 8"/>
          <p:cNvSpPr txBox="1"/>
          <p:nvPr/>
        </p:nvSpPr>
        <p:spPr>
          <a:xfrm>
            <a:off x="383425" y="1446664"/>
            <a:ext cx="10542401" cy="923330"/>
          </a:xfrm>
          <a:prstGeom prst="rect">
            <a:avLst/>
          </a:prstGeom>
          <a:noFill/>
        </p:spPr>
        <p:txBody>
          <a:bodyPr wrap="square" rtlCol="0">
            <a:spAutoFit/>
          </a:bodyPr>
          <a:lstStyle/>
          <a:p>
            <a:pPr algn="ctr" defTabSz="586740">
              <a:lnSpc>
                <a:spcPct val="150000"/>
              </a:lnSpc>
              <a:defRPr sz="2400">
                <a:solidFill>
                  <a:srgbClr val="FFFFFF"/>
                </a:solidFill>
              </a:defRPr>
            </a:pPr>
            <a:r>
              <a:rPr lang="en-US" altLang="zh-CN" sz="3600" dirty="0">
                <a:solidFill>
                  <a:srgbClr val="FFFFFF"/>
                </a:solidFill>
                <a:latin typeface="Arial" panose="020B0604020202020204" pitchFamily="34" charset="0"/>
                <a:ea typeface="微软雅黑" panose="020B0503020204020204" charset="-122"/>
                <a:cs typeface="Arial" panose="020B0604020202020204" pitchFamily="34" charset="0"/>
              </a:rPr>
              <a:t>Satellite optical links</a:t>
            </a:r>
          </a:p>
        </p:txBody>
      </p:sp>
      <p:sp>
        <p:nvSpPr>
          <p:cNvPr id="7" name="文本框 6">
            <a:extLst>
              <a:ext uri="{FF2B5EF4-FFF2-40B4-BE49-F238E27FC236}">
                <a16:creationId xmlns:a16="http://schemas.microsoft.com/office/drawing/2014/main" id="{7A348A38-4FC6-4EEA-BF14-8585053DCD91}"/>
              </a:ext>
            </a:extLst>
          </p:cNvPr>
          <p:cNvSpPr txBox="1"/>
          <p:nvPr/>
        </p:nvSpPr>
        <p:spPr>
          <a:xfrm>
            <a:off x="4070478" y="-115197"/>
            <a:ext cx="10542401" cy="923330"/>
          </a:xfrm>
          <a:prstGeom prst="rect">
            <a:avLst/>
          </a:prstGeom>
          <a:noFill/>
        </p:spPr>
        <p:txBody>
          <a:bodyPr wrap="square" rtlCol="0">
            <a:spAutoFit/>
          </a:bodyPr>
          <a:lstStyle/>
          <a:p>
            <a:pPr algn="ctr" defTabSz="586740">
              <a:lnSpc>
                <a:spcPct val="150000"/>
              </a:lnSpc>
              <a:defRPr sz="2400">
                <a:solidFill>
                  <a:srgbClr val="FFFFFF"/>
                </a:solidFill>
              </a:defRPr>
            </a:pPr>
            <a:r>
              <a:rPr lang="en-US" altLang="zh-CN" sz="3600" dirty="0">
                <a:solidFill>
                  <a:srgbClr val="FFFFFF"/>
                </a:solidFill>
                <a:latin typeface="Arial" panose="020B0604020202020204" pitchFamily="34" charset="0"/>
                <a:ea typeface="微软雅黑" panose="020B0503020204020204" charset="-122"/>
                <a:cs typeface="Arial" panose="020B0604020202020204" pitchFamily="34" charset="0"/>
              </a:rPr>
              <a:t>CCTF Technical exchange</a:t>
            </a:r>
          </a:p>
        </p:txBody>
      </p:sp>
      <p:sp>
        <p:nvSpPr>
          <p:cNvPr id="2" name="文本框 1">
            <a:extLst>
              <a:ext uri="{FF2B5EF4-FFF2-40B4-BE49-F238E27FC236}">
                <a16:creationId xmlns:a16="http://schemas.microsoft.com/office/drawing/2014/main" id="{CCC55D20-9B98-4D61-B60E-EA70559D8ED9}"/>
              </a:ext>
            </a:extLst>
          </p:cNvPr>
          <p:cNvSpPr txBox="1"/>
          <p:nvPr/>
        </p:nvSpPr>
        <p:spPr>
          <a:xfrm>
            <a:off x="9251733" y="6301893"/>
            <a:ext cx="2888932" cy="523220"/>
          </a:xfrm>
          <a:prstGeom prst="rect">
            <a:avLst/>
          </a:prstGeom>
          <a:no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2027-2-23 online</a:t>
            </a:r>
            <a:endParaRPr lang="zh-CN" alt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72"/>
          <p:cNvSpPr>
            <a:spLocks noChangeArrowheads="1"/>
          </p:cNvSpPr>
          <p:nvPr/>
        </p:nvSpPr>
        <p:spPr bwMode="auto">
          <a:xfrm>
            <a:off x="1665229" y="-301127"/>
            <a:ext cx="9303994" cy="1077218"/>
          </a:xfrm>
          <a:prstGeom prst="rect">
            <a:avLst/>
          </a:prstGeom>
          <a:noFill/>
          <a:ln>
            <a:noFill/>
          </a:ln>
        </p:spPr>
        <p:txBody>
          <a:bodyPr wrap="square">
            <a:spAutoFit/>
          </a:bodyPr>
          <a:lstStyle/>
          <a:p>
            <a:pPr>
              <a:lnSpc>
                <a:spcPct val="200000"/>
              </a:lnSpc>
            </a:pPr>
            <a:r>
              <a:rPr lang="en-US" altLang="zh-CN" sz="3200" dirty="0">
                <a:solidFill>
                  <a:schemeClr val="bg1"/>
                </a:solidFill>
                <a:latin typeface="Arial" panose="020B0604020202020204" pitchFamily="34" charset="0"/>
                <a:cs typeface="Arial" panose="020B0604020202020204" pitchFamily="34" charset="0"/>
              </a:rPr>
              <a:t>Technical Challenge of Satellite optical links</a:t>
            </a:r>
          </a:p>
        </p:txBody>
      </p:sp>
      <p:pic>
        <p:nvPicPr>
          <p:cNvPr id="10" name="图片 9">
            <a:extLst>
              <a:ext uri="{FF2B5EF4-FFF2-40B4-BE49-F238E27FC236}">
                <a16:creationId xmlns:a16="http://schemas.microsoft.com/office/drawing/2014/main" id="{078DAF62-B308-4242-9107-643E7E64CA9A}"/>
              </a:ext>
            </a:extLst>
          </p:cNvPr>
          <p:cNvPicPr>
            <a:picLocks noChangeAspect="1"/>
          </p:cNvPicPr>
          <p:nvPr/>
        </p:nvPicPr>
        <p:blipFill>
          <a:blip r:embed="rId3"/>
          <a:stretch>
            <a:fillRect/>
          </a:stretch>
        </p:blipFill>
        <p:spPr>
          <a:xfrm>
            <a:off x="796052" y="1052139"/>
            <a:ext cx="4255965" cy="4367719"/>
          </a:xfrm>
          <a:prstGeom prst="rect">
            <a:avLst/>
          </a:prstGeom>
        </p:spPr>
      </p:pic>
      <p:pic>
        <p:nvPicPr>
          <p:cNvPr id="15" name="图片 14">
            <a:extLst>
              <a:ext uri="{FF2B5EF4-FFF2-40B4-BE49-F238E27FC236}">
                <a16:creationId xmlns:a16="http://schemas.microsoft.com/office/drawing/2014/main" id="{833F0B70-2ADB-447D-AD71-D9A5DCBA7C31}"/>
              </a:ext>
            </a:extLst>
          </p:cNvPr>
          <p:cNvPicPr>
            <a:picLocks noChangeAspect="1"/>
          </p:cNvPicPr>
          <p:nvPr/>
        </p:nvPicPr>
        <p:blipFill>
          <a:blip r:embed="rId4"/>
          <a:stretch>
            <a:fillRect/>
          </a:stretch>
        </p:blipFill>
        <p:spPr>
          <a:xfrm>
            <a:off x="5302121" y="1330253"/>
            <a:ext cx="6246525" cy="3980633"/>
          </a:xfrm>
          <a:prstGeom prst="rect">
            <a:avLst/>
          </a:prstGeom>
        </p:spPr>
      </p:pic>
      <p:sp>
        <p:nvSpPr>
          <p:cNvPr id="9" name="文本框 8">
            <a:extLst>
              <a:ext uri="{FF2B5EF4-FFF2-40B4-BE49-F238E27FC236}">
                <a16:creationId xmlns:a16="http://schemas.microsoft.com/office/drawing/2014/main" id="{C4323A71-305F-4B9F-8CDF-BA71B6A91EA5}"/>
              </a:ext>
            </a:extLst>
          </p:cNvPr>
          <p:cNvSpPr txBox="1"/>
          <p:nvPr/>
        </p:nvSpPr>
        <p:spPr>
          <a:xfrm>
            <a:off x="8199262" y="6425251"/>
            <a:ext cx="4382081" cy="369332"/>
          </a:xfrm>
          <a:prstGeom prst="rect">
            <a:avLst/>
          </a:prstGeom>
          <a:noFill/>
        </p:spPr>
        <p:txBody>
          <a:bodyPr wrap="square">
            <a:spAutoFit/>
          </a:bodyPr>
          <a:lstStyle/>
          <a:p>
            <a:r>
              <a:rPr lang="en-US" altLang="zh-CN" b="1" kern="0" dirty="0">
                <a:latin typeface="Arial" panose="020B0604020202020204" pitchFamily="34" charset="0"/>
                <a:cs typeface="Arial" panose="020B0604020202020204" pitchFamily="34" charset="0"/>
              </a:rPr>
              <a:t>Shen q. </a:t>
            </a:r>
            <a:r>
              <a:rPr lang="en-US" altLang="zh-CN" b="1" i="1" kern="0" dirty="0">
                <a:latin typeface="Arial" panose="020B0604020202020204" pitchFamily="34" charset="0"/>
                <a:cs typeface="Arial" panose="020B0604020202020204" pitchFamily="34" charset="0"/>
              </a:rPr>
              <a:t>et. al. </a:t>
            </a:r>
            <a:r>
              <a:rPr lang="en-US" altLang="zh-CN" b="1" kern="0" dirty="0">
                <a:latin typeface="Arial" panose="020B0604020202020204" pitchFamily="34" charset="0"/>
                <a:cs typeface="Arial" panose="020B0604020202020204" pitchFamily="34" charset="0"/>
              </a:rPr>
              <a:t>Optica 8, 471(2021) </a:t>
            </a:r>
            <a:endParaRPr lang="zh-CN" altLang="en-US" b="1" dirty="0">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DBFE9ED-C342-4B47-B139-D479B1CCFE2F}"/>
              </a:ext>
            </a:extLst>
          </p:cNvPr>
          <p:cNvSpPr txBox="1"/>
          <p:nvPr/>
        </p:nvSpPr>
        <p:spPr>
          <a:xfrm>
            <a:off x="694362" y="5739732"/>
            <a:ext cx="7321656" cy="738664"/>
          </a:xfrm>
          <a:prstGeom prst="rect">
            <a:avLst/>
          </a:prstGeom>
          <a:noFill/>
        </p:spPr>
        <p:txBody>
          <a:bodyPr wrap="square" rtlCol="0">
            <a:spAutoFit/>
          </a:bodyPr>
          <a:lstStyle/>
          <a:p>
            <a:r>
              <a:rPr lang="en-US" altLang="zh-CN" sz="2400" dirty="0">
                <a:solidFill>
                  <a:srgbClr val="FF0000"/>
                </a:solidFill>
                <a:highlight>
                  <a:srgbClr val="FFFFFF"/>
                </a:highlight>
                <a:latin typeface="Arial" panose="020B0604020202020204" pitchFamily="34" charset="0"/>
                <a:cs typeface="Arial" panose="020B0604020202020204" pitchFamily="34" charset="0"/>
              </a:rPr>
              <a:t>Doppler velocity</a:t>
            </a:r>
            <a:r>
              <a:rPr lang="en-US" altLang="zh-CN" dirty="0">
                <a:solidFill>
                  <a:srgbClr val="FF0000"/>
                </a:solidFill>
                <a:highlight>
                  <a:srgbClr val="FFFFFF"/>
                </a:highlight>
                <a:latin typeface="Arial" panose="020B0604020202020204" pitchFamily="34" charset="0"/>
                <a:cs typeface="Arial" panose="020B0604020202020204" pitchFamily="34" charset="0"/>
              </a:rPr>
              <a:t>: 	a few km/s dynamic range for MEO</a:t>
            </a:r>
          </a:p>
          <a:p>
            <a:r>
              <a:rPr lang="en-US" altLang="zh-CN" dirty="0">
                <a:solidFill>
                  <a:srgbClr val="FF0000"/>
                </a:solidFill>
                <a:highlight>
                  <a:srgbClr val="FFFFFF"/>
                </a:highlight>
                <a:latin typeface="Arial" panose="020B0604020202020204" pitchFamily="34" charset="0"/>
                <a:cs typeface="Arial" panose="020B0604020202020204" pitchFamily="34" charset="0"/>
              </a:rPr>
              <a:t>			a few hundred dynamic range for IGSO</a:t>
            </a:r>
            <a:endParaRPr lang="zh-CN" altLang="en-US" dirty="0">
              <a:solidFill>
                <a:srgbClr val="FF0000"/>
              </a:solidFill>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165207"/>
      </p:ext>
    </p:extLst>
  </p:cSld>
  <p:clrMapOvr>
    <a:masterClrMapping/>
  </p:clrMapOvr>
  <mc:AlternateContent xmlns:mc="http://schemas.openxmlformats.org/markup-compatibility/2006" xmlns:p14="http://schemas.microsoft.com/office/powerpoint/2010/main">
    <mc:Choice Requires="p14">
      <p:transition spd="med" p14:dur="700" advTm="72859">
        <p:fade/>
      </p:transition>
    </mc:Choice>
    <mc:Fallback xmlns="">
      <p:transition spd="med" advTm="7285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1"/>
          <p:cNvSpPr>
            <a:spLocks noGrp="1"/>
          </p:cNvSpPr>
          <p:nvPr/>
        </p:nvSpPr>
        <p:spPr>
          <a:xfrm>
            <a:off x="927100" y="0"/>
            <a:ext cx="11251565" cy="579120"/>
          </a:xfrm>
          <a:prstGeom prst="rect">
            <a:avLst/>
          </a:prstGeom>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lgn="l">
              <a:buNone/>
            </a:pPr>
            <a:r>
              <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rPr>
              <a:t>Outline</a:t>
            </a:r>
          </a:p>
        </p:txBody>
      </p:sp>
      <p:sp>
        <p:nvSpPr>
          <p:cNvPr id="9" name="文本框 8">
            <a:extLst>
              <a:ext uri="{FF2B5EF4-FFF2-40B4-BE49-F238E27FC236}">
                <a16:creationId xmlns:a16="http://schemas.microsoft.com/office/drawing/2014/main" id="{61E51546-78F2-4315-9E18-54BB3DBE4935}"/>
              </a:ext>
            </a:extLst>
          </p:cNvPr>
          <p:cNvSpPr txBox="1"/>
          <p:nvPr/>
        </p:nvSpPr>
        <p:spPr>
          <a:xfrm>
            <a:off x="1160995" y="2542331"/>
            <a:ext cx="9870010" cy="2308324"/>
          </a:xfrm>
          <a:prstGeom prst="rect">
            <a:avLst/>
          </a:prstGeom>
          <a:noFill/>
        </p:spPr>
        <p:txBody>
          <a:bodyPr wrap="none" rtlCol="0">
            <a:spAutoFit/>
          </a:bodyPr>
          <a:lstStyle/>
          <a:p>
            <a:pPr marL="285750" indent="-285750">
              <a:lnSpc>
                <a:spcPct val="200000"/>
              </a:lnSpc>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Motivation of Satellite optical links (SOL) for optical clock comparison</a:t>
            </a:r>
          </a:p>
          <a:p>
            <a:pPr marL="285750" indent="-285750">
              <a:lnSpc>
                <a:spcPct val="200000"/>
              </a:lnSpc>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Technical Challenge of Satellite </a:t>
            </a:r>
            <a:r>
              <a:rPr lang="en-US" altLang="zh-CN" sz="2400">
                <a:latin typeface="Arial" panose="020B0604020202020204" pitchFamily="34" charset="0"/>
                <a:cs typeface="Arial" panose="020B0604020202020204" pitchFamily="34" charset="0"/>
              </a:rPr>
              <a:t>optical links</a:t>
            </a:r>
            <a:endParaRPr lang="en-US" altLang="zh-CN" sz="2400" dirty="0">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l"/>
            </a:pPr>
            <a:r>
              <a:rPr lang="en-US" altLang="zh-CN" sz="2400" dirty="0">
                <a:solidFill>
                  <a:srgbClr val="FF0000"/>
                </a:solidFill>
                <a:latin typeface="Arial" panose="020B0604020202020204" pitchFamily="34" charset="0"/>
                <a:cs typeface="Arial" panose="020B0604020202020204" pitchFamily="34" charset="0"/>
              </a:rPr>
              <a:t>Plan and progress of SOL in </a:t>
            </a:r>
            <a:r>
              <a:rPr lang="en-US" altLang="zh-CN" sz="2400" dirty="0" err="1">
                <a:solidFill>
                  <a:srgbClr val="FF0000"/>
                </a:solidFill>
                <a:latin typeface="Arial" panose="020B0604020202020204" pitchFamily="34" charset="0"/>
                <a:cs typeface="Arial" panose="020B0604020202020204" pitchFamily="34" charset="0"/>
              </a:rPr>
              <a:t>china</a:t>
            </a:r>
            <a:endParaRPr lang="zh-CN" alt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25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726BADA-AFA8-4C14-B473-6CCA1D1AD984}"/>
              </a:ext>
            </a:extLst>
          </p:cNvPr>
          <p:cNvGrpSpPr/>
          <p:nvPr/>
        </p:nvGrpSpPr>
        <p:grpSpPr>
          <a:xfrm>
            <a:off x="0" y="651611"/>
            <a:ext cx="6268597" cy="6328885"/>
            <a:chOff x="2833494" y="827880"/>
            <a:chExt cx="6365590" cy="6328885"/>
          </a:xfrm>
        </p:grpSpPr>
        <p:pic>
          <p:nvPicPr>
            <p:cNvPr id="88066" name="图片 1">
              <a:extLst>
                <a:ext uri="{FF2B5EF4-FFF2-40B4-BE49-F238E27FC236}">
                  <a16:creationId xmlns:a16="http://schemas.microsoft.com/office/drawing/2014/main" id="{DF312B38-1D47-4A96-984C-2630904E8C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50" r="24577"/>
            <a:stretch/>
          </p:blipFill>
          <p:spPr bwMode="auto">
            <a:xfrm>
              <a:off x="2833494" y="827880"/>
              <a:ext cx="636559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 4">
              <a:extLst>
                <a:ext uri="{FF2B5EF4-FFF2-40B4-BE49-F238E27FC236}">
                  <a16:creationId xmlns:a16="http://schemas.microsoft.com/office/drawing/2014/main" id="{175C0D2C-9677-4E26-919D-51FE8268163C}"/>
                </a:ext>
              </a:extLst>
            </p:cNvPr>
            <p:cNvSpPr/>
            <p:nvPr/>
          </p:nvSpPr>
          <p:spPr>
            <a:xfrm>
              <a:off x="4924425" y="2751138"/>
              <a:ext cx="3295650" cy="2341562"/>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Arial" panose="020B0604020202020204" pitchFamily="34" charset="0"/>
                <a:cs typeface="Arial" panose="020B0604020202020204" pitchFamily="34" charset="0"/>
              </a:endParaRPr>
            </a:p>
          </p:txBody>
        </p:sp>
        <p:sp>
          <p:nvSpPr>
            <p:cNvPr id="88073" name="文本框 9">
              <a:extLst>
                <a:ext uri="{FF2B5EF4-FFF2-40B4-BE49-F238E27FC236}">
                  <a16:creationId xmlns:a16="http://schemas.microsoft.com/office/drawing/2014/main" id="{9A175FE8-7586-4073-A226-8FEA1DDEFC60}"/>
                </a:ext>
              </a:extLst>
            </p:cNvPr>
            <p:cNvSpPr txBox="1">
              <a:spLocks noChangeArrowheads="1"/>
            </p:cNvSpPr>
            <p:nvPr/>
          </p:nvSpPr>
          <p:spPr bwMode="auto">
            <a:xfrm>
              <a:off x="2833494" y="3321754"/>
              <a:ext cx="22455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en-US" altLang="zh-CN" dirty="0">
                  <a:solidFill>
                    <a:schemeClr val="accent1"/>
                  </a:solidFill>
                  <a:latin typeface="Arial" panose="020B0604020202020204" pitchFamily="34" charset="0"/>
                  <a:cs typeface="Arial" panose="020B0604020202020204" pitchFamily="34" charset="0"/>
                </a:rPr>
                <a:t>Initial orbit:</a:t>
              </a:r>
              <a:br>
                <a:rPr lang="en-US" altLang="zh-CN" dirty="0">
                  <a:solidFill>
                    <a:schemeClr val="accent1"/>
                  </a:solidFill>
                  <a:latin typeface="Arial" panose="020B0604020202020204" pitchFamily="34" charset="0"/>
                  <a:cs typeface="Arial" panose="020B0604020202020204" pitchFamily="34" charset="0"/>
                </a:rPr>
              </a:br>
              <a:r>
                <a:rPr lang="en-US" altLang="zh-CN" dirty="0">
                  <a:solidFill>
                    <a:schemeClr val="accent1"/>
                  </a:solidFill>
                  <a:latin typeface="Arial" panose="020B0604020202020204" pitchFamily="34" charset="0"/>
                  <a:cs typeface="Arial" panose="020B0604020202020204" pitchFamily="34" charset="0"/>
                </a:rPr>
                <a:t>Highly elliptical orbit</a:t>
              </a:r>
              <a:br>
                <a:rPr lang="en-US" altLang="zh-CN" dirty="0">
                  <a:solidFill>
                    <a:schemeClr val="accent1"/>
                  </a:solidFill>
                  <a:latin typeface="Arial" panose="020B0604020202020204" pitchFamily="34" charset="0"/>
                  <a:cs typeface="Arial" panose="020B0604020202020204" pitchFamily="34" charset="0"/>
                </a:rPr>
              </a:br>
              <a:r>
                <a:rPr lang="en-US" altLang="zh-CN" dirty="0">
                  <a:solidFill>
                    <a:schemeClr val="accent1"/>
                  </a:solidFill>
                  <a:latin typeface="Arial" panose="020B0604020202020204" pitchFamily="34" charset="0"/>
                  <a:cs typeface="Arial" panose="020B0604020202020204" pitchFamily="34" charset="0"/>
                </a:rPr>
                <a:t>Perigee: 10,000 km</a:t>
              </a:r>
              <a:br>
                <a:rPr lang="en-US" altLang="zh-CN" dirty="0">
                  <a:solidFill>
                    <a:schemeClr val="accent1"/>
                  </a:solidFill>
                  <a:latin typeface="Arial" panose="020B0604020202020204" pitchFamily="34" charset="0"/>
                  <a:cs typeface="Arial" panose="020B0604020202020204" pitchFamily="34" charset="0"/>
                </a:rPr>
              </a:br>
              <a:r>
                <a:rPr lang="en-US" altLang="zh-CN" dirty="0">
                  <a:solidFill>
                    <a:schemeClr val="accent1"/>
                  </a:solidFill>
                  <a:latin typeface="Arial" panose="020B0604020202020204" pitchFamily="34" charset="0"/>
                  <a:cs typeface="Arial" panose="020B0604020202020204" pitchFamily="34" charset="0"/>
                </a:rPr>
                <a:t>Apogee: 20,000 km</a:t>
              </a:r>
            </a:p>
          </p:txBody>
        </p:sp>
        <p:sp>
          <p:nvSpPr>
            <p:cNvPr id="13" name="椭圆 12">
              <a:extLst>
                <a:ext uri="{FF2B5EF4-FFF2-40B4-BE49-F238E27FC236}">
                  <a16:creationId xmlns:a16="http://schemas.microsoft.com/office/drawing/2014/main" id="{82908ACE-DC78-4466-82AA-C0CC2C37BD6E}"/>
                </a:ext>
              </a:extLst>
            </p:cNvPr>
            <p:cNvSpPr/>
            <p:nvPr/>
          </p:nvSpPr>
          <p:spPr>
            <a:xfrm>
              <a:off x="3990975" y="1857375"/>
              <a:ext cx="4238625" cy="423862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Arial" panose="020B0604020202020204" pitchFamily="34" charset="0"/>
                <a:cs typeface="Arial" panose="020B0604020202020204" pitchFamily="34" charset="0"/>
              </a:endParaRPr>
            </a:p>
          </p:txBody>
        </p:sp>
        <p:sp>
          <p:nvSpPr>
            <p:cNvPr id="88077" name="文本框 15">
              <a:extLst>
                <a:ext uri="{FF2B5EF4-FFF2-40B4-BE49-F238E27FC236}">
                  <a16:creationId xmlns:a16="http://schemas.microsoft.com/office/drawing/2014/main" id="{4603B0EB-DF29-4201-8C1A-EF9719A4EE24}"/>
                </a:ext>
              </a:extLst>
            </p:cNvPr>
            <p:cNvSpPr txBox="1">
              <a:spLocks noChangeArrowheads="1"/>
            </p:cNvSpPr>
            <p:nvPr/>
          </p:nvSpPr>
          <p:spPr bwMode="auto">
            <a:xfrm>
              <a:off x="5149377" y="1915921"/>
              <a:ext cx="2545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dirty="0">
                  <a:solidFill>
                    <a:srgbClr val="FF0000"/>
                  </a:solidFill>
                  <a:latin typeface="Arial" panose="020B0604020202020204" pitchFamily="34" charset="0"/>
                  <a:cs typeface="Arial" panose="020B0604020202020204" pitchFamily="34" charset="0"/>
                </a:rPr>
                <a:t>Transition orbit: Circular orbit 20000km</a:t>
              </a:r>
            </a:p>
          </p:txBody>
        </p:sp>
        <p:sp>
          <p:nvSpPr>
            <p:cNvPr id="17" name="椭圆 16">
              <a:extLst>
                <a:ext uri="{FF2B5EF4-FFF2-40B4-BE49-F238E27FC236}">
                  <a16:creationId xmlns:a16="http://schemas.microsoft.com/office/drawing/2014/main" id="{A52960BC-4E9C-4174-BF27-123849DF947F}"/>
                </a:ext>
              </a:extLst>
            </p:cNvPr>
            <p:cNvSpPr/>
            <p:nvPr/>
          </p:nvSpPr>
          <p:spPr>
            <a:xfrm>
              <a:off x="3482975" y="1357313"/>
              <a:ext cx="5238750" cy="5238750"/>
            </a:xfrm>
            <a:prstGeom prst="ellipse">
              <a:avLst/>
            </a:prstGeom>
            <a:noFill/>
            <a:ln>
              <a:solidFill>
                <a:srgbClr val="92D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Arial" panose="020B0604020202020204" pitchFamily="34" charset="0"/>
                <a:cs typeface="Arial" panose="020B0604020202020204" pitchFamily="34" charset="0"/>
              </a:endParaRPr>
            </a:p>
          </p:txBody>
        </p:sp>
        <p:sp>
          <p:nvSpPr>
            <p:cNvPr id="88083" name="文本框 22">
              <a:extLst>
                <a:ext uri="{FF2B5EF4-FFF2-40B4-BE49-F238E27FC236}">
                  <a16:creationId xmlns:a16="http://schemas.microsoft.com/office/drawing/2014/main" id="{9EC5607D-B10A-4DC1-B4DD-A4889D41FD1F}"/>
                </a:ext>
              </a:extLst>
            </p:cNvPr>
            <p:cNvSpPr txBox="1">
              <a:spLocks noChangeArrowheads="1"/>
            </p:cNvSpPr>
            <p:nvPr/>
          </p:nvSpPr>
          <p:spPr bwMode="auto">
            <a:xfrm>
              <a:off x="5666152" y="6233435"/>
              <a:ext cx="2343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en-US" altLang="zh-CN" dirty="0">
                  <a:solidFill>
                    <a:srgbClr val="FFFF00"/>
                  </a:solidFill>
                  <a:latin typeface="Arial" panose="020B0604020202020204" pitchFamily="34" charset="0"/>
                  <a:cs typeface="Arial" panose="020B0604020202020204" pitchFamily="34" charset="0"/>
                </a:rPr>
                <a:t>Final orbit: Geosynchronous orbit at 36,000 km</a:t>
              </a:r>
            </a:p>
          </p:txBody>
        </p:sp>
      </p:grpSp>
      <p:grpSp>
        <p:nvGrpSpPr>
          <p:cNvPr id="25" name="组合 24">
            <a:extLst>
              <a:ext uri="{FF2B5EF4-FFF2-40B4-BE49-F238E27FC236}">
                <a16:creationId xmlns:a16="http://schemas.microsoft.com/office/drawing/2014/main" id="{A585233E-DC8F-4F3F-A5BC-AF6E8E08A9E4}"/>
              </a:ext>
            </a:extLst>
          </p:cNvPr>
          <p:cNvGrpSpPr/>
          <p:nvPr/>
        </p:nvGrpSpPr>
        <p:grpSpPr>
          <a:xfrm>
            <a:off x="6469142" y="2196182"/>
            <a:ext cx="5780871" cy="4506023"/>
            <a:chOff x="7144589" y="1088982"/>
            <a:chExt cx="5780871" cy="4575498"/>
          </a:xfrm>
        </p:grpSpPr>
        <p:sp>
          <p:nvSpPr>
            <p:cNvPr id="10" name="箭头: 下 9">
              <a:extLst>
                <a:ext uri="{FF2B5EF4-FFF2-40B4-BE49-F238E27FC236}">
                  <a16:creationId xmlns:a16="http://schemas.microsoft.com/office/drawing/2014/main" id="{384C34AC-F0AE-4516-9E08-04E5934D05AA}"/>
                </a:ext>
              </a:extLst>
            </p:cNvPr>
            <p:cNvSpPr/>
            <p:nvPr/>
          </p:nvSpPr>
          <p:spPr>
            <a:xfrm>
              <a:off x="7144589" y="1088982"/>
              <a:ext cx="912675" cy="457549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椭圆 14">
              <a:extLst>
                <a:ext uri="{FF2B5EF4-FFF2-40B4-BE49-F238E27FC236}">
                  <a16:creationId xmlns:a16="http://schemas.microsoft.com/office/drawing/2014/main" id="{FA871EEF-5075-4B5C-8792-3454C4256A6B}"/>
                </a:ext>
              </a:extLst>
            </p:cNvPr>
            <p:cNvSpPr/>
            <p:nvPr/>
          </p:nvSpPr>
          <p:spPr>
            <a:xfrm>
              <a:off x="7453245" y="1366421"/>
              <a:ext cx="312127" cy="3359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28" name="椭圆 27">
              <a:extLst>
                <a:ext uri="{FF2B5EF4-FFF2-40B4-BE49-F238E27FC236}">
                  <a16:creationId xmlns:a16="http://schemas.microsoft.com/office/drawing/2014/main" id="{482B2A2F-1C88-4D09-9511-212EA16430DD}"/>
                </a:ext>
              </a:extLst>
            </p:cNvPr>
            <p:cNvSpPr/>
            <p:nvPr/>
          </p:nvSpPr>
          <p:spPr>
            <a:xfrm>
              <a:off x="7449433" y="1907122"/>
              <a:ext cx="312127" cy="3359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544577D8-80AB-41BB-B4FA-06E05302A6FA}"/>
                </a:ext>
              </a:extLst>
            </p:cNvPr>
            <p:cNvSpPr/>
            <p:nvPr/>
          </p:nvSpPr>
          <p:spPr>
            <a:xfrm>
              <a:off x="7451407" y="2499323"/>
              <a:ext cx="312127" cy="3359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0" name="椭圆 29">
              <a:extLst>
                <a:ext uri="{FF2B5EF4-FFF2-40B4-BE49-F238E27FC236}">
                  <a16:creationId xmlns:a16="http://schemas.microsoft.com/office/drawing/2014/main" id="{36CEB25C-9D87-4902-827E-C90EA2AC5BF7}"/>
                </a:ext>
              </a:extLst>
            </p:cNvPr>
            <p:cNvSpPr/>
            <p:nvPr/>
          </p:nvSpPr>
          <p:spPr>
            <a:xfrm>
              <a:off x="7458612" y="3051041"/>
              <a:ext cx="312127" cy="33590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C08FCA9A-26F8-40CA-A4B6-4C3DDEED7CDC}"/>
                </a:ext>
              </a:extLst>
            </p:cNvPr>
            <p:cNvSpPr txBox="1"/>
            <p:nvPr/>
          </p:nvSpPr>
          <p:spPr>
            <a:xfrm>
              <a:off x="8080474" y="1340822"/>
              <a:ext cx="2518638" cy="375026"/>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2020: Project initiation </a:t>
              </a:r>
              <a:endParaRPr lang="zh-CN" altLang="en-US"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50B2FE47-9A1C-413B-98B6-9413D04093E4}"/>
                </a:ext>
              </a:extLst>
            </p:cNvPr>
            <p:cNvSpPr txBox="1"/>
            <p:nvPr/>
          </p:nvSpPr>
          <p:spPr>
            <a:xfrm>
              <a:off x="8072850" y="1840884"/>
              <a:ext cx="4070345" cy="375026"/>
            </a:xfrm>
            <a:prstGeom prst="rect">
              <a:avLst/>
            </a:prstGeom>
            <a:noFill/>
          </p:spPr>
          <p:txBody>
            <a:bodyPr wrap="none" rtlCol="0">
              <a:spAutoFit/>
            </a:bodyPr>
            <a:lstStyle/>
            <a:p>
              <a:pPr lvl="0"/>
              <a:r>
                <a:rPr lang="en-US" altLang="zh-CN" dirty="0">
                  <a:latin typeface="Arial" panose="020B0604020202020204" pitchFamily="34" charset="0"/>
                  <a:cs typeface="Arial" panose="020B0604020202020204" pitchFamily="34" charset="0"/>
                </a:rPr>
                <a:t>2025.01: Prototype design completed </a:t>
              </a:r>
              <a:endParaRPr lang="zh-CN" altLang="en-US"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78F3F4EE-47E4-4A5D-A01B-F7050430DE5F}"/>
                </a:ext>
              </a:extLst>
            </p:cNvPr>
            <p:cNvSpPr txBox="1"/>
            <p:nvPr/>
          </p:nvSpPr>
          <p:spPr>
            <a:xfrm>
              <a:off x="8080474" y="2453488"/>
              <a:ext cx="4057521" cy="375026"/>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2026.01: Initial electrical model ready </a:t>
              </a:r>
              <a:endParaRPr lang="zh-CN" altLang="en-US"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61DA9C94-BC98-4ED0-AFDB-0CD1BE8C68C4}"/>
                </a:ext>
              </a:extLst>
            </p:cNvPr>
            <p:cNvSpPr txBox="1"/>
            <p:nvPr/>
          </p:nvSpPr>
          <p:spPr>
            <a:xfrm>
              <a:off x="8072850" y="3002633"/>
              <a:ext cx="4852610" cy="375026"/>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2026.12: Initial qualification model completed </a:t>
              </a:r>
              <a:endParaRPr lang="zh-CN" altLang="en-US" dirty="0">
                <a:latin typeface="Arial" panose="020B0604020202020204" pitchFamily="34" charset="0"/>
                <a:cs typeface="Arial" panose="020B0604020202020204" pitchFamily="34" charset="0"/>
              </a:endParaRPr>
            </a:p>
          </p:txBody>
        </p:sp>
        <p:sp>
          <p:nvSpPr>
            <p:cNvPr id="37" name="椭圆 36">
              <a:extLst>
                <a:ext uri="{FF2B5EF4-FFF2-40B4-BE49-F238E27FC236}">
                  <a16:creationId xmlns:a16="http://schemas.microsoft.com/office/drawing/2014/main" id="{4BEBB3B2-7C6A-4BDE-8CA2-0AC2A91260B9}"/>
                </a:ext>
              </a:extLst>
            </p:cNvPr>
            <p:cNvSpPr/>
            <p:nvPr/>
          </p:nvSpPr>
          <p:spPr>
            <a:xfrm>
              <a:off x="7456774" y="3578018"/>
              <a:ext cx="312127" cy="33590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文本框 37">
              <a:extLst>
                <a:ext uri="{FF2B5EF4-FFF2-40B4-BE49-F238E27FC236}">
                  <a16:creationId xmlns:a16="http://schemas.microsoft.com/office/drawing/2014/main" id="{D4C42CF1-4FCB-43C4-A4E7-945598A9C4BC}"/>
                </a:ext>
              </a:extLst>
            </p:cNvPr>
            <p:cNvSpPr txBox="1"/>
            <p:nvPr/>
          </p:nvSpPr>
          <p:spPr>
            <a:xfrm>
              <a:off x="8071012" y="3529610"/>
              <a:ext cx="4557658" cy="375026"/>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2027.12: Flight model (final sample) ready </a:t>
              </a:r>
              <a:endParaRPr lang="zh-CN" altLang="en-US" dirty="0">
                <a:latin typeface="Arial" panose="020B0604020202020204" pitchFamily="34" charset="0"/>
                <a:cs typeface="Arial" panose="020B0604020202020204" pitchFamily="34" charset="0"/>
              </a:endParaRPr>
            </a:p>
          </p:txBody>
        </p:sp>
        <p:sp>
          <p:nvSpPr>
            <p:cNvPr id="39" name="椭圆 38">
              <a:extLst>
                <a:ext uri="{FF2B5EF4-FFF2-40B4-BE49-F238E27FC236}">
                  <a16:creationId xmlns:a16="http://schemas.microsoft.com/office/drawing/2014/main" id="{3410E987-C847-409C-B010-0BD0F79E8A9B}"/>
                </a:ext>
              </a:extLst>
            </p:cNvPr>
            <p:cNvSpPr/>
            <p:nvPr/>
          </p:nvSpPr>
          <p:spPr>
            <a:xfrm>
              <a:off x="7467791" y="4432288"/>
              <a:ext cx="312127" cy="33590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7961E99E-D930-4A25-BC78-4BCE752B2E62}"/>
                </a:ext>
              </a:extLst>
            </p:cNvPr>
            <p:cNvSpPr txBox="1"/>
            <p:nvPr/>
          </p:nvSpPr>
          <p:spPr>
            <a:xfrm>
              <a:off x="8082029" y="4383880"/>
              <a:ext cx="1646605" cy="431281"/>
            </a:xfrm>
            <a:prstGeom prst="rect">
              <a:avLst/>
            </a:prstGeom>
            <a:noFill/>
          </p:spPr>
          <p:txBody>
            <a:bodyPr wrap="none" rtlCol="0">
              <a:spAutoFit/>
            </a:bodyPr>
            <a:lstStyle/>
            <a:p>
              <a:pPr lvl="0">
                <a:lnSpc>
                  <a:spcPct val="120000"/>
                </a:lnSpc>
                <a:defRPr/>
              </a:pPr>
              <a:r>
                <a:rPr lang="en-US" altLang="zh-CN" dirty="0">
                  <a:latin typeface="Arial" panose="020B0604020202020204" pitchFamily="34" charset="0"/>
                  <a:cs typeface="Arial" panose="020B0604020202020204" pitchFamily="34" charset="0"/>
                </a:rPr>
                <a:t>2028: Launch </a:t>
              </a:r>
              <a:endParaRPr lang="zh-CN" altLang="en-US" sz="2800" dirty="0">
                <a:latin typeface="Arial" panose="020B0604020202020204" pitchFamily="34" charset="0"/>
                <a:cs typeface="Arial" panose="020B0604020202020204" pitchFamily="34" charset="0"/>
              </a:endParaRPr>
            </a:p>
          </p:txBody>
        </p:sp>
      </p:grpSp>
      <p:sp>
        <p:nvSpPr>
          <p:cNvPr id="3" name="矩形 2"/>
          <p:cNvSpPr/>
          <p:nvPr/>
        </p:nvSpPr>
        <p:spPr>
          <a:xfrm>
            <a:off x="908781" y="780440"/>
            <a:ext cx="3576620" cy="369332"/>
          </a:xfrm>
          <a:prstGeom prst="rect">
            <a:avLst/>
          </a:prstGeom>
        </p:spPr>
        <p:txBody>
          <a:bodyPr wrap="none">
            <a:spAutoFit/>
          </a:bodyPr>
          <a:lstStyle/>
          <a:p>
            <a:r>
              <a:rPr lang="en-US" altLang="zh-CN" dirty="0">
                <a:solidFill>
                  <a:schemeClr val="bg1"/>
                </a:solidFill>
                <a:latin typeface="Arial" panose="020B0604020202020204" pitchFamily="34" charset="0"/>
                <a:cs typeface="Arial" panose="020B0604020202020204" pitchFamily="34" charset="0"/>
              </a:rPr>
              <a:t>~</a:t>
            </a: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rPr>
              <a:t>20-degree inclined satellite orbit</a:t>
            </a:r>
            <a:endPar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文本占位符 1"/>
          <p:cNvSpPr>
            <a:spLocks noGrp="1"/>
          </p:cNvSpPr>
          <p:nvPr/>
        </p:nvSpPr>
        <p:spPr>
          <a:xfrm>
            <a:off x="927100" y="0"/>
            <a:ext cx="11251565" cy="579120"/>
          </a:xfrm>
          <a:prstGeom prst="rect">
            <a:avLst/>
          </a:prstGeom>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lgn="l">
              <a:buNone/>
            </a:pPr>
            <a:r>
              <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rPr>
              <a:t>Outline</a:t>
            </a:r>
          </a:p>
        </p:txBody>
      </p:sp>
      <p:sp>
        <p:nvSpPr>
          <p:cNvPr id="6" name="文本框 5"/>
          <p:cNvSpPr txBox="1"/>
          <p:nvPr/>
        </p:nvSpPr>
        <p:spPr>
          <a:xfrm>
            <a:off x="6783165" y="688528"/>
            <a:ext cx="5245930" cy="1338828"/>
          </a:xfrm>
          <a:prstGeom prst="rect">
            <a:avLst/>
          </a:prstGeom>
          <a:noFill/>
        </p:spPr>
        <p:txBody>
          <a:bodyPr wrap="square" rtlCol="0">
            <a:spAutoFit/>
          </a:bodyPr>
          <a:lstStyle/>
          <a:p>
            <a:pPr>
              <a:lnSpc>
                <a:spcPct val="150000"/>
              </a:lnSpc>
            </a:pPr>
            <a:r>
              <a:rPr lang="en-US" altLang="zh-CN" dirty="0">
                <a:solidFill>
                  <a:srgbClr val="FF0000"/>
                </a:solidFill>
                <a:latin typeface="Arial" panose="020B0604020202020204" pitchFamily="34" charset="0"/>
                <a:cs typeface="Arial" panose="020B0604020202020204" pitchFamily="34" charset="0"/>
              </a:rPr>
              <a:t>Target: </a:t>
            </a:r>
            <a:r>
              <a:rPr lang="en-US" altLang="zh-CN" dirty="0">
                <a:latin typeface="Arial" panose="020B0604020202020204" pitchFamily="34" charset="0"/>
                <a:cs typeface="Arial" panose="020B0604020202020204" pitchFamily="34" charset="0"/>
              </a:rPr>
              <a:t>Support common view ground clock comparison with instability below 5E-18 MDEV@10000s </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~29 fs TDEV@10000s</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234D254E-4783-4D8E-B22E-B1A72F79EA2B}"/>
              </a:ext>
            </a:extLst>
          </p:cNvPr>
          <p:cNvSpPr>
            <a:spLocks noGrp="1"/>
          </p:cNvSpPr>
          <p:nvPr/>
        </p:nvSpPr>
        <p:spPr>
          <a:xfrm>
            <a:off x="927100" y="0"/>
            <a:ext cx="11251565" cy="579120"/>
          </a:xfrm>
          <a:prstGeom prst="rect">
            <a:avLst/>
          </a:prstGeom>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lgn="l">
              <a:buNone/>
            </a:pPr>
            <a:r>
              <a:rPr lang="en-US" altLang="zh-CN" sz="2800" dirty="0">
                <a:solidFill>
                  <a:prstClr val="white"/>
                </a:solidFill>
                <a:latin typeface="Arial" panose="020B0604020202020204" pitchFamily="34" charset="0"/>
                <a:ea typeface="+mj-ea"/>
                <a:cs typeface="Arial" panose="020B0604020202020204" pitchFamily="34" charset="0"/>
                <a:sym typeface="+mn-ea"/>
              </a:rPr>
              <a:t>SOL in China</a:t>
            </a:r>
            <a:endPar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endParaRPr>
          </a:p>
        </p:txBody>
      </p:sp>
      <p:sp>
        <p:nvSpPr>
          <p:cNvPr id="32" name="文本框 31">
            <a:extLst>
              <a:ext uri="{FF2B5EF4-FFF2-40B4-BE49-F238E27FC236}">
                <a16:creationId xmlns:a16="http://schemas.microsoft.com/office/drawing/2014/main" id="{FC2B5BE2-65C8-438E-B798-96F2A7153190}"/>
              </a:ext>
            </a:extLst>
          </p:cNvPr>
          <p:cNvSpPr txBox="1"/>
          <p:nvPr/>
        </p:nvSpPr>
        <p:spPr>
          <a:xfrm>
            <a:off x="1837001" y="693040"/>
            <a:ext cx="8531996" cy="430887"/>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200" dirty="0">
                <a:solidFill>
                  <a:schemeClr val="bg1"/>
                </a:solidFill>
                <a:latin typeface="Arial" panose="020B0604020202020204" pitchFamily="34" charset="0"/>
                <a:cs typeface="Arial" panose="020B0604020202020204" pitchFamily="34" charset="0"/>
              </a:rPr>
              <a:t>Payloads and ground stations of the SOL</a:t>
            </a:r>
          </a:p>
        </p:txBody>
      </p:sp>
      <p:sp>
        <p:nvSpPr>
          <p:cNvPr id="2" name="文本框 1">
            <a:extLst>
              <a:ext uri="{FF2B5EF4-FFF2-40B4-BE49-F238E27FC236}">
                <a16:creationId xmlns:a16="http://schemas.microsoft.com/office/drawing/2014/main" id="{E2E03299-107B-4723-82B6-727ADC793988}"/>
              </a:ext>
            </a:extLst>
          </p:cNvPr>
          <p:cNvSpPr txBox="1"/>
          <p:nvPr/>
        </p:nvSpPr>
        <p:spPr>
          <a:xfrm>
            <a:off x="312631" y="2019089"/>
            <a:ext cx="6101350" cy="5093702"/>
          </a:xfrm>
          <a:prstGeom prst="rect">
            <a:avLst/>
          </a:prstGeom>
          <a:noFill/>
        </p:spPr>
        <p:txBody>
          <a:bodyPr wrap="none" rtlCol="0">
            <a:spAutoFit/>
          </a:bodyPr>
          <a:lstStyle/>
          <a:p>
            <a:pPr>
              <a:lnSpc>
                <a:spcPts val="3000"/>
              </a:lnSpc>
            </a:pPr>
            <a:r>
              <a:rPr lang="en-US" altLang="zh-CN" sz="2000" b="1" dirty="0">
                <a:solidFill>
                  <a:schemeClr val="accent2"/>
                </a:solidFill>
                <a:latin typeface="Arial" panose="020B0604020202020204" pitchFamily="34" charset="0"/>
                <a:cs typeface="Arial" panose="020B0604020202020204" pitchFamily="34" charset="0"/>
              </a:rPr>
              <a:t>Sr optical clock:</a:t>
            </a:r>
          </a:p>
          <a:p>
            <a:pPr marL="342900" indent="-342900">
              <a:lnSpc>
                <a:spcPts val="3000"/>
              </a:lnSpc>
              <a:buFont typeface="Wingdings" panose="05000000000000000000" pitchFamily="2" charset="2"/>
              <a:buChar char="Ø"/>
            </a:pPr>
            <a:r>
              <a:rPr lang="en-US" altLang="zh-CN" sz="2000" b="1" dirty="0">
                <a:solidFill>
                  <a:schemeClr val="accent2"/>
                </a:solidFill>
                <a:latin typeface="Arial" panose="020B0604020202020204" pitchFamily="34" charset="0"/>
                <a:cs typeface="Arial" panose="020B0604020202020204" pitchFamily="34" charset="0"/>
              </a:rPr>
              <a:t>1397 nm output</a:t>
            </a:r>
          </a:p>
          <a:p>
            <a:pPr>
              <a:lnSpc>
                <a:spcPts val="3000"/>
              </a:lnSpc>
            </a:pPr>
            <a:endParaRPr lang="en-US" altLang="zh-CN" sz="2000" b="1" dirty="0">
              <a:solidFill>
                <a:schemeClr val="accent2"/>
              </a:solidFill>
              <a:latin typeface="Arial" panose="020B0604020202020204" pitchFamily="34" charset="0"/>
              <a:cs typeface="Arial" panose="020B0604020202020204" pitchFamily="34" charset="0"/>
            </a:endParaRPr>
          </a:p>
          <a:p>
            <a:pPr>
              <a:lnSpc>
                <a:spcPts val="3000"/>
              </a:lnSpc>
            </a:pPr>
            <a:r>
              <a:rPr lang="en-US" altLang="zh-CN" sz="2000" b="1" dirty="0">
                <a:solidFill>
                  <a:schemeClr val="accent2"/>
                </a:solidFill>
                <a:latin typeface="Arial" panose="020B0604020202020204" pitchFamily="34" charset="0"/>
                <a:cs typeface="Arial" panose="020B0604020202020204" pitchFamily="34" charset="0"/>
              </a:rPr>
              <a:t>Telescopes (2 sets):</a:t>
            </a:r>
          </a:p>
          <a:p>
            <a:pPr marL="342900" indent="-342900">
              <a:lnSpc>
                <a:spcPts val="3000"/>
              </a:lnSpc>
              <a:buFont typeface="Wingdings" panose="05000000000000000000" pitchFamily="2" charset="2"/>
              <a:buChar char="Ø"/>
            </a:pPr>
            <a:r>
              <a:rPr lang="en-US" altLang="zh-CN" sz="2000" b="1" dirty="0">
                <a:solidFill>
                  <a:schemeClr val="accent2"/>
                </a:solidFill>
                <a:latin typeface="Arial" panose="020B0604020202020204" pitchFamily="34" charset="0"/>
                <a:cs typeface="Arial" panose="020B0604020202020204" pitchFamily="34" charset="0"/>
              </a:rPr>
              <a:t> 600 mm diameter aperture</a:t>
            </a:r>
          </a:p>
          <a:p>
            <a:pPr marL="342900" indent="-342900">
              <a:lnSpc>
                <a:spcPts val="3000"/>
              </a:lnSpc>
              <a:buFont typeface="Wingdings" panose="05000000000000000000" pitchFamily="2" charset="2"/>
              <a:buChar char="Ø"/>
            </a:pPr>
            <a:endParaRPr lang="en-US" altLang="zh-CN" sz="2000" b="1" dirty="0">
              <a:solidFill>
                <a:schemeClr val="accent2"/>
              </a:solidFill>
              <a:latin typeface="Arial" panose="020B0604020202020204" pitchFamily="34" charset="0"/>
              <a:cs typeface="Arial" panose="020B0604020202020204" pitchFamily="34" charset="0"/>
            </a:endParaRPr>
          </a:p>
          <a:p>
            <a:pPr>
              <a:lnSpc>
                <a:spcPts val="3000"/>
              </a:lnSpc>
            </a:pPr>
            <a:r>
              <a:rPr lang="en-US" altLang="zh-CN" sz="2000" b="1" dirty="0" err="1">
                <a:solidFill>
                  <a:schemeClr val="accent2"/>
                </a:solidFill>
                <a:latin typeface="Arial" panose="020B0604020202020204" pitchFamily="34" charset="0"/>
                <a:cs typeface="Arial" panose="020B0604020202020204" pitchFamily="34" charset="0"/>
              </a:rPr>
              <a:t>Er:fiber-based</a:t>
            </a:r>
            <a:r>
              <a:rPr lang="en-US" altLang="zh-CN" sz="2000" b="1" dirty="0">
                <a:solidFill>
                  <a:schemeClr val="accent2"/>
                </a:solidFill>
                <a:latin typeface="Arial" panose="020B0604020202020204" pitchFamily="34" charset="0"/>
                <a:cs typeface="Arial" panose="020B0604020202020204" pitchFamily="34" charset="0"/>
              </a:rPr>
              <a:t> optical frequency comb: </a:t>
            </a:r>
          </a:p>
          <a:p>
            <a:pPr marL="342900" indent="-342900">
              <a:lnSpc>
                <a:spcPts val="3000"/>
              </a:lnSpc>
              <a:buFont typeface="Wingdings" panose="05000000000000000000" pitchFamily="2" charset="2"/>
              <a:buChar char="Ø"/>
            </a:pPr>
            <a:r>
              <a:rPr lang="en-US" altLang="zh-CN" sz="2000" b="1" dirty="0">
                <a:solidFill>
                  <a:schemeClr val="accent2"/>
                </a:solidFill>
                <a:latin typeface="Arial" panose="020B0604020202020204" pitchFamily="34" charset="0"/>
                <a:cs typeface="Arial" panose="020B0604020202020204" pitchFamily="34" charset="0"/>
              </a:rPr>
              <a:t>100 </a:t>
            </a:r>
            <a:r>
              <a:rPr lang="en-US" altLang="zh-CN" sz="2000" b="1" dirty="0" err="1">
                <a:solidFill>
                  <a:schemeClr val="accent2"/>
                </a:solidFill>
                <a:latin typeface="Arial" panose="020B0604020202020204" pitchFamily="34" charset="0"/>
                <a:cs typeface="Arial" panose="020B0604020202020204" pitchFamily="34" charset="0"/>
              </a:rPr>
              <a:t>mW</a:t>
            </a:r>
            <a:r>
              <a:rPr lang="en-US" altLang="zh-CN" sz="2000" b="1" dirty="0">
                <a:solidFill>
                  <a:schemeClr val="accent2"/>
                </a:solidFill>
                <a:latin typeface="Arial" panose="020B0604020202020204" pitchFamily="34" charset="0"/>
                <a:cs typeface="Arial" panose="020B0604020202020204" pitchFamily="34" charset="0"/>
              </a:rPr>
              <a:t> output for each telescope</a:t>
            </a:r>
          </a:p>
          <a:p>
            <a:pPr marL="342900" indent="-342900">
              <a:lnSpc>
                <a:spcPts val="3000"/>
              </a:lnSpc>
              <a:buFont typeface="Wingdings" panose="05000000000000000000" pitchFamily="2" charset="2"/>
              <a:buChar char="Ø"/>
            </a:pPr>
            <a:r>
              <a:rPr lang="en-US" altLang="zh-CN" sz="2000" b="1" dirty="0">
                <a:solidFill>
                  <a:schemeClr val="accent2"/>
                </a:solidFill>
                <a:latin typeface="Arial" panose="020B0604020202020204" pitchFamily="34" charset="0"/>
                <a:cs typeface="Arial" panose="020B0604020202020204" pitchFamily="34" charset="0"/>
              </a:rPr>
              <a:t>centered at 1560 nm with ~ 10 nm bandwidth, </a:t>
            </a:r>
          </a:p>
          <a:p>
            <a:pPr marL="342900" indent="-342900">
              <a:lnSpc>
                <a:spcPts val="3000"/>
              </a:lnSpc>
              <a:buFont typeface="Wingdings" panose="05000000000000000000" pitchFamily="2" charset="2"/>
              <a:buChar char="Ø"/>
            </a:pPr>
            <a:r>
              <a:rPr lang="en-US" altLang="zh-CN" sz="2000" b="1" dirty="0">
                <a:solidFill>
                  <a:schemeClr val="accent2"/>
                </a:solidFill>
                <a:latin typeface="Arial" panose="020B0604020202020204" pitchFamily="34" charset="0"/>
                <a:cs typeface="Arial" panose="020B0604020202020204" pitchFamily="34" charset="0"/>
              </a:rPr>
              <a:t>~100.0015 MHz repetition rate</a:t>
            </a:r>
          </a:p>
          <a:p>
            <a:pPr marL="342900" indent="-342900">
              <a:lnSpc>
                <a:spcPts val="3000"/>
              </a:lnSpc>
              <a:buFont typeface="Wingdings" panose="05000000000000000000" pitchFamily="2" charset="2"/>
              <a:buChar char="Ø"/>
            </a:pPr>
            <a:r>
              <a:rPr lang="en-US" altLang="zh-CN" sz="2000" b="1" dirty="0">
                <a:solidFill>
                  <a:schemeClr val="accent2"/>
                </a:solidFill>
                <a:latin typeface="Arial" panose="020B0604020202020204" pitchFamily="34" charset="0"/>
                <a:cs typeface="Arial" panose="020B0604020202020204" pitchFamily="34" charset="0"/>
              </a:rPr>
              <a:t>Highly-chirped pulse with ~ 80 </a:t>
            </a:r>
            <a:r>
              <a:rPr lang="en-US" altLang="zh-CN" sz="2000" b="1" dirty="0" err="1">
                <a:solidFill>
                  <a:schemeClr val="accent2"/>
                </a:solidFill>
                <a:latin typeface="Arial" panose="020B0604020202020204" pitchFamily="34" charset="0"/>
                <a:cs typeface="Arial" panose="020B0604020202020204" pitchFamily="34" charset="0"/>
              </a:rPr>
              <a:t>ps</a:t>
            </a:r>
            <a:r>
              <a:rPr lang="en-US" altLang="zh-CN" sz="2000" b="1" dirty="0">
                <a:solidFill>
                  <a:schemeClr val="accent2"/>
                </a:solidFill>
                <a:latin typeface="Arial" panose="020B0604020202020204" pitchFamily="34" charset="0"/>
                <a:cs typeface="Arial" panose="020B0604020202020204" pitchFamily="34" charset="0"/>
              </a:rPr>
              <a:t> duration</a:t>
            </a:r>
          </a:p>
          <a:p>
            <a:pPr marL="342900" indent="-342900">
              <a:lnSpc>
                <a:spcPts val="3000"/>
              </a:lnSpc>
              <a:buFont typeface="Wingdings" panose="05000000000000000000" pitchFamily="2" charset="2"/>
              <a:buChar char="Ø"/>
            </a:pPr>
            <a:endParaRPr lang="en-US" altLang="zh-CN" sz="2000" b="1" dirty="0">
              <a:solidFill>
                <a:schemeClr val="accent2"/>
              </a:solidFill>
              <a:latin typeface="Arial" panose="020B0604020202020204" pitchFamily="34" charset="0"/>
              <a:cs typeface="Arial" panose="020B0604020202020204" pitchFamily="34" charset="0"/>
            </a:endParaRPr>
          </a:p>
          <a:p>
            <a:pPr>
              <a:lnSpc>
                <a:spcPts val="3000"/>
              </a:lnSpc>
            </a:pPr>
            <a:endParaRPr lang="en-US" altLang="zh-CN" sz="2000" dirty="0">
              <a:latin typeface="Arial" panose="020B0604020202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9BA3B88B-A2AB-42B4-A230-84D630ABCE65}"/>
              </a:ext>
            </a:extLst>
          </p:cNvPr>
          <p:cNvSpPr txBox="1"/>
          <p:nvPr/>
        </p:nvSpPr>
        <p:spPr>
          <a:xfrm>
            <a:off x="6413981" y="2159021"/>
            <a:ext cx="5790368" cy="5093702"/>
          </a:xfrm>
          <a:prstGeom prst="rect">
            <a:avLst/>
          </a:prstGeom>
          <a:noFill/>
        </p:spPr>
        <p:txBody>
          <a:bodyPr wrap="none" rtlCol="0">
            <a:spAutoFit/>
          </a:bodyPr>
          <a:lstStyle/>
          <a:p>
            <a:pPr>
              <a:lnSpc>
                <a:spcPts val="3000"/>
              </a:lnSpc>
            </a:pPr>
            <a:r>
              <a:rPr lang="en-US" altLang="zh-CN" sz="2000" dirty="0">
                <a:latin typeface="Arial" panose="020B0604020202020204" pitchFamily="34" charset="0"/>
                <a:cs typeface="Arial" panose="020B0604020202020204" pitchFamily="34" charset="0"/>
              </a:rPr>
              <a:t>Connection to fiber link or Sr optical clock:</a:t>
            </a:r>
          </a:p>
          <a:p>
            <a:pPr marL="342900" indent="-342900">
              <a:lnSpc>
                <a:spcPts val="3000"/>
              </a:lnSpc>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1550.12 nm or 1397 nm</a:t>
            </a:r>
          </a:p>
          <a:p>
            <a:pPr>
              <a:lnSpc>
                <a:spcPts val="3000"/>
              </a:lnSpc>
            </a:pPr>
            <a:endParaRPr lang="en-US" altLang="zh-CN" sz="2000" dirty="0">
              <a:latin typeface="Arial" panose="020B0604020202020204" pitchFamily="34" charset="0"/>
              <a:cs typeface="Arial" panose="020B0604020202020204" pitchFamily="34" charset="0"/>
            </a:endParaRPr>
          </a:p>
          <a:p>
            <a:pPr>
              <a:lnSpc>
                <a:spcPts val="3000"/>
              </a:lnSpc>
            </a:pPr>
            <a:r>
              <a:rPr lang="en-US" altLang="zh-CN" sz="2000" dirty="0">
                <a:latin typeface="Arial" panose="020B0604020202020204" pitchFamily="34" charset="0"/>
                <a:cs typeface="Arial" panose="020B0604020202020204" pitchFamily="34" charset="0"/>
              </a:rPr>
              <a:t>Telescope :</a:t>
            </a:r>
          </a:p>
          <a:p>
            <a:pPr marL="342900" indent="-342900">
              <a:lnSpc>
                <a:spcPts val="3000"/>
              </a:lnSpc>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 </a:t>
            </a:r>
            <a:r>
              <a:rPr lang="en-US" altLang="zh-CN" sz="2000" dirty="0">
                <a:solidFill>
                  <a:schemeClr val="accent1"/>
                </a:solidFill>
                <a:latin typeface="Arial" panose="020B0604020202020204" pitchFamily="34" charset="0"/>
                <a:cs typeface="Arial" panose="020B0604020202020204" pitchFamily="34" charset="0"/>
              </a:rPr>
              <a:t>1200 mm diameter aperture</a:t>
            </a:r>
          </a:p>
          <a:p>
            <a:pPr marL="342900" indent="-342900">
              <a:lnSpc>
                <a:spcPts val="3000"/>
              </a:lnSpc>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a:p>
            <a:pPr>
              <a:lnSpc>
                <a:spcPts val="3000"/>
              </a:lnSpc>
            </a:pPr>
            <a:r>
              <a:rPr lang="en-US" altLang="zh-CN" sz="2000" dirty="0" err="1">
                <a:latin typeface="Arial" panose="020B0604020202020204" pitchFamily="34" charset="0"/>
                <a:cs typeface="Arial" panose="020B0604020202020204" pitchFamily="34" charset="0"/>
              </a:rPr>
              <a:t>Er:fiber-based</a:t>
            </a:r>
            <a:r>
              <a:rPr lang="en-US" altLang="zh-CN" sz="2000" dirty="0">
                <a:latin typeface="Arial" panose="020B0604020202020204" pitchFamily="34" charset="0"/>
                <a:cs typeface="Arial" panose="020B0604020202020204" pitchFamily="34" charset="0"/>
              </a:rPr>
              <a:t> optical frequency comb: </a:t>
            </a:r>
          </a:p>
          <a:p>
            <a:pPr marL="342900" indent="-342900">
              <a:lnSpc>
                <a:spcPts val="3000"/>
              </a:lnSpc>
              <a:buFont typeface="Wingdings" panose="05000000000000000000" pitchFamily="2" charset="2"/>
              <a:buChar char="Ø"/>
            </a:pPr>
            <a:r>
              <a:rPr lang="en-US" altLang="zh-CN" sz="2000" dirty="0">
                <a:solidFill>
                  <a:schemeClr val="accent1"/>
                </a:solidFill>
                <a:latin typeface="Arial" panose="020B0604020202020204" pitchFamily="34" charset="0"/>
                <a:cs typeface="Arial" panose="020B0604020202020204" pitchFamily="34" charset="0"/>
              </a:rPr>
              <a:t>1 W output for telescope</a:t>
            </a:r>
          </a:p>
          <a:p>
            <a:pPr marL="342900" indent="-342900">
              <a:lnSpc>
                <a:spcPts val="3000"/>
              </a:lnSpc>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centered at 1560 nm with ~ 10 nm bandwidth, </a:t>
            </a:r>
          </a:p>
          <a:p>
            <a:pPr marL="342900" indent="-342900">
              <a:lnSpc>
                <a:spcPts val="3000"/>
              </a:lnSpc>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~100 MHz repetition rate</a:t>
            </a:r>
          </a:p>
          <a:p>
            <a:pPr marL="342900" indent="-342900">
              <a:lnSpc>
                <a:spcPts val="3000"/>
              </a:lnSpc>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Highly-chirped pulse with ~ 80 </a:t>
            </a:r>
            <a:r>
              <a:rPr lang="en-US" altLang="zh-CN" sz="2000" dirty="0" err="1">
                <a:latin typeface="Arial" panose="020B0604020202020204" pitchFamily="34" charset="0"/>
                <a:cs typeface="Arial" panose="020B0604020202020204" pitchFamily="34" charset="0"/>
              </a:rPr>
              <a:t>ps</a:t>
            </a:r>
            <a:r>
              <a:rPr lang="en-US" altLang="zh-CN" sz="2000" dirty="0">
                <a:latin typeface="Arial" panose="020B0604020202020204" pitchFamily="34" charset="0"/>
                <a:cs typeface="Arial" panose="020B0604020202020204" pitchFamily="34" charset="0"/>
              </a:rPr>
              <a:t> duration</a:t>
            </a:r>
          </a:p>
          <a:p>
            <a:pPr marL="342900" indent="-342900">
              <a:lnSpc>
                <a:spcPts val="3000"/>
              </a:lnSpc>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a:p>
            <a:pPr>
              <a:lnSpc>
                <a:spcPts val="3000"/>
              </a:lnSpc>
            </a:pPr>
            <a:endParaRPr lang="en-US" altLang="zh-CN" sz="2000"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929CA053-4B15-4F02-AEAD-464DBE7F7C30}"/>
              </a:ext>
            </a:extLst>
          </p:cNvPr>
          <p:cNvSpPr txBox="1"/>
          <p:nvPr/>
        </p:nvSpPr>
        <p:spPr>
          <a:xfrm>
            <a:off x="6413981" y="1688945"/>
            <a:ext cx="6094520" cy="400110"/>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Each ground station</a:t>
            </a:r>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 </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73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2">
            <a:extLst>
              <a:ext uri="{FF2B5EF4-FFF2-40B4-BE49-F238E27FC236}">
                <a16:creationId xmlns:a16="http://schemas.microsoft.com/office/drawing/2014/main" id="{7DAAB938-4EE4-47AB-B1F8-FB006E8149AE}"/>
              </a:ext>
            </a:extLst>
          </p:cNvPr>
          <p:cNvGraphicFramePr>
            <a:graphicFrameLocks noGrp="1"/>
          </p:cNvGraphicFramePr>
          <p:nvPr>
            <p:custDataLst>
              <p:tags r:id="rId1"/>
            </p:custDataLst>
          </p:nvPr>
        </p:nvGraphicFramePr>
        <p:xfrm>
          <a:off x="11884771" y="-5016433"/>
          <a:ext cx="5568461" cy="4058857"/>
        </p:xfrm>
        <a:graphic>
          <a:graphicData uri="http://schemas.openxmlformats.org/drawingml/2006/table">
            <a:tbl>
              <a:tblPr firstRow="1" bandRow="1">
                <a:tableStyleId>{72833802-FEF1-4C79-8D5D-14CF1EAF98D9}</a:tableStyleId>
              </a:tblPr>
              <a:tblGrid>
                <a:gridCol w="2742151">
                  <a:extLst>
                    <a:ext uri="{9D8B030D-6E8A-4147-A177-3AD203B41FA5}">
                      <a16:colId xmlns:a16="http://schemas.microsoft.com/office/drawing/2014/main" val="20000"/>
                    </a:ext>
                  </a:extLst>
                </a:gridCol>
                <a:gridCol w="1416661">
                  <a:extLst>
                    <a:ext uri="{9D8B030D-6E8A-4147-A177-3AD203B41FA5}">
                      <a16:colId xmlns:a16="http://schemas.microsoft.com/office/drawing/2014/main" val="20001"/>
                    </a:ext>
                  </a:extLst>
                </a:gridCol>
                <a:gridCol w="1409649">
                  <a:extLst>
                    <a:ext uri="{9D8B030D-6E8A-4147-A177-3AD203B41FA5}">
                      <a16:colId xmlns:a16="http://schemas.microsoft.com/office/drawing/2014/main" val="20002"/>
                    </a:ext>
                  </a:extLst>
                </a:gridCol>
              </a:tblGrid>
              <a:tr h="31539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星地光钟比对（单链路）：进入</a:t>
                      </a:r>
                      <a:r>
                        <a:rPr lang="en-US" altLang="zh-CN" sz="2000" dirty="0"/>
                        <a:t>E-18</a:t>
                      </a:r>
                      <a:r>
                        <a:rPr lang="zh-CN" altLang="en-US" sz="2000" dirty="0"/>
                        <a:t>量级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5398">
                <a:tc>
                  <a:txBody>
                    <a:bodyPr/>
                    <a:lstStyle/>
                    <a:p>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a:t>任务书指标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a:t>设计指标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8651">
                <a:tc>
                  <a:txBody>
                    <a:bodyPr/>
                    <a:lstStyle/>
                    <a:p>
                      <a:r>
                        <a:rPr lang="zh-CN" altLang="en-US" sz="2000" dirty="0"/>
                        <a:t>时频传递链路</a:t>
                      </a:r>
                      <a:endParaRPr lang="en-US" altLang="zh-C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5 E-18</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2.8 E-18</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5398">
                <a:tc>
                  <a:txBody>
                    <a:bodyPr/>
                    <a:lstStyle/>
                    <a:p>
                      <a:r>
                        <a:rPr lang="zh-CN" altLang="en-US" sz="2000" dirty="0"/>
                        <a:t>星载光钟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5 E-18</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5 E-18</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5398">
                <a:tc>
                  <a:txBody>
                    <a:bodyPr/>
                    <a:lstStyle/>
                    <a:p>
                      <a:r>
                        <a:rPr lang="zh-CN" altLang="en-US" sz="2000" dirty="0"/>
                        <a:t>地面光钟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5 E-19</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t>5 E-19</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726">
                <a:tc>
                  <a:txBody>
                    <a:bodyPr/>
                    <a:lstStyle/>
                    <a:p>
                      <a:r>
                        <a:rPr lang="zh-CN" altLang="en-US" sz="2000" dirty="0"/>
                        <a:t>卫星相对论效应</a:t>
                      </a:r>
                      <a:endParaRPr lang="en-US" altLang="zh-C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altLang="zh-CN" sz="2000" dirty="0"/>
                        <a:t>4.5</a:t>
                      </a:r>
                      <a:r>
                        <a:rPr lang="zh-CN" altLang="en-US" sz="2000" dirty="0"/>
                        <a:t> </a:t>
                      </a:r>
                      <a:r>
                        <a:rPr lang="en-US" altLang="zh-CN" sz="2000" dirty="0"/>
                        <a:t>E-18</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altLang="zh-CN" sz="2000" dirty="0"/>
                        <a:t>3.5</a:t>
                      </a:r>
                      <a:r>
                        <a:rPr lang="zh-CN" altLang="en-US" sz="2000" dirty="0"/>
                        <a:t> </a:t>
                      </a:r>
                      <a:r>
                        <a:rPr lang="en-US" altLang="zh-CN" sz="2000" dirty="0"/>
                        <a:t>E-18</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15398">
                <a:tc>
                  <a:txBody>
                    <a:bodyPr/>
                    <a:lstStyle/>
                    <a:p>
                      <a:r>
                        <a:rPr lang="zh-CN" altLang="en-US" sz="2000" dirty="0"/>
                        <a:t>地面相对论修正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3 E-18</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3 E-18</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5398">
                <a:tc>
                  <a:txBody>
                    <a:bodyPr/>
                    <a:lstStyle/>
                    <a:p>
                      <a:r>
                        <a:rPr lang="zh-CN" altLang="en-US" sz="2000" dirty="0"/>
                        <a:t>合计（按累加）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1.9 E-17</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a:t>1.7 E-17</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5398">
                <a:tc>
                  <a:txBody>
                    <a:bodyPr/>
                    <a:lstStyle/>
                    <a:p>
                      <a:r>
                        <a:rPr lang="zh-CN" altLang="en-US" sz="2000" b="1" dirty="0"/>
                        <a:t>合计（按均方根）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a:t>9.0 E-18</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a:t>7.4 E-18</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格 3">
            <a:extLst>
              <a:ext uri="{FF2B5EF4-FFF2-40B4-BE49-F238E27FC236}">
                <a16:creationId xmlns:a16="http://schemas.microsoft.com/office/drawing/2014/main" id="{4BA8E5AE-A647-4ED1-B517-9CB4473E0C5F}"/>
              </a:ext>
            </a:extLst>
          </p:cNvPr>
          <p:cNvGraphicFramePr>
            <a:graphicFrameLocks noGrp="1"/>
          </p:cNvGraphicFramePr>
          <p:nvPr>
            <p:extLst>
              <p:ext uri="{D42A27DB-BD31-4B8C-83A1-F6EECF244321}">
                <p14:modId xmlns:p14="http://schemas.microsoft.com/office/powerpoint/2010/main" val="2940034382"/>
              </p:ext>
            </p:extLst>
          </p:nvPr>
        </p:nvGraphicFramePr>
        <p:xfrm>
          <a:off x="511167" y="2076791"/>
          <a:ext cx="11373604" cy="3336135"/>
        </p:xfrm>
        <a:graphic>
          <a:graphicData uri="http://schemas.openxmlformats.org/drawingml/2006/table">
            <a:tbl>
              <a:tblPr firstRow="1">
                <a:tableStyleId>{21E4AEA4-8DFA-4A89-87EB-49C32662AFE0}</a:tableStyleId>
              </a:tblPr>
              <a:tblGrid>
                <a:gridCol w="5268504">
                  <a:extLst>
                    <a:ext uri="{9D8B030D-6E8A-4147-A177-3AD203B41FA5}">
                      <a16:colId xmlns:a16="http://schemas.microsoft.com/office/drawing/2014/main" val="1906154909"/>
                    </a:ext>
                  </a:extLst>
                </a:gridCol>
                <a:gridCol w="3161129">
                  <a:extLst>
                    <a:ext uri="{9D8B030D-6E8A-4147-A177-3AD203B41FA5}">
                      <a16:colId xmlns:a16="http://schemas.microsoft.com/office/drawing/2014/main" val="1084489770"/>
                    </a:ext>
                  </a:extLst>
                </a:gridCol>
                <a:gridCol w="2943971">
                  <a:extLst>
                    <a:ext uri="{9D8B030D-6E8A-4147-A177-3AD203B41FA5}">
                      <a16:colId xmlns:a16="http://schemas.microsoft.com/office/drawing/2014/main" val="3361594717"/>
                    </a:ext>
                  </a:extLst>
                </a:gridCol>
              </a:tblGrid>
              <a:tr h="501264">
                <a:tc>
                  <a:txBody>
                    <a:bodyPr/>
                    <a:lstStyle/>
                    <a:p>
                      <a:pPr marL="0" marR="0" indent="0" algn="ctr" defTabSz="549910" rtl="0" eaLnBrk="1" fontAlgn="ctr" latinLnBrk="0" hangingPunct="1">
                        <a:lnSpc>
                          <a:spcPct val="100000"/>
                        </a:lnSpc>
                        <a:spcBef>
                          <a:spcPts val="0"/>
                        </a:spcBef>
                        <a:spcAft>
                          <a:spcPts val="0"/>
                        </a:spcAft>
                        <a:buClrTx/>
                        <a:buSzTx/>
                        <a:buFontTx/>
                        <a:buNone/>
                        <a:tabLst/>
                        <a:defRPr/>
                      </a:pPr>
                      <a:r>
                        <a:rPr lang="en-US" altLang="zh-CN" sz="2400" kern="1200" dirty="0">
                          <a:solidFill>
                            <a:schemeClr val="tx1"/>
                          </a:solidFill>
                          <a:latin typeface="+mn-lt"/>
                          <a:ea typeface="+mn-ea"/>
                          <a:cs typeface="+mn-cs"/>
                        </a:rPr>
                        <a:t>TDEV </a:t>
                      </a:r>
                      <a:r>
                        <a:rPr lang="zh-CN" altLang="en-US" sz="2400" kern="1200" dirty="0">
                          <a:solidFill>
                            <a:schemeClr val="tx1"/>
                          </a:solidFill>
                          <a:latin typeface="+mn-lt"/>
                          <a:ea typeface="+mn-ea"/>
                          <a:cs typeface="+mn-cs"/>
                        </a:rPr>
                        <a:t>（</a:t>
                      </a:r>
                      <a:r>
                        <a:rPr lang="en-US" altLang="zh-CN" sz="2400" kern="1200" dirty="0">
                          <a:solidFill>
                            <a:schemeClr val="tx1"/>
                          </a:solidFill>
                          <a:latin typeface="+mn-lt"/>
                          <a:ea typeface="+mn-ea"/>
                          <a:cs typeface="+mn-cs"/>
                        </a:rPr>
                        <a:t>fs</a:t>
                      </a:r>
                      <a:r>
                        <a:rPr lang="zh-CN" altLang="en-US" sz="2400" kern="1200" dirty="0">
                          <a:solidFill>
                            <a:schemeClr val="tx1"/>
                          </a:solidFill>
                          <a:latin typeface="+mn-lt"/>
                          <a:ea typeface="+mn-ea"/>
                          <a:cs typeface="+mn-cs"/>
                        </a:rPr>
                        <a:t>）</a:t>
                      </a:r>
                      <a:r>
                        <a:rPr lang="en-US" altLang="zh-CN" sz="2400" dirty="0">
                          <a:solidFill>
                            <a:schemeClr val="tx1"/>
                          </a:solidFill>
                          <a:latin typeface="Arial" panose="020B0604020202020204" pitchFamily="34" charset="0"/>
                          <a:cs typeface="Arial" panose="020B0604020202020204" pitchFamily="34" charset="0"/>
                        </a:rPr>
                        <a:t>@ 10000 s</a:t>
                      </a:r>
                    </a:p>
                  </a:txBody>
                  <a:tcPr marL="3020" marR="3020" marT="30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400" kern="1200" dirty="0">
                          <a:solidFill>
                            <a:srgbClr val="FF0000"/>
                          </a:solidFill>
                          <a:latin typeface="+mn-lt"/>
                          <a:ea typeface="+mn-ea"/>
                          <a:cs typeface="+mn-cs"/>
                        </a:rPr>
                        <a:t>Two ground stations common view</a:t>
                      </a:r>
                    </a:p>
                  </a:txBody>
                  <a:tcPr marL="3020" marR="3020" marT="30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400" kern="1200" dirty="0">
                          <a:solidFill>
                            <a:schemeClr val="tx1"/>
                          </a:solidFill>
                          <a:latin typeface="+mn-lt"/>
                          <a:ea typeface="+mn-ea"/>
                          <a:cs typeface="+mn-cs"/>
                        </a:rPr>
                        <a:t>Space-ground clock comparison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1157256"/>
                  </a:ext>
                </a:extLst>
              </a:tr>
              <a:tr h="310656">
                <a:tc>
                  <a:txBody>
                    <a:bodyPr/>
                    <a:lstStyle/>
                    <a:p>
                      <a:pPr marL="0" marR="0" lvl="0" indent="0" algn="ctr" defTabSz="549910" rtl="0" eaLnBrk="1" fontAlgn="ctr" latinLnBrk="0" hangingPunct="1">
                        <a:lnSpc>
                          <a:spcPct val="100000"/>
                        </a:lnSpc>
                        <a:spcBef>
                          <a:spcPts val="0"/>
                        </a:spcBef>
                        <a:spcAft>
                          <a:spcPts val="0"/>
                        </a:spcAft>
                        <a:buClrTx/>
                        <a:buSzTx/>
                        <a:buFontTx/>
                        <a:buNone/>
                        <a:tabLst/>
                        <a:defRPr/>
                      </a:pPr>
                      <a:r>
                        <a:rPr lang="en-US" altLang="zh-CN" sz="2400" kern="1200" dirty="0">
                          <a:solidFill>
                            <a:schemeClr val="accent1"/>
                          </a:solidFill>
                          <a:latin typeface="+mn-lt"/>
                          <a:ea typeface="+mn-ea"/>
                          <a:cs typeface="+mn-cs"/>
                        </a:rPr>
                        <a:t>Equipment Noise (Including Doppler effect 2 and Ground stations)​</a:t>
                      </a:r>
                      <a:endParaRPr lang="zh-CN" altLang="en-US" sz="2400" kern="1200" dirty="0">
                        <a:solidFill>
                          <a:schemeClr val="accent1"/>
                        </a:solidFill>
                        <a:latin typeface="+mn-lt"/>
                        <a:ea typeface="+mn-ea"/>
                        <a:cs typeface="+mn-cs"/>
                      </a:endParaRPr>
                    </a:p>
                  </a:txBody>
                  <a:tcPr marL="3020" marR="3020" marT="30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400" b="1" i="0" u="none" strike="noStrike" kern="1200" dirty="0">
                          <a:solidFill>
                            <a:srgbClr val="FF0000"/>
                          </a:solidFill>
                          <a:effectLst/>
                          <a:latin typeface="Times New Roman" panose="02020603050405020304" pitchFamily="18" charset="0"/>
                          <a:ea typeface="等线" panose="02010600030101010101" pitchFamily="2" charset="-122"/>
                          <a:cs typeface="+mn-cs"/>
                        </a:rPr>
                        <a:t>12</a:t>
                      </a:r>
                    </a:p>
                    <a:p>
                      <a:pPr algn="ctr" fontAlgn="ctr"/>
                      <a:r>
                        <a:rPr lang="en-US" altLang="zh-CN" sz="2400" b="1" i="0" u="none" strike="noStrike" kern="1200" dirty="0">
                          <a:solidFill>
                            <a:srgbClr val="FF0000"/>
                          </a:solidFill>
                          <a:effectLst/>
                          <a:latin typeface="Times New Roman" panose="02020603050405020304" pitchFamily="18" charset="0"/>
                          <a:ea typeface="等线" panose="02010600030101010101" pitchFamily="2" charset="-122"/>
                          <a:cs typeface="+mn-cs"/>
                        </a:rPr>
                        <a:t>(6 for Doppler</a:t>
                      </a:r>
                      <a:r>
                        <a:rPr lang="en-US" altLang="zh-CN" sz="2400" b="1" i="0" u="none" strike="noStrike" kern="1200" baseline="0" dirty="0">
                          <a:solidFill>
                            <a:srgbClr val="FF0000"/>
                          </a:solidFill>
                          <a:effectLst/>
                          <a:latin typeface="Times New Roman" panose="02020603050405020304" pitchFamily="18" charset="0"/>
                          <a:ea typeface="等线" panose="02010600030101010101" pitchFamily="2" charset="-122"/>
                          <a:cs typeface="+mn-cs"/>
                        </a:rPr>
                        <a:t> effect 2</a:t>
                      </a:r>
                      <a:r>
                        <a:rPr lang="en-US" altLang="zh-CN" sz="2400" b="1" i="0" u="none" strike="noStrike" kern="1200" dirty="0">
                          <a:solidFill>
                            <a:srgbClr val="FF0000"/>
                          </a:solidFill>
                          <a:effectLst/>
                          <a:latin typeface="Times New Roman" panose="02020603050405020304" pitchFamily="18" charset="0"/>
                          <a:ea typeface="等线" panose="02010600030101010101" pitchFamily="2" charset="-122"/>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400" b="1" i="0" u="none" strike="noStrike" kern="1200" dirty="0">
                          <a:solidFill>
                            <a:schemeClr val="tx1"/>
                          </a:solidFill>
                          <a:effectLst/>
                          <a:latin typeface="Times New Roman" panose="02020603050405020304" pitchFamily="18" charset="0"/>
                          <a:ea typeface="等线" panose="02010600030101010101" pitchFamily="2" charset="-122"/>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95140"/>
                  </a:ext>
                </a:extLst>
              </a:tr>
              <a:tr h="202655">
                <a:tc>
                  <a:txBody>
                    <a:bodyPr/>
                    <a:lstStyle/>
                    <a:p>
                      <a:pPr algn="ctr" rtl="0" fontAlgn="ctr"/>
                      <a:r>
                        <a:rPr lang="en-US" altLang="zh-CN" sz="2400" kern="1200" dirty="0">
                          <a:solidFill>
                            <a:schemeClr val="accent1"/>
                          </a:solidFill>
                        </a:rPr>
                        <a:t>Link Asymmetry Error (Doppler effect 1)</a:t>
                      </a:r>
                      <a:endParaRPr lang="en-US" altLang="zh-CN" sz="2400" kern="1200" dirty="0">
                        <a:solidFill>
                          <a:schemeClr val="accent1"/>
                        </a:solidFill>
                        <a:latin typeface="+mn-lt"/>
                        <a:ea typeface="+mn-ea"/>
                        <a:cs typeface="+mn-cs"/>
                      </a:endParaRPr>
                    </a:p>
                  </a:txBody>
                  <a:tcPr marL="3020" marR="3020" marT="30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400" b="1" i="0" u="none" strike="noStrike" kern="1200" dirty="0">
                          <a:solidFill>
                            <a:srgbClr val="FF0000"/>
                          </a:solidFill>
                          <a:effectLst/>
                          <a:latin typeface="Times New Roman" panose="02020603050405020304" pitchFamily="18" charset="0"/>
                          <a:ea typeface="等线" panose="02010600030101010101" pitchFamily="2" charset="-122"/>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400" b="1" i="0" u="none" strike="noStrike" kern="1200" dirty="0">
                          <a:solidFill>
                            <a:schemeClr val="tx1"/>
                          </a:solidFill>
                          <a:effectLst/>
                          <a:latin typeface="Times New Roman" panose="02020603050405020304" pitchFamily="18" charset="0"/>
                          <a:ea typeface="等线" panose="02010600030101010101" pitchFamily="2" charset="-122"/>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018465"/>
                  </a:ext>
                </a:extLst>
              </a:tr>
              <a:tr h="335183">
                <a:tc>
                  <a:txBody>
                    <a:bodyPr/>
                    <a:lstStyle/>
                    <a:p>
                      <a:pPr algn="ctr" rtl="0" fontAlgn="ctr"/>
                      <a:r>
                        <a:rPr lang="en-US" altLang="zh-CN" sz="2400" kern="1200" dirty="0">
                          <a:solidFill>
                            <a:schemeClr val="accent1"/>
                          </a:solidFill>
                        </a:rPr>
                        <a:t>Atmospheric Asymmetry Error​</a:t>
                      </a:r>
                    </a:p>
                  </a:txBody>
                  <a:tcPr marL="3020" marR="3020" marT="30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400" b="1" i="0" u="none" strike="noStrike" kern="1200" dirty="0">
                          <a:solidFill>
                            <a:srgbClr val="FF0000"/>
                          </a:solidFill>
                          <a:effectLst/>
                          <a:latin typeface="Times New Roman" panose="02020603050405020304" pitchFamily="18" charset="0"/>
                          <a:ea typeface="等线" panose="02010600030101010101" pitchFamily="2" charset="-122"/>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400" b="1" i="0" u="none" strike="noStrike" kern="1200" dirty="0">
                          <a:solidFill>
                            <a:schemeClr val="tx1"/>
                          </a:solidFill>
                          <a:effectLst/>
                          <a:latin typeface="Times New Roman" panose="02020603050405020304" pitchFamily="18" charset="0"/>
                          <a:ea typeface="等线" panose="02010600030101010101" pitchFamily="2" charset="-122"/>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6813498"/>
                  </a:ext>
                </a:extLst>
              </a:tr>
              <a:tr h="169101">
                <a:tc>
                  <a:txBody>
                    <a:bodyPr/>
                    <a:lstStyle/>
                    <a:p>
                      <a:pPr algn="ctr" rtl="0" fontAlgn="ctr"/>
                      <a:r>
                        <a:rPr lang="en-US" altLang="zh-CN" sz="2400" kern="1200" dirty="0"/>
                        <a:t>Telescope Asymmetry Error</a:t>
                      </a:r>
                    </a:p>
                    <a:p>
                      <a:pPr algn="ctr" rtl="0" fontAlgn="ctr"/>
                      <a:r>
                        <a:rPr lang="en-US" altLang="zh-CN" sz="2400" kern="1200" dirty="0"/>
                        <a:t>​​</a:t>
                      </a:r>
                      <a:endParaRPr lang="zh-CN" altLang="en-US" sz="2400" kern="1200" dirty="0">
                        <a:solidFill>
                          <a:schemeClr val="tx1"/>
                        </a:solidFill>
                        <a:latin typeface="+mn-lt"/>
                        <a:ea typeface="+mn-ea"/>
                        <a:cs typeface="+mn-cs"/>
                      </a:endParaRPr>
                    </a:p>
                  </a:txBody>
                  <a:tcPr marL="3020" marR="3020" marT="30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400" b="1" i="0" u="none" strike="noStrike" kern="1200" dirty="0">
                          <a:solidFill>
                            <a:srgbClr val="FF0000"/>
                          </a:solidFill>
                          <a:effectLst/>
                          <a:latin typeface="Times New Roman" panose="02020603050405020304" pitchFamily="18" charset="0"/>
                          <a:ea typeface="等线" panose="02010600030101010101" pitchFamily="2" charset="-122"/>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400" b="1" i="0" u="none" strike="noStrike" kern="1200" dirty="0">
                          <a:solidFill>
                            <a:schemeClr val="tx1"/>
                          </a:solidFill>
                          <a:effectLst/>
                          <a:latin typeface="Times New Roman" panose="02020603050405020304" pitchFamily="18" charset="0"/>
                          <a:ea typeface="等线" panose="02010600030101010101" pitchFamily="2" charset="-122"/>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5955696"/>
                  </a:ext>
                </a:extLst>
              </a:tr>
              <a:tr h="335183">
                <a:tc>
                  <a:txBody>
                    <a:bodyPr/>
                    <a:lstStyle/>
                    <a:p>
                      <a:pPr algn="ctr" rtl="0" fontAlgn="ctr"/>
                      <a:r>
                        <a:rPr lang="en-US" altLang="zh-CN" sz="2400" b="1" kern="1200" dirty="0">
                          <a:solidFill>
                            <a:schemeClr val="tx1"/>
                          </a:solidFill>
                          <a:latin typeface="+mn-lt"/>
                          <a:ea typeface="+mn-ea"/>
                          <a:cs typeface="+mn-cs"/>
                        </a:rPr>
                        <a:t>Total</a:t>
                      </a:r>
                      <a:endParaRPr lang="zh-CN" altLang="en-US" sz="2400" b="1" kern="1200" dirty="0">
                        <a:solidFill>
                          <a:schemeClr val="tx1"/>
                        </a:solidFill>
                        <a:latin typeface="+mn-lt"/>
                        <a:ea typeface="+mn-ea"/>
                        <a:cs typeface="+mn-cs"/>
                      </a:endParaRPr>
                    </a:p>
                  </a:txBody>
                  <a:tcPr marL="3020" marR="3020" marT="30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400" b="1" kern="1200" dirty="0">
                          <a:solidFill>
                            <a:srgbClr val="FF0000"/>
                          </a:solidFill>
                          <a:latin typeface="+mn-lt"/>
                          <a:ea typeface="+mn-ea"/>
                          <a:cs typeface="+mn-cs"/>
                        </a:rPr>
                        <a:t>14.5 / 25.4</a:t>
                      </a:r>
                    </a:p>
                  </a:txBody>
                  <a:tcPr marL="3020" marR="3020" marT="30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400" b="1" i="0" u="none" strike="noStrike" dirty="0">
                          <a:solidFill>
                            <a:schemeClr val="tx1"/>
                          </a:solidFill>
                          <a:effectLst/>
                          <a:latin typeface="Times New Roman" panose="02020603050405020304" pitchFamily="18" charset="0"/>
                          <a:ea typeface="等线" panose="02010600030101010101" pitchFamily="2" charset="-122"/>
                        </a:rPr>
                        <a:t>11.3 / 20.6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8827841"/>
                  </a:ext>
                </a:extLst>
              </a:tr>
            </a:tbl>
          </a:graphicData>
        </a:graphic>
      </p:graphicFrame>
      <p:sp>
        <p:nvSpPr>
          <p:cNvPr id="18" name="文本框 17">
            <a:extLst>
              <a:ext uri="{FF2B5EF4-FFF2-40B4-BE49-F238E27FC236}">
                <a16:creationId xmlns:a16="http://schemas.microsoft.com/office/drawing/2014/main" id="{B0A80965-4884-4221-B261-DD6353F1C090}"/>
              </a:ext>
            </a:extLst>
          </p:cNvPr>
          <p:cNvSpPr txBox="1"/>
          <p:nvPr/>
        </p:nvSpPr>
        <p:spPr>
          <a:xfrm>
            <a:off x="1807020" y="1151604"/>
            <a:ext cx="8531996" cy="430887"/>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200" dirty="0">
                <a:solidFill>
                  <a:schemeClr val="bg1"/>
                </a:solidFill>
                <a:latin typeface="Arial" panose="020B0604020202020204" pitchFamily="34" charset="0"/>
                <a:cs typeface="Arial" panose="020B0604020202020204" pitchFamily="34" charset="0"/>
              </a:rPr>
              <a:t>Instability budget of the SOL @ 10000 s</a:t>
            </a:r>
          </a:p>
        </p:txBody>
      </p:sp>
      <p:sp>
        <p:nvSpPr>
          <p:cNvPr id="21" name="文本占位符 1">
            <a:extLst>
              <a:ext uri="{FF2B5EF4-FFF2-40B4-BE49-F238E27FC236}">
                <a16:creationId xmlns:a16="http://schemas.microsoft.com/office/drawing/2014/main" id="{A40443F5-3233-4573-B749-65CD436FD52B}"/>
              </a:ext>
            </a:extLst>
          </p:cNvPr>
          <p:cNvSpPr>
            <a:spLocks noGrp="1"/>
          </p:cNvSpPr>
          <p:nvPr/>
        </p:nvSpPr>
        <p:spPr>
          <a:xfrm>
            <a:off x="927100" y="0"/>
            <a:ext cx="11251565" cy="579120"/>
          </a:xfrm>
          <a:prstGeom prst="rect">
            <a:avLst/>
          </a:prstGeom>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lgn="l">
              <a:buNone/>
            </a:pPr>
            <a:r>
              <a:rPr lang="en-US" altLang="zh-CN" sz="2800" dirty="0">
                <a:solidFill>
                  <a:prstClr val="white"/>
                </a:solidFill>
                <a:latin typeface="Arial" panose="020B0604020202020204" pitchFamily="34" charset="0"/>
                <a:ea typeface="+mj-ea"/>
                <a:cs typeface="Arial" panose="020B0604020202020204" pitchFamily="34" charset="0"/>
                <a:sym typeface="+mn-ea"/>
              </a:rPr>
              <a:t>SOL in China-Summary</a:t>
            </a:r>
            <a:endPar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endParaRPr>
          </a:p>
        </p:txBody>
      </p:sp>
      <p:sp>
        <p:nvSpPr>
          <p:cNvPr id="2" name="文本框 1">
            <a:extLst>
              <a:ext uri="{FF2B5EF4-FFF2-40B4-BE49-F238E27FC236}">
                <a16:creationId xmlns:a16="http://schemas.microsoft.com/office/drawing/2014/main" id="{5A81A9EC-C85E-42FA-AF82-68A1DFF2EF74}"/>
              </a:ext>
            </a:extLst>
          </p:cNvPr>
          <p:cNvSpPr txBox="1"/>
          <p:nvPr/>
        </p:nvSpPr>
        <p:spPr>
          <a:xfrm flipH="1">
            <a:off x="2041599" y="4542789"/>
            <a:ext cx="2794318" cy="369332"/>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Not well understood!</a:t>
            </a:r>
            <a:endParaRPr lang="zh-CN" altLang="en-US" dirty="0">
              <a:solidFill>
                <a:srgbClr val="FF0000"/>
              </a:solidFill>
              <a:latin typeface="Arial" panose="020B0604020202020204" pitchFamily="34" charset="0"/>
              <a:cs typeface="Arial" panose="020B0604020202020204" pitchFamily="34" charset="0"/>
            </a:endParaRPr>
          </a:p>
        </p:txBody>
      </p:sp>
      <p:sp>
        <p:nvSpPr>
          <p:cNvPr id="3" name="文本框 2"/>
          <p:cNvSpPr txBox="1"/>
          <p:nvPr/>
        </p:nvSpPr>
        <p:spPr>
          <a:xfrm>
            <a:off x="6167952" y="5738161"/>
            <a:ext cx="2141484"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Target: ~29 fs </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2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9"/>
          <p:cNvGraphicFramePr>
            <a:graphicFrameLocks noGrp="1"/>
          </p:cNvGraphicFramePr>
          <p:nvPr>
            <p:extLst>
              <p:ext uri="{D42A27DB-BD31-4B8C-83A1-F6EECF244321}">
                <p14:modId xmlns:p14="http://schemas.microsoft.com/office/powerpoint/2010/main" val="3941327312"/>
              </p:ext>
            </p:extLst>
          </p:nvPr>
        </p:nvGraphicFramePr>
        <p:xfrm>
          <a:off x="300252" y="2130998"/>
          <a:ext cx="11470942" cy="3432375"/>
        </p:xfrm>
        <a:graphic>
          <a:graphicData uri="http://schemas.openxmlformats.org/drawingml/2006/table">
            <a:tbl>
              <a:tblPr firstRow="1" firstCol="1" bandRow="1">
                <a:tableStyleId>{5DA37D80-6434-44D0-A028-1B22A696006F}</a:tableStyleId>
              </a:tblPr>
              <a:tblGrid>
                <a:gridCol w="2508162">
                  <a:extLst>
                    <a:ext uri="{9D8B030D-6E8A-4147-A177-3AD203B41FA5}">
                      <a16:colId xmlns:a16="http://schemas.microsoft.com/office/drawing/2014/main" val="20000"/>
                    </a:ext>
                  </a:extLst>
                </a:gridCol>
                <a:gridCol w="2240695">
                  <a:extLst>
                    <a:ext uri="{9D8B030D-6E8A-4147-A177-3AD203B41FA5}">
                      <a16:colId xmlns:a16="http://schemas.microsoft.com/office/drawing/2014/main" val="20001"/>
                    </a:ext>
                  </a:extLst>
                </a:gridCol>
                <a:gridCol w="2240695">
                  <a:extLst>
                    <a:ext uri="{9D8B030D-6E8A-4147-A177-3AD203B41FA5}">
                      <a16:colId xmlns:a16="http://schemas.microsoft.com/office/drawing/2014/main" val="20002"/>
                    </a:ext>
                  </a:extLst>
                </a:gridCol>
                <a:gridCol w="2240695">
                  <a:extLst>
                    <a:ext uri="{9D8B030D-6E8A-4147-A177-3AD203B41FA5}">
                      <a16:colId xmlns:a16="http://schemas.microsoft.com/office/drawing/2014/main" val="20003"/>
                    </a:ext>
                  </a:extLst>
                </a:gridCol>
                <a:gridCol w="2240695">
                  <a:extLst>
                    <a:ext uri="{9D8B030D-6E8A-4147-A177-3AD203B41FA5}">
                      <a16:colId xmlns:a16="http://schemas.microsoft.com/office/drawing/2014/main" val="20004"/>
                    </a:ext>
                  </a:extLst>
                </a:gridCol>
              </a:tblGrid>
              <a:tr h="699288">
                <a:tc>
                  <a:txBody>
                    <a:bodyPr/>
                    <a:lstStyle/>
                    <a:p>
                      <a:endParaRPr lang="zh-CN" altLang="en-US" sz="2000" dirty="0">
                        <a:latin typeface="Arial" panose="020B0604020202020204" pitchFamily="34" charset="0"/>
                        <a:cs typeface="Arial" panose="020B0604020202020204" pitchFamily="34" charset="0"/>
                      </a:endParaRPr>
                    </a:p>
                  </a:txBody>
                  <a:tcPr/>
                </a:tc>
                <a:tc gridSpan="3">
                  <a:txBody>
                    <a:bodyPr/>
                    <a:lstStyle/>
                    <a:p>
                      <a:pPr algn="ctr"/>
                      <a:r>
                        <a:rPr lang="en-US" altLang="zh-CN" sz="2000" dirty="0">
                          <a:solidFill>
                            <a:srgbClr val="FF0000"/>
                          </a:solidFill>
                          <a:latin typeface="Arial" panose="020B0604020202020204" pitchFamily="34" charset="0"/>
                          <a:cs typeface="Arial" panose="020B0604020202020204" pitchFamily="34" charset="0"/>
                        </a:rPr>
                        <a:t>Common-view time-frequency comparison</a:t>
                      </a:r>
                    </a:p>
                  </a:txBody>
                  <a:tcPr anchor="ctr"/>
                </a:tc>
                <a:tc hMerge="1">
                  <a:txBody>
                    <a:bodyPr/>
                    <a:lstStyle/>
                    <a:p>
                      <a:endParaRPr lang="zh-CN"/>
                    </a:p>
                  </a:txBody>
                  <a:tcPr/>
                </a:tc>
                <a:tc hMerge="1">
                  <a:txBody>
                    <a:bodyPr/>
                    <a:lstStyle/>
                    <a:p>
                      <a:endParaRPr lang="zh-CN"/>
                    </a:p>
                  </a:txBody>
                  <a:tcPr/>
                </a:tc>
                <a:tc>
                  <a:txBody>
                    <a:bodyPr/>
                    <a:lstStyle/>
                    <a:p>
                      <a:pPr algn="ctr"/>
                      <a:r>
                        <a:rPr lang="en-US" altLang="zh-CN" sz="2000" dirty="0">
                          <a:latin typeface="Arial" panose="020B0604020202020204" pitchFamily="34" charset="0"/>
                          <a:cs typeface="Arial" panose="020B0604020202020204" pitchFamily="34" charset="0"/>
                        </a:rPr>
                        <a:t>Satellite-ground clock comparison</a:t>
                      </a:r>
                    </a:p>
                  </a:txBody>
                  <a:tcPr anchor="ctr"/>
                </a:tc>
                <a:extLst>
                  <a:ext uri="{0D108BD9-81ED-4DB2-BD59-A6C34878D82A}">
                    <a16:rowId xmlns:a16="http://schemas.microsoft.com/office/drawing/2014/main" val="10000"/>
                  </a:ext>
                </a:extLst>
              </a:tr>
              <a:tr h="410346">
                <a:tc>
                  <a:txBody>
                    <a:bodyPr/>
                    <a:lstStyle/>
                    <a:p>
                      <a:endParaRPr lang="zh-CN" altLang="en-US" sz="2000" dirty="0">
                        <a:latin typeface="Arial" panose="020B0604020202020204" pitchFamily="34" charset="0"/>
                        <a:cs typeface="Arial" panose="020B0604020202020204" pitchFamily="34" charset="0"/>
                      </a:endParaRPr>
                    </a:p>
                  </a:txBody>
                  <a:tcPr/>
                </a:tc>
                <a:tc>
                  <a:txBody>
                    <a:bodyPr/>
                    <a:lstStyle/>
                    <a:p>
                      <a:pPr algn="ctr">
                        <a:buClrTx/>
                        <a:buSzTx/>
                        <a:buFontTx/>
                      </a:pPr>
                      <a:r>
                        <a:rPr lang="en-US" sz="2000" dirty="0">
                          <a:latin typeface="Arial" panose="020B0604020202020204" pitchFamily="34" charset="0"/>
                          <a:cs typeface="Arial" panose="020B0604020202020204" pitchFamily="34" charset="0"/>
                        </a:rPr>
                        <a:t>10000-20000 km elliptical orbit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Arial" panose="020B0604020202020204" pitchFamily="34" charset="0"/>
                          <a:cs typeface="Arial" panose="020B0604020202020204" pitchFamily="34" charset="0"/>
                        </a:rPr>
                        <a:t>20000-km circular orbit</a:t>
                      </a:r>
                      <a:endParaRPr lang="en-US" altLang="zh-CN" sz="2000" dirty="0">
                        <a:solidFill>
                          <a:srgbClr val="0070C0"/>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dirty="0">
                          <a:latin typeface="Arial" panose="020B0604020202020204" pitchFamily="34" charset="0"/>
                          <a:cs typeface="Arial" panose="020B0604020202020204" pitchFamily="34" charset="0"/>
                        </a:rPr>
                        <a:t>IGSO Orbit</a:t>
                      </a:r>
                      <a:endParaRPr lang="zh-CN" altLang="en-US" sz="2000" dirty="0">
                        <a:solidFill>
                          <a:srgbClr val="0070C0"/>
                        </a:solidFill>
                        <a:latin typeface="Arial" panose="020B0604020202020204" pitchFamily="34" charset="0"/>
                        <a:cs typeface="Arial" panose="020B0604020202020204" pitchFamily="34" charset="0"/>
                      </a:endParaRPr>
                    </a:p>
                  </a:txBody>
                  <a:tcPr anchor="ctr"/>
                </a:tc>
                <a:tc>
                  <a:txBody>
                    <a:bodyPr/>
                    <a:lstStyle/>
                    <a:p>
                      <a:pPr indent="127000" algn="ctr">
                        <a:lnSpc>
                          <a:spcPct val="150000"/>
                        </a:lnSpc>
                        <a:spcAft>
                          <a:spcPts val="0"/>
                        </a:spcAft>
                      </a:pPr>
                      <a:r>
                        <a:rPr lang="en-US" altLang="zh-CN" sz="2000" dirty="0">
                          <a:latin typeface="Arial" panose="020B0604020202020204" pitchFamily="34" charset="0"/>
                          <a:cs typeface="Arial" panose="020B0604020202020204" pitchFamily="34" charset="0"/>
                        </a:rPr>
                        <a:t>IGSO Orbit</a:t>
                      </a:r>
                      <a:endParaRPr lang="zh-CN" sz="2000" kern="100" dirty="0">
                        <a:solidFill>
                          <a:srgbClr val="0070C0"/>
                        </a:solidFill>
                        <a:effectLst/>
                        <a:latin typeface="Arial" panose="020B0604020202020204" pitchFamily="34" charset="0"/>
                        <a:ea typeface="微软雅黑" panose="020B0503020204020204" charset="-122"/>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10346">
                <a:tc>
                  <a:txBody>
                    <a:bodyPr/>
                    <a:lstStyle/>
                    <a:p>
                      <a:r>
                        <a:rPr lang="en-US" altLang="zh-CN" sz="2000">
                          <a:latin typeface="Arial" panose="020B0604020202020204" pitchFamily="34" charset="0"/>
                          <a:cs typeface="Arial" panose="020B0604020202020204" pitchFamily="34" charset="0"/>
                          <a:sym typeface="+mn-ea"/>
                        </a:rPr>
                        <a:t>Orbit Precision</a:t>
                      </a:r>
                      <a:endParaRPr lang="zh-CN" altLang="en-US" sz="20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Arial" panose="020B0604020202020204" pitchFamily="34" charset="0"/>
                          <a:cs typeface="Arial" panose="020B0604020202020204" pitchFamily="34" charset="0"/>
                        </a:rPr>
                        <a:t>0.3m, 0.1mm/s</a:t>
                      </a:r>
                      <a:endParaRPr lang="zh-CN" altLang="en-US" sz="20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Arial" panose="020B0604020202020204" pitchFamily="34" charset="0"/>
                          <a:cs typeface="Arial" panose="020B0604020202020204" pitchFamily="34" charset="0"/>
                        </a:rPr>
                        <a:t>0.3m, 0.08mm/s</a:t>
                      </a:r>
                      <a:endParaRPr lang="zh-CN" altLang="en-US" sz="2000" dirty="0">
                        <a:latin typeface="Arial" panose="020B0604020202020204" pitchFamily="34" charset="0"/>
                        <a:cs typeface="Arial" panose="020B0604020202020204" pitchFamily="34" charset="0"/>
                      </a:endParaRPr>
                    </a:p>
                  </a:txBody>
                  <a:tcPr/>
                </a:tc>
                <a:tc gridSpan="2">
                  <a:txBody>
                    <a:bodyPr/>
                    <a:lstStyle/>
                    <a:p>
                      <a:pPr algn="ctr"/>
                      <a:r>
                        <a:rPr lang="en-US" altLang="zh-CN" sz="2000" dirty="0">
                          <a:latin typeface="Arial" panose="020B0604020202020204" pitchFamily="34" charset="0"/>
                          <a:cs typeface="Arial" panose="020B0604020202020204" pitchFamily="34" charset="0"/>
                        </a:rPr>
                        <a:t>0.3m, 0.07mm/s</a:t>
                      </a:r>
                      <a:endParaRPr lang="zh-CN" altLang="en-US" sz="2000" dirty="0">
                        <a:latin typeface="Arial" panose="020B0604020202020204" pitchFamily="34" charset="0"/>
                        <a:cs typeface="Arial" panose="020B0604020202020204" pitchFamily="34" charset="0"/>
                      </a:endParaRPr>
                    </a:p>
                  </a:txBody>
                  <a:tcPr/>
                </a:tc>
                <a:tc hMerge="1">
                  <a:txBody>
                    <a:bodyPr/>
                    <a:lstStyle/>
                    <a:p>
                      <a:endParaRPr lang="zh-CN"/>
                    </a:p>
                  </a:txBody>
                  <a:tcPr marL="68580" marR="68580" marT="0" marB="0" anchor="ctr"/>
                </a:tc>
                <a:extLst>
                  <a:ext uri="{0D108BD9-81ED-4DB2-BD59-A6C34878D82A}">
                    <a16:rowId xmlns:a16="http://schemas.microsoft.com/office/drawing/2014/main" val="10002"/>
                  </a:ext>
                </a:extLst>
              </a:tr>
              <a:tr h="411102">
                <a:tc>
                  <a:txBody>
                    <a:bodyPr/>
                    <a:lstStyle/>
                    <a:p>
                      <a:pPr indent="0" algn="l">
                        <a:lnSpc>
                          <a:spcPct val="150000"/>
                        </a:lnSpc>
                        <a:spcAft>
                          <a:spcPts val="0"/>
                        </a:spcAft>
                      </a:pPr>
                      <a:r>
                        <a:rPr lang="en-US" sz="2000" b="1" kern="1200" dirty="0">
                          <a:solidFill>
                            <a:schemeClr val="tx1"/>
                          </a:solidFill>
                          <a:latin typeface="Arial" panose="020B0604020202020204" pitchFamily="34" charset="0"/>
                          <a:ea typeface="+mn-ea"/>
                          <a:cs typeface="Arial" panose="020B0604020202020204" pitchFamily="34" charset="0"/>
                        </a:rPr>
                        <a:t>Simulated Instability at 10,000 s (</a:t>
                      </a:r>
                      <a:r>
                        <a:rPr lang="en-US" altLang="zh-CN" sz="2000" b="1" kern="1200" dirty="0">
                          <a:solidFill>
                            <a:schemeClr val="tx1"/>
                          </a:solidFill>
                          <a:latin typeface="Arial" panose="020B0604020202020204" pitchFamily="34" charset="0"/>
                          <a:ea typeface="+mn-ea"/>
                          <a:cs typeface="Arial" panose="020B0604020202020204" pitchFamily="34" charset="0"/>
                        </a:rPr>
                        <a:t>T</a:t>
                      </a:r>
                      <a:r>
                        <a:rPr lang="en-US" sz="2000" b="1" kern="1200" dirty="0">
                          <a:solidFill>
                            <a:schemeClr val="tx1"/>
                          </a:solidFill>
                          <a:latin typeface="Arial" panose="020B0604020202020204" pitchFamily="34" charset="0"/>
                          <a:ea typeface="+mn-ea"/>
                          <a:cs typeface="Arial" panose="020B0604020202020204" pitchFamily="34" charset="0"/>
                        </a:rPr>
                        <a:t>DEV)</a:t>
                      </a:r>
                    </a:p>
                  </a:txBody>
                  <a:tcPr marL="68580" marR="68580" marT="0" marB="0" anchor="ctr"/>
                </a:tc>
                <a:tc>
                  <a:txBody>
                    <a:bodyPr/>
                    <a:lstStyle/>
                    <a:p>
                      <a:pPr indent="0" algn="ctr">
                        <a:lnSpc>
                          <a:spcPct val="150000"/>
                        </a:lnSpc>
                        <a:spcAft>
                          <a:spcPts val="0"/>
                        </a:spcAft>
                      </a:pPr>
                      <a:r>
                        <a:rPr lang="en-US" altLang="zh-CN" sz="2000" b="0" kern="1200" dirty="0">
                          <a:solidFill>
                            <a:schemeClr val="tx1"/>
                          </a:solidFill>
                          <a:latin typeface="Arial" panose="020B0604020202020204" pitchFamily="34" charset="0"/>
                          <a:ea typeface="+mn-ea"/>
                          <a:cs typeface="Arial" panose="020B0604020202020204" pitchFamily="34" charset="0"/>
                        </a:rPr>
                        <a:t>1.8 fs</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2000" b="0" kern="1200" dirty="0">
                          <a:solidFill>
                            <a:schemeClr val="tx1"/>
                          </a:solidFill>
                          <a:latin typeface="Arial" panose="020B0604020202020204" pitchFamily="34" charset="0"/>
                          <a:ea typeface="+mn-ea"/>
                          <a:cs typeface="Arial" panose="020B0604020202020204" pitchFamily="34" charset="0"/>
                        </a:rPr>
                        <a:t>1.6 fs</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2000" b="0" kern="1200" dirty="0">
                          <a:solidFill>
                            <a:schemeClr val="tx1"/>
                          </a:solidFill>
                          <a:latin typeface="Arial" panose="020B0604020202020204" pitchFamily="34" charset="0"/>
                          <a:ea typeface="+mn-ea"/>
                          <a:cs typeface="Arial" panose="020B0604020202020204" pitchFamily="34" charset="0"/>
                        </a:rPr>
                        <a:t>2.9 fs</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indent="127000" algn="ctr">
                        <a:lnSpc>
                          <a:spcPct val="150000"/>
                        </a:lnSpc>
                        <a:spcAft>
                          <a:spcPts val="0"/>
                        </a:spcAft>
                      </a:pPr>
                      <a:r>
                        <a:rPr lang="en-US" altLang="zh-CN" sz="2000" b="0" kern="100" dirty="0">
                          <a:effectLst/>
                          <a:latin typeface="Arial" panose="020B0604020202020204" pitchFamily="34" charset="0"/>
                          <a:ea typeface="宋体" panose="02010600030101010101" pitchFamily="2" charset="-122"/>
                          <a:cs typeface="Arial" panose="020B0604020202020204" pitchFamily="34" charset="0"/>
                        </a:rPr>
                        <a:t>19 fs</a:t>
                      </a:r>
                    </a:p>
                    <a:p>
                      <a:pPr indent="127000" algn="ctr">
                        <a:lnSpc>
                          <a:spcPct val="150000"/>
                        </a:lnSpc>
                        <a:spcAft>
                          <a:spcPts val="0"/>
                        </a:spcAft>
                      </a:pPr>
                      <a:r>
                        <a:rPr lang="en-US" altLang="zh-CN" sz="2000" b="0" kern="100" dirty="0">
                          <a:solidFill>
                            <a:srgbClr val="FF0000"/>
                          </a:solidFill>
                          <a:effectLst/>
                          <a:latin typeface="Arial" panose="020B0604020202020204" pitchFamily="34" charset="0"/>
                          <a:ea typeface="宋体" panose="02010600030101010101" pitchFamily="2" charset="-122"/>
                          <a:cs typeface="Arial" panose="020B0604020202020204" pitchFamily="34" charset="0"/>
                        </a:rPr>
                        <a:t>(include relativistic effects)</a:t>
                      </a:r>
                    </a:p>
                  </a:txBody>
                  <a:tcPr marL="68580" marR="68580" marT="0" marB="0" anchor="ctr"/>
                </a:tc>
                <a:extLst>
                  <a:ext uri="{0D108BD9-81ED-4DB2-BD59-A6C34878D82A}">
                    <a16:rowId xmlns:a16="http://schemas.microsoft.com/office/drawing/2014/main" val="10003"/>
                  </a:ext>
                </a:extLst>
              </a:tr>
            </a:tbl>
          </a:graphicData>
        </a:graphic>
      </p:graphicFrame>
      <p:sp>
        <p:nvSpPr>
          <p:cNvPr id="40" name="文本占位符 1"/>
          <p:cNvSpPr>
            <a:spLocks noGrp="1"/>
          </p:cNvSpPr>
          <p:nvPr/>
        </p:nvSpPr>
        <p:spPr>
          <a:xfrm>
            <a:off x="927100" y="0"/>
            <a:ext cx="11251565" cy="579120"/>
          </a:xfrm>
          <a:prstGeom prst="rect">
            <a:avLst/>
          </a:prstGeom>
          <a:ln>
            <a:noFill/>
          </a:ln>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buNone/>
            </a:pPr>
            <a:r>
              <a:rPr lang="en-US" altLang="zh-CN" sz="2800" dirty="0">
                <a:solidFill>
                  <a:prstClr val="white"/>
                </a:solidFill>
                <a:latin typeface="Arial" panose="020B0604020202020204" pitchFamily="34" charset="0"/>
                <a:ea typeface="+mj-ea"/>
                <a:cs typeface="Arial" panose="020B0604020202020204" pitchFamily="34" charset="0"/>
              </a:rPr>
              <a:t>Link Asymmetry Error </a:t>
            </a:r>
            <a:r>
              <a:rPr lang="en-US" altLang="zh-CN" sz="2800" dirty="0">
                <a:solidFill>
                  <a:schemeClr val="accent1"/>
                </a:solidFill>
                <a:latin typeface="Arial" panose="020B0604020202020204" pitchFamily="34" charset="0"/>
                <a:cs typeface="Arial" panose="020B0604020202020204" pitchFamily="34" charset="0"/>
              </a:rPr>
              <a:t>(Doppler)</a:t>
            </a:r>
          </a:p>
          <a:p>
            <a:pPr marL="0" indent="0" algn="l">
              <a:buNone/>
            </a:pPr>
            <a:endPar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endParaRPr>
          </a:p>
        </p:txBody>
      </p:sp>
      <p:sp>
        <p:nvSpPr>
          <p:cNvPr id="41" name="文本框 40"/>
          <p:cNvSpPr txBox="1"/>
          <p:nvPr/>
        </p:nvSpPr>
        <p:spPr>
          <a:xfrm>
            <a:off x="1598532" y="1231538"/>
            <a:ext cx="9129556" cy="572464"/>
          </a:xfrm>
          <a:prstGeom prst="rect">
            <a:avLst/>
          </a:prstGeom>
          <a:noFill/>
        </p:spPr>
        <p:txBody>
          <a:bodyPr wrap="square" rtlCol="0">
            <a:spAutoFit/>
          </a:bodyPr>
          <a:lstStyle/>
          <a:p>
            <a:pPr algn="ctr">
              <a:lnSpc>
                <a:spcPct val="130000"/>
              </a:lnSpc>
            </a:pPr>
            <a:r>
              <a:rPr lang="en-US" altLang="zh-CN" sz="2400" dirty="0">
                <a:solidFill>
                  <a:schemeClr val="accent2"/>
                </a:solidFill>
                <a:latin typeface="Arial" panose="020B0604020202020204" pitchFamily="34" charset="0"/>
                <a:cs typeface="Arial" panose="020B0604020202020204" pitchFamily="34" charset="0"/>
              </a:rPr>
              <a:t>Simulation Results of </a:t>
            </a:r>
            <a:r>
              <a:rPr lang="en-US" altLang="zh-CN" sz="2400" dirty="0">
                <a:solidFill>
                  <a:schemeClr val="accent1"/>
                </a:solidFill>
                <a:latin typeface="Arial" panose="020B0604020202020204" pitchFamily="34" charset="0"/>
                <a:cs typeface="Arial" panose="020B0604020202020204" pitchFamily="34" charset="0"/>
              </a:rPr>
              <a:t>Doppler effect 1</a:t>
            </a:r>
            <a:endParaRPr lang="en-US" altLang="zh-CN" sz="2400" dirty="0">
              <a:solidFill>
                <a:schemeClr val="accent2"/>
              </a:solidFill>
              <a:latin typeface="Arial" panose="020B0604020202020204" pitchFamily="34" charset="0"/>
              <a:cs typeface="Arial" panose="020B0604020202020204" pitchFamily="34" charset="0"/>
            </a:endParaRPr>
          </a:p>
        </p:txBody>
      </p:sp>
      <p:sp>
        <p:nvSpPr>
          <p:cNvPr id="5" name="文本框 4"/>
          <p:cNvSpPr txBox="1"/>
          <p:nvPr/>
        </p:nvSpPr>
        <p:spPr>
          <a:xfrm>
            <a:off x="5848975" y="5701352"/>
            <a:ext cx="1790427"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Target: 6 fs </a:t>
            </a:r>
            <a:endParaRPr lang="zh-CN" altLang="en-US"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607927" y="-5045"/>
            <a:ext cx="10830177" cy="583565"/>
          </a:xfrm>
          <a:prstGeom prst="rect">
            <a:avLst/>
          </a:prstGeom>
          <a:noFill/>
          <a:ln w="9525">
            <a:noFill/>
            <a:miter lim="800000"/>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defRPr sz="3600" b="1" kern="0">
                <a:solidFill>
                  <a:srgbClr val="0000FF"/>
                </a:solidFill>
                <a:latin typeface="华文新魏" panose="02010800040101010101" pitchFamily="2" charset="-122"/>
                <a:ea typeface="华文新魏" panose="02010800040101010101" pitchFamily="2" charset="-122"/>
                <a:cs typeface="+mj-cs"/>
              </a:defRPr>
            </a:lvl1pPr>
          </a:lstStyle>
          <a:p>
            <a:pPr algn="ctr"/>
            <a:r>
              <a:rPr lang="en-US" altLang="zh-CN" sz="3200" kern="1200" dirty="0">
                <a:solidFill>
                  <a:prstClr val="white"/>
                </a:solidFill>
                <a:latin typeface="Arial" panose="020B0604020202020204" pitchFamily="34" charset="0"/>
                <a:ea typeface="+mn-ea"/>
                <a:cs typeface="Arial" panose="020B0604020202020204" pitchFamily="34" charset="0"/>
              </a:rPr>
              <a:t>113 km TF-link under simulated Doppler effect 2</a:t>
            </a:r>
            <a:endParaRPr lang="zh-CN" altLang="zh-CN" sz="3200" kern="1200" dirty="0">
              <a:solidFill>
                <a:prstClr val="white"/>
              </a:solidFill>
              <a:latin typeface="Arial" panose="020B0604020202020204" pitchFamily="34" charset="0"/>
              <a:ea typeface="+mn-ea"/>
              <a:cs typeface="Arial" panose="020B0604020202020204" pitchFamily="34" charset="0"/>
            </a:endParaRPr>
          </a:p>
        </p:txBody>
      </p:sp>
      <p:sp>
        <p:nvSpPr>
          <p:cNvPr id="12" name="文本框 11">
            <a:extLst>
              <a:ext uri="{FF2B5EF4-FFF2-40B4-BE49-F238E27FC236}">
                <a16:creationId xmlns:a16="http://schemas.microsoft.com/office/drawing/2014/main" id="{6FF69C7E-464F-4E3E-9F82-964A5B642153}"/>
              </a:ext>
            </a:extLst>
          </p:cNvPr>
          <p:cNvSpPr txBox="1"/>
          <p:nvPr/>
        </p:nvSpPr>
        <p:spPr>
          <a:xfrm>
            <a:off x="1121755" y="999900"/>
            <a:ext cx="9916795" cy="1881990"/>
          </a:xfrm>
          <a:prstGeom prst="rect">
            <a:avLst/>
          </a:prstGeom>
          <a:noFill/>
        </p:spPr>
        <p:txBody>
          <a:bodyPr wrap="square" rtlCol="0">
            <a:spAutoFit/>
          </a:bodyPr>
          <a:lstStyle/>
          <a:p>
            <a:pPr>
              <a:lnSpc>
                <a:spcPct val="150000"/>
              </a:lnSpc>
            </a:pPr>
            <a:r>
              <a:rPr lang="en-US" altLang="zh-CN" sz="2000" b="1" dirty="0">
                <a:latin typeface="Arial" panose="020B0604020202020204" pitchFamily="34" charset="0"/>
                <a:cs typeface="Arial" panose="020B0604020202020204" pitchFamily="34" charset="0"/>
              </a:rPr>
              <a:t>SOL faces extreme Doppler shifts (~km/s): </a:t>
            </a:r>
          </a:p>
          <a:p>
            <a:pPr marL="342900" indent="-342900">
              <a:lnSpc>
                <a:spcPct val="150000"/>
              </a:lnSpc>
              <a:buFont typeface="Wingdings" panose="05000000000000000000" charset="0"/>
              <a:buChar char="û"/>
            </a:pPr>
            <a:r>
              <a:rPr lang="en-US" altLang="zh-CN" sz="2000" dirty="0">
                <a:latin typeface="Arial" panose="020B0604020202020204" pitchFamily="34" charset="0"/>
                <a:cs typeface="Arial" panose="020B0604020202020204" pitchFamily="34" charset="0"/>
              </a:rPr>
              <a:t>Realistic velocity (km/s) is impractical to replicate on Earth</a:t>
            </a:r>
          </a:p>
          <a:p>
            <a:pPr marL="342900" indent="-342900">
              <a:lnSpc>
                <a:spcPct val="150000"/>
              </a:lnSpc>
              <a:buFont typeface="Wingdings" panose="05000000000000000000" charset="0"/>
              <a:buChar char="ü"/>
            </a:pPr>
            <a:r>
              <a:rPr lang="en-US" altLang="zh-CN" sz="2000" dirty="0">
                <a:latin typeface="Arial" panose="020B0604020202020204" pitchFamily="34" charset="0"/>
                <a:cs typeface="Arial" panose="020B0604020202020204" pitchFamily="34" charset="0"/>
              </a:rPr>
              <a:t>Directly simulate Doppler-induced frequency shifts: Use shifted-locking ultra-stable lasers</a:t>
            </a:r>
          </a:p>
        </p:txBody>
      </p:sp>
      <p:grpSp>
        <p:nvGrpSpPr>
          <p:cNvPr id="14" name="组合 13">
            <a:extLst>
              <a:ext uri="{FF2B5EF4-FFF2-40B4-BE49-F238E27FC236}">
                <a16:creationId xmlns:a16="http://schemas.microsoft.com/office/drawing/2014/main" id="{0F3655FB-876F-4FDC-8156-1A6C59B5BBA3}"/>
              </a:ext>
            </a:extLst>
          </p:cNvPr>
          <p:cNvGrpSpPr/>
          <p:nvPr/>
        </p:nvGrpSpPr>
        <p:grpSpPr>
          <a:xfrm>
            <a:off x="607927" y="3716173"/>
            <a:ext cx="10500995" cy="2755571"/>
            <a:chOff x="518795" y="3872928"/>
            <a:chExt cx="10500995" cy="2755571"/>
          </a:xfrm>
        </p:grpSpPr>
        <p:sp>
          <p:nvSpPr>
            <p:cNvPr id="16" name="圆角矩形 4">
              <a:extLst>
                <a:ext uri="{FF2B5EF4-FFF2-40B4-BE49-F238E27FC236}">
                  <a16:creationId xmlns:a16="http://schemas.microsoft.com/office/drawing/2014/main" id="{7C94A492-85B6-4782-96CB-D87F918E628B}"/>
                </a:ext>
              </a:extLst>
            </p:cNvPr>
            <p:cNvSpPr/>
            <p:nvPr/>
          </p:nvSpPr>
          <p:spPr>
            <a:xfrm>
              <a:off x="518795" y="4381500"/>
              <a:ext cx="2072005" cy="6407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Comb</a:t>
              </a:r>
            </a:p>
          </p:txBody>
        </p:sp>
        <p:sp>
          <p:nvSpPr>
            <p:cNvPr id="17" name="圆角矩形 6">
              <a:extLst>
                <a:ext uri="{FF2B5EF4-FFF2-40B4-BE49-F238E27FC236}">
                  <a16:creationId xmlns:a16="http://schemas.microsoft.com/office/drawing/2014/main" id="{F79F495A-7714-4EC4-8319-D7C4628EC497}"/>
                </a:ext>
              </a:extLst>
            </p:cNvPr>
            <p:cNvSpPr/>
            <p:nvPr/>
          </p:nvSpPr>
          <p:spPr>
            <a:xfrm>
              <a:off x="8825865" y="4380865"/>
              <a:ext cx="2193925" cy="6407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Comb</a:t>
              </a:r>
            </a:p>
          </p:txBody>
        </p:sp>
        <p:sp>
          <p:nvSpPr>
            <p:cNvPr id="18" name="圆角矩形 7">
              <a:extLst>
                <a:ext uri="{FF2B5EF4-FFF2-40B4-BE49-F238E27FC236}">
                  <a16:creationId xmlns:a16="http://schemas.microsoft.com/office/drawing/2014/main" id="{95D74EA5-F090-4962-B024-519A190C99A5}"/>
                </a:ext>
              </a:extLst>
            </p:cNvPr>
            <p:cNvSpPr/>
            <p:nvPr/>
          </p:nvSpPr>
          <p:spPr>
            <a:xfrm>
              <a:off x="855345" y="5760085"/>
              <a:ext cx="2011680" cy="3263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dirty="0">
                  <a:latin typeface="Arial" panose="020B0604020202020204" pitchFamily="34" charset="0"/>
                  <a:cs typeface="Arial" panose="020B0604020202020204" pitchFamily="34" charset="0"/>
                </a:rPr>
                <a:t>USL</a:t>
              </a:r>
            </a:p>
          </p:txBody>
        </p:sp>
        <p:sp>
          <p:nvSpPr>
            <p:cNvPr id="20" name="圆角矩形 8">
              <a:extLst>
                <a:ext uri="{FF2B5EF4-FFF2-40B4-BE49-F238E27FC236}">
                  <a16:creationId xmlns:a16="http://schemas.microsoft.com/office/drawing/2014/main" id="{ADDB56C6-B8F7-4F5A-98E7-2E84CE9A6CAE}"/>
                </a:ext>
              </a:extLst>
            </p:cNvPr>
            <p:cNvSpPr/>
            <p:nvPr/>
          </p:nvSpPr>
          <p:spPr>
            <a:xfrm>
              <a:off x="7988300" y="5502275"/>
              <a:ext cx="2011680" cy="6388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dirty="0">
                  <a:latin typeface="Arial" panose="020B0604020202020204" pitchFamily="34" charset="0"/>
                  <a:cs typeface="Arial" panose="020B0604020202020204" pitchFamily="34" charset="0"/>
                </a:rPr>
                <a:t>Frequency-shifted USL</a:t>
              </a:r>
            </a:p>
          </p:txBody>
        </p:sp>
        <p:cxnSp>
          <p:nvCxnSpPr>
            <p:cNvPr id="21" name="肘形连接符 11">
              <a:extLst>
                <a:ext uri="{FF2B5EF4-FFF2-40B4-BE49-F238E27FC236}">
                  <a16:creationId xmlns:a16="http://schemas.microsoft.com/office/drawing/2014/main" id="{8A466A3D-8D59-4995-987A-00D98409AF15}"/>
                </a:ext>
              </a:extLst>
            </p:cNvPr>
            <p:cNvCxnSpPr>
              <a:stCxn id="18" idx="0"/>
              <a:endCxn id="16" idx="2"/>
            </p:cNvCxnSpPr>
            <p:nvPr/>
          </p:nvCxnSpPr>
          <p:spPr>
            <a:xfrm rot="16200000" flipV="1">
              <a:off x="1339215" y="5238115"/>
              <a:ext cx="737870" cy="306070"/>
            </a:xfrm>
            <a:prstGeom prst="bentConnector3">
              <a:avLst>
                <a:gd name="adj1" fmla="val 50000"/>
              </a:avLst>
            </a:prstGeom>
            <a:ln>
              <a:prstDash val="dash"/>
              <a:tailEnd type="triangle"/>
            </a:ln>
          </p:spPr>
          <p:style>
            <a:lnRef idx="3">
              <a:schemeClr val="accent1"/>
            </a:lnRef>
            <a:fillRef idx="0">
              <a:schemeClr val="accent1"/>
            </a:fillRef>
            <a:effectRef idx="2">
              <a:schemeClr val="accent1"/>
            </a:effectRef>
            <a:fontRef idx="minor">
              <a:schemeClr val="tx1"/>
            </a:fontRef>
          </p:style>
        </p:cxnSp>
        <p:cxnSp>
          <p:nvCxnSpPr>
            <p:cNvPr id="22" name="肘形连接符 13">
              <a:extLst>
                <a:ext uri="{FF2B5EF4-FFF2-40B4-BE49-F238E27FC236}">
                  <a16:creationId xmlns:a16="http://schemas.microsoft.com/office/drawing/2014/main" id="{8D797B57-9083-4F35-8666-5BF6D32DE541}"/>
                </a:ext>
              </a:extLst>
            </p:cNvPr>
            <p:cNvCxnSpPr>
              <a:stCxn id="20" idx="0"/>
              <a:endCxn id="17" idx="2"/>
            </p:cNvCxnSpPr>
            <p:nvPr/>
          </p:nvCxnSpPr>
          <p:spPr>
            <a:xfrm rot="16200000">
              <a:off x="9218295" y="4797425"/>
              <a:ext cx="480695" cy="929005"/>
            </a:xfrm>
            <a:prstGeom prst="bentConnector3">
              <a:avLst>
                <a:gd name="adj1" fmla="val 49934"/>
              </a:avLst>
            </a:prstGeom>
            <a:ln>
              <a:prstDash val="dash"/>
              <a:tailEnd type="triangle"/>
            </a:ln>
          </p:spPr>
          <p:style>
            <a:lnRef idx="3">
              <a:schemeClr val="accent2"/>
            </a:lnRef>
            <a:fillRef idx="0">
              <a:schemeClr val="accent2"/>
            </a:fillRef>
            <a:effectRef idx="2">
              <a:schemeClr val="accent2"/>
            </a:effectRef>
            <a:fontRef idx="minor">
              <a:schemeClr val="tx1"/>
            </a:fontRef>
          </p:style>
        </p:cxnSp>
        <p:sp>
          <p:nvSpPr>
            <p:cNvPr id="23" name="任意多边形 20">
              <a:extLst>
                <a:ext uri="{FF2B5EF4-FFF2-40B4-BE49-F238E27FC236}">
                  <a16:creationId xmlns:a16="http://schemas.microsoft.com/office/drawing/2014/main" id="{FEE45BD1-EBFB-485E-9EC7-BB3213A08023}"/>
                </a:ext>
              </a:extLst>
            </p:cNvPr>
            <p:cNvSpPr/>
            <p:nvPr/>
          </p:nvSpPr>
          <p:spPr>
            <a:xfrm>
              <a:off x="2860040" y="5535295"/>
              <a:ext cx="5127625" cy="608965"/>
            </a:xfrm>
            <a:custGeom>
              <a:avLst/>
              <a:gdLst>
                <a:gd name="connisteX0" fmla="*/ 0 w 2077085"/>
                <a:gd name="connsiteY0" fmla="*/ 257594 h 609143"/>
                <a:gd name="connisteX1" fmla="*/ 483235 w 2077085"/>
                <a:gd name="connsiteY1" fmla="*/ 11849 h 609143"/>
                <a:gd name="connisteX2" fmla="*/ 802005 w 2077085"/>
                <a:gd name="connsiteY2" fmla="*/ 603669 h 609143"/>
                <a:gd name="connisteX3" fmla="*/ 1375410 w 2077085"/>
                <a:gd name="connsiteY3" fmla="*/ 75349 h 609143"/>
                <a:gd name="connisteX4" fmla="*/ 1593850 w 2077085"/>
                <a:gd name="connsiteY4" fmla="*/ 603669 h 609143"/>
                <a:gd name="connisteX5" fmla="*/ 2077085 w 2077085"/>
                <a:gd name="connsiteY5" fmla="*/ 284899 h 609143"/>
                <a:gd name="connisteX6" fmla="*/ 1867535 w 2077085"/>
                <a:gd name="connsiteY6" fmla="*/ -161505 h 60914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077085" h="609143">
                  <a:moveTo>
                    <a:pt x="0" y="257594"/>
                  </a:moveTo>
                  <a:cubicBezTo>
                    <a:pt x="90170" y="196634"/>
                    <a:pt x="322580" y="-57366"/>
                    <a:pt x="483235" y="11849"/>
                  </a:cubicBezTo>
                  <a:cubicBezTo>
                    <a:pt x="643890" y="81064"/>
                    <a:pt x="623570" y="590969"/>
                    <a:pt x="802005" y="603669"/>
                  </a:cubicBezTo>
                  <a:cubicBezTo>
                    <a:pt x="980440" y="616369"/>
                    <a:pt x="1217295" y="75349"/>
                    <a:pt x="1375410" y="75349"/>
                  </a:cubicBezTo>
                  <a:cubicBezTo>
                    <a:pt x="1533525" y="75349"/>
                    <a:pt x="1453515" y="561759"/>
                    <a:pt x="1593850" y="603669"/>
                  </a:cubicBezTo>
                  <a:cubicBezTo>
                    <a:pt x="1734185" y="645579"/>
                    <a:pt x="2022475" y="437934"/>
                    <a:pt x="2077085" y="284899"/>
                  </a:cubicBezTo>
                </a:path>
              </a:pathLst>
            </a:custGeom>
          </p:spPr>
          <p:style>
            <a:lnRef idx="3">
              <a:schemeClr val="dk1"/>
            </a:lnRef>
            <a:fillRef idx="0">
              <a:schemeClr val="dk1"/>
            </a:fillRef>
            <a:effectRef idx="2">
              <a:schemeClr val="dk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endParaRPr>
            </a:p>
          </p:txBody>
        </p:sp>
        <p:grpSp>
          <p:nvGrpSpPr>
            <p:cNvPr id="24" name="组合 23">
              <a:extLst>
                <a:ext uri="{FF2B5EF4-FFF2-40B4-BE49-F238E27FC236}">
                  <a16:creationId xmlns:a16="http://schemas.microsoft.com/office/drawing/2014/main" id="{21570949-67DA-4583-A736-754A99FB22BD}"/>
                </a:ext>
              </a:extLst>
            </p:cNvPr>
            <p:cNvGrpSpPr/>
            <p:nvPr/>
          </p:nvGrpSpPr>
          <p:grpSpPr>
            <a:xfrm>
              <a:off x="2689225" y="4253230"/>
              <a:ext cx="937260" cy="513080"/>
              <a:chOff x="5755" y="6698"/>
              <a:chExt cx="1476" cy="808"/>
            </a:xfrm>
          </p:grpSpPr>
          <p:pic>
            <p:nvPicPr>
              <p:cNvPr id="33" name="图片 32">
                <a:extLst>
                  <a:ext uri="{FF2B5EF4-FFF2-40B4-BE49-F238E27FC236}">
                    <a16:creationId xmlns:a16="http://schemas.microsoft.com/office/drawing/2014/main" id="{E1ECBD88-886D-4265-9CE4-FC7027D7FAE1}"/>
                  </a:ext>
                </a:extLst>
              </p:cNvPr>
              <p:cNvPicPr>
                <a:picLocks noChangeAspect="1"/>
              </p:cNvPicPr>
              <p:nvPr/>
            </p:nvPicPr>
            <p:blipFill>
              <a:blip r:embed="rId3">
                <a:duotone>
                  <a:schemeClr val="accent6">
                    <a:shade val="45000"/>
                    <a:satMod val="135000"/>
                  </a:schemeClr>
                  <a:prstClr val="white"/>
                </a:duotone>
              </a:blip>
              <a:stretch>
                <a:fillRect/>
              </a:stretch>
            </p:blipFill>
            <p:spPr>
              <a:xfrm>
                <a:off x="5755" y="6698"/>
                <a:ext cx="426" cy="809"/>
              </a:xfrm>
              <a:prstGeom prst="rect">
                <a:avLst/>
              </a:prstGeom>
            </p:spPr>
          </p:pic>
          <p:pic>
            <p:nvPicPr>
              <p:cNvPr id="34" name="图片 33">
                <a:extLst>
                  <a:ext uri="{FF2B5EF4-FFF2-40B4-BE49-F238E27FC236}">
                    <a16:creationId xmlns:a16="http://schemas.microsoft.com/office/drawing/2014/main" id="{BE0A6A3E-916A-48B3-8417-C4B43E74E44E}"/>
                  </a:ext>
                </a:extLst>
              </p:cNvPr>
              <p:cNvPicPr>
                <a:picLocks noChangeAspect="1"/>
              </p:cNvPicPr>
              <p:nvPr/>
            </p:nvPicPr>
            <p:blipFill>
              <a:blip r:embed="rId3">
                <a:duotone>
                  <a:schemeClr val="accent6">
                    <a:shade val="45000"/>
                    <a:satMod val="135000"/>
                  </a:schemeClr>
                  <a:prstClr val="white"/>
                </a:duotone>
              </a:blip>
              <a:stretch>
                <a:fillRect/>
              </a:stretch>
            </p:blipFill>
            <p:spPr>
              <a:xfrm>
                <a:off x="6261" y="6698"/>
                <a:ext cx="426" cy="809"/>
              </a:xfrm>
              <a:prstGeom prst="rect">
                <a:avLst/>
              </a:prstGeom>
            </p:spPr>
          </p:pic>
          <p:pic>
            <p:nvPicPr>
              <p:cNvPr id="35" name="图片 34">
                <a:extLst>
                  <a:ext uri="{FF2B5EF4-FFF2-40B4-BE49-F238E27FC236}">
                    <a16:creationId xmlns:a16="http://schemas.microsoft.com/office/drawing/2014/main" id="{71803329-BD8D-4394-81A2-2C3F60F504E8}"/>
                  </a:ext>
                </a:extLst>
              </p:cNvPr>
              <p:cNvPicPr>
                <a:picLocks noChangeAspect="1"/>
              </p:cNvPicPr>
              <p:nvPr/>
            </p:nvPicPr>
            <p:blipFill>
              <a:blip r:embed="rId3">
                <a:duotone>
                  <a:schemeClr val="accent6">
                    <a:shade val="45000"/>
                    <a:satMod val="135000"/>
                  </a:schemeClr>
                  <a:prstClr val="white"/>
                </a:duotone>
              </a:blip>
              <a:stretch>
                <a:fillRect/>
              </a:stretch>
            </p:blipFill>
            <p:spPr>
              <a:xfrm>
                <a:off x="6805" y="6698"/>
                <a:ext cx="426" cy="809"/>
              </a:xfrm>
              <a:prstGeom prst="rect">
                <a:avLst/>
              </a:prstGeom>
            </p:spPr>
          </p:pic>
        </p:grpSp>
        <p:grpSp>
          <p:nvGrpSpPr>
            <p:cNvPr id="25" name="组合 24">
              <a:extLst>
                <a:ext uri="{FF2B5EF4-FFF2-40B4-BE49-F238E27FC236}">
                  <a16:creationId xmlns:a16="http://schemas.microsoft.com/office/drawing/2014/main" id="{4F3015DF-BB4F-47C7-97B6-E2661DB68309}"/>
                </a:ext>
              </a:extLst>
            </p:cNvPr>
            <p:cNvGrpSpPr/>
            <p:nvPr/>
          </p:nvGrpSpPr>
          <p:grpSpPr>
            <a:xfrm>
              <a:off x="7498715" y="4642485"/>
              <a:ext cx="937260" cy="513080"/>
              <a:chOff x="9425" y="7311"/>
              <a:chExt cx="1476" cy="808"/>
            </a:xfrm>
          </p:grpSpPr>
          <p:pic>
            <p:nvPicPr>
              <p:cNvPr id="30" name="图片 29">
                <a:extLst>
                  <a:ext uri="{FF2B5EF4-FFF2-40B4-BE49-F238E27FC236}">
                    <a16:creationId xmlns:a16="http://schemas.microsoft.com/office/drawing/2014/main" id="{20F4395D-C9E7-45CA-81FB-ACF214699041}"/>
                  </a:ext>
                </a:extLst>
              </p:cNvPr>
              <p:cNvPicPr>
                <a:picLocks noChangeAspect="1"/>
              </p:cNvPicPr>
              <p:nvPr/>
            </p:nvPicPr>
            <p:blipFill>
              <a:blip r:embed="rId3">
                <a:duotone>
                  <a:schemeClr val="accent1">
                    <a:shade val="45000"/>
                    <a:satMod val="135000"/>
                  </a:schemeClr>
                  <a:prstClr val="white"/>
                </a:duotone>
              </a:blip>
              <a:stretch>
                <a:fillRect/>
              </a:stretch>
            </p:blipFill>
            <p:spPr>
              <a:xfrm>
                <a:off x="9425" y="7311"/>
                <a:ext cx="426" cy="809"/>
              </a:xfrm>
              <a:prstGeom prst="rect">
                <a:avLst/>
              </a:prstGeom>
            </p:spPr>
          </p:pic>
          <p:pic>
            <p:nvPicPr>
              <p:cNvPr id="31" name="图片 30">
                <a:extLst>
                  <a:ext uri="{FF2B5EF4-FFF2-40B4-BE49-F238E27FC236}">
                    <a16:creationId xmlns:a16="http://schemas.microsoft.com/office/drawing/2014/main" id="{F915B382-0614-4C32-BECE-9F01B8587189}"/>
                  </a:ext>
                </a:extLst>
              </p:cNvPr>
              <p:cNvPicPr>
                <a:picLocks noChangeAspect="1"/>
              </p:cNvPicPr>
              <p:nvPr/>
            </p:nvPicPr>
            <p:blipFill>
              <a:blip r:embed="rId3">
                <a:duotone>
                  <a:schemeClr val="accent1">
                    <a:shade val="45000"/>
                    <a:satMod val="135000"/>
                  </a:schemeClr>
                  <a:prstClr val="white"/>
                </a:duotone>
              </a:blip>
              <a:stretch>
                <a:fillRect/>
              </a:stretch>
            </p:blipFill>
            <p:spPr>
              <a:xfrm>
                <a:off x="9931" y="7311"/>
                <a:ext cx="426" cy="809"/>
              </a:xfrm>
              <a:prstGeom prst="rect">
                <a:avLst/>
              </a:prstGeom>
            </p:spPr>
          </p:pic>
          <p:pic>
            <p:nvPicPr>
              <p:cNvPr id="32" name="图片 31">
                <a:extLst>
                  <a:ext uri="{FF2B5EF4-FFF2-40B4-BE49-F238E27FC236}">
                    <a16:creationId xmlns:a16="http://schemas.microsoft.com/office/drawing/2014/main" id="{16F82C77-2FD6-4909-8E3A-1F9B576DEDE7}"/>
                  </a:ext>
                </a:extLst>
              </p:cNvPr>
              <p:cNvPicPr>
                <a:picLocks noChangeAspect="1"/>
              </p:cNvPicPr>
              <p:nvPr/>
            </p:nvPicPr>
            <p:blipFill>
              <a:blip r:embed="rId3">
                <a:duotone>
                  <a:schemeClr val="accent1">
                    <a:shade val="45000"/>
                    <a:satMod val="135000"/>
                  </a:schemeClr>
                  <a:prstClr val="white"/>
                </a:duotone>
              </a:blip>
              <a:stretch>
                <a:fillRect/>
              </a:stretch>
            </p:blipFill>
            <p:spPr>
              <a:xfrm>
                <a:off x="10475" y="7311"/>
                <a:ext cx="426" cy="809"/>
              </a:xfrm>
              <a:prstGeom prst="rect">
                <a:avLst/>
              </a:prstGeom>
            </p:spPr>
          </p:pic>
        </p:grpSp>
        <p:cxnSp>
          <p:nvCxnSpPr>
            <p:cNvPr id="26" name="直接箭头连接符 25">
              <a:extLst>
                <a:ext uri="{FF2B5EF4-FFF2-40B4-BE49-F238E27FC236}">
                  <a16:creationId xmlns:a16="http://schemas.microsoft.com/office/drawing/2014/main" id="{3641E3CD-D974-413D-A45B-BE7159ABFD2E}"/>
                </a:ext>
              </a:extLst>
            </p:cNvPr>
            <p:cNvCxnSpPr/>
            <p:nvPr/>
          </p:nvCxnSpPr>
          <p:spPr>
            <a:xfrm>
              <a:off x="3730502" y="4510139"/>
              <a:ext cx="4937125" cy="0"/>
            </a:xfrm>
            <a:prstGeom prst="straightConnector1">
              <a:avLst/>
            </a:prstGeom>
            <a:ln w="3810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27" name="直接箭头连接符 26">
              <a:extLst>
                <a:ext uri="{FF2B5EF4-FFF2-40B4-BE49-F238E27FC236}">
                  <a16:creationId xmlns:a16="http://schemas.microsoft.com/office/drawing/2014/main" id="{1479F51B-BBF9-4DF9-A058-68365129CD5F}"/>
                </a:ext>
              </a:extLst>
            </p:cNvPr>
            <p:cNvCxnSpPr/>
            <p:nvPr/>
          </p:nvCxnSpPr>
          <p:spPr>
            <a:xfrm flipH="1">
              <a:off x="2675767" y="4899394"/>
              <a:ext cx="4697730" cy="0"/>
            </a:xfrm>
            <a:prstGeom prst="straightConnector1">
              <a:avLst/>
            </a:prstGeom>
            <a:ln w="3810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28" name="文本框 38">
              <a:extLst>
                <a:ext uri="{FF2B5EF4-FFF2-40B4-BE49-F238E27FC236}">
                  <a16:creationId xmlns:a16="http://schemas.microsoft.com/office/drawing/2014/main" id="{8B7BC086-F9EF-4BA2-8087-872B44C42949}"/>
                </a:ext>
              </a:extLst>
            </p:cNvPr>
            <p:cNvSpPr txBox="1"/>
            <p:nvPr/>
          </p:nvSpPr>
          <p:spPr>
            <a:xfrm>
              <a:off x="4224169" y="3872928"/>
              <a:ext cx="305415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Arial" panose="020B0604020202020204" pitchFamily="34" charset="0"/>
                  <a:cs typeface="Arial" panose="020B0604020202020204" pitchFamily="34" charset="0"/>
                </a:rPr>
                <a:t>113 km free space link</a:t>
              </a:r>
            </a:p>
          </p:txBody>
        </p:sp>
        <p:sp>
          <p:nvSpPr>
            <p:cNvPr id="29" name="文本框 39">
              <a:extLst>
                <a:ext uri="{FF2B5EF4-FFF2-40B4-BE49-F238E27FC236}">
                  <a16:creationId xmlns:a16="http://schemas.microsoft.com/office/drawing/2014/main" id="{41E54B26-CED7-4597-91E4-7FC099DF65CF}"/>
                </a:ext>
              </a:extLst>
            </p:cNvPr>
            <p:cNvSpPr txBox="1"/>
            <p:nvPr/>
          </p:nvSpPr>
          <p:spPr>
            <a:xfrm>
              <a:off x="4454402" y="6260199"/>
              <a:ext cx="1896745"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a:latin typeface="Arial" panose="020B0604020202020204" pitchFamily="34" charset="0"/>
                  <a:cs typeface="Arial" panose="020B0604020202020204" pitchFamily="34" charset="0"/>
                </a:rPr>
                <a:t>fiber TF link</a:t>
              </a:r>
            </a:p>
          </p:txBody>
        </p:sp>
      </p:grpSp>
    </p:spTree>
    <p:extLst>
      <p:ext uri="{BB962C8B-B14F-4D97-AF65-F5344CB8AC3E}">
        <p14:creationId xmlns:p14="http://schemas.microsoft.com/office/powerpoint/2010/main" val="89312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607927" y="-5045"/>
            <a:ext cx="10830177" cy="583565"/>
          </a:xfrm>
          <a:prstGeom prst="rect">
            <a:avLst/>
          </a:prstGeom>
          <a:noFill/>
          <a:ln w="9525">
            <a:noFill/>
            <a:miter lim="800000"/>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defRPr sz="3600" b="1" kern="0">
                <a:solidFill>
                  <a:srgbClr val="0000FF"/>
                </a:solidFill>
                <a:latin typeface="华文新魏" panose="02010800040101010101" pitchFamily="2" charset="-122"/>
                <a:ea typeface="华文新魏" panose="02010800040101010101" pitchFamily="2" charset="-122"/>
                <a:cs typeface="+mj-cs"/>
              </a:defRPr>
            </a:lvl1pPr>
          </a:lstStyle>
          <a:p>
            <a:pPr algn="ctr"/>
            <a:r>
              <a:rPr lang="en-US" altLang="zh-CN" sz="3200" kern="1200" dirty="0">
                <a:solidFill>
                  <a:prstClr val="white"/>
                </a:solidFill>
                <a:latin typeface="Arial" panose="020B0604020202020204" pitchFamily="34" charset="0"/>
                <a:ea typeface="+mn-ea"/>
                <a:cs typeface="Arial" panose="020B0604020202020204" pitchFamily="34" charset="0"/>
              </a:rPr>
              <a:t>113 km TF-link under simulated Doppler effect 2</a:t>
            </a:r>
            <a:endParaRPr lang="zh-CN" altLang="zh-CN" sz="3200" kern="1200" dirty="0">
              <a:solidFill>
                <a:prstClr val="white"/>
              </a:solidFill>
              <a:latin typeface="Arial" panose="020B0604020202020204" pitchFamily="34" charset="0"/>
              <a:ea typeface="+mn-ea"/>
              <a:cs typeface="Arial" panose="020B0604020202020204" pitchFamily="34" charset="0"/>
            </a:endParaRPr>
          </a:p>
        </p:txBody>
      </p:sp>
      <p:sp>
        <p:nvSpPr>
          <p:cNvPr id="7" name="文本框 6"/>
          <p:cNvSpPr txBox="1"/>
          <p:nvPr/>
        </p:nvSpPr>
        <p:spPr>
          <a:xfrm>
            <a:off x="-25654" y="3199130"/>
            <a:ext cx="6852285" cy="460375"/>
          </a:xfrm>
          <a:prstGeom prst="rect">
            <a:avLst/>
          </a:prstGeom>
          <a:noFill/>
        </p:spPr>
        <p:txBody>
          <a:bodyPr wrap="square" rtlCol="0">
            <a:spAutoFit/>
          </a:bodyPr>
          <a:lstStyle/>
          <a:p>
            <a:pPr algn="ctr">
              <a:lnSpc>
                <a:spcPct val="120000"/>
              </a:lnSpc>
            </a:pPr>
            <a:r>
              <a:rPr lang="en-US" altLang="zh-CN" sz="2000" dirty="0">
                <a:latin typeface="Arial" panose="020B0604020202020204" pitchFamily="34" charset="0"/>
                <a:cs typeface="Arial" panose="020B0604020202020204" pitchFamily="34" charset="0"/>
              </a:rPr>
              <a:t>triangle frequency scanning (-1.5km/s to zero)</a:t>
            </a:r>
          </a:p>
        </p:txBody>
      </p:sp>
      <p:sp>
        <p:nvSpPr>
          <p:cNvPr id="2" name="文本框 1"/>
          <p:cNvSpPr txBox="1"/>
          <p:nvPr/>
        </p:nvSpPr>
        <p:spPr>
          <a:xfrm>
            <a:off x="-25654" y="6314440"/>
            <a:ext cx="6852285" cy="460375"/>
          </a:xfrm>
          <a:prstGeom prst="rect">
            <a:avLst/>
          </a:prstGeom>
          <a:noFill/>
        </p:spPr>
        <p:txBody>
          <a:bodyPr wrap="square" rtlCol="0">
            <a:spAutoFit/>
          </a:bodyPr>
          <a:lstStyle/>
          <a:p>
            <a:pPr algn="ctr">
              <a:lnSpc>
                <a:spcPct val="120000"/>
              </a:lnSpc>
            </a:pPr>
            <a:r>
              <a:rPr lang="en-US" altLang="zh-CN" sz="2000" dirty="0">
                <a:latin typeface="Arial" panose="020B0604020202020204" pitchFamily="34" charset="0"/>
                <a:cs typeface="Arial" panose="020B0604020202020204" pitchFamily="34" charset="0"/>
              </a:rPr>
              <a:t>redial velocity curve for a simulated MEO orbit</a:t>
            </a:r>
          </a:p>
        </p:txBody>
      </p:sp>
      <p:pic>
        <p:nvPicPr>
          <p:cNvPr id="5" name="图片 4" descr="speed"/>
          <p:cNvPicPr>
            <a:picLocks noChangeAspect="1"/>
          </p:cNvPicPr>
          <p:nvPr/>
        </p:nvPicPr>
        <p:blipFill>
          <a:blip r:embed="rId3"/>
          <a:stretch>
            <a:fillRect/>
          </a:stretch>
        </p:blipFill>
        <p:spPr>
          <a:xfrm>
            <a:off x="430911" y="677545"/>
            <a:ext cx="5709285" cy="2521585"/>
          </a:xfrm>
          <a:prstGeom prst="rect">
            <a:avLst/>
          </a:prstGeom>
        </p:spPr>
      </p:pic>
      <p:pic>
        <p:nvPicPr>
          <p:cNvPr id="6" name="图片 5" descr="speed-related error"/>
          <p:cNvPicPr>
            <a:picLocks noChangeAspect="1"/>
          </p:cNvPicPr>
          <p:nvPr/>
        </p:nvPicPr>
        <p:blipFill>
          <a:blip r:embed="rId4"/>
          <a:stretch>
            <a:fillRect/>
          </a:stretch>
        </p:blipFill>
        <p:spPr>
          <a:xfrm>
            <a:off x="6368796" y="677545"/>
            <a:ext cx="5334000" cy="2522220"/>
          </a:xfrm>
          <a:prstGeom prst="rect">
            <a:avLst/>
          </a:prstGeom>
        </p:spPr>
      </p:pic>
      <p:pic>
        <p:nvPicPr>
          <p:cNvPr id="9" name="图片 8" descr="speed-2"/>
          <p:cNvPicPr>
            <a:picLocks noChangeAspect="1"/>
          </p:cNvPicPr>
          <p:nvPr/>
        </p:nvPicPr>
        <p:blipFill>
          <a:blip r:embed="rId5"/>
          <a:stretch>
            <a:fillRect/>
          </a:stretch>
        </p:blipFill>
        <p:spPr>
          <a:xfrm>
            <a:off x="618871" y="3608070"/>
            <a:ext cx="5521325" cy="2716530"/>
          </a:xfrm>
          <a:prstGeom prst="rect">
            <a:avLst/>
          </a:prstGeom>
        </p:spPr>
      </p:pic>
      <p:sp>
        <p:nvSpPr>
          <p:cNvPr id="11" name="文本框 10"/>
          <p:cNvSpPr txBox="1"/>
          <p:nvPr/>
        </p:nvSpPr>
        <p:spPr>
          <a:xfrm>
            <a:off x="6773608" y="6397625"/>
            <a:ext cx="4524375" cy="460375"/>
          </a:xfrm>
          <a:prstGeom prst="rect">
            <a:avLst/>
          </a:prstGeom>
          <a:noFill/>
        </p:spPr>
        <p:txBody>
          <a:bodyPr wrap="square" rtlCol="0">
            <a:spAutoFit/>
          </a:bodyPr>
          <a:lstStyle/>
          <a:p>
            <a:pPr algn="ctr">
              <a:lnSpc>
                <a:spcPct val="120000"/>
              </a:lnSpc>
            </a:pPr>
            <a:r>
              <a:rPr lang="en-US" altLang="zh-CN" sz="2000" dirty="0">
                <a:latin typeface="Arial" panose="020B0604020202020204" pitchFamily="34" charset="0"/>
                <a:cs typeface="Arial" panose="020B0604020202020204" pitchFamily="34" charset="0"/>
              </a:rPr>
              <a:t>Instability</a:t>
            </a:r>
          </a:p>
        </p:txBody>
      </p:sp>
      <p:sp>
        <p:nvSpPr>
          <p:cNvPr id="12" name="文本框 11"/>
          <p:cNvSpPr txBox="1"/>
          <p:nvPr/>
        </p:nvSpPr>
        <p:spPr>
          <a:xfrm>
            <a:off x="6140196" y="3199130"/>
            <a:ext cx="5568315" cy="460375"/>
          </a:xfrm>
          <a:prstGeom prst="rect">
            <a:avLst/>
          </a:prstGeom>
          <a:noFill/>
        </p:spPr>
        <p:txBody>
          <a:bodyPr wrap="square" rtlCol="0">
            <a:spAutoFit/>
          </a:bodyPr>
          <a:lstStyle/>
          <a:p>
            <a:pPr algn="ctr">
              <a:lnSpc>
                <a:spcPct val="120000"/>
              </a:lnSpc>
            </a:pPr>
            <a:r>
              <a:rPr lang="en-US" altLang="zh-CN" sz="2000" dirty="0">
                <a:latin typeface="Arial" panose="020B0604020202020204" pitchFamily="34" charset="0"/>
                <a:cs typeface="Arial" panose="020B0604020202020204" pitchFamily="34" charset="0"/>
              </a:rPr>
              <a:t>Average error under each speed</a:t>
            </a:r>
          </a:p>
        </p:txBody>
      </p:sp>
      <p:pic>
        <p:nvPicPr>
          <p:cNvPr id="3" name="图片 2" descr="TDEV-1cycle_2"/>
          <p:cNvPicPr>
            <a:picLocks noChangeAspect="1"/>
          </p:cNvPicPr>
          <p:nvPr/>
        </p:nvPicPr>
        <p:blipFill>
          <a:blip r:embed="rId6"/>
          <a:stretch>
            <a:fillRect/>
          </a:stretch>
        </p:blipFill>
        <p:spPr>
          <a:xfrm>
            <a:off x="6369050" y="3608705"/>
            <a:ext cx="5334000" cy="2715895"/>
          </a:xfrm>
          <a:prstGeom prst="rect">
            <a:avLst/>
          </a:prstGeom>
        </p:spPr>
      </p:pic>
    </p:spTree>
    <p:extLst>
      <p:ext uri="{BB962C8B-B14F-4D97-AF65-F5344CB8AC3E}">
        <p14:creationId xmlns:p14="http://schemas.microsoft.com/office/powerpoint/2010/main" val="4312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607927" y="-5045"/>
            <a:ext cx="10830177" cy="583565"/>
          </a:xfrm>
          <a:prstGeom prst="rect">
            <a:avLst/>
          </a:prstGeom>
          <a:noFill/>
          <a:ln w="9525">
            <a:noFill/>
            <a:miter lim="800000"/>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defRPr sz="3600" b="1" kern="0">
                <a:solidFill>
                  <a:srgbClr val="0000FF"/>
                </a:solidFill>
                <a:latin typeface="华文新魏" panose="02010800040101010101" pitchFamily="2" charset="-122"/>
                <a:ea typeface="华文新魏" panose="02010800040101010101" pitchFamily="2" charset="-122"/>
                <a:cs typeface="+mj-cs"/>
              </a:defRPr>
            </a:lvl1pPr>
          </a:lstStyle>
          <a:p>
            <a:pPr algn="ctr"/>
            <a:r>
              <a:rPr lang="en-US" altLang="zh-CN" sz="3200" kern="1200" dirty="0">
                <a:solidFill>
                  <a:prstClr val="white"/>
                </a:solidFill>
                <a:latin typeface="Arial" panose="020B0604020202020204" pitchFamily="34" charset="0"/>
                <a:ea typeface="+mn-ea"/>
                <a:cs typeface="Arial" panose="020B0604020202020204" pitchFamily="34" charset="0"/>
              </a:rPr>
              <a:t>Conclusion and perspective</a:t>
            </a:r>
            <a:endParaRPr lang="zh-CN" altLang="zh-CN" sz="3200" kern="1200" dirty="0">
              <a:solidFill>
                <a:prstClr val="white"/>
              </a:solidFill>
              <a:latin typeface="Arial" panose="020B0604020202020204" pitchFamily="34" charset="0"/>
              <a:ea typeface="+mn-ea"/>
              <a:cs typeface="Arial" panose="020B0604020202020204" pitchFamily="34" charset="0"/>
            </a:endParaRPr>
          </a:p>
        </p:txBody>
      </p:sp>
      <p:sp>
        <p:nvSpPr>
          <p:cNvPr id="4" name="矩形 3"/>
          <p:cNvSpPr/>
          <p:nvPr/>
        </p:nvSpPr>
        <p:spPr>
          <a:xfrm>
            <a:off x="1125756" y="1832678"/>
            <a:ext cx="9960509" cy="3416320"/>
          </a:xfrm>
          <a:prstGeom prst="rect">
            <a:avLst/>
          </a:prstGeom>
        </p:spPr>
        <p:txBody>
          <a:bodyPr wrap="square">
            <a:spAutoFit/>
          </a:bodyPr>
          <a:lstStyle/>
          <a:p>
            <a:pPr>
              <a:lnSpc>
                <a:spcPct val="150000"/>
              </a:lnSpc>
            </a:pPr>
            <a:r>
              <a:rPr lang="en-US" altLang="zh-CN" dirty="0">
                <a:latin typeface="Arial" panose="020B0604020202020204" pitchFamily="34" charset="0"/>
                <a:cs typeface="Arial" panose="020B0604020202020204" pitchFamily="34" charset="0"/>
              </a:rPr>
              <a:t>Conclusion:</a:t>
            </a:r>
          </a:p>
          <a:p>
            <a:pPr marL="285750" indent="-285750">
              <a:lnSpc>
                <a:spcPct val="15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SOLs can support global scale ground clocks comparison with instability below 5E-18 MDEV@10000s </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29 fs TDEV@10000s</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Most likely we will have a SOLs serve for optical clock comparison in 2028.</a:t>
            </a:r>
          </a:p>
          <a:p>
            <a:pPr>
              <a:lnSpc>
                <a:spcPct val="150000"/>
              </a:lnSpc>
            </a:pPr>
            <a:endParaRPr lang="en-US" altLang="zh-CN" dirty="0">
              <a:latin typeface="Arial" panose="020B0604020202020204" pitchFamily="34" charset="0"/>
              <a:cs typeface="Arial" panose="020B0604020202020204" pitchFamily="34" charset="0"/>
            </a:endParaRPr>
          </a:p>
          <a:p>
            <a:pPr>
              <a:lnSpc>
                <a:spcPct val="150000"/>
              </a:lnSpc>
            </a:pPr>
            <a:r>
              <a:rPr lang="en-US" altLang="zh-CN" dirty="0">
                <a:latin typeface="Arial" panose="020B0604020202020204" pitchFamily="34" charset="0"/>
                <a:cs typeface="Arial" panose="020B0604020202020204" pitchFamily="34" charset="0"/>
              </a:rPr>
              <a:t>Perspective:</a:t>
            </a:r>
          </a:p>
          <a:p>
            <a:pPr marL="285750" indent="-285750">
              <a:lnSpc>
                <a:spcPct val="15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Welcome international colleagues around the world to use this Chinese experimental satellite to compare optical clocks.</a:t>
            </a:r>
          </a:p>
        </p:txBody>
      </p:sp>
    </p:spTree>
    <p:extLst>
      <p:ext uri="{BB962C8B-B14F-4D97-AF65-F5344CB8AC3E}">
        <p14:creationId xmlns:p14="http://schemas.microsoft.com/office/powerpoint/2010/main" val="389092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图片 14" descr="C:/Users/jgren/AppData/Local/Temp/picturecompress_20220105171810/output_32.pngoutput_32">
            <a:extLst>
              <a:ext uri="{FF2B5EF4-FFF2-40B4-BE49-F238E27FC236}">
                <a16:creationId xmlns:a16="http://schemas.microsoft.com/office/drawing/2014/main" id="{3948310F-5A53-4677-89A0-CEDA35153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51" y="4088600"/>
            <a:ext cx="11065736"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Content Placeholder 4" descr="C:/Users/jgren/AppData/Local/Temp/picturecompress_20220105171810/output_33.pngoutput_33">
            <a:extLst>
              <a:ext uri="{FF2B5EF4-FFF2-40B4-BE49-F238E27FC236}">
                <a16:creationId xmlns:a16="http://schemas.microsoft.com/office/drawing/2014/main" id="{18E5B114-D011-463F-AFF2-4747D37BE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484313"/>
            <a:ext cx="7100773" cy="257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13FCEC67-43CB-444C-9029-D1D16A528AA6}"/>
              </a:ext>
            </a:extLst>
          </p:cNvPr>
          <p:cNvSpPr/>
          <p:nvPr/>
        </p:nvSpPr>
        <p:spPr>
          <a:xfrm>
            <a:off x="1026544" y="6434925"/>
            <a:ext cx="5286375"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defRPr/>
            </a:pPr>
            <a:r>
              <a:rPr sz="2000" noProof="1">
                <a:latin typeface="Arial" panose="020B0604020202020204" pitchFamily="34" charset="0"/>
                <a:cs typeface="Arial" panose="020B0604020202020204" pitchFamily="34" charset="0"/>
              </a:rPr>
              <a:t>Quantum Sci. Technol. 7 (2022) 044002</a:t>
            </a:r>
            <a:r>
              <a:rPr lang="en-US" altLang="zh-CN" sz="2000" noProof="1">
                <a:latin typeface="Arial" panose="020B0604020202020204" pitchFamily="34" charset="0"/>
                <a:cs typeface="Arial" panose="020B0604020202020204" pitchFamily="34" charset="0"/>
              </a:rPr>
              <a:t> </a:t>
            </a:r>
            <a:endParaRPr lang="zh-CN" altLang="en-US" sz="2000" noProof="1">
              <a:latin typeface="Arial" panose="020B0604020202020204" pitchFamily="34" charset="0"/>
              <a:cs typeface="Arial" panose="020B0604020202020204" pitchFamily="34" charset="0"/>
            </a:endParaRPr>
          </a:p>
        </p:txBody>
      </p:sp>
      <p:grpSp>
        <p:nvGrpSpPr>
          <p:cNvPr id="118790" name="Group 11">
            <a:extLst>
              <a:ext uri="{FF2B5EF4-FFF2-40B4-BE49-F238E27FC236}">
                <a16:creationId xmlns:a16="http://schemas.microsoft.com/office/drawing/2014/main" id="{4493D49E-20AA-4FA5-AF26-36A27A39B380}"/>
              </a:ext>
            </a:extLst>
          </p:cNvPr>
          <p:cNvGrpSpPr>
            <a:grpSpLocks/>
          </p:cNvGrpSpPr>
          <p:nvPr/>
        </p:nvGrpSpPr>
        <p:grpSpPr bwMode="auto">
          <a:xfrm>
            <a:off x="7296773" y="926949"/>
            <a:ext cx="4200525" cy="496887"/>
            <a:chOff x="1562557" y="1679193"/>
            <a:chExt cx="8820653" cy="1044000"/>
          </a:xfrm>
        </p:grpSpPr>
        <p:pic>
          <p:nvPicPr>
            <p:cNvPr id="118796" name="Picture 2" descr="University of Nevada, Reno - Wikipedia">
              <a:extLst>
                <a:ext uri="{FF2B5EF4-FFF2-40B4-BE49-F238E27FC236}">
                  <a16:creationId xmlns:a16="http://schemas.microsoft.com/office/drawing/2014/main" id="{59BB7480-6057-4B9A-AF6E-820F26723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557" y="1733193"/>
              <a:ext cx="936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7" name="Picture 4" descr="Pennsylvania State University - Wikipedia">
              <a:extLst>
                <a:ext uri="{FF2B5EF4-FFF2-40B4-BE49-F238E27FC236}">
                  <a16:creationId xmlns:a16="http://schemas.microsoft.com/office/drawing/2014/main" id="{E1E69104-F91A-435D-A3A8-A2EAFF6D5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181" y="1733193"/>
              <a:ext cx="9724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8" name="Picture 6" descr="Stanford University - Wikipedia">
              <a:extLst>
                <a:ext uri="{FF2B5EF4-FFF2-40B4-BE49-F238E27FC236}">
                  <a16:creationId xmlns:a16="http://schemas.microsoft.com/office/drawing/2014/main" id="{181506DF-5E8D-4D3C-A4D5-052FC171B4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0435" y="1733193"/>
              <a:ext cx="936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9" name="Picture 8" descr="NIST logo: blue | NIST">
              <a:extLst>
                <a:ext uri="{FF2B5EF4-FFF2-40B4-BE49-F238E27FC236}">
                  <a16:creationId xmlns:a16="http://schemas.microsoft.com/office/drawing/2014/main" id="{1EEC16A2-5370-4148-9264-0DCE8B4851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2411" y="1769193"/>
              <a:ext cx="1937916"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0" name="Picture 10" descr="University of Delaware - FIRE">
              <a:extLst>
                <a:ext uri="{FF2B5EF4-FFF2-40B4-BE49-F238E27FC236}">
                  <a16:creationId xmlns:a16="http://schemas.microsoft.com/office/drawing/2014/main" id="{28850D30-8E0D-4135-8B37-0A2E685B5E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0289" y="1679193"/>
              <a:ext cx="1044000"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1" name="Picture 12" descr="NASA Jet Propulsion Laboratory - YouTube">
              <a:extLst>
                <a:ext uri="{FF2B5EF4-FFF2-40B4-BE49-F238E27FC236}">
                  <a16:creationId xmlns:a16="http://schemas.microsoft.com/office/drawing/2014/main" id="{F2CD5428-2F84-43DA-9C71-887D93FF4A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17323" b="18678"/>
            <a:stretch>
              <a:fillRect/>
            </a:stretch>
          </p:blipFill>
          <p:spPr bwMode="auto">
            <a:xfrm>
              <a:off x="8808142" y="1697193"/>
              <a:ext cx="1575068"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503" name="矩形 15">
            <a:extLst>
              <a:ext uri="{FF2B5EF4-FFF2-40B4-BE49-F238E27FC236}">
                <a16:creationId xmlns:a16="http://schemas.microsoft.com/office/drawing/2014/main" id="{9F2BF6F4-3FA3-40E9-B07E-20783F520B25}"/>
              </a:ext>
            </a:extLst>
          </p:cNvPr>
          <p:cNvSpPr>
            <a:spLocks noChangeArrowheads="1"/>
          </p:cNvSpPr>
          <p:nvPr/>
        </p:nvSpPr>
        <p:spPr bwMode="auto">
          <a:xfrm>
            <a:off x="451502" y="827187"/>
            <a:ext cx="29594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marL="0" indent="0" algn="just" eaLnBrk="1" hangingPunct="1">
              <a:buClr>
                <a:schemeClr val="accent2"/>
              </a:buClr>
              <a:defRPr/>
            </a:pPr>
            <a:r>
              <a:rPr lang="en-US" altLang="zh-CN" sz="2200" dirty="0">
                <a:solidFill>
                  <a:schemeClr val="accent2"/>
                </a:solidFill>
                <a:latin typeface="Arial" panose="020B0604020202020204" pitchFamily="34" charset="0"/>
                <a:ea typeface="微软雅黑 Light" panose="020B0502040204020203" pitchFamily="34" charset="-122"/>
                <a:cs typeface="Arial" panose="020B0604020202020204" pitchFamily="34" charset="0"/>
                <a:sym typeface="Times New Roman" panose="02020603050405020304" pitchFamily="18" charset="0"/>
              </a:rPr>
              <a:t>NIST/JPL</a:t>
            </a:r>
            <a:r>
              <a:rPr lang="zh-CN" altLang="en-US" sz="2200" dirty="0">
                <a:solidFill>
                  <a:schemeClr val="accent2"/>
                </a:solidFill>
                <a:latin typeface="Arial" panose="020B0604020202020204" pitchFamily="34" charset="0"/>
                <a:ea typeface="微软雅黑 Light" panose="020B0502040204020203" pitchFamily="34" charset="-122"/>
                <a:cs typeface="Arial" panose="020B0604020202020204" pitchFamily="34" charset="0"/>
                <a:sym typeface="Times New Roman" panose="02020603050405020304" pitchFamily="18" charset="0"/>
              </a:rPr>
              <a:t>（</a:t>
            </a:r>
            <a:r>
              <a:rPr lang="en-US" altLang="zh-CN" sz="2200" dirty="0">
                <a:solidFill>
                  <a:schemeClr val="accent2"/>
                </a:solidFill>
                <a:latin typeface="Arial" panose="020B0604020202020204" pitchFamily="34" charset="0"/>
                <a:ea typeface="微软雅黑 Light" panose="020B0502040204020203" pitchFamily="34" charset="-122"/>
                <a:cs typeface="Arial" panose="020B0604020202020204" pitchFamily="34" charset="0"/>
                <a:sym typeface="Times New Roman" panose="02020603050405020304" pitchFamily="18" charset="0"/>
              </a:rPr>
              <a:t>FOCOS</a:t>
            </a:r>
            <a:r>
              <a:rPr lang="zh-CN" altLang="en-US" sz="2200" dirty="0">
                <a:solidFill>
                  <a:schemeClr val="accent2"/>
                </a:solidFill>
                <a:latin typeface="Arial" panose="020B0604020202020204" pitchFamily="34" charset="0"/>
                <a:ea typeface="微软雅黑 Light" panose="020B0502040204020203" pitchFamily="34" charset="-122"/>
                <a:cs typeface="Arial" panose="020B0604020202020204" pitchFamily="34" charset="0"/>
                <a:sym typeface="Times New Roman" panose="02020603050405020304" pitchFamily="18" charset="0"/>
              </a:rPr>
              <a:t>）</a:t>
            </a:r>
            <a:endParaRPr lang="zh-CN" altLang="en-US" dirty="0">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CE7C66AC-7236-4551-BB66-E318E6CD33B8}"/>
                  </a:ext>
                </a:extLst>
              </p:cNvPr>
              <p:cNvSpPr/>
              <p:nvPr/>
            </p:nvSpPr>
            <p:spPr>
              <a:xfrm>
                <a:off x="7573848" y="2107032"/>
                <a:ext cx="5016137" cy="1255537"/>
              </a:xfrm>
              <a:prstGeom prst="rect">
                <a:avLst/>
              </a:prstGeom>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楷体_GB2312"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楷体_GB2312"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楷体_GB2312"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楷体_GB2312"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楷体_GB2312"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楷体_GB2312"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楷体_GB2312"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楷体_GB2312"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楷体_GB2312" pitchFamily="49" charset="-122"/>
                    <a:cs typeface="+mn-cs"/>
                  </a:defRPr>
                </a:lvl9pPr>
              </a:lstStyle>
              <a:p>
                <a:pPr marL="179705" indent="-179705" algn="just">
                  <a:lnSpc>
                    <a:spcPct val="130000"/>
                  </a:lnSpc>
                  <a:spcBef>
                    <a:spcPts val="0"/>
                  </a:spcBef>
                  <a:buClr>
                    <a:schemeClr val="accent2"/>
                  </a:buClr>
                  <a:buFont typeface="Arial" panose="020B0604020202020204" pitchFamily="34" charset="0"/>
                  <a:buChar char="•"/>
                </a:pPr>
                <a:r>
                  <a:rPr lang="en-US" altLang="zh-CN" sz="2000" dirty="0">
                    <a:ea typeface="微软雅黑 Light" panose="020B0502040204020203" charset="-122"/>
                    <a:cs typeface="Arial" panose="020B0604020202020204" pitchFamily="34" charset="0"/>
                    <a:sym typeface="Times New Roman" panose="02020603050405020304" pitchFamily="18" charset="0"/>
                  </a:rPr>
                  <a:t>Optical clock instability~1×10</a:t>
                </a:r>
                <a:r>
                  <a:rPr lang="en-US" altLang="zh-CN" sz="2000" baseline="30000" dirty="0">
                    <a:ea typeface="微软雅黑 Light" panose="020B0502040204020203" charset="-122"/>
                    <a:cs typeface="Arial" panose="020B0604020202020204" pitchFamily="34" charset="0"/>
                    <a:sym typeface="Times New Roman" panose="02020603050405020304" pitchFamily="18" charset="0"/>
                  </a:rPr>
                  <a:t>-16</a:t>
                </a:r>
                <a:r>
                  <a:rPr lang="en-US" altLang="zh-CN" sz="2000" dirty="0">
                    <a:ea typeface="微软雅黑 Light" panose="020B0502040204020203" charset="-122"/>
                    <a:cs typeface="Arial" panose="020B0604020202020204" pitchFamily="34" charset="0"/>
                    <a:sym typeface="Times New Roman" panose="02020603050405020304" pitchFamily="18" charset="0"/>
                  </a:rPr>
                  <a:t>/</a:t>
                </a:r>
                <a14:m>
                  <m:oMath xmlns:m="http://schemas.openxmlformats.org/officeDocument/2006/math">
                    <m:rad>
                      <m:radPr>
                        <m:degHide m:val="on"/>
                        <m:ctrlPr>
                          <a:rPr lang="en-US" altLang="zh-CN" sz="2000" i="1" smtClean="0">
                            <a:latin typeface="Cambria Math" panose="02040503050406030204" pitchFamily="18" charset="0"/>
                            <a:ea typeface="微软雅黑 Light" panose="020B0502040204020203" charset="-122"/>
                            <a:cs typeface="Times New Roman" panose="02020603050405020304" pitchFamily="18" charset="0"/>
                            <a:sym typeface="Times New Roman" panose="02020603050405020304" pitchFamily="18" charset="0"/>
                          </a:rPr>
                        </m:ctrlPr>
                      </m:radPr>
                      <m:deg/>
                      <m:e>
                        <m:r>
                          <a:rPr lang="zh-CN" altLang="en-US" sz="2000" i="1" smtClean="0">
                            <a:latin typeface="Cambria Math" panose="02040503050406030204" pitchFamily="18" charset="0"/>
                            <a:ea typeface="微软雅黑 Light" panose="020B0502040204020203" charset="-122"/>
                            <a:cs typeface="Times New Roman" panose="02020603050405020304" pitchFamily="18" charset="0"/>
                            <a:sym typeface="Times New Roman" panose="02020603050405020304" pitchFamily="18" charset="0"/>
                          </a:rPr>
                          <m:t>𝜏</m:t>
                        </m:r>
                      </m:e>
                    </m:rad>
                  </m:oMath>
                </a14:m>
                <a:endParaRPr lang="en-US" altLang="zh-CN" sz="2000" dirty="0">
                  <a:ea typeface="微软雅黑 Light" panose="020B0502040204020203" charset="-122"/>
                  <a:cs typeface="Arial" panose="020B0604020202020204" pitchFamily="34" charset="0"/>
                  <a:sym typeface="Times New Roman" panose="02020603050405020304" pitchFamily="18" charset="0"/>
                </a:endParaRPr>
              </a:p>
              <a:p>
                <a:pPr marL="179705" indent="-179705" algn="just">
                  <a:lnSpc>
                    <a:spcPct val="130000"/>
                  </a:lnSpc>
                  <a:spcBef>
                    <a:spcPts val="0"/>
                  </a:spcBef>
                  <a:buClr>
                    <a:schemeClr val="accent2"/>
                  </a:buClr>
                  <a:buFont typeface="Arial" panose="020B0604020202020204" pitchFamily="34" charset="0"/>
                  <a:buChar char="•"/>
                </a:pPr>
                <a:r>
                  <a:rPr lang="en-US" altLang="zh-CN" sz="2000" dirty="0">
                    <a:ea typeface="微软雅黑 Light" panose="020B0502040204020203" charset="-122"/>
                    <a:cs typeface="Arial" panose="020B0604020202020204" pitchFamily="34" charset="0"/>
                    <a:sym typeface="Times New Roman" panose="02020603050405020304" pitchFamily="18" charset="0"/>
                  </a:rPr>
                  <a:t>Optical clock inaccuracy~ 1×10</a:t>
                </a:r>
                <a:r>
                  <a:rPr lang="en-US" altLang="zh-CN" sz="2000" baseline="30000" dirty="0">
                    <a:ea typeface="微软雅黑 Light" panose="020B0502040204020203" charset="-122"/>
                    <a:cs typeface="Arial" panose="020B0604020202020204" pitchFamily="34" charset="0"/>
                    <a:sym typeface="Times New Roman" panose="02020603050405020304" pitchFamily="18" charset="0"/>
                  </a:rPr>
                  <a:t>-18</a:t>
                </a:r>
                <a:endParaRPr lang="en-US" altLang="zh-CN" sz="2000" dirty="0">
                  <a:ea typeface="微软雅黑 Light" panose="020B0502040204020203" charset="-122"/>
                  <a:cs typeface="Arial" panose="020B0604020202020204" pitchFamily="34" charset="0"/>
                  <a:sym typeface="Times New Roman" panose="02020603050405020304" pitchFamily="18" charset="0"/>
                </a:endParaRPr>
              </a:p>
              <a:p>
                <a:pPr marL="179705" indent="-179705" algn="just">
                  <a:lnSpc>
                    <a:spcPct val="130000"/>
                  </a:lnSpc>
                  <a:spcBef>
                    <a:spcPts val="0"/>
                  </a:spcBef>
                  <a:buClr>
                    <a:schemeClr val="accent2"/>
                  </a:buClr>
                  <a:buFont typeface="Arial" panose="020B0604020202020204" pitchFamily="34" charset="0"/>
                  <a:buChar char="•"/>
                </a:pPr>
                <a:r>
                  <a:rPr lang="en-US" altLang="zh-CN" sz="2000" dirty="0">
                    <a:ea typeface="微软雅黑 Light" panose="020B0502040204020203" charset="-122"/>
                    <a:cs typeface="Arial" panose="020B0604020202020204" pitchFamily="34" charset="0"/>
                    <a:sym typeface="Times New Roman" panose="02020603050405020304" pitchFamily="18" charset="0"/>
                  </a:rPr>
                  <a:t>TF bias&lt;2×10</a:t>
                </a:r>
                <a:r>
                  <a:rPr lang="en-US" altLang="zh-CN" sz="2000" baseline="30000" dirty="0">
                    <a:ea typeface="微软雅黑 Light" panose="020B0502040204020203" charset="-122"/>
                    <a:cs typeface="Arial" panose="020B0604020202020204" pitchFamily="34" charset="0"/>
                    <a:sym typeface="Times New Roman" panose="02020603050405020304" pitchFamily="18" charset="0"/>
                  </a:rPr>
                  <a:t>-19</a:t>
                </a:r>
                <a:endParaRPr lang="en-US" altLang="zh-CN" sz="2000" dirty="0">
                  <a:ea typeface="微软雅黑 Light" panose="020B0502040204020203" charset="-122"/>
                  <a:cs typeface="Arial" panose="020B0604020202020204" pitchFamily="34" charset="0"/>
                  <a:sym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CE7C66AC-7236-4551-BB66-E318E6CD33B8}"/>
                  </a:ext>
                </a:extLst>
              </p:cNvPr>
              <p:cNvSpPr>
                <a:spLocks noRot="1" noChangeAspect="1" noMove="1" noResize="1" noEditPoints="1" noAdjustHandles="1" noChangeArrowheads="1" noChangeShapeType="1" noTextEdit="1"/>
              </p:cNvSpPr>
              <p:nvPr/>
            </p:nvSpPr>
            <p:spPr>
              <a:xfrm>
                <a:off x="7573848" y="2107032"/>
                <a:ext cx="5016137" cy="1255537"/>
              </a:xfrm>
              <a:prstGeom prst="rect">
                <a:avLst/>
              </a:prstGeom>
              <a:blipFill>
                <a:blip r:embed="rId11"/>
                <a:stretch>
                  <a:fillRect l="-1094" b="-7767"/>
                </a:stretch>
              </a:blipFill>
            </p:spPr>
            <p:txBody>
              <a:bodyPr/>
              <a:lstStyle/>
              <a:p>
                <a:r>
                  <a:rPr lang="zh-CN" altLang="en-US">
                    <a:noFill/>
                  </a:rPr>
                  <a:t> </a:t>
                </a:r>
              </a:p>
            </p:txBody>
          </p:sp>
        </mc:Fallback>
      </mc:AlternateContent>
      <p:sp>
        <p:nvSpPr>
          <p:cNvPr id="15" name="文本占位符 1">
            <a:extLst>
              <a:ext uri="{FF2B5EF4-FFF2-40B4-BE49-F238E27FC236}">
                <a16:creationId xmlns:a16="http://schemas.microsoft.com/office/drawing/2014/main" id="{9FED1EF3-33E3-487E-93D8-A4D863CD4ACF}"/>
              </a:ext>
            </a:extLst>
          </p:cNvPr>
          <p:cNvSpPr>
            <a:spLocks noGrp="1"/>
          </p:cNvSpPr>
          <p:nvPr/>
        </p:nvSpPr>
        <p:spPr>
          <a:xfrm>
            <a:off x="4663077" y="58015"/>
            <a:ext cx="3514271" cy="579120"/>
          </a:xfrm>
          <a:prstGeom prst="rect">
            <a:avLst/>
          </a:prstGeom>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lgn="l">
              <a:buNone/>
            </a:pPr>
            <a:r>
              <a:rPr lang="en-US" altLang="zh-CN" sz="2800" dirty="0">
                <a:solidFill>
                  <a:prstClr val="white"/>
                </a:solidFill>
                <a:latin typeface="Arial" panose="020B0604020202020204" pitchFamily="34" charset="0"/>
                <a:ea typeface="+mj-ea"/>
                <a:cs typeface="Arial" panose="020B0604020202020204" pitchFamily="34" charset="0"/>
                <a:sym typeface="+mn-ea"/>
              </a:rPr>
              <a:t>SOL plan</a:t>
            </a:r>
            <a:r>
              <a:rPr lang="zh-CN" altLang="en-US" sz="2800" dirty="0">
                <a:solidFill>
                  <a:prstClr val="white"/>
                </a:solidFill>
                <a:latin typeface="Arial" panose="020B0604020202020204" pitchFamily="34" charset="0"/>
                <a:ea typeface="+mj-ea"/>
                <a:cs typeface="Arial" panose="020B0604020202020204" pitchFamily="34" charset="0"/>
                <a:sym typeface="+mn-ea"/>
              </a:rPr>
              <a:t> </a:t>
            </a:r>
            <a:r>
              <a:rPr lang="en-US" altLang="zh-CN" sz="2800" dirty="0">
                <a:solidFill>
                  <a:prstClr val="white"/>
                </a:solidFill>
                <a:latin typeface="Arial" panose="020B0604020202020204" pitchFamily="34" charset="0"/>
                <a:ea typeface="+mj-ea"/>
                <a:cs typeface="Arial" panose="020B0604020202020204" pitchFamily="34" charset="0"/>
                <a:sym typeface="+mn-ea"/>
              </a:rPr>
              <a:t>in</a:t>
            </a:r>
            <a:r>
              <a:rPr lang="zh-CN" altLang="en-US" sz="2800" dirty="0">
                <a:solidFill>
                  <a:prstClr val="white"/>
                </a:solidFill>
                <a:latin typeface="Arial" panose="020B0604020202020204" pitchFamily="34" charset="0"/>
                <a:ea typeface="+mj-ea"/>
                <a:cs typeface="Arial" panose="020B0604020202020204" pitchFamily="34" charset="0"/>
                <a:sym typeface="+mn-ea"/>
              </a:rPr>
              <a:t> </a:t>
            </a:r>
            <a:r>
              <a:rPr lang="en-US" altLang="zh-CN" sz="2800" dirty="0">
                <a:solidFill>
                  <a:prstClr val="white"/>
                </a:solidFill>
                <a:latin typeface="Arial" panose="020B0604020202020204" pitchFamily="34" charset="0"/>
                <a:ea typeface="+mj-ea"/>
                <a:cs typeface="Arial" panose="020B0604020202020204" pitchFamily="34" charset="0"/>
                <a:sym typeface="+mn-ea"/>
              </a:rPr>
              <a:t>USA</a:t>
            </a:r>
            <a:endPar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1"/>
          <p:cNvSpPr>
            <a:spLocks noGrp="1"/>
          </p:cNvSpPr>
          <p:nvPr/>
        </p:nvSpPr>
        <p:spPr>
          <a:xfrm>
            <a:off x="927100" y="0"/>
            <a:ext cx="11251565" cy="579120"/>
          </a:xfrm>
          <a:prstGeom prst="rect">
            <a:avLst/>
          </a:prstGeom>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lgn="l">
              <a:buNone/>
            </a:pPr>
            <a:r>
              <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rPr>
              <a:t>Outline</a:t>
            </a:r>
          </a:p>
        </p:txBody>
      </p:sp>
      <p:sp>
        <p:nvSpPr>
          <p:cNvPr id="9" name="文本框 8">
            <a:extLst>
              <a:ext uri="{FF2B5EF4-FFF2-40B4-BE49-F238E27FC236}">
                <a16:creationId xmlns:a16="http://schemas.microsoft.com/office/drawing/2014/main" id="{61E51546-78F2-4315-9E18-54BB3DBE4935}"/>
              </a:ext>
            </a:extLst>
          </p:cNvPr>
          <p:cNvSpPr txBox="1"/>
          <p:nvPr/>
        </p:nvSpPr>
        <p:spPr>
          <a:xfrm>
            <a:off x="1160995" y="2542331"/>
            <a:ext cx="9870010" cy="2308324"/>
          </a:xfrm>
          <a:prstGeom prst="rect">
            <a:avLst/>
          </a:prstGeom>
          <a:noFill/>
        </p:spPr>
        <p:txBody>
          <a:bodyPr wrap="none" rtlCol="0">
            <a:spAutoFit/>
          </a:bodyPr>
          <a:lstStyle/>
          <a:p>
            <a:pPr marL="285750" indent="-285750">
              <a:lnSpc>
                <a:spcPct val="200000"/>
              </a:lnSpc>
              <a:buFont typeface="Wingdings" panose="05000000000000000000" pitchFamily="2" charset="2"/>
              <a:buChar char="l"/>
            </a:pPr>
            <a:r>
              <a:rPr lang="en-US" altLang="zh-CN" sz="2400" dirty="0">
                <a:solidFill>
                  <a:srgbClr val="FF0000"/>
                </a:solidFill>
                <a:latin typeface="Arial" panose="020B0604020202020204" pitchFamily="34" charset="0"/>
                <a:cs typeface="Arial" panose="020B0604020202020204" pitchFamily="34" charset="0"/>
              </a:rPr>
              <a:t>Motivation of Satellite optical links (SOL) for optical clock comparison</a:t>
            </a:r>
          </a:p>
          <a:p>
            <a:pPr marL="285750" indent="-285750">
              <a:lnSpc>
                <a:spcPct val="200000"/>
              </a:lnSpc>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Technical Challenge of Satellite optical links: Doppler effect</a:t>
            </a:r>
          </a:p>
          <a:p>
            <a:pPr marL="285750" indent="-285750">
              <a:lnSpc>
                <a:spcPct val="200000"/>
              </a:lnSpc>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Plan and progress of SOL in China</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9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99618" y="690164"/>
            <a:ext cx="6332654" cy="5820699"/>
          </a:xfrm>
          <a:prstGeom prst="rect">
            <a:avLst/>
          </a:prstGeom>
        </p:spPr>
      </p:pic>
      <p:sp>
        <p:nvSpPr>
          <p:cNvPr id="2" name="文本框 1">
            <a:extLst>
              <a:ext uri="{FF2B5EF4-FFF2-40B4-BE49-F238E27FC236}">
                <a16:creationId xmlns:a16="http://schemas.microsoft.com/office/drawing/2014/main" id="{89256C9E-2D92-4478-BCD8-233B3BDF0517}"/>
              </a:ext>
            </a:extLst>
          </p:cNvPr>
          <p:cNvSpPr txBox="1"/>
          <p:nvPr/>
        </p:nvSpPr>
        <p:spPr>
          <a:xfrm>
            <a:off x="7576941" y="1707688"/>
            <a:ext cx="3536023" cy="3785652"/>
          </a:xfrm>
          <a:prstGeom prst="rect">
            <a:avLst/>
          </a:prstGeom>
          <a:noFill/>
        </p:spPr>
        <p:txBody>
          <a:bodyPr wrap="square" rtlCol="0">
            <a:spAutoFit/>
          </a:bodyPr>
          <a:lstStyle/>
          <a:p>
            <a:pPr algn="ctr"/>
            <a:r>
              <a:rPr lang="en-US" altLang="zh-CN" sz="4800" dirty="0">
                <a:latin typeface="Arial" panose="020B0604020202020204" pitchFamily="34" charset="0"/>
                <a:cs typeface="Arial" panose="020B0604020202020204" pitchFamily="34" charset="0"/>
              </a:rPr>
              <a:t>The end!</a:t>
            </a:r>
          </a:p>
          <a:p>
            <a:pPr algn="ctr"/>
            <a:endParaRPr lang="en-US" altLang="zh-CN" sz="4800" dirty="0">
              <a:latin typeface="Arial" panose="020B0604020202020204" pitchFamily="34" charset="0"/>
              <a:cs typeface="Arial" panose="020B0604020202020204" pitchFamily="34" charset="0"/>
            </a:endParaRPr>
          </a:p>
          <a:p>
            <a:pPr algn="ctr"/>
            <a:r>
              <a:rPr lang="en-US" altLang="zh-CN" sz="4800" dirty="0">
                <a:latin typeface="Arial" panose="020B0604020202020204" pitchFamily="34" charset="0"/>
                <a:cs typeface="Arial" panose="020B0604020202020204" pitchFamily="34" charset="0"/>
              </a:rPr>
              <a:t>Thank you for your attention!</a:t>
            </a:r>
            <a:endParaRPr lang="zh-CN" alt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58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F55FC60C-DD62-42D3-A203-5280A6AD0C97}"/>
              </a:ext>
            </a:extLst>
          </p:cNvPr>
          <p:cNvSpPr txBox="1"/>
          <p:nvPr/>
        </p:nvSpPr>
        <p:spPr>
          <a:xfrm>
            <a:off x="540625" y="-28473"/>
            <a:ext cx="1174934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微软雅黑 Light"/>
                <a:cs typeface="Arial" panose="020B0604020202020204" pitchFamily="34" charset="0"/>
                <a:sym typeface="+mn-ea"/>
              </a:rPr>
              <a:t>Assessment </a:t>
            </a:r>
            <a:r>
              <a:rPr lang="en-US" altLang="zh-CN" sz="3200" dirty="0">
                <a:solidFill>
                  <a:prstClr val="white"/>
                </a:solidFill>
                <a:latin typeface="Arial" panose="020B0604020202020204" pitchFamily="34" charset="0"/>
                <a:ea typeface="微软雅黑 Light"/>
                <a:cs typeface="Arial" panose="020B0604020202020204" pitchFamily="34" charset="0"/>
                <a:sym typeface="+mn-ea"/>
              </a:rPr>
              <a:t>of</a:t>
            </a:r>
            <a:r>
              <a:rPr lang="zh-CN" altLang="en-US" sz="3200" dirty="0">
                <a:solidFill>
                  <a:prstClr val="white"/>
                </a:solidFill>
                <a:latin typeface="Arial" panose="020B0604020202020204" pitchFamily="34" charset="0"/>
                <a:ea typeface="微软雅黑 Light"/>
                <a:cs typeface="Arial" panose="020B0604020202020204" pitchFamily="34" charset="0"/>
                <a:sym typeface="+mn-ea"/>
              </a:rPr>
              <a:t> </a:t>
            </a:r>
            <a:r>
              <a:rPr lang="en-US" altLang="zh-CN" sz="3200" dirty="0">
                <a:solidFill>
                  <a:prstClr val="white"/>
                </a:solidFill>
                <a:latin typeface="Arial" panose="020B0604020202020204" pitchFamily="34" charset="0"/>
                <a:ea typeface="微软雅黑 Light"/>
                <a:cs typeface="Arial" panose="020B0604020202020204" pitchFamily="34" charset="0"/>
                <a:sym typeface="+mn-ea"/>
              </a:rPr>
              <a:t>the</a:t>
            </a:r>
            <a:r>
              <a:rPr lang="zh-CN" altLang="en-US" sz="3200" dirty="0">
                <a:solidFill>
                  <a:prstClr val="white"/>
                </a:solidFill>
                <a:latin typeface="Arial" panose="020B0604020202020204" pitchFamily="34" charset="0"/>
                <a:ea typeface="微软雅黑 Light"/>
                <a:cs typeface="Arial" panose="020B0604020202020204" pitchFamily="34" charset="0"/>
                <a:sym typeface="+mn-ea"/>
              </a:rPr>
              <a:t> </a:t>
            </a:r>
            <a:r>
              <a:rPr lang="en-US" altLang="zh-CN" sz="3200" dirty="0">
                <a:solidFill>
                  <a:prstClr val="white"/>
                </a:solidFill>
                <a:latin typeface="Arial" panose="020B0604020202020204" pitchFamily="34" charset="0"/>
                <a:ea typeface="微软雅黑 Light"/>
                <a:cs typeface="Arial" panose="020B0604020202020204" pitchFamily="34" charset="0"/>
                <a:sym typeface="+mn-ea"/>
              </a:rPr>
              <a:t>SOL</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微软雅黑 Light"/>
              <a:cs typeface="Arial" panose="020B0604020202020204" pitchFamily="34" charset="0"/>
            </a:endParaRPr>
          </a:p>
        </p:txBody>
      </p:sp>
      <p:sp>
        <p:nvSpPr>
          <p:cNvPr id="31" name="矩形 30">
            <a:extLst>
              <a:ext uri="{FF2B5EF4-FFF2-40B4-BE49-F238E27FC236}">
                <a16:creationId xmlns:a16="http://schemas.microsoft.com/office/drawing/2014/main" id="{39505EDD-0174-4974-990E-8A85C356CA13}"/>
              </a:ext>
            </a:extLst>
          </p:cNvPr>
          <p:cNvSpPr/>
          <p:nvPr/>
        </p:nvSpPr>
        <p:spPr>
          <a:xfrm>
            <a:off x="1093590" y="5817344"/>
            <a:ext cx="6762307" cy="779252"/>
          </a:xfrm>
          <a:prstGeom prst="rect">
            <a:avLst/>
          </a:prstGeom>
        </p:spPr>
        <p:txBody>
          <a:bodyPr wrap="square">
            <a:spAutoFit/>
          </a:bodyPr>
          <a:lstStyle/>
          <a:p>
            <a:pPr marL="342900" indent="-342900" algn="just">
              <a:lnSpc>
                <a:spcPct val="130000"/>
              </a:lnSpc>
              <a:buClr>
                <a:srgbClr val="FF0000"/>
              </a:buClr>
              <a:buFont typeface="Wingdings 3" panose="05040102010807070707" pitchFamily="18" charset="2"/>
              <a:buChar char=""/>
            </a:pPr>
            <a:r>
              <a:rPr kumimoji="1" lang="en-US" altLang="zh-CN" dirty="0">
                <a:latin typeface="Arial" panose="020B0604020202020204" pitchFamily="34" charset="0"/>
                <a:cs typeface="Arial" panose="020B0604020202020204" pitchFamily="34" charset="0"/>
              </a:rPr>
              <a:t>Ground stations distance (100-200 m)</a:t>
            </a:r>
          </a:p>
          <a:p>
            <a:pPr marL="342900" indent="-342900" algn="just">
              <a:lnSpc>
                <a:spcPct val="130000"/>
              </a:lnSpc>
              <a:buClr>
                <a:srgbClr val="FF0000"/>
              </a:buClr>
              <a:buFont typeface="Wingdings 3" panose="05040102010807070707" pitchFamily="18" charset="2"/>
              <a:buChar char=""/>
            </a:pPr>
            <a:r>
              <a:rPr kumimoji="1" lang="en-US" altLang="zh-CN" dirty="0">
                <a:latin typeface="Arial" panose="020B0604020202020204" pitchFamily="34" charset="0"/>
                <a:cs typeface="Arial" panose="020B0604020202020204" pitchFamily="34" charset="0"/>
              </a:rPr>
              <a:t>Estimation instability of link equipment</a:t>
            </a:r>
          </a:p>
        </p:txBody>
      </p:sp>
      <p:sp>
        <p:nvSpPr>
          <p:cNvPr id="32" name="矩形 31">
            <a:extLst>
              <a:ext uri="{FF2B5EF4-FFF2-40B4-BE49-F238E27FC236}">
                <a16:creationId xmlns:a16="http://schemas.microsoft.com/office/drawing/2014/main" id="{54441CAB-8296-41B8-8A53-E636B1BBE2F9}"/>
              </a:ext>
            </a:extLst>
          </p:cNvPr>
          <p:cNvSpPr/>
          <p:nvPr/>
        </p:nvSpPr>
        <p:spPr>
          <a:xfrm>
            <a:off x="7180490" y="5841298"/>
            <a:ext cx="5250995" cy="779252"/>
          </a:xfrm>
          <a:prstGeom prst="rect">
            <a:avLst/>
          </a:prstGeom>
        </p:spPr>
        <p:txBody>
          <a:bodyPr wrap="square">
            <a:spAutoFit/>
          </a:bodyPr>
          <a:lstStyle/>
          <a:p>
            <a:pPr marL="342900" indent="-342900" algn="just">
              <a:lnSpc>
                <a:spcPct val="130000"/>
              </a:lnSpc>
              <a:buClr>
                <a:srgbClr val="FF0000"/>
              </a:buClr>
              <a:buFont typeface="Wingdings 3" panose="05040102010807070707" pitchFamily="18" charset="2"/>
              <a:buChar char=""/>
            </a:pPr>
            <a:r>
              <a:rPr kumimoji="1" lang="en-US" altLang="zh-CN" dirty="0">
                <a:latin typeface="Arial" panose="020B0604020202020204" pitchFamily="34" charset="0"/>
                <a:cs typeface="Arial" panose="020B0604020202020204" pitchFamily="34" charset="0"/>
              </a:rPr>
              <a:t>Ground stations distance (~1000 km)</a:t>
            </a:r>
          </a:p>
          <a:p>
            <a:pPr marL="342900" indent="-342900" algn="just">
              <a:lnSpc>
                <a:spcPct val="130000"/>
              </a:lnSpc>
              <a:buClr>
                <a:srgbClr val="FF0000"/>
              </a:buClr>
              <a:buFont typeface="Wingdings 3" panose="05040102010807070707" pitchFamily="18" charset="2"/>
              <a:buChar char=""/>
            </a:pPr>
            <a:r>
              <a:rPr kumimoji="1" lang="en-US" altLang="zh-CN" dirty="0">
                <a:latin typeface="Arial" panose="020B0604020202020204" pitchFamily="34" charset="0"/>
                <a:cs typeface="Arial" panose="020B0604020202020204" pitchFamily="34" charset="0"/>
              </a:rPr>
              <a:t>Instability of the fiber link: &lt;1E-19@10000s</a:t>
            </a:r>
            <a:endParaRPr kumimoji="1" lang="zh-CN" altLang="en-US" dirty="0">
              <a:latin typeface="Arial" panose="020B0604020202020204" pitchFamily="34" charset="0"/>
              <a:cs typeface="Arial" panose="020B0604020202020204" pitchFamily="34" charset="0"/>
            </a:endParaRPr>
          </a:p>
        </p:txBody>
      </p:sp>
      <p:sp>
        <p:nvSpPr>
          <p:cNvPr id="33" name="文本框 2">
            <a:extLst>
              <a:ext uri="{FF2B5EF4-FFF2-40B4-BE49-F238E27FC236}">
                <a16:creationId xmlns:a16="http://schemas.microsoft.com/office/drawing/2014/main" id="{075FAD03-E216-4C49-AB2A-81B4F44D1FC8}"/>
              </a:ext>
            </a:extLst>
          </p:cNvPr>
          <p:cNvSpPr txBox="1">
            <a:spLocks noChangeArrowheads="1"/>
          </p:cNvSpPr>
          <p:nvPr/>
        </p:nvSpPr>
        <p:spPr bwMode="auto">
          <a:xfrm>
            <a:off x="912891" y="651030"/>
            <a:ext cx="5302851" cy="461665"/>
          </a:xfrm>
          <a:prstGeom prst="rect">
            <a:avLst/>
          </a:prstGeom>
          <a:solidFill>
            <a:srgbClr val="9537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eaLnBrk="1" hangingPunct="1"/>
            <a:r>
              <a:rPr lang="en-US" altLang="zh-CN" sz="2400" dirty="0">
                <a:solidFill>
                  <a:schemeClr val="bg1"/>
                </a:solidFill>
                <a:latin typeface="Arial" panose="020B0604020202020204" pitchFamily="34" charset="0"/>
                <a:ea typeface="+mn-ea"/>
                <a:cs typeface="Arial" panose="020B0604020202020204" pitchFamily="34" charset="0"/>
              </a:rPr>
              <a:t>Optical link with common link noise</a:t>
            </a:r>
            <a:endParaRPr lang="zh-CN" altLang="en-US" sz="2400" dirty="0">
              <a:solidFill>
                <a:schemeClr val="bg1"/>
              </a:solidFill>
              <a:latin typeface="Arial" panose="020B0604020202020204" pitchFamily="34" charset="0"/>
              <a:ea typeface="+mn-ea"/>
              <a:cs typeface="Arial" panose="020B0604020202020204" pitchFamily="34" charset="0"/>
            </a:endParaRPr>
          </a:p>
        </p:txBody>
      </p:sp>
      <p:sp>
        <p:nvSpPr>
          <p:cNvPr id="34" name="文本框 2">
            <a:extLst>
              <a:ext uri="{FF2B5EF4-FFF2-40B4-BE49-F238E27FC236}">
                <a16:creationId xmlns:a16="http://schemas.microsoft.com/office/drawing/2014/main" id="{9D43B11C-60F8-49B3-82C5-F4C0BAA97207}"/>
              </a:ext>
            </a:extLst>
          </p:cNvPr>
          <p:cNvSpPr txBox="1">
            <a:spLocks noChangeArrowheads="1"/>
          </p:cNvSpPr>
          <p:nvPr/>
        </p:nvSpPr>
        <p:spPr bwMode="auto">
          <a:xfrm>
            <a:off x="7366594" y="645668"/>
            <a:ext cx="3693227" cy="461665"/>
          </a:xfrm>
          <a:prstGeom prst="rect">
            <a:avLst/>
          </a:prstGeom>
          <a:solidFill>
            <a:srgbClr val="9537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eaLnBrk="1" hangingPunct="1"/>
            <a:r>
              <a:rPr lang="en-US" altLang="zh-CN" sz="2400" dirty="0">
                <a:solidFill>
                  <a:schemeClr val="bg1"/>
                </a:solidFill>
                <a:latin typeface="Arial" panose="020B0604020202020204" pitchFamily="34" charset="0"/>
                <a:ea typeface="+mn-ea"/>
                <a:cs typeface="Arial" panose="020B0604020202020204" pitchFamily="34" charset="0"/>
              </a:rPr>
              <a:t>Full optical link</a:t>
            </a:r>
            <a:endParaRPr lang="zh-CN" altLang="en-US" sz="2400" dirty="0">
              <a:solidFill>
                <a:schemeClr val="bg1"/>
              </a:solidFill>
              <a:latin typeface="Arial" panose="020B0604020202020204" pitchFamily="34" charset="0"/>
              <a:ea typeface="+mn-ea"/>
              <a:cs typeface="Arial" panose="020B0604020202020204" pitchFamily="34" charset="0"/>
            </a:endParaRPr>
          </a:p>
        </p:txBody>
      </p:sp>
      <p:grpSp>
        <p:nvGrpSpPr>
          <p:cNvPr id="49" name="组合 48">
            <a:extLst>
              <a:ext uri="{FF2B5EF4-FFF2-40B4-BE49-F238E27FC236}">
                <a16:creationId xmlns:a16="http://schemas.microsoft.com/office/drawing/2014/main" id="{F92824D4-E656-4649-8686-1987CA3EE939}"/>
              </a:ext>
            </a:extLst>
          </p:cNvPr>
          <p:cNvGrpSpPr/>
          <p:nvPr/>
        </p:nvGrpSpPr>
        <p:grpSpPr>
          <a:xfrm>
            <a:off x="1368086" y="1185672"/>
            <a:ext cx="3878365" cy="4441456"/>
            <a:chOff x="12994142" y="0"/>
            <a:chExt cx="5370058" cy="6287632"/>
          </a:xfrm>
        </p:grpSpPr>
        <p:sp>
          <p:nvSpPr>
            <p:cNvPr id="50" name="矩形 49">
              <a:extLst>
                <a:ext uri="{FF2B5EF4-FFF2-40B4-BE49-F238E27FC236}">
                  <a16:creationId xmlns:a16="http://schemas.microsoft.com/office/drawing/2014/main" id="{18DD61A3-CCF1-4F6F-807C-4A4F2CAA052F}"/>
                </a:ext>
              </a:extLst>
            </p:cNvPr>
            <p:cNvSpPr/>
            <p:nvPr/>
          </p:nvSpPr>
          <p:spPr>
            <a:xfrm>
              <a:off x="12994143" y="0"/>
              <a:ext cx="5370057" cy="6287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pic>
          <p:nvPicPr>
            <p:cNvPr id="51" name="图片 50">
              <a:extLst>
                <a:ext uri="{FF2B5EF4-FFF2-40B4-BE49-F238E27FC236}">
                  <a16:creationId xmlns:a16="http://schemas.microsoft.com/office/drawing/2014/main" id="{255DC589-252A-4957-B487-F34AE864F781}"/>
                </a:ext>
              </a:extLst>
            </p:cNvPr>
            <p:cNvPicPr/>
            <p:nvPr/>
          </p:nvPicPr>
          <p:blipFill rotWithShape="1">
            <a:blip r:embed="rId4"/>
            <a:srcRect r="55689"/>
            <a:stretch/>
          </p:blipFill>
          <p:spPr bwMode="auto">
            <a:xfrm>
              <a:off x="12994142" y="3695142"/>
              <a:ext cx="5370057" cy="2592490"/>
            </a:xfrm>
            <a:prstGeom prst="rect">
              <a:avLst/>
            </a:prstGeom>
            <a:noFill/>
            <a:ln>
              <a:noFill/>
            </a:ln>
          </p:spPr>
        </p:pic>
        <p:grpSp>
          <p:nvGrpSpPr>
            <p:cNvPr id="52" name="组合 51">
              <a:extLst>
                <a:ext uri="{FF2B5EF4-FFF2-40B4-BE49-F238E27FC236}">
                  <a16:creationId xmlns:a16="http://schemas.microsoft.com/office/drawing/2014/main" id="{038BF7B8-887F-4BB7-BF16-9A881A6A87C2}"/>
                </a:ext>
              </a:extLst>
            </p:cNvPr>
            <p:cNvGrpSpPr/>
            <p:nvPr/>
          </p:nvGrpSpPr>
          <p:grpSpPr>
            <a:xfrm>
              <a:off x="13776798" y="601785"/>
              <a:ext cx="2567623" cy="4606872"/>
              <a:chOff x="1954464" y="954327"/>
              <a:chExt cx="2580247" cy="4606872"/>
            </a:xfrm>
          </p:grpSpPr>
          <p:pic>
            <p:nvPicPr>
              <p:cNvPr id="53" name="图片 52">
                <a:extLst>
                  <a:ext uri="{FF2B5EF4-FFF2-40B4-BE49-F238E27FC236}">
                    <a16:creationId xmlns:a16="http://schemas.microsoft.com/office/drawing/2014/main" id="{E1F9FBA0-E416-454F-9965-0FB37728C3B8}"/>
                  </a:ext>
                </a:extLst>
              </p:cNvPr>
              <p:cNvPicPr>
                <a:picLocks noChangeAspect="1"/>
              </p:cNvPicPr>
              <p:nvPr/>
            </p:nvPicPr>
            <p:blipFill>
              <a:blip r:embed="rId5" cstate="print"/>
              <a:stretch>
                <a:fillRect/>
              </a:stretch>
            </p:blipFill>
            <p:spPr>
              <a:xfrm flipH="1">
                <a:off x="4012738" y="4843945"/>
                <a:ext cx="521973" cy="499985"/>
              </a:xfrm>
              <a:prstGeom prst="rect">
                <a:avLst/>
              </a:prstGeom>
            </p:spPr>
          </p:pic>
          <p:sp>
            <p:nvSpPr>
              <p:cNvPr id="54" name="矩形标注 63">
                <a:extLst>
                  <a:ext uri="{FF2B5EF4-FFF2-40B4-BE49-F238E27FC236}">
                    <a16:creationId xmlns:a16="http://schemas.microsoft.com/office/drawing/2014/main" id="{E84CE5D1-8648-4AEE-BC60-3E5874B16CA2}"/>
                  </a:ext>
                </a:extLst>
              </p:cNvPr>
              <p:cNvSpPr/>
              <p:nvPr/>
            </p:nvSpPr>
            <p:spPr>
              <a:xfrm>
                <a:off x="2038352" y="4618611"/>
                <a:ext cx="1795027" cy="942588"/>
              </a:xfrm>
              <a:prstGeom prst="wedgeRectCallout">
                <a:avLst>
                  <a:gd name="adj1" fmla="val 66591"/>
                  <a:gd name="adj2" fmla="val 8486"/>
                </a:avLst>
              </a:prstGeom>
              <a:solidFill>
                <a:schemeClr val="accent2"/>
              </a:solidFill>
            </p:spPr>
            <p:style>
              <a:lnRef idx="1">
                <a:schemeClr val="accent2"/>
              </a:lnRef>
              <a:fillRef idx="3">
                <a:schemeClr val="accent2"/>
              </a:fillRef>
              <a:effectRef idx="2">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defRPr/>
                </a:pPr>
                <a:r>
                  <a:rPr lang="en-US" altLang="zh-CN" dirty="0">
                    <a:solidFill>
                      <a:srgbClr val="FFFF00"/>
                    </a:solidFill>
                    <a:latin typeface="Arial" panose="020B0604020202020204" pitchFamily="34" charset="0"/>
                    <a:cs typeface="Arial" panose="020B0604020202020204" pitchFamily="34" charset="0"/>
                    <a:sym typeface="+mn-ea"/>
                  </a:rPr>
                  <a:t>2 Ground</a:t>
                </a:r>
              </a:p>
              <a:p>
                <a:pPr lvl="0" algn="ctr">
                  <a:buClrTx/>
                  <a:buSzTx/>
                  <a:buFontTx/>
                  <a:defRPr/>
                </a:pPr>
                <a:r>
                  <a:rPr lang="en-US" altLang="zh-CN" dirty="0">
                    <a:solidFill>
                      <a:srgbClr val="FFFF00"/>
                    </a:solidFill>
                    <a:latin typeface="Arial" panose="020B0604020202020204" pitchFamily="34" charset="0"/>
                    <a:cs typeface="Arial" panose="020B0604020202020204" pitchFamily="34" charset="0"/>
                    <a:sym typeface="+mn-ea"/>
                  </a:rPr>
                  <a:t>Stations</a:t>
                </a:r>
                <a:endParaRPr lang="zh-CN" altLang="en-US" dirty="0">
                  <a:solidFill>
                    <a:srgbClr val="FFFF00"/>
                  </a:solidFill>
                  <a:latin typeface="Arial" panose="020B0604020202020204" pitchFamily="34" charset="0"/>
                  <a:cs typeface="Arial" panose="020B0604020202020204" pitchFamily="34" charset="0"/>
                  <a:sym typeface="+mn-ea"/>
                </a:endParaRPr>
              </a:p>
            </p:txBody>
          </p:sp>
          <p:cxnSp>
            <p:nvCxnSpPr>
              <p:cNvPr id="55" name="直接箭头连接符 22">
                <a:extLst>
                  <a:ext uri="{FF2B5EF4-FFF2-40B4-BE49-F238E27FC236}">
                    <a16:creationId xmlns:a16="http://schemas.microsoft.com/office/drawing/2014/main" id="{D761958D-8C4E-4761-8D99-29B1FA5B9C0F}"/>
                  </a:ext>
                </a:extLst>
              </p:cNvPr>
              <p:cNvCxnSpPr>
                <a:cxnSpLocks/>
              </p:cNvCxnSpPr>
              <p:nvPr/>
            </p:nvCxnSpPr>
            <p:spPr>
              <a:xfrm flipH="1" flipV="1">
                <a:off x="2957552" y="1944893"/>
                <a:ext cx="1533651" cy="2913744"/>
              </a:xfrm>
              <a:prstGeom prst="straightConnector1">
                <a:avLst/>
              </a:prstGeom>
              <a:ln w="635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6" name="图片 55">
                <a:extLst>
                  <a:ext uri="{FF2B5EF4-FFF2-40B4-BE49-F238E27FC236}">
                    <a16:creationId xmlns:a16="http://schemas.microsoft.com/office/drawing/2014/main" id="{F596CA9D-5D5D-4835-80C1-8B3B6A0FCCA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954464" y="954327"/>
                <a:ext cx="1603478" cy="1274191"/>
              </a:xfrm>
              <a:prstGeom prst="rect">
                <a:avLst/>
              </a:prstGeom>
            </p:spPr>
          </p:pic>
        </p:grpSp>
      </p:grpSp>
      <p:cxnSp>
        <p:nvCxnSpPr>
          <p:cNvPr id="57" name="直接箭头连接符 22">
            <a:extLst>
              <a:ext uri="{FF2B5EF4-FFF2-40B4-BE49-F238E27FC236}">
                <a16:creationId xmlns:a16="http://schemas.microsoft.com/office/drawing/2014/main" id="{911F549E-0B76-462F-89FB-20C3D875CDF9}"/>
              </a:ext>
            </a:extLst>
          </p:cNvPr>
          <p:cNvCxnSpPr>
            <a:cxnSpLocks/>
          </p:cNvCxnSpPr>
          <p:nvPr/>
        </p:nvCxnSpPr>
        <p:spPr>
          <a:xfrm flipH="1" flipV="1">
            <a:off x="2501516" y="2365659"/>
            <a:ext cx="1102216" cy="2058210"/>
          </a:xfrm>
          <a:prstGeom prst="straightConnector1">
            <a:avLst/>
          </a:prstGeom>
          <a:ln w="635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F409A2DF-8D1B-432A-9368-9F1E2A6E214C}"/>
              </a:ext>
            </a:extLst>
          </p:cNvPr>
          <p:cNvGrpSpPr/>
          <p:nvPr/>
        </p:nvGrpSpPr>
        <p:grpSpPr>
          <a:xfrm>
            <a:off x="7305004" y="1267154"/>
            <a:ext cx="3754817" cy="4359974"/>
            <a:chOff x="34767" y="772372"/>
            <a:chExt cx="5139266" cy="6237288"/>
          </a:xfrm>
        </p:grpSpPr>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6292E9B6-C289-418C-B3FF-881A3558ED42}"/>
                    </a:ext>
                  </a:extLst>
                </p:cNvPr>
                <p:cNvSpPr/>
                <p:nvPr/>
              </p:nvSpPr>
              <p:spPr>
                <a:xfrm>
                  <a:off x="2017120" y="3289280"/>
                  <a:ext cx="2180624" cy="1137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sz="2200" i="1" smtClean="0">
                                <a:latin typeface="Cambria Math" panose="02040503050406030204" pitchFamily="18" charset="0"/>
                              </a:rPr>
                            </m:ctrlPr>
                          </m:fPr>
                          <m:num>
                            <m:r>
                              <m:rPr>
                                <m:sty m:val="p"/>
                              </m:rPr>
                              <a:rPr kumimoji="1" lang="en-US" altLang="zh-CN" sz="2200" b="0" i="0" smtClean="0">
                                <a:latin typeface="Cambria Math" panose="02040503050406030204" pitchFamily="18" charset="0"/>
                              </a:rPr>
                              <m:t>Δ</m:t>
                            </m:r>
                            <m:r>
                              <a:rPr kumimoji="1" lang="en-US" altLang="zh-CN" sz="2200" b="0" i="1" smtClean="0">
                                <a:latin typeface="Cambria Math" panose="02040503050406030204" pitchFamily="18" charset="0"/>
                              </a:rPr>
                              <m:t>𝑓</m:t>
                            </m:r>
                          </m:num>
                          <m:den>
                            <m:r>
                              <a:rPr kumimoji="1" lang="en-US" altLang="zh-CN" sz="2200" b="0" i="1" smtClean="0">
                                <a:latin typeface="Cambria Math" panose="02040503050406030204" pitchFamily="18" charset="0"/>
                              </a:rPr>
                              <m:t>𝑓</m:t>
                            </m:r>
                          </m:den>
                        </m:f>
                        <m:r>
                          <a:rPr kumimoji="1" lang="en-US" altLang="zh-CN" sz="2200" i="1">
                            <a:latin typeface="Cambria Math" panose="02040503050406030204" pitchFamily="18" charset="0"/>
                          </a:rPr>
                          <m:t>=</m:t>
                        </m:r>
                        <m:r>
                          <a:rPr kumimoji="1" lang="en-US" altLang="zh-CN" sz="2200" b="0" i="1" smtClean="0">
                            <a:latin typeface="Cambria Math" panose="02040503050406030204" pitchFamily="18" charset="0"/>
                          </a:rPr>
                          <m:t>−</m:t>
                        </m:r>
                        <m:f>
                          <m:fPr>
                            <m:ctrlPr>
                              <a:rPr kumimoji="1" lang="en-US" altLang="zh-CN" sz="2200" i="1">
                                <a:latin typeface="Cambria Math" panose="02040503050406030204" pitchFamily="18" charset="0"/>
                              </a:rPr>
                            </m:ctrlPr>
                          </m:fPr>
                          <m:num>
                            <m:r>
                              <m:rPr>
                                <m:sty m:val="p"/>
                              </m:rPr>
                              <a:rPr kumimoji="1" lang="en-US" altLang="zh-CN" sz="2200" b="0" i="0" smtClean="0">
                                <a:latin typeface="Cambria Math" panose="02040503050406030204" pitchFamily="18" charset="0"/>
                              </a:rPr>
                              <m:t>Δ</m:t>
                            </m:r>
                            <m:r>
                              <a:rPr kumimoji="1" lang="en-US" altLang="zh-CN" sz="2200" b="0" i="1" smtClean="0">
                                <a:latin typeface="Cambria Math" panose="02040503050406030204" pitchFamily="18" charset="0"/>
                              </a:rPr>
                              <m:t>𝑈</m:t>
                            </m:r>
                          </m:num>
                          <m:den>
                            <m:sSup>
                              <m:sSupPr>
                                <m:ctrlPr>
                                  <a:rPr kumimoji="1" lang="en-US" altLang="zh-CN" sz="2200" i="1">
                                    <a:latin typeface="Cambria Math" panose="02040503050406030204" pitchFamily="18" charset="0"/>
                                  </a:rPr>
                                </m:ctrlPr>
                              </m:sSupPr>
                              <m:e>
                                <m:r>
                                  <a:rPr kumimoji="1" lang="en-US" altLang="zh-CN" sz="2200" i="1">
                                    <a:latin typeface="Cambria Math" panose="02040503050406030204" pitchFamily="18" charset="0"/>
                                  </a:rPr>
                                  <m:t>𝑐</m:t>
                                </m:r>
                              </m:e>
                              <m:sup>
                                <m:r>
                                  <a:rPr kumimoji="1" lang="en-US" altLang="zh-CN" sz="2200" i="1">
                                    <a:latin typeface="Cambria Math" panose="02040503050406030204" pitchFamily="18" charset="0"/>
                                  </a:rPr>
                                  <m:t>2</m:t>
                                </m:r>
                              </m:sup>
                            </m:sSup>
                          </m:den>
                        </m:f>
                      </m:oMath>
                    </m:oMathPara>
                  </a14:m>
                  <a:endParaRPr lang="zh-CN" altLang="en-US" sz="2200" dirty="0">
                    <a:latin typeface="Arial" panose="020B0604020202020204" pitchFamily="34" charset="0"/>
                    <a:cs typeface="Arial" panose="020B0604020202020204" pitchFamily="34" charset="0"/>
                  </a:endParaRPr>
                </a:p>
              </p:txBody>
            </p:sp>
          </mc:Choice>
          <mc:Fallback xmlns="">
            <p:sp>
              <p:nvSpPr>
                <p:cNvPr id="59" name="矩形 58">
                  <a:extLst>
                    <a:ext uri="{FF2B5EF4-FFF2-40B4-BE49-F238E27FC236}">
                      <a16:creationId xmlns:a16="http://schemas.microsoft.com/office/drawing/2014/main" id="{6292E9B6-C289-418C-B3FF-881A3558ED42}"/>
                    </a:ext>
                  </a:extLst>
                </p:cNvPr>
                <p:cNvSpPr>
                  <a:spLocks noRot="1" noChangeAspect="1" noMove="1" noResize="1" noEditPoints="1" noAdjustHandles="1" noChangeArrowheads="1" noChangeShapeType="1" noTextEdit="1"/>
                </p:cNvSpPr>
                <p:nvPr/>
              </p:nvSpPr>
              <p:spPr>
                <a:xfrm>
                  <a:off x="2017120" y="3289280"/>
                  <a:ext cx="2180624" cy="1137805"/>
                </a:xfrm>
                <a:prstGeom prst="rect">
                  <a:avLst/>
                </a:prstGeom>
                <a:blipFill>
                  <a:blip r:embed="rId7"/>
                  <a:stretch>
                    <a:fillRect/>
                  </a:stretch>
                </a:blipFill>
              </p:spPr>
              <p:txBody>
                <a:bodyPr/>
                <a:lstStyle/>
                <a:p>
                  <a:r>
                    <a:rPr lang="zh-CN" altLang="en-US">
                      <a:noFill/>
                    </a:rPr>
                    <a:t> </a:t>
                  </a:r>
                </a:p>
              </p:txBody>
            </p:sp>
          </mc:Fallback>
        </mc:AlternateContent>
        <p:pic>
          <p:nvPicPr>
            <p:cNvPr id="60" name="图片 2">
              <a:extLst>
                <a:ext uri="{FF2B5EF4-FFF2-40B4-BE49-F238E27FC236}">
                  <a16:creationId xmlns:a16="http://schemas.microsoft.com/office/drawing/2014/main" id="{B2A3D83A-C17E-4794-A2F4-5B0F81A57236}"/>
                </a:ext>
              </a:extLst>
            </p:cNvPr>
            <p:cNvPicPr/>
            <p:nvPr/>
          </p:nvPicPr>
          <p:blipFill rotWithShape="1">
            <a:blip r:embed="rId4"/>
            <a:srcRect l="48818" r="9029"/>
            <a:stretch/>
          </p:blipFill>
          <p:spPr>
            <a:xfrm>
              <a:off x="34767" y="772372"/>
              <a:ext cx="5139266" cy="6237288"/>
            </a:xfrm>
            <a:prstGeom prst="rect">
              <a:avLst/>
            </a:prstGeom>
            <a:noFill/>
            <a:ln w="9525">
              <a:noFill/>
            </a:ln>
          </p:spPr>
        </p:pic>
        <p:sp>
          <p:nvSpPr>
            <p:cNvPr id="61" name="任意形状 1">
              <a:extLst>
                <a:ext uri="{FF2B5EF4-FFF2-40B4-BE49-F238E27FC236}">
                  <a16:creationId xmlns:a16="http://schemas.microsoft.com/office/drawing/2014/main" id="{5DBEAD22-7A3F-48B2-B453-3CC387B732F4}"/>
                </a:ext>
              </a:extLst>
            </p:cNvPr>
            <p:cNvSpPr/>
            <p:nvPr/>
          </p:nvSpPr>
          <p:spPr>
            <a:xfrm>
              <a:off x="3163200" y="3198072"/>
              <a:ext cx="1949450" cy="1163638"/>
            </a:xfrm>
            <a:custGeom>
              <a:avLst/>
              <a:gdLst/>
              <a:ahLst/>
              <a:cxnLst>
                <a:cxn ang="0">
                  <a:pos x="245407" y="0"/>
                </a:cxn>
                <a:cxn ang="0">
                  <a:pos x="95" y="470064"/>
                </a:cxn>
                <a:cxn ang="0">
                  <a:pos x="269937" y="795495"/>
                </a:cxn>
                <a:cxn ang="0">
                  <a:pos x="417123" y="1157082"/>
                </a:cxn>
                <a:cxn ang="0">
                  <a:pos x="343531" y="1590988"/>
                </a:cxn>
                <a:cxn ang="0">
                  <a:pos x="417123" y="1952575"/>
                </a:cxn>
                <a:cxn ang="0">
                  <a:pos x="858683" y="2097213"/>
                </a:cxn>
                <a:cxn ang="0">
                  <a:pos x="1103992" y="1952575"/>
                </a:cxn>
                <a:cxn ang="0">
                  <a:pos x="1888986" y="1988736"/>
                </a:cxn>
                <a:cxn ang="0">
                  <a:pos x="2060702" y="2024896"/>
                </a:cxn>
                <a:cxn ang="0">
                  <a:pos x="2624917" y="2024896"/>
                </a:cxn>
                <a:cxn ang="0">
                  <a:pos x="2943821" y="2133372"/>
                </a:cxn>
              </a:cxnLst>
              <a:rect l="0" t="0" r="0" b="0"/>
              <a:pathLst>
                <a:path w="1290960" h="634701">
                  <a:moveTo>
                    <a:pt x="107619" y="0"/>
                  </a:moveTo>
                  <a:cubicBezTo>
                    <a:pt x="52934" y="50202"/>
                    <a:pt x="-1751" y="100404"/>
                    <a:pt x="42" y="139849"/>
                  </a:cubicBezTo>
                  <a:cubicBezTo>
                    <a:pt x="1835" y="179294"/>
                    <a:pt x="87896" y="202602"/>
                    <a:pt x="118376" y="236668"/>
                  </a:cubicBezTo>
                  <a:cubicBezTo>
                    <a:pt x="148856" y="270734"/>
                    <a:pt x="177543" y="304799"/>
                    <a:pt x="182922" y="344244"/>
                  </a:cubicBezTo>
                  <a:cubicBezTo>
                    <a:pt x="188301" y="383689"/>
                    <a:pt x="150649" y="433891"/>
                    <a:pt x="150649" y="473336"/>
                  </a:cubicBezTo>
                  <a:cubicBezTo>
                    <a:pt x="150649" y="512781"/>
                    <a:pt x="145270" y="555811"/>
                    <a:pt x="182922" y="580912"/>
                  </a:cubicBezTo>
                  <a:cubicBezTo>
                    <a:pt x="220574" y="606013"/>
                    <a:pt x="326358" y="623943"/>
                    <a:pt x="376560" y="623943"/>
                  </a:cubicBezTo>
                  <a:cubicBezTo>
                    <a:pt x="426762" y="623943"/>
                    <a:pt x="408833" y="586291"/>
                    <a:pt x="484136" y="580912"/>
                  </a:cubicBezTo>
                  <a:cubicBezTo>
                    <a:pt x="559439" y="575533"/>
                    <a:pt x="758456" y="588084"/>
                    <a:pt x="828381" y="591670"/>
                  </a:cubicBezTo>
                  <a:cubicBezTo>
                    <a:pt x="898306" y="595256"/>
                    <a:pt x="849896" y="600635"/>
                    <a:pt x="903684" y="602428"/>
                  </a:cubicBezTo>
                  <a:cubicBezTo>
                    <a:pt x="957472" y="604221"/>
                    <a:pt x="1086564" y="597049"/>
                    <a:pt x="1151110" y="602428"/>
                  </a:cubicBezTo>
                  <a:cubicBezTo>
                    <a:pt x="1215656" y="607807"/>
                    <a:pt x="1253308" y="621254"/>
                    <a:pt x="1290960" y="634701"/>
                  </a:cubicBezTo>
                </a:path>
              </a:pathLst>
            </a:custGeom>
            <a:noFill/>
            <a:ln w="63500" cap="flat" cmpd="sng">
              <a:solidFill>
                <a:srgbClr val="FFC000"/>
              </a:solidFill>
              <a:prstDash val="solid"/>
              <a:round/>
              <a:headEnd type="none" w="med" len="med"/>
              <a:tailEnd type="none" w="med" len="med"/>
            </a:ln>
            <a:effectLst>
              <a:outerShdw dist="17961" dir="2699999" algn="ctr" rotWithShape="0">
                <a:srgbClr val="000000">
                  <a:alpha val="50000"/>
                </a:srgbClr>
              </a:outerShdw>
            </a:effectLst>
          </p:spPr>
          <p:txBody>
            <a:bodyPr/>
            <a:lstStyle/>
            <a:p>
              <a:endParaRPr lang="zh-CN" altLang="en-US">
                <a:latin typeface="Arial" panose="020B0604020202020204" pitchFamily="34" charset="0"/>
                <a:cs typeface="Arial" panose="020B0604020202020204" pitchFamily="34" charset="0"/>
              </a:endParaRPr>
            </a:p>
          </p:txBody>
        </p:sp>
        <p:pic>
          <p:nvPicPr>
            <p:cNvPr id="62" name="图片 5" descr="C:/Users/任继刚/AppData/Local/Temp/kaimatting/20210831115423/output_aiMatting_20210831115426.pngoutput_aiMatting_20210831115426">
              <a:extLst>
                <a:ext uri="{FF2B5EF4-FFF2-40B4-BE49-F238E27FC236}">
                  <a16:creationId xmlns:a16="http://schemas.microsoft.com/office/drawing/2014/main" id="{B70BFFD6-5489-4068-A402-A0E2F6E87B08}"/>
                </a:ext>
              </a:extLst>
            </p:cNvPr>
            <p:cNvPicPr>
              <a:picLocks noChangeAspect="1"/>
            </p:cNvPicPr>
            <p:nvPr/>
          </p:nvPicPr>
          <p:blipFill>
            <a:blip r:embed="rId8"/>
            <a:stretch>
              <a:fillRect/>
            </a:stretch>
          </p:blipFill>
          <p:spPr>
            <a:xfrm>
              <a:off x="2736163" y="3698135"/>
              <a:ext cx="646112" cy="595312"/>
            </a:xfrm>
            <a:prstGeom prst="rect">
              <a:avLst/>
            </a:prstGeom>
            <a:noFill/>
            <a:ln w="9525">
              <a:noFill/>
            </a:ln>
          </p:spPr>
        </p:pic>
        <p:sp>
          <p:nvSpPr>
            <p:cNvPr id="63" name="矩形标注 63">
              <a:extLst>
                <a:ext uri="{FF2B5EF4-FFF2-40B4-BE49-F238E27FC236}">
                  <a16:creationId xmlns:a16="http://schemas.microsoft.com/office/drawing/2014/main" id="{83592864-2DFE-426E-A6DD-E28584F48B61}"/>
                </a:ext>
              </a:extLst>
            </p:cNvPr>
            <p:cNvSpPr/>
            <p:nvPr/>
          </p:nvSpPr>
          <p:spPr>
            <a:xfrm>
              <a:off x="3852175" y="3563197"/>
              <a:ext cx="1260475" cy="431800"/>
            </a:xfrm>
            <a:prstGeom prst="wedgeRectCallout">
              <a:avLst>
                <a:gd name="adj1" fmla="val -80119"/>
                <a:gd name="adj2" fmla="val 94996"/>
              </a:avLst>
            </a:prstGeom>
            <a:solidFill>
              <a:schemeClr val="accent2"/>
            </a:solidFill>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rgbClr val="FFFF00"/>
                  </a:solidFill>
                  <a:effectLst/>
                  <a:uLnTx/>
                  <a:uFillTx/>
                  <a:latin typeface="Arial" panose="020B0604020202020204" pitchFamily="34" charset="0"/>
                  <a:ea typeface="+mj-ea"/>
                  <a:cs typeface="Arial" panose="020B0604020202020204" pitchFamily="34" charset="0"/>
                  <a:sym typeface="+mn-ea"/>
                </a:rPr>
                <a:t>Hefei</a:t>
              </a:r>
              <a:endParaRPr kumimoji="0" lang="zh-CN" altLang="en-US" sz="1800" b="0" i="0" u="none" strike="noStrike" kern="1200" cap="none" spc="0" normalizeH="0" baseline="0" noProof="1">
                <a:ln>
                  <a:noFill/>
                </a:ln>
                <a:solidFill>
                  <a:srgbClr val="FFFF00"/>
                </a:solidFill>
                <a:effectLst/>
                <a:uLnTx/>
                <a:uFillTx/>
                <a:latin typeface="Arial" panose="020B0604020202020204" pitchFamily="34" charset="0"/>
                <a:ea typeface="+mj-ea"/>
                <a:cs typeface="Arial" panose="020B0604020202020204" pitchFamily="34" charset="0"/>
                <a:sym typeface="+mn-ea"/>
              </a:endParaRPr>
            </a:p>
          </p:txBody>
        </p:sp>
        <p:grpSp>
          <p:nvGrpSpPr>
            <p:cNvPr id="64" name="组合 12">
              <a:extLst>
                <a:ext uri="{FF2B5EF4-FFF2-40B4-BE49-F238E27FC236}">
                  <a16:creationId xmlns:a16="http://schemas.microsoft.com/office/drawing/2014/main" id="{BC65995B-45D7-4A29-B451-0E861F583D88}"/>
                </a:ext>
              </a:extLst>
            </p:cNvPr>
            <p:cNvGrpSpPr/>
            <p:nvPr/>
          </p:nvGrpSpPr>
          <p:grpSpPr>
            <a:xfrm flipH="1">
              <a:off x="3321950" y="2764685"/>
              <a:ext cx="833438" cy="433387"/>
              <a:chOff x="1989" y="483"/>
              <a:chExt cx="7856" cy="6042"/>
            </a:xfrm>
          </p:grpSpPr>
          <p:pic>
            <p:nvPicPr>
              <p:cNvPr id="68" name="图片 52">
                <a:extLst>
                  <a:ext uri="{FF2B5EF4-FFF2-40B4-BE49-F238E27FC236}">
                    <a16:creationId xmlns:a16="http://schemas.microsoft.com/office/drawing/2014/main" id="{FEF2CC19-7F46-4706-B288-341A98D7269C}"/>
                  </a:ext>
                </a:extLst>
              </p:cNvPr>
              <p:cNvPicPr>
                <a:picLocks noChangeAspect="1"/>
              </p:cNvPicPr>
              <p:nvPr/>
            </p:nvPicPr>
            <p:blipFill>
              <a:blip r:embed="rId9"/>
              <a:stretch>
                <a:fillRect/>
              </a:stretch>
            </p:blipFill>
            <p:spPr>
              <a:xfrm>
                <a:off x="4464" y="483"/>
                <a:ext cx="5200" cy="5557"/>
              </a:xfrm>
              <a:prstGeom prst="rect">
                <a:avLst/>
              </a:prstGeom>
              <a:noFill/>
              <a:ln w="9525">
                <a:noFill/>
              </a:ln>
            </p:spPr>
          </p:pic>
          <mc:AlternateContent xmlns:mc="http://schemas.openxmlformats.org/markup-compatibility/2006" xmlns:a14="http://schemas.microsoft.com/office/drawing/2010/main">
            <mc:Choice Requires="a14">
              <p:graphicFrame>
                <p:nvGraphicFramePr>
                  <p:cNvPr id="69" name="对象 13">
                    <a:extLst>
                      <a:ext uri="{FF2B5EF4-FFF2-40B4-BE49-F238E27FC236}">
                        <a16:creationId xmlns:a16="http://schemas.microsoft.com/office/drawing/2014/main" id="{D200C960-15D4-4133-AB01-A7F47BE8F05E}"/>
                      </a:ext>
                    </a:extLst>
                  </p:cNvPr>
                  <p:cNvGraphicFramePr>
                    <a:graphicFrameLocks noChangeAspect="1"/>
                  </p:cNvGraphicFramePr>
                  <p:nvPr/>
                </p:nvGraphicFramePr>
                <p:xfrm>
                  <a:off x="1989" y="2319"/>
                  <a:ext cx="7857" cy="4206"/>
                </p:xfrm>
                <a:graphic>
                  <a:graphicData uri="http://schemas.openxmlformats.org/presentationml/2006/ole">
                    <mc:AlternateContent>
                      <mc:Choice xmlns:v="urn:schemas-microsoft-com:vml" Requires="v">
                        <p:oleObj spid="_x0000_s1035" r:id="rId10" imgW="730250" imgH="323850" progId="Visio.Drawing.15">
                          <p:embed/>
                        </p:oleObj>
                      </mc:Choice>
                      <mc:Fallback>
                        <p:oleObj r:id="rId10" imgW="730250" imgH="323850" progId="Visio.Drawing.15">
                          <p:embed/>
                          <p:pic>
                            <p:nvPicPr>
                              <p:cNvPr id="69" name="对象 13">
                                <a:extLst>
                                  <a:ext uri="{FF2B5EF4-FFF2-40B4-BE49-F238E27FC236}">
                                    <a16:creationId xmlns:a16="http://schemas.microsoft.com/office/drawing/2014/main" id="{D200C960-15D4-4133-AB01-A7F47BE8F05E}"/>
                                  </a:ext>
                                </a:extLst>
                              </p:cNvPr>
                              <p:cNvPicPr/>
                              <p:nvPr/>
                            </p:nvPicPr>
                            <p:blipFill>
                              <a:blip r:embed="rId11"/>
                              <a:stretch>
                                <a:fillRect/>
                              </a:stretch>
                            </p:blipFill>
                            <p:spPr>
                              <a:xfrm>
                                <a:off x="1989" y="2319"/>
                                <a:ext cx="7857" cy="4206"/>
                              </a:xfrm>
                              <a:prstGeom prst="rect">
                                <a:avLst/>
                              </a:prstGeom>
                              <a:noFill/>
                              <a:ln w="38100">
                                <a:noFill/>
                                <a:miter/>
                              </a:ln>
                            </p:spPr>
                          </p:pic>
                        </p:oleObj>
                      </mc:Fallback>
                    </mc:AlternateContent>
                  </a:graphicData>
                </a:graphic>
              </p:graphicFrame>
            </mc:Choice>
            <mc:Fallback xmlns="">
              <p:graphicFrame>
                <p:nvGraphicFramePr>
                  <p:cNvPr id="26" name="对象 13">
                    <a:extLst>
                      <a:ext uri="{FF2B5EF4-FFF2-40B4-BE49-F238E27FC236}">
                        <a16:creationId xmlns:a16="http://schemas.microsoft.com/office/drawing/2014/main" id="{63DC1CF6-356B-4355-A777-4149698F9E8C}"/>
                      </a:ext>
                    </a:extLst>
                  </p:cNvPr>
                  <p:cNvGraphicFramePr>
                    <a:graphicFrameLocks noChangeAspect="1"/>
                  </p:cNvGraphicFramePr>
                  <p:nvPr/>
                </p:nvGraphicFramePr>
                <p:xfrm>
                  <a:off x="1989" y="2319"/>
                  <a:ext cx="7857" cy="4206"/>
                </p:xfrm>
                <a:graphic>
                  <a:graphicData uri="http://schemas.openxmlformats.org/presentationml/2006/ole">
                    <mc:AlternateContent>
                      <mc:Choice xmlns:v="urn:schemas-microsoft-com:vml" Requires="v">
                        <p:oleObj spid="_x0000_s12294" r:id="rId12" imgW="730250" imgH="323850" progId="Visio.Drawing.15">
                          <p:embed/>
                        </p:oleObj>
                      </mc:Choice>
                      <mc:Fallback>
                        <p:oleObj r:id="rId12" imgW="730250" imgH="323850" progId="Visio.Drawing.15">
                          <p:embed/>
                          <p:pic>
                            <p:nvPicPr>
                              <p:cNvPr id="33801" name="对象 13"/>
                              <p:cNvPicPr/>
                              <p:nvPr/>
                            </p:nvPicPr>
                            <p:blipFill>
                              <a:blip r:embed="rId13"/>
                              <a:stretch>
                                <a:fillRect/>
                              </a:stretch>
                            </p:blipFill>
                            <p:spPr>
                              <a:xfrm>
                                <a:off x="1989" y="2319"/>
                                <a:ext cx="7857" cy="4206"/>
                              </a:xfrm>
                              <a:prstGeom prst="rect">
                                <a:avLst/>
                              </a:prstGeom>
                              <a:noFill/>
                              <a:ln w="38100">
                                <a:noFill/>
                                <a:miter/>
                              </a:ln>
                            </p:spPr>
                          </p:pic>
                        </p:oleObj>
                      </mc:Fallback>
                    </mc:AlternateContent>
                  </a:graphicData>
                </a:graphic>
              </p:graphicFrame>
            </mc:Fallback>
          </mc:AlternateContent>
        </p:grpSp>
        <p:cxnSp>
          <p:nvCxnSpPr>
            <p:cNvPr id="65" name="直接箭头连接符 22">
              <a:extLst>
                <a:ext uri="{FF2B5EF4-FFF2-40B4-BE49-F238E27FC236}">
                  <a16:creationId xmlns:a16="http://schemas.microsoft.com/office/drawing/2014/main" id="{90280E17-8507-4764-B569-8279E4121573}"/>
                </a:ext>
              </a:extLst>
            </p:cNvPr>
            <p:cNvCxnSpPr/>
            <p:nvPr/>
          </p:nvCxnSpPr>
          <p:spPr>
            <a:xfrm flipH="1" flipV="1">
              <a:off x="1059763" y="1601047"/>
              <a:ext cx="1862138" cy="2320925"/>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接箭头连接符 22">
              <a:extLst>
                <a:ext uri="{FF2B5EF4-FFF2-40B4-BE49-F238E27FC236}">
                  <a16:creationId xmlns:a16="http://schemas.microsoft.com/office/drawing/2014/main" id="{0E7826BF-FA97-4794-83B1-EDD2517DC264}"/>
                </a:ext>
              </a:extLst>
            </p:cNvPr>
            <p:cNvCxnSpPr/>
            <p:nvPr/>
          </p:nvCxnSpPr>
          <p:spPr>
            <a:xfrm flipH="1" flipV="1">
              <a:off x="1180413" y="1575647"/>
              <a:ext cx="2370138" cy="1316038"/>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7" name="图片 66">
              <a:extLst>
                <a:ext uri="{FF2B5EF4-FFF2-40B4-BE49-F238E27FC236}">
                  <a16:creationId xmlns:a16="http://schemas.microsoft.com/office/drawing/2014/main" id="{6A100F9D-AE15-48D5-8657-CD147E885E3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85030" y="931736"/>
              <a:ext cx="1621172" cy="1288252"/>
            </a:xfrm>
            <a:prstGeom prst="rect">
              <a:avLst/>
            </a:prstGeom>
          </p:spPr>
        </p:pic>
      </p:grpSp>
      <p:sp>
        <p:nvSpPr>
          <p:cNvPr id="2" name="灯片编号占位符 1">
            <a:extLst>
              <a:ext uri="{FF2B5EF4-FFF2-40B4-BE49-F238E27FC236}">
                <a16:creationId xmlns:a16="http://schemas.microsoft.com/office/drawing/2014/main" id="{02461F6B-3A9E-47FB-9F7D-75B0357AFC3D}"/>
              </a:ext>
            </a:extLst>
          </p:cNvPr>
          <p:cNvSpPr>
            <a:spLocks noGrp="1"/>
          </p:cNvSpPr>
          <p:nvPr>
            <p:ph type="sldNum" sz="quarter" idx="12"/>
          </p:nvPr>
        </p:nvSpPr>
        <p:spPr>
          <a:xfrm>
            <a:off x="8610600" y="6356352"/>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44729C-E383-4561-882E-2E59F50FCDCA}" type="slidenum">
              <a:rPr lang="zh-CN" altLang="en-US" smtClean="0">
                <a:solidFill>
                  <a:prstClr val="black"/>
                </a:solidFill>
                <a:latin typeface="Arial" panose="020B0604020202020204" pitchFamily="34" charset="0"/>
                <a:cs typeface="Arial" panose="020B0604020202020204" pitchFamily="34" charset="0"/>
              </a:rPr>
              <a:pPr/>
              <a:t>21</a:t>
            </a:fld>
            <a:endParaRPr lang="zh-CN" altLang="en-US" dirty="0">
              <a:solidFill>
                <a:prstClr val="black"/>
              </a:solidFill>
              <a:latin typeface="Arial" panose="020B0604020202020204" pitchFamily="34" charset="0"/>
              <a:cs typeface="Arial" panose="020B0604020202020204" pitchFamily="34" charset="0"/>
            </a:endParaRPr>
          </a:p>
        </p:txBody>
      </p:sp>
      <p:sp>
        <p:nvSpPr>
          <p:cNvPr id="29" name="矩形标注 63">
            <a:extLst>
              <a:ext uri="{FF2B5EF4-FFF2-40B4-BE49-F238E27FC236}">
                <a16:creationId xmlns:a16="http://schemas.microsoft.com/office/drawing/2014/main" id="{048EC962-31BB-4214-B178-CA9DB3E198FB}"/>
              </a:ext>
            </a:extLst>
          </p:cNvPr>
          <p:cNvSpPr/>
          <p:nvPr/>
        </p:nvSpPr>
        <p:spPr>
          <a:xfrm>
            <a:off x="10092297" y="2267241"/>
            <a:ext cx="920920" cy="301836"/>
          </a:xfrm>
          <a:prstGeom prst="wedgeRectCallout">
            <a:avLst>
              <a:gd name="adj1" fmla="val -80119"/>
              <a:gd name="adj2" fmla="val 94996"/>
            </a:avLst>
          </a:prstGeom>
          <a:solidFill>
            <a:schemeClr val="accent2"/>
          </a:solidFill>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rgbClr val="FFFF00"/>
                </a:solidFill>
                <a:effectLst/>
                <a:uLnTx/>
                <a:uFillTx/>
                <a:latin typeface="Arial" panose="020B0604020202020204" pitchFamily="34" charset="0"/>
                <a:ea typeface="+mj-ea"/>
                <a:cs typeface="Arial" panose="020B0604020202020204" pitchFamily="34" charset="0"/>
                <a:sym typeface="+mn-ea"/>
              </a:rPr>
              <a:t>Beijin</a:t>
            </a:r>
            <a:endParaRPr kumimoji="0" lang="zh-CN" altLang="en-US" sz="1800" b="0" i="0" u="none" strike="noStrike" kern="1200" cap="none" spc="0" normalizeH="0" baseline="0" noProof="1">
              <a:ln>
                <a:noFill/>
              </a:ln>
              <a:solidFill>
                <a:srgbClr val="FFFF00"/>
              </a:solidFill>
              <a:effectLst/>
              <a:uLnTx/>
              <a:uFillTx/>
              <a:latin typeface="Arial" panose="020B0604020202020204" pitchFamily="34" charset="0"/>
              <a:ea typeface="+mj-ea"/>
              <a:cs typeface="Arial" panose="020B0604020202020204" pitchFamily="34" charset="0"/>
              <a:sym typeface="+mn-ea"/>
            </a:endParaRPr>
          </a:p>
        </p:txBody>
      </p:sp>
      <p:pic>
        <p:nvPicPr>
          <p:cNvPr id="35" name="图片 34">
            <a:extLst>
              <a:ext uri="{FF2B5EF4-FFF2-40B4-BE49-F238E27FC236}">
                <a16:creationId xmlns:a16="http://schemas.microsoft.com/office/drawing/2014/main" id="{16BC3A02-C899-458F-B745-FE2E80A4702F}"/>
              </a:ext>
            </a:extLst>
          </p:cNvPr>
          <p:cNvPicPr>
            <a:picLocks noChangeAspect="1"/>
          </p:cNvPicPr>
          <p:nvPr/>
        </p:nvPicPr>
        <p:blipFill>
          <a:blip r:embed="rId5" cstate="print"/>
          <a:stretch>
            <a:fillRect/>
          </a:stretch>
        </p:blipFill>
        <p:spPr>
          <a:xfrm flipH="1">
            <a:off x="3799272" y="4349554"/>
            <a:ext cx="375135" cy="353179"/>
          </a:xfrm>
          <a:prstGeom prst="rect">
            <a:avLst/>
          </a:prstGeom>
        </p:spPr>
      </p:pic>
    </p:spTree>
    <p:extLst>
      <p:ext uri="{BB962C8B-B14F-4D97-AF65-F5344CB8AC3E}">
        <p14:creationId xmlns:p14="http://schemas.microsoft.com/office/powerpoint/2010/main" val="200676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4"/>
            <a:ext cx="12039600" cy="6858000"/>
          </a:xfrm>
          <a:prstGeom prst="rect">
            <a:avLst/>
          </a:prstGeom>
        </p:spPr>
      </p:pic>
      <p:sp>
        <p:nvSpPr>
          <p:cNvPr id="3" name="Text 0"/>
          <p:cNvSpPr/>
          <p:nvPr/>
        </p:nvSpPr>
        <p:spPr>
          <a:xfrm>
            <a:off x="577733" y="1316912"/>
            <a:ext cx="8212483" cy="371897"/>
          </a:xfrm>
          <a:prstGeom prst="rect">
            <a:avLst/>
          </a:prstGeom>
          <a:noFill/>
          <a:ln/>
        </p:spPr>
        <p:txBody>
          <a:bodyPr wrap="none" lIns="226737" tIns="0" rIns="0" bIns="0" rtlCol="0" anchor="t">
            <a:spAutoFit/>
          </a:bodyPr>
          <a:lstStyle/>
          <a:p>
            <a:pPr defTabSz="1219170">
              <a:lnSpc>
                <a:spcPts val="2933"/>
              </a:lnSpc>
            </a:pPr>
            <a:r>
              <a:rPr lang="en-US" sz="3200" b="1" dirty="0">
                <a:solidFill>
                  <a:srgbClr val="1A202C"/>
                </a:solidFill>
                <a:latin typeface="Arial" panose="020B0604020202020204" pitchFamily="34" charset="0"/>
                <a:cs typeface="Arial" panose="020B0604020202020204" pitchFamily="34" charset="0"/>
              </a:rPr>
              <a:t>Why Do We Need Satellite Optical Links?</a:t>
            </a:r>
            <a:endParaRPr lang="en-US" sz="3200" dirty="0">
              <a:solidFill>
                <a:prstClr val="black"/>
              </a:solidFill>
              <a:latin typeface="Arial" panose="020B0604020202020204" pitchFamily="34" charset="0"/>
              <a:cs typeface="Arial" panose="020B0604020202020204" pitchFamily="34" charset="0"/>
            </a:endParaRPr>
          </a:p>
        </p:txBody>
      </p:sp>
      <p:sp>
        <p:nvSpPr>
          <p:cNvPr id="4" name="Text 1"/>
          <p:cNvSpPr/>
          <p:nvPr/>
        </p:nvSpPr>
        <p:spPr>
          <a:xfrm>
            <a:off x="750940" y="2688989"/>
            <a:ext cx="3129062" cy="243656"/>
          </a:xfrm>
          <a:prstGeom prst="rect">
            <a:avLst/>
          </a:prstGeom>
          <a:noFill/>
          <a:ln/>
        </p:spPr>
        <p:txBody>
          <a:bodyPr wrap="none" lIns="0" tIns="0" rIns="0" bIns="0" rtlCol="0" anchor="t">
            <a:spAutoFit/>
          </a:bodyPr>
          <a:lstStyle/>
          <a:p>
            <a:pPr defTabSz="1219170">
              <a:lnSpc>
                <a:spcPts val="1867"/>
              </a:lnSpc>
            </a:pPr>
            <a:r>
              <a:rPr lang="en-US" b="1" dirty="0">
                <a:solidFill>
                  <a:srgbClr val="1A202C"/>
                </a:solidFill>
                <a:latin typeface="Arial" panose="020B0604020202020204" pitchFamily="34" charset="0"/>
                <a:cs typeface="Arial" panose="020B0604020202020204" pitchFamily="34" charset="0"/>
              </a:rPr>
              <a:t>Beyond Geographical Limits</a:t>
            </a:r>
            <a:endParaRPr lang="en-US" dirty="0">
              <a:solidFill>
                <a:prstClr val="black"/>
              </a:solidFill>
              <a:latin typeface="Arial" panose="020B0604020202020204" pitchFamily="34" charset="0"/>
              <a:cs typeface="Arial" panose="020B0604020202020204" pitchFamily="34" charset="0"/>
            </a:endParaRPr>
          </a:p>
        </p:txBody>
      </p:sp>
      <p:sp>
        <p:nvSpPr>
          <p:cNvPr id="5" name="Text 2"/>
          <p:cNvSpPr/>
          <p:nvPr/>
        </p:nvSpPr>
        <p:spPr>
          <a:xfrm>
            <a:off x="750939" y="3005697"/>
            <a:ext cx="6975909" cy="487313"/>
          </a:xfrm>
          <a:prstGeom prst="rect">
            <a:avLst/>
          </a:prstGeom>
          <a:noFill/>
          <a:ln/>
        </p:spPr>
        <p:txBody>
          <a:bodyPr wrap="square" lIns="0" tIns="0" rIns="0" bIns="0" rtlCol="0" anchor="t">
            <a:spAutoFit/>
          </a:bodyPr>
          <a:lstStyle/>
          <a:p>
            <a:pPr defTabSz="1219170">
              <a:lnSpc>
                <a:spcPts val="1867"/>
              </a:lnSpc>
            </a:pPr>
            <a:r>
              <a:rPr lang="en-US" sz="1600" dirty="0">
                <a:solidFill>
                  <a:srgbClr val="4A5568"/>
                </a:solidFill>
                <a:latin typeface="Arial" panose="020B0604020202020204" pitchFamily="34" charset="0"/>
                <a:cs typeface="Arial" panose="020B0604020202020204" pitchFamily="34" charset="0"/>
              </a:rPr>
              <a:t>Optical links bypass terrestrial obstructions and Earth's curvature, extending range by ~2× (≈6 dB extra loss) versus ground-only links.</a:t>
            </a:r>
            <a:endParaRPr lang="en-US" sz="1600" dirty="0">
              <a:solidFill>
                <a:prstClr val="black"/>
              </a:solidFill>
              <a:latin typeface="Arial" panose="020B0604020202020204" pitchFamily="34" charset="0"/>
              <a:cs typeface="Arial" panose="020B0604020202020204" pitchFamily="34" charset="0"/>
            </a:endParaRPr>
          </a:p>
        </p:txBody>
      </p:sp>
      <p:sp>
        <p:nvSpPr>
          <p:cNvPr id="6" name="Text 3"/>
          <p:cNvSpPr/>
          <p:nvPr/>
        </p:nvSpPr>
        <p:spPr>
          <a:xfrm>
            <a:off x="750939" y="3577196"/>
            <a:ext cx="3411190" cy="243656"/>
          </a:xfrm>
          <a:prstGeom prst="rect">
            <a:avLst/>
          </a:prstGeom>
          <a:noFill/>
          <a:ln/>
        </p:spPr>
        <p:txBody>
          <a:bodyPr wrap="none" lIns="0" tIns="0" rIns="0" bIns="0" rtlCol="0" anchor="t">
            <a:spAutoFit/>
          </a:bodyPr>
          <a:lstStyle/>
          <a:p>
            <a:pPr defTabSz="1219170">
              <a:lnSpc>
                <a:spcPts val="1867"/>
              </a:lnSpc>
            </a:pPr>
            <a:r>
              <a:rPr lang="en-US" b="1" dirty="0">
                <a:solidFill>
                  <a:srgbClr val="1A202C"/>
                </a:solidFill>
                <a:latin typeface="Arial" panose="020B0604020202020204" pitchFamily="34" charset="0"/>
                <a:cs typeface="Arial" panose="020B0604020202020204" pitchFamily="34" charset="0"/>
              </a:rPr>
              <a:t>Ultra-High Stability &amp; Precision</a:t>
            </a:r>
            <a:endParaRPr lang="en-US" dirty="0">
              <a:solidFill>
                <a:prstClr val="black"/>
              </a:solidFill>
              <a:latin typeface="Arial" panose="020B0604020202020204" pitchFamily="34" charset="0"/>
              <a:cs typeface="Arial" panose="020B0604020202020204" pitchFamily="34" charset="0"/>
            </a:endParaRPr>
          </a:p>
        </p:txBody>
      </p:sp>
      <p:sp>
        <p:nvSpPr>
          <p:cNvPr id="7" name="Text 4"/>
          <p:cNvSpPr/>
          <p:nvPr/>
        </p:nvSpPr>
        <p:spPr>
          <a:xfrm>
            <a:off x="750939" y="3893902"/>
            <a:ext cx="6975909" cy="487313"/>
          </a:xfrm>
          <a:prstGeom prst="rect">
            <a:avLst/>
          </a:prstGeom>
          <a:noFill/>
          <a:ln/>
        </p:spPr>
        <p:txBody>
          <a:bodyPr wrap="square" lIns="0" tIns="0" rIns="0" bIns="0" rtlCol="0" anchor="t">
            <a:spAutoFit/>
          </a:bodyPr>
          <a:lstStyle/>
          <a:p>
            <a:pPr defTabSz="1219170">
              <a:lnSpc>
                <a:spcPts val="1867"/>
              </a:lnSpc>
            </a:pPr>
            <a:r>
              <a:rPr lang="en-US" sz="1600" dirty="0">
                <a:solidFill>
                  <a:srgbClr val="4A5568"/>
                </a:solidFill>
                <a:latin typeface="Arial" panose="020B0604020202020204" pitchFamily="34" charset="0"/>
                <a:cs typeface="Arial" panose="020B0604020202020204" pitchFamily="34" charset="0"/>
              </a:rPr>
              <a:t>Optical carriers with interference detection deliver femtosecond timing and much finer spatial reference points.</a:t>
            </a:r>
            <a:endParaRPr lang="en-US" sz="1600" dirty="0">
              <a:solidFill>
                <a:prstClr val="black"/>
              </a:solidFill>
              <a:latin typeface="Arial" panose="020B0604020202020204" pitchFamily="34" charset="0"/>
              <a:cs typeface="Arial" panose="020B0604020202020204" pitchFamily="34" charset="0"/>
            </a:endParaRPr>
          </a:p>
        </p:txBody>
      </p:sp>
      <p:sp>
        <p:nvSpPr>
          <p:cNvPr id="8" name="Text 5"/>
          <p:cNvSpPr/>
          <p:nvPr/>
        </p:nvSpPr>
        <p:spPr>
          <a:xfrm>
            <a:off x="750940" y="4465401"/>
            <a:ext cx="2196114" cy="243656"/>
          </a:xfrm>
          <a:prstGeom prst="rect">
            <a:avLst/>
          </a:prstGeom>
          <a:noFill/>
          <a:ln/>
        </p:spPr>
        <p:txBody>
          <a:bodyPr wrap="none" lIns="0" tIns="0" rIns="0" bIns="0" rtlCol="0" anchor="t">
            <a:spAutoFit/>
          </a:bodyPr>
          <a:lstStyle/>
          <a:p>
            <a:pPr defTabSz="1219170">
              <a:lnSpc>
                <a:spcPts val="1867"/>
              </a:lnSpc>
            </a:pPr>
            <a:r>
              <a:rPr lang="en-US" b="1" dirty="0">
                <a:solidFill>
                  <a:srgbClr val="1A202C"/>
                </a:solidFill>
                <a:latin typeface="Arial" panose="020B0604020202020204" pitchFamily="34" charset="0"/>
                <a:cs typeface="Arial" panose="020B0604020202020204" pitchFamily="34" charset="0"/>
              </a:rPr>
              <a:t>The 10⁻¹⁸ Imperative</a:t>
            </a:r>
            <a:endParaRPr lang="en-US" dirty="0">
              <a:solidFill>
                <a:prstClr val="black"/>
              </a:solidFill>
              <a:latin typeface="Arial" panose="020B0604020202020204" pitchFamily="34" charset="0"/>
              <a:cs typeface="Arial" panose="020B0604020202020204" pitchFamily="34" charset="0"/>
            </a:endParaRPr>
          </a:p>
        </p:txBody>
      </p:sp>
      <p:sp>
        <p:nvSpPr>
          <p:cNvPr id="9" name="Text 6"/>
          <p:cNvSpPr/>
          <p:nvPr/>
        </p:nvSpPr>
        <p:spPr>
          <a:xfrm>
            <a:off x="750939" y="4782109"/>
            <a:ext cx="6975909" cy="487313"/>
          </a:xfrm>
          <a:prstGeom prst="rect">
            <a:avLst/>
          </a:prstGeom>
          <a:noFill/>
          <a:ln/>
        </p:spPr>
        <p:txBody>
          <a:bodyPr wrap="square" lIns="0" tIns="0" rIns="0" bIns="0" rtlCol="0" anchor="t">
            <a:spAutoFit/>
          </a:bodyPr>
          <a:lstStyle/>
          <a:p>
            <a:pPr defTabSz="1219170">
              <a:lnSpc>
                <a:spcPts val="1867"/>
              </a:lnSpc>
            </a:pPr>
            <a:r>
              <a:rPr lang="en-US" sz="1600" dirty="0">
                <a:solidFill>
                  <a:srgbClr val="4A5568"/>
                </a:solidFill>
                <a:latin typeface="Arial" panose="020B0604020202020204" pitchFamily="34" charset="0"/>
                <a:cs typeface="Arial" panose="020B0604020202020204" pitchFamily="34" charset="0"/>
              </a:rPr>
              <a:t>Optical links are the </a:t>
            </a:r>
            <a:r>
              <a:rPr lang="en-US" sz="1200" b="1" dirty="0">
                <a:solidFill>
                  <a:srgbClr val="FF2A68"/>
                </a:solidFill>
                <a:latin typeface="Arial" panose="020B0604020202020204" pitchFamily="34" charset="0"/>
                <a:cs typeface="Arial" panose="020B0604020202020204" pitchFamily="34" charset="0"/>
              </a:rPr>
              <a:t>only viable path</a:t>
            </a:r>
            <a:r>
              <a:rPr lang="en-US" sz="1600" dirty="0">
                <a:solidFill>
                  <a:srgbClr val="4A5568"/>
                </a:solidFill>
                <a:latin typeface="Arial" panose="020B0604020202020204" pitchFamily="34" charset="0"/>
                <a:cs typeface="Arial" panose="020B0604020202020204" pitchFamily="34" charset="0"/>
              </a:rPr>
              <a:t> to exploit next-generation space clocks, reaching 10⁻¹⁸ uncertainty far faster than microwave links.</a:t>
            </a:r>
            <a:endParaRPr lang="en-US" sz="1600" dirty="0">
              <a:solidFill>
                <a:prstClr val="black"/>
              </a:solidFill>
              <a:latin typeface="Arial" panose="020B0604020202020204" pitchFamily="34" charset="0"/>
              <a:cs typeface="Arial" panose="020B0604020202020204" pitchFamily="34" charset="0"/>
            </a:endParaRPr>
          </a:p>
        </p:txBody>
      </p:sp>
      <p:sp>
        <p:nvSpPr>
          <p:cNvPr id="10" name="Shape 7"/>
          <p:cNvSpPr/>
          <p:nvPr/>
        </p:nvSpPr>
        <p:spPr>
          <a:xfrm>
            <a:off x="7751428" y="4615660"/>
            <a:ext cx="4263591" cy="2214563"/>
          </a:xfrm>
          <a:prstGeom prst="rect">
            <a:avLst/>
          </a:prstGeom>
          <a:solidFill>
            <a:srgbClr val="F7FAFC"/>
          </a:solidFill>
          <a:ln/>
        </p:spPr>
      </p:sp>
      <p:sp>
        <p:nvSpPr>
          <p:cNvPr id="11" name="Shape 8"/>
          <p:cNvSpPr/>
          <p:nvPr/>
        </p:nvSpPr>
        <p:spPr>
          <a:xfrm>
            <a:off x="7887750" y="3998029"/>
            <a:ext cx="9525" cy="2214563"/>
          </a:xfrm>
          <a:prstGeom prst="rect">
            <a:avLst/>
          </a:prstGeom>
          <a:solidFill>
            <a:srgbClr val="E2E8F0"/>
          </a:solidFill>
          <a:ln/>
        </p:spPr>
      </p:sp>
      <p:sp>
        <p:nvSpPr>
          <p:cNvPr id="12" name="Text 9"/>
          <p:cNvSpPr/>
          <p:nvPr/>
        </p:nvSpPr>
        <p:spPr>
          <a:xfrm>
            <a:off x="8275113" y="4569529"/>
            <a:ext cx="1340175" cy="153888"/>
          </a:xfrm>
          <a:prstGeom prst="rect">
            <a:avLst/>
          </a:prstGeom>
          <a:noFill/>
          <a:ln/>
        </p:spPr>
        <p:txBody>
          <a:bodyPr wrap="none" lIns="0" tIns="0" rIns="0" bIns="0" rtlCol="0" anchor="t">
            <a:spAutoFit/>
          </a:bodyPr>
          <a:lstStyle/>
          <a:p>
            <a:pPr defTabSz="1219170">
              <a:lnSpc>
                <a:spcPts val="1200"/>
              </a:lnSpc>
            </a:pPr>
            <a:r>
              <a:rPr lang="en-US" sz="1100" kern="0" spc="3" dirty="0">
                <a:solidFill>
                  <a:srgbClr val="FF2A68"/>
                </a:solidFill>
                <a:latin typeface="Arial" panose="020B0604020202020204" pitchFamily="34" charset="0"/>
                <a:cs typeface="Arial" panose="020B0604020202020204" pitchFamily="34" charset="0"/>
              </a:rPr>
              <a:t>I-SOC Scientific Data</a:t>
            </a:r>
            <a:endParaRPr lang="en-US" sz="1100" dirty="0">
              <a:solidFill>
                <a:prstClr val="black"/>
              </a:solidFill>
              <a:latin typeface="Arial" panose="020B0604020202020204" pitchFamily="34" charset="0"/>
              <a:cs typeface="Arial" panose="020B0604020202020204" pitchFamily="34" charset="0"/>
            </a:endParaRPr>
          </a:p>
        </p:txBody>
      </p:sp>
      <p:sp>
        <p:nvSpPr>
          <p:cNvPr id="13" name="Text 10"/>
          <p:cNvSpPr/>
          <p:nvPr/>
        </p:nvSpPr>
        <p:spPr>
          <a:xfrm>
            <a:off x="8275113" y="4864804"/>
            <a:ext cx="3385927" cy="243656"/>
          </a:xfrm>
          <a:prstGeom prst="rect">
            <a:avLst/>
          </a:prstGeom>
          <a:noFill/>
          <a:ln/>
        </p:spPr>
        <p:txBody>
          <a:bodyPr wrap="none" lIns="0" tIns="0" rIns="0" bIns="0" rtlCol="0" anchor="t">
            <a:spAutoFit/>
          </a:bodyPr>
          <a:lstStyle/>
          <a:p>
            <a:pPr defTabSz="1219170">
              <a:lnSpc>
                <a:spcPts val="1867"/>
              </a:lnSpc>
            </a:pPr>
            <a:r>
              <a:rPr lang="en-US" sz="1600" dirty="0">
                <a:solidFill>
                  <a:srgbClr val="4A5568"/>
                </a:solidFill>
                <a:latin typeface="Arial" panose="020B0604020202020204" pitchFamily="34" charset="0"/>
                <a:cs typeface="Arial" panose="020B0604020202020204" pitchFamily="34" charset="0"/>
              </a:rPr>
              <a:t>Time to 1·10⁻¹⁸ statistical uncertainty:</a:t>
            </a:r>
            <a:endParaRPr lang="en-US" sz="1600" dirty="0">
              <a:solidFill>
                <a:prstClr val="black"/>
              </a:solidFill>
              <a:latin typeface="Arial" panose="020B0604020202020204" pitchFamily="34" charset="0"/>
              <a:cs typeface="Arial" panose="020B0604020202020204" pitchFamily="34" charset="0"/>
            </a:endParaRPr>
          </a:p>
        </p:txBody>
      </p:sp>
      <p:sp>
        <p:nvSpPr>
          <p:cNvPr id="14" name="Text 11"/>
          <p:cNvSpPr/>
          <p:nvPr/>
        </p:nvSpPr>
        <p:spPr>
          <a:xfrm>
            <a:off x="8275113" y="5216421"/>
            <a:ext cx="681746" cy="211168"/>
          </a:xfrm>
          <a:prstGeom prst="rect">
            <a:avLst/>
          </a:prstGeom>
          <a:noFill/>
          <a:ln/>
        </p:spPr>
        <p:txBody>
          <a:bodyPr wrap="none" lIns="11345" tIns="45381" rIns="11345" bIns="11345" rtlCol="0" anchor="ctr">
            <a:spAutoFit/>
          </a:bodyPr>
          <a:lstStyle/>
          <a:p>
            <a:pPr defTabSz="1219170">
              <a:lnSpc>
                <a:spcPts val="1200"/>
              </a:lnSpc>
            </a:pPr>
            <a:r>
              <a:rPr lang="en-US" sz="1100" b="1" dirty="0">
                <a:solidFill>
                  <a:srgbClr val="4A5568"/>
                </a:solidFill>
                <a:latin typeface="Arial" panose="020B0604020202020204" pitchFamily="34" charset="0"/>
                <a:cs typeface="Arial" panose="020B0604020202020204" pitchFamily="34" charset="0"/>
              </a:rPr>
              <a:t>Link Type</a:t>
            </a:r>
            <a:endParaRPr lang="en-US" sz="1100" dirty="0">
              <a:solidFill>
                <a:prstClr val="black"/>
              </a:solidFill>
              <a:latin typeface="Arial" panose="020B0604020202020204" pitchFamily="34" charset="0"/>
              <a:cs typeface="Arial" panose="020B0604020202020204" pitchFamily="34" charset="0"/>
            </a:endParaRPr>
          </a:p>
        </p:txBody>
      </p:sp>
      <p:sp>
        <p:nvSpPr>
          <p:cNvPr id="15" name="Text 12"/>
          <p:cNvSpPr/>
          <p:nvPr/>
        </p:nvSpPr>
        <p:spPr>
          <a:xfrm>
            <a:off x="9967176" y="5216421"/>
            <a:ext cx="1117763" cy="211168"/>
          </a:xfrm>
          <a:prstGeom prst="rect">
            <a:avLst/>
          </a:prstGeom>
          <a:noFill/>
          <a:ln/>
        </p:spPr>
        <p:txBody>
          <a:bodyPr wrap="none" lIns="11345" tIns="45381" rIns="11345" bIns="11345" rtlCol="0" anchor="ctr">
            <a:spAutoFit/>
          </a:bodyPr>
          <a:lstStyle/>
          <a:p>
            <a:pPr defTabSz="1219170">
              <a:lnSpc>
                <a:spcPts val="1200"/>
              </a:lnSpc>
            </a:pPr>
            <a:r>
              <a:rPr lang="en-US" sz="1100" b="1" dirty="0">
                <a:solidFill>
                  <a:srgbClr val="4A5568"/>
                </a:solidFill>
                <a:latin typeface="Arial" panose="020B0604020202020204" pitchFamily="34" charset="0"/>
                <a:cs typeface="Arial" panose="020B0604020202020204" pitchFamily="34" charset="0"/>
              </a:rPr>
              <a:t>Integration Time</a:t>
            </a:r>
            <a:endParaRPr lang="en-US" sz="1100" dirty="0">
              <a:solidFill>
                <a:prstClr val="black"/>
              </a:solidFill>
              <a:latin typeface="Arial" panose="020B0604020202020204" pitchFamily="34" charset="0"/>
              <a:cs typeface="Arial" panose="020B0604020202020204" pitchFamily="34" charset="0"/>
            </a:endParaRPr>
          </a:p>
        </p:txBody>
      </p:sp>
      <p:sp>
        <p:nvSpPr>
          <p:cNvPr id="16" name="Text 13"/>
          <p:cNvSpPr/>
          <p:nvPr/>
        </p:nvSpPr>
        <p:spPr>
          <a:xfrm>
            <a:off x="8275112" y="5443090"/>
            <a:ext cx="1692064" cy="234081"/>
          </a:xfrm>
          <a:prstGeom prst="rect">
            <a:avLst/>
          </a:prstGeom>
          <a:noFill/>
          <a:ln/>
        </p:spPr>
        <p:txBody>
          <a:bodyPr wrap="square" lIns="11345" tIns="68072" rIns="11345" bIns="11345" rtlCol="0" anchor="ctr">
            <a:spAutoFit/>
          </a:bodyPr>
          <a:lstStyle/>
          <a:p>
            <a:pPr defTabSz="1219170">
              <a:lnSpc>
                <a:spcPts val="1200"/>
              </a:lnSpc>
            </a:pPr>
            <a:r>
              <a:rPr lang="en-US" sz="1100" dirty="0">
                <a:solidFill>
                  <a:srgbClr val="1A202C"/>
                </a:solidFill>
                <a:latin typeface="Arial" panose="020B0604020202020204" pitchFamily="34" charset="0"/>
                <a:cs typeface="Arial" panose="020B0604020202020204" pitchFamily="34" charset="0"/>
              </a:rPr>
              <a:t>Microwave (MWL)</a:t>
            </a:r>
            <a:endParaRPr lang="en-US" sz="1100" dirty="0">
              <a:solidFill>
                <a:prstClr val="black"/>
              </a:solidFill>
              <a:latin typeface="Arial" panose="020B0604020202020204" pitchFamily="34" charset="0"/>
              <a:cs typeface="Arial" panose="020B0604020202020204" pitchFamily="34" charset="0"/>
            </a:endParaRPr>
          </a:p>
        </p:txBody>
      </p:sp>
      <p:sp>
        <p:nvSpPr>
          <p:cNvPr id="17" name="Text 14"/>
          <p:cNvSpPr/>
          <p:nvPr/>
        </p:nvSpPr>
        <p:spPr>
          <a:xfrm>
            <a:off x="9967177" y="5443090"/>
            <a:ext cx="1803164" cy="234081"/>
          </a:xfrm>
          <a:prstGeom prst="rect">
            <a:avLst/>
          </a:prstGeom>
          <a:noFill/>
          <a:ln/>
        </p:spPr>
        <p:txBody>
          <a:bodyPr wrap="square" lIns="11345" tIns="68072" rIns="11345" bIns="11345" rtlCol="0" anchor="ctr">
            <a:spAutoFit/>
          </a:bodyPr>
          <a:lstStyle/>
          <a:p>
            <a:pPr defTabSz="1219170">
              <a:lnSpc>
                <a:spcPts val="1200"/>
              </a:lnSpc>
            </a:pPr>
            <a:r>
              <a:rPr lang="en-US" sz="1100" dirty="0">
                <a:solidFill>
                  <a:srgbClr val="1A202C"/>
                </a:solidFill>
                <a:latin typeface="Arial" panose="020B0604020202020204" pitchFamily="34" charset="0"/>
                <a:cs typeface="Arial" panose="020B0604020202020204" pitchFamily="34" charset="0"/>
              </a:rPr>
              <a:t>~160 Days</a:t>
            </a:r>
            <a:endParaRPr lang="en-US" sz="1100" dirty="0">
              <a:solidFill>
                <a:prstClr val="black"/>
              </a:solidFill>
              <a:latin typeface="Arial" panose="020B0604020202020204" pitchFamily="34" charset="0"/>
              <a:cs typeface="Arial" panose="020B0604020202020204" pitchFamily="34" charset="0"/>
            </a:endParaRPr>
          </a:p>
        </p:txBody>
      </p:sp>
      <p:sp>
        <p:nvSpPr>
          <p:cNvPr id="18" name="Text 15"/>
          <p:cNvSpPr/>
          <p:nvPr/>
        </p:nvSpPr>
        <p:spPr>
          <a:xfrm>
            <a:off x="8275112" y="5688359"/>
            <a:ext cx="1692064" cy="234081"/>
          </a:xfrm>
          <a:prstGeom prst="rect">
            <a:avLst/>
          </a:prstGeom>
          <a:noFill/>
          <a:ln/>
        </p:spPr>
        <p:txBody>
          <a:bodyPr wrap="square" lIns="11345" tIns="68072" rIns="11345" bIns="11345" rtlCol="0" anchor="ctr">
            <a:spAutoFit/>
          </a:bodyPr>
          <a:lstStyle/>
          <a:p>
            <a:pPr defTabSz="1219170">
              <a:lnSpc>
                <a:spcPts val="1200"/>
              </a:lnSpc>
            </a:pPr>
            <a:r>
              <a:rPr lang="en-US" sz="1100" b="1" dirty="0">
                <a:solidFill>
                  <a:srgbClr val="1A202C"/>
                </a:solidFill>
                <a:latin typeface="Arial" panose="020B0604020202020204" pitchFamily="34" charset="0"/>
                <a:cs typeface="Arial" panose="020B0604020202020204" pitchFamily="34" charset="0"/>
              </a:rPr>
              <a:t>Optical (FCOL)</a:t>
            </a:r>
            <a:endParaRPr lang="en-US" sz="1100" dirty="0">
              <a:solidFill>
                <a:prstClr val="black"/>
              </a:solidFill>
              <a:latin typeface="Arial" panose="020B0604020202020204" pitchFamily="34" charset="0"/>
              <a:cs typeface="Arial" panose="020B0604020202020204" pitchFamily="34" charset="0"/>
            </a:endParaRPr>
          </a:p>
        </p:txBody>
      </p:sp>
      <p:sp>
        <p:nvSpPr>
          <p:cNvPr id="19" name="Text 16"/>
          <p:cNvSpPr/>
          <p:nvPr/>
        </p:nvSpPr>
        <p:spPr>
          <a:xfrm>
            <a:off x="9967177" y="5688359"/>
            <a:ext cx="1803164" cy="234081"/>
          </a:xfrm>
          <a:prstGeom prst="rect">
            <a:avLst/>
          </a:prstGeom>
          <a:noFill/>
          <a:ln/>
        </p:spPr>
        <p:txBody>
          <a:bodyPr wrap="square" lIns="11345" tIns="68072" rIns="11345" bIns="11345" rtlCol="0" anchor="ctr">
            <a:spAutoFit/>
          </a:bodyPr>
          <a:lstStyle/>
          <a:p>
            <a:pPr defTabSz="1219170">
              <a:lnSpc>
                <a:spcPts val="1200"/>
              </a:lnSpc>
            </a:pPr>
            <a:r>
              <a:rPr lang="en-US" sz="1100" b="1" dirty="0">
                <a:solidFill>
                  <a:srgbClr val="1A202C"/>
                </a:solidFill>
                <a:latin typeface="Arial" panose="020B0604020202020204" pitchFamily="34" charset="0"/>
                <a:cs typeface="Arial" panose="020B0604020202020204" pitchFamily="34" charset="0"/>
              </a:rPr>
              <a:t>~35 Days</a:t>
            </a:r>
            <a:endParaRPr lang="en-US" sz="1100" dirty="0">
              <a:solidFill>
                <a:prstClr val="black"/>
              </a:solidFill>
              <a:latin typeface="Arial" panose="020B0604020202020204" pitchFamily="34" charset="0"/>
              <a:cs typeface="Arial" panose="020B0604020202020204" pitchFamily="34" charset="0"/>
            </a:endParaRPr>
          </a:p>
        </p:txBody>
      </p:sp>
      <p:sp>
        <p:nvSpPr>
          <p:cNvPr id="20" name="Text 17"/>
          <p:cNvSpPr/>
          <p:nvPr/>
        </p:nvSpPr>
        <p:spPr>
          <a:xfrm>
            <a:off x="8275113" y="6041141"/>
            <a:ext cx="3064942" cy="166712"/>
          </a:xfrm>
          <a:prstGeom prst="rect">
            <a:avLst/>
          </a:prstGeom>
          <a:noFill/>
          <a:ln/>
        </p:spPr>
        <p:txBody>
          <a:bodyPr wrap="none" lIns="0" tIns="0" rIns="0" bIns="0" rtlCol="0" anchor="t">
            <a:spAutoFit/>
          </a:bodyPr>
          <a:lstStyle/>
          <a:p>
            <a:pPr defTabSz="1219170">
              <a:lnSpc>
                <a:spcPts val="1333"/>
              </a:lnSpc>
            </a:pPr>
            <a:r>
              <a:rPr lang="en-US" sz="1050" dirty="0">
                <a:solidFill>
                  <a:srgbClr val="FF0000"/>
                </a:solidFill>
                <a:latin typeface="Arial" panose="020B0604020202020204" pitchFamily="34" charset="0"/>
                <a:cs typeface="Arial" panose="020B0604020202020204" pitchFamily="34" charset="0"/>
              </a:rPr>
              <a:t>Source: ESA I-SOC Scientific Requirements (2017)</a:t>
            </a:r>
          </a:p>
        </p:txBody>
      </p:sp>
    </p:spTree>
    <p:extLst>
      <p:ext uri="{BB962C8B-B14F-4D97-AF65-F5344CB8AC3E}">
        <p14:creationId xmlns:p14="http://schemas.microsoft.com/office/powerpoint/2010/main" val="317793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98315" y="-26634"/>
            <a:ext cx="11945566" cy="7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30000"/>
              </a:spcBef>
            </a:pPr>
            <a:r>
              <a:rPr lang="en-US" altLang="zh-CN" sz="3200" b="1" dirty="0">
                <a:solidFill>
                  <a:srgbClr val="FFFFFF"/>
                </a:solidFill>
                <a:latin typeface="Arial" panose="020B0604020202020204" pitchFamily="34" charset="0"/>
                <a:ea typeface="微软雅黑 Light" panose="020B0502040204020203" charset="-122"/>
                <a:cs typeface="Arial" panose="020B0604020202020204" pitchFamily="34" charset="0"/>
                <a:sym typeface="Times New Roman" panose="02020603050405020304" pitchFamily="18" charset="0"/>
              </a:rPr>
              <a:t>Free space optical links on the ground</a:t>
            </a:r>
          </a:p>
        </p:txBody>
      </p:sp>
      <p:sp>
        <p:nvSpPr>
          <p:cNvPr id="3" name="文本框 2"/>
          <p:cNvSpPr txBox="1"/>
          <p:nvPr/>
        </p:nvSpPr>
        <p:spPr>
          <a:xfrm>
            <a:off x="128854" y="704078"/>
            <a:ext cx="12091682" cy="30008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zh-CN" b="1" dirty="0">
                <a:solidFill>
                  <a:srgbClr val="FF0000"/>
                </a:solidFill>
                <a:latin typeface="Arial" panose="020B0604020202020204" pitchFamily="34" charset="0"/>
                <a:cs typeface="Arial" panose="020B0604020202020204" pitchFamily="34" charset="0"/>
                <a:sym typeface="+mn-ea"/>
              </a:rPr>
              <a:t>NIST </a:t>
            </a:r>
            <a:r>
              <a:rPr lang="en-US" altLang="zh-CN" b="1" dirty="0">
                <a:solidFill>
                  <a:srgbClr val="FF0000"/>
                </a:solidFill>
                <a:latin typeface="Arial" panose="020B0604020202020204" pitchFamily="34" charset="0"/>
                <a:cs typeface="Arial" panose="020B0604020202020204" pitchFamily="34" charset="0"/>
              </a:rPr>
              <a:t>group pioneering works based on optical comb</a:t>
            </a:r>
            <a:r>
              <a:rPr lang="zh-CN" altLang="en-US" b="1" dirty="0">
                <a:solidFill>
                  <a:srgbClr val="FF0000"/>
                </a:solidFill>
                <a:latin typeface="Arial" panose="020B0604020202020204" pitchFamily="34" charset="0"/>
                <a:cs typeface="Arial" panose="020B0604020202020204" pitchFamily="34" charset="0"/>
                <a:sym typeface="+mn-ea"/>
              </a:rPr>
              <a:t>：</a:t>
            </a:r>
            <a:endParaRPr lang="en-US" altLang="zh-CN" b="1" dirty="0">
              <a:solidFill>
                <a:srgbClr val="FF0000"/>
              </a:solidFill>
              <a:latin typeface="Arial" panose="020B0604020202020204" pitchFamily="34" charset="0"/>
              <a:cs typeface="Arial" panose="020B0604020202020204" pitchFamily="34" charset="0"/>
              <a:sym typeface="+mn-ea"/>
            </a:endParaRPr>
          </a:p>
          <a:p>
            <a:pPr marL="342900" indent="-342900">
              <a:lnSpc>
                <a:spcPct val="150000"/>
              </a:lnSpc>
              <a:buFont typeface="Arial" panose="020B0604020202020204" pitchFamily="34" charset="0"/>
              <a:buChar char="•"/>
            </a:pPr>
            <a:r>
              <a:rPr lang="en-US" altLang="zh-CN" b="1" dirty="0">
                <a:solidFill>
                  <a:schemeClr val="tx1"/>
                </a:solidFill>
                <a:latin typeface="Arial" panose="020B0604020202020204" pitchFamily="34" charset="0"/>
                <a:cs typeface="Arial" panose="020B0604020202020204" pitchFamily="34" charset="0"/>
                <a:sym typeface="+mn-ea"/>
              </a:rPr>
              <a:t>2013, scheme first proposed </a:t>
            </a:r>
            <a:r>
              <a:rPr lang="en-US" altLang="zh-CN" sz="1200" dirty="0">
                <a:solidFill>
                  <a:schemeClr val="tx1"/>
                </a:solidFill>
                <a:latin typeface="Arial" panose="020B0604020202020204" pitchFamily="34" charset="0"/>
                <a:cs typeface="Arial" panose="020B0604020202020204" pitchFamily="34" charset="0"/>
                <a:sym typeface="+mn-ea"/>
              </a:rPr>
              <a:t>[Nat. Photonics 7, 434–438 (2013).]</a:t>
            </a:r>
          </a:p>
          <a:p>
            <a:pPr marL="342900" indent="-342900">
              <a:lnSpc>
                <a:spcPct val="150000"/>
              </a:lnSpc>
              <a:buFont typeface="Arial" panose="020B0604020202020204" pitchFamily="34" charset="0"/>
              <a:buChar char="•"/>
            </a:pPr>
            <a:r>
              <a:rPr lang="en-US" altLang="zh-CN" b="1" dirty="0">
                <a:solidFill>
                  <a:schemeClr val="tx1"/>
                </a:solidFill>
                <a:latin typeface="Arial" panose="020B0604020202020204" pitchFamily="34" charset="0"/>
                <a:cs typeface="Arial" panose="020B0604020202020204" pitchFamily="34" charset="0"/>
                <a:sym typeface="+mn-ea"/>
              </a:rPr>
              <a:t>2016</a:t>
            </a:r>
            <a:r>
              <a:rPr lang="zh-CN" altLang="en-US" b="1" dirty="0">
                <a:solidFill>
                  <a:schemeClr val="tx1"/>
                </a:solidFill>
                <a:latin typeface="Arial" panose="020B0604020202020204" pitchFamily="34" charset="0"/>
                <a:cs typeface="Arial" panose="020B0604020202020204" pitchFamily="34" charset="0"/>
                <a:sym typeface="+mn-ea"/>
              </a:rPr>
              <a:t>，</a:t>
            </a:r>
            <a:r>
              <a:rPr lang="en-US" altLang="zh-CN" b="1" dirty="0">
                <a:solidFill>
                  <a:schemeClr val="tx1"/>
                </a:solidFill>
                <a:latin typeface="Arial" panose="020B0604020202020204" pitchFamily="34" charset="0"/>
                <a:cs typeface="Arial" panose="020B0604020202020204" pitchFamily="34" charset="0"/>
                <a:sym typeface="+mn-ea"/>
              </a:rPr>
              <a:t>round-trip </a:t>
            </a:r>
            <a:r>
              <a:rPr lang="en-US" altLang="zh-CN" b="1" dirty="0">
                <a:solidFill>
                  <a:srgbClr val="FF0000"/>
                </a:solidFill>
                <a:latin typeface="Arial" panose="020B0604020202020204" pitchFamily="34" charset="0"/>
                <a:cs typeface="Arial" panose="020B0604020202020204" pitchFamily="34" charset="0"/>
                <a:sym typeface="+mn-ea"/>
              </a:rPr>
              <a:t>12km</a:t>
            </a:r>
            <a:r>
              <a:rPr lang="en-US" altLang="zh-CN" b="1" dirty="0">
                <a:solidFill>
                  <a:schemeClr val="tx1"/>
                </a:solidFill>
                <a:latin typeface="Arial" panose="020B0604020202020204" pitchFamily="34" charset="0"/>
                <a:cs typeface="Arial" panose="020B0604020202020204" pitchFamily="34" charset="0"/>
                <a:sym typeface="+mn-ea"/>
              </a:rPr>
              <a:t> atmosphere</a:t>
            </a:r>
            <a:r>
              <a:rPr lang="zh-CN" altLang="en-US" b="1" dirty="0">
                <a:solidFill>
                  <a:schemeClr val="tx1"/>
                </a:solidFill>
                <a:latin typeface="Arial" panose="020B0604020202020204" pitchFamily="34" charset="0"/>
                <a:cs typeface="Arial" panose="020B0604020202020204" pitchFamily="34" charset="0"/>
                <a:sym typeface="+mn-ea"/>
              </a:rPr>
              <a:t>，</a:t>
            </a:r>
            <a:r>
              <a:rPr lang="en-US" altLang="zh-CN" b="1" dirty="0">
                <a:solidFill>
                  <a:schemeClr val="tx1"/>
                </a:solidFill>
                <a:latin typeface="Arial" panose="020B0604020202020204" pitchFamily="34" charset="0"/>
                <a:cs typeface="Arial" panose="020B0604020202020204" pitchFamily="34" charset="0"/>
                <a:sym typeface="+mn-ea"/>
              </a:rPr>
              <a:t>5E-19@1000s</a:t>
            </a:r>
          </a:p>
          <a:p>
            <a:pPr marL="342900" indent="-342900">
              <a:lnSpc>
                <a:spcPct val="150000"/>
              </a:lnSpc>
              <a:buFont typeface="Arial" panose="020B0604020202020204" pitchFamily="34" charset="0"/>
              <a:buChar char="•"/>
            </a:pPr>
            <a:r>
              <a:rPr lang="en-US" altLang="zh-CN" b="1" dirty="0">
                <a:solidFill>
                  <a:schemeClr val="tx1"/>
                </a:solidFill>
                <a:latin typeface="Arial" panose="020B0604020202020204" pitchFamily="34" charset="0"/>
                <a:cs typeface="Arial" panose="020B0604020202020204" pitchFamily="34" charset="0"/>
                <a:sym typeface="+mn-ea"/>
              </a:rPr>
              <a:t>2019</a:t>
            </a:r>
            <a:r>
              <a:rPr lang="zh-CN" altLang="en-US" b="1" dirty="0">
                <a:solidFill>
                  <a:schemeClr val="tx1"/>
                </a:solidFill>
                <a:latin typeface="Arial" panose="020B0604020202020204" pitchFamily="34" charset="0"/>
                <a:cs typeface="Arial" panose="020B0604020202020204" pitchFamily="34" charset="0"/>
                <a:sym typeface="+mn-ea"/>
              </a:rPr>
              <a:t>，</a:t>
            </a:r>
            <a:r>
              <a:rPr lang="en-US" altLang="zh-CN" b="1" dirty="0">
                <a:solidFill>
                  <a:schemeClr val="tx1"/>
                </a:solidFill>
                <a:latin typeface="Arial" panose="020B0604020202020204" pitchFamily="34" charset="0"/>
                <a:cs typeface="Arial" panose="020B0604020202020204" pitchFamily="34" charset="0"/>
                <a:sym typeface="+mn-ea"/>
              </a:rPr>
              <a:t>flying quadcopter</a:t>
            </a:r>
            <a:r>
              <a:rPr lang="zh-CN" altLang="en-US" b="1" dirty="0">
                <a:solidFill>
                  <a:schemeClr val="tx1"/>
                </a:solidFill>
                <a:latin typeface="Arial" panose="020B0604020202020204" pitchFamily="34" charset="0"/>
                <a:cs typeface="Arial" panose="020B0604020202020204" pitchFamily="34" charset="0"/>
                <a:sym typeface="+mn-ea"/>
              </a:rPr>
              <a:t>，</a:t>
            </a:r>
            <a:r>
              <a:rPr lang="en-US" altLang="zh-CN" b="1" dirty="0">
                <a:solidFill>
                  <a:srgbClr val="FF0000"/>
                </a:solidFill>
                <a:latin typeface="Arial" panose="020B0604020202020204" pitchFamily="34" charset="0"/>
                <a:cs typeface="Arial" panose="020B0604020202020204" pitchFamily="34" charset="0"/>
                <a:sym typeface="+mn-ea"/>
              </a:rPr>
              <a:t>24m/s</a:t>
            </a:r>
            <a:r>
              <a:rPr lang="en-US" altLang="zh-CN" b="1" dirty="0">
                <a:solidFill>
                  <a:schemeClr val="tx1"/>
                </a:solidFill>
                <a:latin typeface="Arial" panose="020B0604020202020204" pitchFamily="34" charset="0"/>
                <a:cs typeface="Arial" panose="020B0604020202020204" pitchFamily="34" charset="0"/>
                <a:sym typeface="+mn-ea"/>
              </a:rPr>
              <a:t>, E-18@100s</a:t>
            </a:r>
          </a:p>
          <a:p>
            <a:pPr marL="342900" indent="-342900">
              <a:lnSpc>
                <a:spcPct val="150000"/>
              </a:lnSpc>
              <a:buFont typeface="Arial" panose="020B0604020202020204" pitchFamily="34" charset="0"/>
              <a:buChar char="•"/>
            </a:pPr>
            <a:r>
              <a:rPr lang="en-US" altLang="zh-CN" b="1" dirty="0">
                <a:solidFill>
                  <a:schemeClr val="tx1"/>
                </a:solidFill>
                <a:latin typeface="Arial" panose="020B0604020202020204" pitchFamily="34" charset="0"/>
                <a:cs typeface="Arial" panose="020B0604020202020204" pitchFamily="34" charset="0"/>
                <a:sym typeface="+mn-ea"/>
              </a:rPr>
              <a:t>2020, 14 km </a:t>
            </a:r>
            <a:r>
              <a:rPr lang="en-US" altLang="zh-CN" b="1" dirty="0" err="1">
                <a:solidFill>
                  <a:schemeClr val="tx1"/>
                </a:solidFill>
                <a:latin typeface="Arial" panose="020B0604020202020204" pitchFamily="34" charset="0"/>
                <a:cs typeface="Arial" panose="020B0604020202020204" pitchFamily="34" charset="0"/>
                <a:sym typeface="+mn-ea"/>
              </a:rPr>
              <a:t>freespace</a:t>
            </a:r>
            <a:r>
              <a:rPr lang="zh-CN" altLang="en-US" b="1" dirty="0">
                <a:solidFill>
                  <a:schemeClr val="tx1"/>
                </a:solidFill>
                <a:latin typeface="Arial" panose="020B0604020202020204" pitchFamily="34" charset="0"/>
                <a:cs typeface="Arial" panose="020B0604020202020204" pitchFamily="34" charset="0"/>
                <a:sym typeface="+mn-ea"/>
              </a:rPr>
              <a:t>， </a:t>
            </a:r>
            <a:r>
              <a:rPr lang="en-US" altLang="zh-CN" b="1" dirty="0">
                <a:solidFill>
                  <a:srgbClr val="FF0000"/>
                </a:solidFill>
                <a:latin typeface="Arial" panose="020B0604020202020204" pitchFamily="34" charset="0"/>
                <a:cs typeface="Arial" panose="020B0604020202020204" pitchFamily="34" charset="0"/>
                <a:sym typeface="+mn-ea"/>
              </a:rPr>
              <a:t>three-node network</a:t>
            </a:r>
            <a:r>
              <a:rPr lang="zh-CN" altLang="en-US" b="1" dirty="0">
                <a:solidFill>
                  <a:schemeClr val="tx1"/>
                </a:solidFill>
                <a:latin typeface="Arial" panose="020B0604020202020204" pitchFamily="34" charset="0"/>
                <a:cs typeface="Arial" panose="020B0604020202020204" pitchFamily="34" charset="0"/>
                <a:sym typeface="+mn-ea"/>
              </a:rPr>
              <a:t>，</a:t>
            </a:r>
            <a:r>
              <a:rPr lang="en-US" altLang="zh-CN" b="1" dirty="0">
                <a:solidFill>
                  <a:schemeClr val="tx1"/>
                </a:solidFill>
                <a:latin typeface="Arial" panose="020B0604020202020204" pitchFamily="34" charset="0"/>
                <a:cs typeface="Arial" panose="020B0604020202020204" pitchFamily="34" charset="0"/>
                <a:sym typeface="+mn-ea"/>
              </a:rPr>
              <a:t>6E-19@200s</a:t>
            </a:r>
          </a:p>
          <a:p>
            <a:pPr marL="342900" indent="-342900">
              <a:lnSpc>
                <a:spcPct val="150000"/>
              </a:lnSpc>
              <a:buFont typeface="Arial" panose="020B0604020202020204" pitchFamily="34" charset="0"/>
              <a:buChar char="•"/>
            </a:pPr>
            <a:r>
              <a:rPr lang="en-US" altLang="zh-CN" b="1" dirty="0">
                <a:solidFill>
                  <a:schemeClr val="tx1"/>
                </a:solidFill>
                <a:latin typeface="Arial" panose="020B0604020202020204" pitchFamily="34" charset="0"/>
                <a:cs typeface="Arial" panose="020B0604020202020204" pitchFamily="34" charset="0"/>
                <a:sym typeface="+mn-ea"/>
              </a:rPr>
              <a:t>2021</a:t>
            </a:r>
            <a:r>
              <a:rPr lang="zh-CN" altLang="en-US" b="1" dirty="0">
                <a:solidFill>
                  <a:schemeClr val="tx1"/>
                </a:solidFill>
                <a:latin typeface="Arial" panose="020B0604020202020204" pitchFamily="34" charset="0"/>
                <a:cs typeface="Arial" panose="020B0604020202020204" pitchFamily="34" charset="0"/>
                <a:sym typeface="+mn-ea"/>
              </a:rPr>
              <a:t>，</a:t>
            </a:r>
            <a:r>
              <a:rPr lang="en-US" altLang="zh-CN" b="1" dirty="0">
                <a:solidFill>
                  <a:schemeClr val="tx1"/>
                </a:solidFill>
                <a:latin typeface="Arial" panose="020B0604020202020204" pitchFamily="34" charset="0"/>
                <a:cs typeface="Arial" panose="020B0604020202020204" pitchFamily="34" charset="0"/>
                <a:sym typeface="+mn-ea"/>
              </a:rPr>
              <a:t>BACON</a:t>
            </a:r>
            <a:r>
              <a:rPr lang="zh-CN" altLang="en-US" b="1" dirty="0">
                <a:solidFill>
                  <a:schemeClr val="tx1"/>
                </a:solidFill>
                <a:latin typeface="Arial" panose="020B0604020202020204" pitchFamily="34" charset="0"/>
                <a:cs typeface="Arial" panose="020B0604020202020204" pitchFamily="34" charset="0"/>
                <a:sym typeface="+mn-ea"/>
              </a:rPr>
              <a:t>，</a:t>
            </a:r>
            <a:r>
              <a:rPr lang="en-US" altLang="zh-CN" b="1" dirty="0">
                <a:solidFill>
                  <a:schemeClr val="tx1"/>
                </a:solidFill>
                <a:latin typeface="Arial" panose="020B0604020202020204" pitchFamily="34" charset="0"/>
                <a:cs typeface="Arial" panose="020B0604020202020204" pitchFamily="34" charset="0"/>
                <a:sym typeface="+mn-ea"/>
              </a:rPr>
              <a:t>free space</a:t>
            </a:r>
            <a:r>
              <a:rPr lang="zh-CN" altLang="en-US" b="1" dirty="0">
                <a:solidFill>
                  <a:schemeClr val="tx1"/>
                </a:solidFill>
                <a:latin typeface="Arial" panose="020B0604020202020204" pitchFamily="34" charset="0"/>
                <a:cs typeface="Arial" panose="020B0604020202020204" pitchFamily="34" charset="0"/>
                <a:sym typeface="+mn-ea"/>
              </a:rPr>
              <a:t> </a:t>
            </a:r>
            <a:r>
              <a:rPr lang="en-US" altLang="zh-CN" b="1" dirty="0">
                <a:solidFill>
                  <a:schemeClr val="tx1"/>
                </a:solidFill>
                <a:latin typeface="Arial" panose="020B0604020202020204" pitchFamily="34" charset="0"/>
                <a:cs typeface="Arial" panose="020B0604020202020204" pitchFamily="34" charset="0"/>
                <a:sym typeface="+mn-ea"/>
              </a:rPr>
              <a:t>and fiber </a:t>
            </a:r>
            <a:r>
              <a:rPr lang="en-US" altLang="zh-CN" b="1" dirty="0">
                <a:solidFill>
                  <a:srgbClr val="FF0000"/>
                </a:solidFill>
                <a:latin typeface="Arial" panose="020B0604020202020204" pitchFamily="34" charset="0"/>
                <a:cs typeface="Arial" panose="020B0604020202020204" pitchFamily="34" charset="0"/>
                <a:sym typeface="+mn-ea"/>
              </a:rPr>
              <a:t>optical comparison </a:t>
            </a:r>
            <a:r>
              <a:rPr lang="en-US" altLang="zh-CN" b="1" dirty="0">
                <a:solidFill>
                  <a:schemeClr val="tx1"/>
                </a:solidFill>
                <a:latin typeface="Arial" panose="020B0604020202020204" pitchFamily="34" charset="0"/>
                <a:cs typeface="Arial" panose="020B0604020202020204" pitchFamily="34" charset="0"/>
                <a:sym typeface="+mn-ea"/>
              </a:rPr>
              <a:t>network</a:t>
            </a:r>
            <a:r>
              <a:rPr lang="zh-CN" altLang="en-US" b="1" dirty="0">
                <a:solidFill>
                  <a:schemeClr val="tx1"/>
                </a:solidFill>
                <a:latin typeface="Arial" panose="020B0604020202020204" pitchFamily="34" charset="0"/>
                <a:cs typeface="Arial" panose="020B0604020202020204" pitchFamily="34" charset="0"/>
                <a:sym typeface="+mn-ea"/>
              </a:rPr>
              <a:t>，</a:t>
            </a:r>
            <a:r>
              <a:rPr lang="en-US" altLang="zh-CN" b="1" dirty="0">
                <a:solidFill>
                  <a:schemeClr val="tx1"/>
                </a:solidFill>
                <a:latin typeface="Arial" panose="020B0604020202020204" pitchFamily="34" charset="0"/>
                <a:cs typeface="Arial" panose="020B0604020202020204" pitchFamily="34" charset="0"/>
                <a:sym typeface="+mn-ea"/>
              </a:rPr>
              <a:t>5E-18@10000s</a:t>
            </a:r>
          </a:p>
          <a:p>
            <a:pPr marL="342900" indent="-342900">
              <a:lnSpc>
                <a:spcPct val="150000"/>
              </a:lnSpc>
              <a:buFont typeface="Arial" panose="020B0604020202020204" pitchFamily="34" charset="0"/>
              <a:buChar char="•"/>
            </a:pPr>
            <a:endParaRPr lang="zh-CN" altLang="en-US" b="1" dirty="0">
              <a:solidFill>
                <a:schemeClr val="tx1"/>
              </a:solidFill>
              <a:latin typeface="Arial" panose="020B0604020202020204" pitchFamily="34" charset="0"/>
              <a:cs typeface="Arial" panose="020B0604020202020204" pitchFamily="34" charset="0"/>
              <a:sym typeface="+mn-ea"/>
            </a:endParaRPr>
          </a:p>
        </p:txBody>
      </p:sp>
      <p:pic>
        <p:nvPicPr>
          <p:cNvPr id="11" name="图片 10"/>
          <p:cNvPicPr>
            <a:picLocks noChangeAspect="1"/>
          </p:cNvPicPr>
          <p:nvPr/>
        </p:nvPicPr>
        <p:blipFill>
          <a:blip r:embed="rId3"/>
          <a:stretch>
            <a:fillRect/>
          </a:stretch>
        </p:blipFill>
        <p:spPr>
          <a:xfrm>
            <a:off x="7708738" y="591662"/>
            <a:ext cx="4412659" cy="1904607"/>
          </a:xfrm>
          <a:prstGeom prst="rect">
            <a:avLst/>
          </a:prstGeom>
        </p:spPr>
      </p:pic>
      <p:sp>
        <p:nvSpPr>
          <p:cNvPr id="9" name="矩形 8"/>
          <p:cNvSpPr/>
          <p:nvPr/>
        </p:nvSpPr>
        <p:spPr>
          <a:xfrm>
            <a:off x="8179166" y="2547135"/>
            <a:ext cx="3513269" cy="338554"/>
          </a:xfrm>
          <a:prstGeom prst="rect">
            <a:avLst/>
          </a:prstGeom>
        </p:spPr>
        <p:txBody>
          <a:bodyPr wrap="none">
            <a:spAutoFit/>
          </a:bodyPr>
          <a:lstStyle/>
          <a:p>
            <a:r>
              <a:rPr lang="fr-FR" altLang="zh-CN" sz="1600" dirty="0">
                <a:latin typeface="Arial" panose="020B0604020202020204" pitchFamily="34" charset="0"/>
                <a:cs typeface="Arial" panose="020B0604020202020204" pitchFamily="34" charset="0"/>
              </a:rPr>
              <a:t>Appl. Phys. Lett. 109, 151104 (2016)</a:t>
            </a:r>
          </a:p>
        </p:txBody>
      </p:sp>
      <p:pic>
        <p:nvPicPr>
          <p:cNvPr id="16" name="图片 15"/>
          <p:cNvPicPr>
            <a:picLocks noChangeAspect="1"/>
          </p:cNvPicPr>
          <p:nvPr/>
        </p:nvPicPr>
        <p:blipFill>
          <a:blip r:embed="rId4"/>
          <a:stretch>
            <a:fillRect/>
          </a:stretch>
        </p:blipFill>
        <p:spPr>
          <a:xfrm>
            <a:off x="64989" y="3786917"/>
            <a:ext cx="2864164" cy="2420330"/>
          </a:xfrm>
          <a:prstGeom prst="rect">
            <a:avLst/>
          </a:prstGeom>
        </p:spPr>
      </p:pic>
      <p:sp>
        <p:nvSpPr>
          <p:cNvPr id="17" name="矩形 16"/>
          <p:cNvSpPr/>
          <p:nvPr/>
        </p:nvSpPr>
        <p:spPr>
          <a:xfrm>
            <a:off x="0" y="6401578"/>
            <a:ext cx="3456480" cy="338554"/>
          </a:xfrm>
          <a:prstGeom prst="rect">
            <a:avLst/>
          </a:prstGeom>
        </p:spPr>
        <p:txBody>
          <a:bodyPr wrap="square">
            <a:spAutoFit/>
          </a:bodyPr>
          <a:lstStyle/>
          <a:p>
            <a:r>
              <a:rPr lang="en-US" altLang="zh-CN" sz="1600" dirty="0">
                <a:latin typeface="Arial" panose="020B0604020202020204" pitchFamily="34" charset="0"/>
                <a:cs typeface="Arial" panose="020B0604020202020204" pitchFamily="34" charset="0"/>
              </a:rPr>
              <a:t>Nat. </a:t>
            </a:r>
            <a:r>
              <a:rPr lang="en-US" altLang="zh-CN" sz="1600" dirty="0" err="1">
                <a:latin typeface="Arial" panose="020B0604020202020204" pitchFamily="34" charset="0"/>
                <a:cs typeface="Arial" panose="020B0604020202020204" pitchFamily="34" charset="0"/>
              </a:rPr>
              <a:t>Commun</a:t>
            </a:r>
            <a:r>
              <a:rPr lang="en-US" altLang="zh-CN" sz="1600" dirty="0">
                <a:latin typeface="Arial" panose="020B0604020202020204" pitchFamily="34" charset="0"/>
                <a:cs typeface="Arial" panose="020B0604020202020204" pitchFamily="34" charset="0"/>
              </a:rPr>
              <a:t>. 10, 1–7 (2019).</a:t>
            </a:r>
            <a:endParaRPr lang="zh-CN" altLang="en-US" sz="1600" dirty="0">
              <a:latin typeface="Arial" panose="020B0604020202020204" pitchFamily="34" charset="0"/>
              <a:cs typeface="Arial" panose="020B0604020202020204" pitchFamily="34" charset="0"/>
            </a:endParaRPr>
          </a:p>
        </p:txBody>
      </p:sp>
      <p:sp>
        <p:nvSpPr>
          <p:cNvPr id="19" name="矩形 18"/>
          <p:cNvSpPr/>
          <p:nvPr/>
        </p:nvSpPr>
        <p:spPr>
          <a:xfrm>
            <a:off x="3011275" y="6407305"/>
            <a:ext cx="3007650" cy="338554"/>
          </a:xfrm>
          <a:prstGeom prst="rect">
            <a:avLst/>
          </a:prstGeom>
        </p:spPr>
        <p:txBody>
          <a:bodyPr wrap="square">
            <a:spAutoFit/>
          </a:bodyPr>
          <a:lstStyle/>
          <a:p>
            <a:r>
              <a:rPr lang="en-US" altLang="zh-CN" sz="1600" dirty="0">
                <a:latin typeface="Arial" panose="020B0604020202020204" pitchFamily="34" charset="0"/>
                <a:cs typeface="Arial" panose="020B0604020202020204" pitchFamily="34" charset="0"/>
              </a:rPr>
              <a:t>APL Photon. 5, 076113 (2020)</a:t>
            </a:r>
            <a:endParaRPr lang="zh-CN" altLang="en-US" dirty="0">
              <a:latin typeface="Arial" panose="020B0604020202020204" pitchFamily="34" charset="0"/>
              <a:cs typeface="Arial" panose="020B0604020202020204" pitchFamily="34" charset="0"/>
            </a:endParaRPr>
          </a:p>
        </p:txBody>
      </p:sp>
      <p:pic>
        <p:nvPicPr>
          <p:cNvPr id="20" name="图片 19"/>
          <p:cNvPicPr>
            <a:picLocks noChangeAspect="1"/>
          </p:cNvPicPr>
          <p:nvPr/>
        </p:nvPicPr>
        <p:blipFill>
          <a:blip r:embed="rId5"/>
          <a:stretch>
            <a:fillRect/>
          </a:stretch>
        </p:blipFill>
        <p:spPr>
          <a:xfrm>
            <a:off x="3204756" y="3786917"/>
            <a:ext cx="2628344" cy="2569522"/>
          </a:xfrm>
          <a:prstGeom prst="rect">
            <a:avLst/>
          </a:prstGeom>
        </p:spPr>
      </p:pic>
      <p:pic>
        <p:nvPicPr>
          <p:cNvPr id="21" name="图片 20"/>
          <p:cNvPicPr>
            <a:picLocks noChangeAspect="1"/>
          </p:cNvPicPr>
          <p:nvPr/>
        </p:nvPicPr>
        <p:blipFill>
          <a:blip r:embed="rId6"/>
          <a:stretch>
            <a:fillRect/>
          </a:stretch>
        </p:blipFill>
        <p:spPr>
          <a:xfrm>
            <a:off x="6174695" y="3786917"/>
            <a:ext cx="5686889" cy="2569522"/>
          </a:xfrm>
          <a:prstGeom prst="rect">
            <a:avLst/>
          </a:prstGeom>
        </p:spPr>
      </p:pic>
      <p:sp>
        <p:nvSpPr>
          <p:cNvPr id="12" name="矩形 11"/>
          <p:cNvSpPr/>
          <p:nvPr/>
        </p:nvSpPr>
        <p:spPr>
          <a:xfrm>
            <a:off x="6975602" y="6407305"/>
            <a:ext cx="2717411" cy="338554"/>
          </a:xfrm>
          <a:prstGeom prst="rect">
            <a:avLst/>
          </a:prstGeom>
        </p:spPr>
        <p:txBody>
          <a:bodyPr wrap="none">
            <a:spAutoFit/>
          </a:bodyPr>
          <a:lstStyle/>
          <a:p>
            <a:r>
              <a:rPr lang="en-US" altLang="zh-CN" sz="1600" dirty="0">
                <a:latin typeface="Arial" panose="020B0604020202020204" pitchFamily="34" charset="0"/>
                <a:cs typeface="Arial" panose="020B0604020202020204" pitchFamily="34" charset="0"/>
              </a:rPr>
              <a:t>Nature. 591:564-569 (2021)</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122806"/>
      </p:ext>
    </p:extLst>
  </p:cSld>
  <p:clrMapOvr>
    <a:masterClrMapping/>
  </p:clrMapOvr>
  <mc:AlternateContent xmlns:mc="http://schemas.openxmlformats.org/markup-compatibility/2006" xmlns:p14="http://schemas.microsoft.com/office/powerpoint/2010/main">
    <mc:Choice Requires="p14">
      <p:transition spd="med" p14:dur="700" advTm="19743"/>
    </mc:Choice>
    <mc:Fallback xmlns="">
      <p:transition spd="med" advTm="197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51969C86-A67C-45B4-8034-195D7E101B01}"/>
              </a:ext>
            </a:extLst>
          </p:cNvPr>
          <p:cNvSpPr>
            <a:spLocks noChangeArrowheads="1"/>
          </p:cNvSpPr>
          <p:nvPr/>
        </p:nvSpPr>
        <p:spPr bwMode="auto">
          <a:xfrm>
            <a:off x="298315" y="-26634"/>
            <a:ext cx="11945566" cy="7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30000"/>
              </a:spcBef>
            </a:pPr>
            <a:r>
              <a:rPr lang="en-US" altLang="zh-CN" sz="3200" b="1" dirty="0">
                <a:solidFill>
                  <a:srgbClr val="FFFFFF"/>
                </a:solidFill>
                <a:latin typeface="Arial" panose="020B0604020202020204" pitchFamily="34" charset="0"/>
                <a:ea typeface="微软雅黑 Light" panose="020B0502040204020203" charset="-122"/>
                <a:cs typeface="Arial" panose="020B0604020202020204" pitchFamily="34" charset="0"/>
                <a:sym typeface="Times New Roman" panose="02020603050405020304" pitchFamily="18" charset="0"/>
              </a:rPr>
              <a:t>Free space optical links on the ground</a:t>
            </a:r>
          </a:p>
        </p:txBody>
      </p:sp>
      <p:pic>
        <p:nvPicPr>
          <p:cNvPr id="4" name="图片 3"/>
          <p:cNvPicPr>
            <a:picLocks noChangeAspect="1"/>
          </p:cNvPicPr>
          <p:nvPr/>
        </p:nvPicPr>
        <p:blipFill>
          <a:blip r:embed="rId3"/>
          <a:stretch>
            <a:fillRect/>
          </a:stretch>
        </p:blipFill>
        <p:spPr>
          <a:xfrm>
            <a:off x="485277" y="704078"/>
            <a:ext cx="6795659" cy="3847093"/>
          </a:xfrm>
          <a:prstGeom prst="rect">
            <a:avLst/>
          </a:prstGeom>
        </p:spPr>
      </p:pic>
      <p:pic>
        <p:nvPicPr>
          <p:cNvPr id="8" name="图片 7"/>
          <p:cNvPicPr>
            <a:picLocks noChangeAspect="1"/>
          </p:cNvPicPr>
          <p:nvPr/>
        </p:nvPicPr>
        <p:blipFill rotWithShape="1">
          <a:blip r:embed="rId4"/>
          <a:srcRect t="2037" b="67253"/>
          <a:stretch/>
        </p:blipFill>
        <p:spPr>
          <a:xfrm>
            <a:off x="298315" y="4641123"/>
            <a:ext cx="7169584" cy="2098889"/>
          </a:xfrm>
          <a:prstGeom prst="rect">
            <a:avLst/>
          </a:prstGeom>
        </p:spPr>
      </p:pic>
      <p:pic>
        <p:nvPicPr>
          <p:cNvPr id="9" name="图片 8"/>
          <p:cNvPicPr>
            <a:picLocks noChangeAspect="1"/>
          </p:cNvPicPr>
          <p:nvPr/>
        </p:nvPicPr>
        <p:blipFill rotWithShape="1">
          <a:blip r:embed="rId5"/>
          <a:srcRect l="1115" t="1133" r="47524"/>
          <a:stretch/>
        </p:blipFill>
        <p:spPr>
          <a:xfrm>
            <a:off x="7624340" y="905860"/>
            <a:ext cx="4217591" cy="3795966"/>
          </a:xfrm>
          <a:prstGeom prst="rect">
            <a:avLst/>
          </a:prstGeom>
        </p:spPr>
      </p:pic>
      <p:sp>
        <p:nvSpPr>
          <p:cNvPr id="10" name="文本框 9"/>
          <p:cNvSpPr txBox="1"/>
          <p:nvPr/>
        </p:nvSpPr>
        <p:spPr>
          <a:xfrm>
            <a:off x="7700054" y="4903608"/>
            <a:ext cx="4420826" cy="1290866"/>
          </a:xfrm>
          <a:prstGeom prst="rect">
            <a:avLst/>
          </a:prstGeom>
          <a:noFill/>
        </p:spPr>
        <p:txBody>
          <a:bodyPr wrap="none" rtlCol="0">
            <a:spAutoFit/>
          </a:bodyPr>
          <a:lstStyle/>
          <a:p>
            <a:pPr>
              <a:lnSpc>
                <a:spcPct val="150000"/>
              </a:lnSpc>
            </a:pPr>
            <a:r>
              <a:rPr lang="en-US" altLang="zh-CN" dirty="0">
                <a:solidFill>
                  <a:srgbClr val="FF0000"/>
                </a:solidFill>
                <a:latin typeface="Arial" panose="020B0604020202020204" pitchFamily="34" charset="0"/>
                <a:cs typeface="Arial" panose="020B0604020202020204" pitchFamily="34" charset="0"/>
              </a:rPr>
              <a:t>Launch a stronger laser</a:t>
            </a:r>
            <a:r>
              <a:rPr lang="zh-CN" altLang="en-US" dirty="0">
                <a:solidFill>
                  <a:srgbClr val="FF0000"/>
                </a:solidFill>
                <a:latin typeface="Arial" panose="020B0604020202020204" pitchFamily="34" charset="0"/>
                <a:cs typeface="Arial" panose="020B0604020202020204" pitchFamily="34" charset="0"/>
              </a:rPr>
              <a:t>：</a:t>
            </a:r>
            <a:r>
              <a:rPr lang="en-US" altLang="zh-CN" dirty="0">
                <a:solidFill>
                  <a:srgbClr val="FF0000"/>
                </a:solidFill>
                <a:latin typeface="Arial" panose="020B0604020202020204" pitchFamily="34" charset="0"/>
                <a:cs typeface="Arial" panose="020B0604020202020204" pitchFamily="34" charset="0"/>
              </a:rPr>
              <a:t>up to Watt level</a:t>
            </a:r>
          </a:p>
          <a:p>
            <a:pPr>
              <a:lnSpc>
                <a:spcPct val="150000"/>
              </a:lnSpc>
            </a:pPr>
            <a:r>
              <a:rPr lang="en-US" altLang="zh-CN" dirty="0">
                <a:latin typeface="Arial" panose="020B0604020202020204" pitchFamily="34" charset="0"/>
                <a:cs typeface="Arial" panose="020B0604020202020204" pitchFamily="34" charset="0"/>
              </a:rPr>
              <a:t>Detection sensitivity: </a:t>
            </a:r>
            <a:r>
              <a:rPr lang="en-US" altLang="zh-CN" dirty="0" err="1">
                <a:latin typeface="Arial" panose="020B0604020202020204" pitchFamily="34" charset="0"/>
                <a:cs typeface="Arial" panose="020B0604020202020204" pitchFamily="34" charset="0"/>
              </a:rPr>
              <a:t>Nanowatts</a:t>
            </a:r>
            <a:r>
              <a:rPr lang="en-US" altLang="zh-CN" dirty="0">
                <a:latin typeface="Arial" panose="020B0604020202020204" pitchFamily="34" charset="0"/>
                <a:cs typeface="Arial" panose="020B0604020202020204" pitchFamily="34" charset="0"/>
              </a:rPr>
              <a:t> level</a:t>
            </a:r>
          </a:p>
          <a:p>
            <a:pPr>
              <a:lnSpc>
                <a:spcPct val="150000"/>
              </a:lnSpc>
            </a:pPr>
            <a:r>
              <a:rPr lang="en-US" altLang="zh-CN" dirty="0">
                <a:latin typeface="Arial" panose="020B0604020202020204" pitchFamily="34" charset="0"/>
                <a:cs typeface="Arial" panose="020B0604020202020204" pitchFamily="34" charset="0"/>
              </a:rPr>
              <a:t>Loss</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up to 89 dB</a:t>
            </a:r>
            <a:endParaRPr lang="zh-CN" altLang="en-US" dirty="0">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07ED8186-0532-433E-9218-CEF803B5AB0A}"/>
              </a:ext>
            </a:extLst>
          </p:cNvPr>
          <p:cNvSpPr/>
          <p:nvPr/>
        </p:nvSpPr>
        <p:spPr>
          <a:xfrm>
            <a:off x="6794339" y="6460632"/>
            <a:ext cx="5397661" cy="369332"/>
          </a:xfrm>
          <a:prstGeom prst="rect">
            <a:avLst/>
          </a:prstGeom>
        </p:spPr>
        <p:txBody>
          <a:bodyPr wrap="square">
            <a:spAutoFit/>
          </a:bodyPr>
          <a:lstStyle/>
          <a:p>
            <a:pPr algn="r"/>
            <a:r>
              <a:rPr lang="en-US" altLang="zh-CN" dirty="0">
                <a:latin typeface="Arial" panose="020B0604020202020204" pitchFamily="34" charset="0"/>
                <a:cs typeface="Arial" panose="020B0604020202020204" pitchFamily="34" charset="0"/>
              </a:rPr>
              <a:t>Qi. Shen </a:t>
            </a:r>
            <a:r>
              <a:rPr lang="en-US" altLang="zh-CN" i="1" dirty="0">
                <a:latin typeface="Arial" panose="020B0604020202020204" pitchFamily="34" charset="0"/>
                <a:cs typeface="Arial" panose="020B0604020202020204" pitchFamily="34" charset="0"/>
              </a:rPr>
              <a:t>et al. Nature</a:t>
            </a:r>
            <a:r>
              <a:rPr lang="en-US" altLang="zh-CN" dirty="0">
                <a:latin typeface="Arial" panose="020B0604020202020204" pitchFamily="34" charset="0"/>
                <a:cs typeface="Arial" panose="020B0604020202020204" pitchFamily="34" charset="0"/>
              </a:rPr>
              <a:t>, 610: 661–666 (2022)</a:t>
            </a:r>
            <a:endParaRPr lang="en-US" altLang="zh-CN"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57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97CDD83-B25E-4A85-9A09-8F580F2A7991}"/>
              </a:ext>
            </a:extLst>
          </p:cNvPr>
          <p:cNvPicPr>
            <a:picLocks noChangeAspect="1"/>
          </p:cNvPicPr>
          <p:nvPr/>
        </p:nvPicPr>
        <p:blipFill>
          <a:blip r:embed="rId3"/>
          <a:stretch>
            <a:fillRect/>
          </a:stretch>
        </p:blipFill>
        <p:spPr>
          <a:xfrm>
            <a:off x="1541523" y="622798"/>
            <a:ext cx="9459149" cy="5673648"/>
          </a:xfrm>
          <a:prstGeom prst="rect">
            <a:avLst/>
          </a:prstGeom>
        </p:spPr>
      </p:pic>
      <p:sp>
        <p:nvSpPr>
          <p:cNvPr id="2" name="文本框 1">
            <a:extLst>
              <a:ext uri="{FF2B5EF4-FFF2-40B4-BE49-F238E27FC236}">
                <a16:creationId xmlns:a16="http://schemas.microsoft.com/office/drawing/2014/main" id="{132F3BAD-E3C5-45E1-8753-180AC8481D2C}"/>
              </a:ext>
            </a:extLst>
          </p:cNvPr>
          <p:cNvSpPr txBox="1"/>
          <p:nvPr/>
        </p:nvSpPr>
        <p:spPr>
          <a:xfrm>
            <a:off x="9039828" y="3842795"/>
            <a:ext cx="1544012" cy="369332"/>
          </a:xfrm>
          <a:prstGeom prst="rect">
            <a:avLst/>
          </a:prstGeom>
          <a:noFill/>
        </p:spPr>
        <p:txBody>
          <a:bodyPr wrap="none" rtlCol="0">
            <a:spAutoFit/>
          </a:bodyPr>
          <a:lstStyle/>
          <a:p>
            <a:r>
              <a:rPr lang="en-US" altLang="zh-CN" b="1" dirty="0">
                <a:solidFill>
                  <a:srgbClr val="FF0000"/>
                </a:solidFill>
                <a:latin typeface="Arial" panose="020B0604020202020204" pitchFamily="34" charset="0"/>
                <a:cs typeface="Arial" panose="020B0604020202020204" pitchFamily="34" charset="0"/>
              </a:rPr>
              <a:t>Below 1 p W</a:t>
            </a:r>
            <a:endParaRPr lang="zh-CN" altLang="en-US" b="1" dirty="0">
              <a:solidFill>
                <a:srgbClr val="FF0000"/>
              </a:solidFill>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51969C86-A67C-45B4-8034-195D7E101B01}"/>
              </a:ext>
            </a:extLst>
          </p:cNvPr>
          <p:cNvSpPr>
            <a:spLocks noChangeArrowheads="1"/>
          </p:cNvSpPr>
          <p:nvPr/>
        </p:nvSpPr>
        <p:spPr bwMode="auto">
          <a:xfrm>
            <a:off x="298315" y="-26634"/>
            <a:ext cx="11945566" cy="7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30000"/>
              </a:spcBef>
            </a:pPr>
            <a:r>
              <a:rPr lang="en-US" altLang="zh-CN" sz="3200" b="1" dirty="0">
                <a:solidFill>
                  <a:srgbClr val="FFFFFF"/>
                </a:solidFill>
                <a:latin typeface="Arial" panose="020B0604020202020204" pitchFamily="34" charset="0"/>
                <a:ea typeface="微软雅黑 Light" panose="020B0502040204020203" charset="-122"/>
                <a:cs typeface="Arial" panose="020B0604020202020204" pitchFamily="34" charset="0"/>
                <a:sym typeface="Times New Roman" panose="02020603050405020304" pitchFamily="18" charset="0"/>
              </a:rPr>
              <a:t>Free space optical links on the ground</a:t>
            </a:r>
          </a:p>
        </p:txBody>
      </p:sp>
      <p:sp>
        <p:nvSpPr>
          <p:cNvPr id="7" name="文本框 6">
            <a:extLst>
              <a:ext uri="{FF2B5EF4-FFF2-40B4-BE49-F238E27FC236}">
                <a16:creationId xmlns:a16="http://schemas.microsoft.com/office/drawing/2014/main" id="{91775A0D-F2C7-4826-9731-EC14939A3431}"/>
              </a:ext>
            </a:extLst>
          </p:cNvPr>
          <p:cNvSpPr txBox="1"/>
          <p:nvPr/>
        </p:nvSpPr>
        <p:spPr>
          <a:xfrm>
            <a:off x="6146755" y="6488668"/>
            <a:ext cx="6045245"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Caldwell, E. D., </a:t>
            </a:r>
            <a:r>
              <a:rPr lang="en-US" altLang="zh-CN" i="1" dirty="0">
                <a:latin typeface="Arial" panose="020B0604020202020204" pitchFamily="34" charset="0"/>
                <a:cs typeface="Arial" panose="020B0604020202020204" pitchFamily="34" charset="0"/>
              </a:rPr>
              <a:t>et al. </a:t>
            </a:r>
            <a:r>
              <a:rPr lang="en-US" altLang="zh-CN" dirty="0">
                <a:latin typeface="Arial" panose="020B0604020202020204" pitchFamily="34" charset="0"/>
                <a:cs typeface="Arial" panose="020B0604020202020204" pitchFamily="34" charset="0"/>
              </a:rPr>
              <a:t>(2023). </a:t>
            </a:r>
            <a:r>
              <a:rPr lang="en-US" altLang="zh-CN" u="sng" dirty="0">
                <a:latin typeface="Arial" panose="020B0604020202020204" pitchFamily="34" charset="0"/>
                <a:cs typeface="Arial" panose="020B0604020202020204" pitchFamily="34" charset="0"/>
              </a:rPr>
              <a:t>Nature </a:t>
            </a:r>
            <a:r>
              <a:rPr lang="en-US" altLang="zh-CN" b="1" u="sng" dirty="0">
                <a:latin typeface="Arial" panose="020B0604020202020204" pitchFamily="34" charset="0"/>
                <a:cs typeface="Arial" panose="020B0604020202020204" pitchFamily="34" charset="0"/>
              </a:rPr>
              <a:t>618(7966): 721-726.</a:t>
            </a:r>
          </a:p>
        </p:txBody>
      </p:sp>
      <p:sp>
        <p:nvSpPr>
          <p:cNvPr id="4" name="文本框 3"/>
          <p:cNvSpPr txBox="1"/>
          <p:nvPr/>
        </p:nvSpPr>
        <p:spPr>
          <a:xfrm>
            <a:off x="1076960" y="6456402"/>
            <a:ext cx="1999265" cy="369332"/>
          </a:xfrm>
          <a:prstGeom prst="rect">
            <a:avLst/>
          </a:prstGeom>
          <a:noFill/>
        </p:spPr>
        <p:txBody>
          <a:bodyPr wrap="none" rtlCol="0">
            <a:spAutoFit/>
          </a:bodyPr>
          <a:lstStyle/>
          <a:p>
            <a:r>
              <a:rPr lang="en-US" altLang="zh-CN" dirty="0"/>
              <a:t>Loss : up to 100 dB</a:t>
            </a:r>
            <a:endParaRPr lang="zh-CN" altLang="en-US" dirty="0"/>
          </a:p>
        </p:txBody>
      </p:sp>
    </p:spTree>
    <p:extLst>
      <p:ext uri="{BB962C8B-B14F-4D97-AF65-F5344CB8AC3E}">
        <p14:creationId xmlns:p14="http://schemas.microsoft.com/office/powerpoint/2010/main" val="41708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1"/>
          <p:cNvSpPr>
            <a:spLocks noGrp="1"/>
          </p:cNvSpPr>
          <p:nvPr/>
        </p:nvSpPr>
        <p:spPr>
          <a:xfrm>
            <a:off x="927100" y="0"/>
            <a:ext cx="11251565" cy="579120"/>
          </a:xfrm>
          <a:prstGeom prst="rect">
            <a:avLst/>
          </a:prstGeom>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lgn="l">
              <a:buNone/>
            </a:pPr>
            <a:r>
              <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rPr>
              <a:t>Outline</a:t>
            </a:r>
          </a:p>
        </p:txBody>
      </p:sp>
      <p:sp>
        <p:nvSpPr>
          <p:cNvPr id="9" name="文本框 8">
            <a:extLst>
              <a:ext uri="{FF2B5EF4-FFF2-40B4-BE49-F238E27FC236}">
                <a16:creationId xmlns:a16="http://schemas.microsoft.com/office/drawing/2014/main" id="{61E51546-78F2-4315-9E18-54BB3DBE4935}"/>
              </a:ext>
            </a:extLst>
          </p:cNvPr>
          <p:cNvSpPr txBox="1"/>
          <p:nvPr/>
        </p:nvSpPr>
        <p:spPr>
          <a:xfrm>
            <a:off x="1160995" y="2542331"/>
            <a:ext cx="9870010" cy="2308324"/>
          </a:xfrm>
          <a:prstGeom prst="rect">
            <a:avLst/>
          </a:prstGeom>
          <a:noFill/>
        </p:spPr>
        <p:txBody>
          <a:bodyPr wrap="none" rtlCol="0">
            <a:spAutoFit/>
          </a:bodyPr>
          <a:lstStyle/>
          <a:p>
            <a:pPr marL="285750" indent="-285750">
              <a:lnSpc>
                <a:spcPct val="200000"/>
              </a:lnSpc>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Motivation of Satellite optical links (SOL) for optical clock comparison</a:t>
            </a:r>
          </a:p>
          <a:p>
            <a:pPr marL="285750" indent="-285750">
              <a:lnSpc>
                <a:spcPct val="200000"/>
              </a:lnSpc>
              <a:buFont typeface="Wingdings" panose="05000000000000000000" pitchFamily="2" charset="2"/>
              <a:buChar char="l"/>
            </a:pPr>
            <a:r>
              <a:rPr lang="en-US" altLang="zh-CN" sz="2400" dirty="0">
                <a:solidFill>
                  <a:srgbClr val="FF0000"/>
                </a:solidFill>
                <a:latin typeface="Arial" panose="020B0604020202020204" pitchFamily="34" charset="0"/>
                <a:cs typeface="Arial" panose="020B0604020202020204" pitchFamily="34" charset="0"/>
              </a:rPr>
              <a:t>Challenge of Satellite optical links: Doppler effect</a:t>
            </a:r>
          </a:p>
          <a:p>
            <a:pPr marL="285750" indent="-285750">
              <a:lnSpc>
                <a:spcPct val="200000"/>
              </a:lnSpc>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Plan and progress of SOL in China</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卫星图标图片免费下载_PNG素材_编号13gi7w4qz_图精灵"/>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867916" y="3889965"/>
            <a:ext cx="524647" cy="52155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55625" y="641212"/>
            <a:ext cx="10505440" cy="1015663"/>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Challenge of the Doppler effect:</a:t>
            </a:r>
          </a:p>
          <a:p>
            <a:pPr marL="342900" indent="-342900">
              <a:buFont typeface="Wingdings" panose="05000000000000000000" pitchFamily="2" charset="2"/>
              <a:buChar char="Ø"/>
            </a:pPr>
            <a:r>
              <a:rPr lang="en-US" altLang="zh-CN" sz="2000" dirty="0">
                <a:solidFill>
                  <a:srgbClr val="FF0000"/>
                </a:solidFill>
                <a:latin typeface="Arial" panose="020B0604020202020204" pitchFamily="34" charset="0"/>
                <a:cs typeface="Arial" panose="020B0604020202020204" pitchFamily="34" charset="0"/>
              </a:rPr>
              <a:t>1. Introduces </a:t>
            </a:r>
            <a:r>
              <a:rPr lang="en-US" altLang="zh-CN" sz="2000" dirty="0">
                <a:solidFill>
                  <a:srgbClr val="FF0000"/>
                </a:solidFill>
                <a:latin typeface="Arial" panose="020B0604020202020204" pitchFamily="34" charset="0"/>
                <a:cs typeface="Arial" panose="020B0604020202020204" pitchFamily="34" charset="0"/>
                <a:sym typeface="+mn-ea"/>
              </a:rPr>
              <a:t>link asymmetry between satellite-to-ground uplink and downlink</a:t>
            </a:r>
          </a:p>
          <a:p>
            <a:pPr marL="342900" indent="-342900">
              <a:buFont typeface="Wingdings" panose="05000000000000000000" charset="0"/>
              <a:buChar char="Ø"/>
            </a:pPr>
            <a:r>
              <a:rPr lang="en-US" altLang="zh-CN" sz="2000" dirty="0">
                <a:latin typeface="Arial" panose="020B0604020202020204" pitchFamily="34" charset="0"/>
                <a:cs typeface="Arial" panose="020B0604020202020204" pitchFamily="34" charset="0"/>
              </a:rPr>
              <a:t>2. Introduces errors during timing process of optical linear sampling</a:t>
            </a:r>
          </a:p>
        </p:txBody>
      </p:sp>
      <mc:AlternateContent xmlns:mc="http://schemas.openxmlformats.org/markup-compatibility/2006" xmlns:a14="http://schemas.microsoft.com/office/drawing/2010/main">
        <mc:Choice Requires="a14">
          <p:sp>
            <p:nvSpPr>
              <p:cNvPr id="4" name="矩形 3"/>
              <p:cNvSpPr/>
              <p:nvPr/>
            </p:nvSpPr>
            <p:spPr>
              <a:xfrm>
                <a:off x="741940" y="2518561"/>
                <a:ext cx="5547360" cy="6292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kern="100" smtClean="0">
                              <a:latin typeface="Cambria Math" panose="02040503050406030204" pitchFamily="18" charset="0"/>
                              <a:ea typeface="Cambria Math" panose="02040503050406030204" pitchFamily="18" charset="0"/>
                              <a:cs typeface="Cambria Math" panose="02040503050406030204" pitchFamily="18" charset="0"/>
                            </a:rPr>
                          </m:ctrlPr>
                        </m:sSubPr>
                        <m:e>
                          <m:r>
                            <a:rPr lang="en-US" altLang="zh-CN" i="1" kern="100" smtClean="0">
                              <a:latin typeface="Cambria Math" panose="02040503050406030204" pitchFamily="18" charset="0"/>
                              <a:ea typeface="Cambria Math" panose="02040503050406030204" pitchFamily="18" charset="0"/>
                              <a:cs typeface="Cambria Math" panose="02040503050406030204" pitchFamily="18" charset="0"/>
                            </a:rPr>
                            <m:t>∆</m:t>
                          </m:r>
                          <m:r>
                            <a:rPr lang="en-US" altLang="zh-CN" i="1" kern="100" smtClean="0">
                              <a:latin typeface="Cambria Math" panose="02040503050406030204" pitchFamily="18" charset="0"/>
                              <a:ea typeface="Cambria Math" panose="02040503050406030204" pitchFamily="18" charset="0"/>
                              <a:cs typeface="Cambria Math" panose="02040503050406030204" pitchFamily="18" charset="0"/>
                            </a:rPr>
                            <m:t>𝑇</m:t>
                          </m:r>
                        </m:e>
                        <m:sub>
                          <m:r>
                            <a:rPr lang="en-US" altLang="zh-CN" i="1" kern="100" smtClean="0">
                              <a:latin typeface="Cambria Math" panose="02040503050406030204" pitchFamily="18" charset="0"/>
                              <a:ea typeface="Cambria Math" panose="02040503050406030204" pitchFamily="18" charset="0"/>
                              <a:cs typeface="Cambria Math" panose="02040503050406030204" pitchFamily="18" charset="0"/>
                            </a:rPr>
                            <m:t>𝑝𝑎𝑡h</m:t>
                          </m:r>
                        </m:sub>
                      </m:sSub>
                      <m:r>
                        <a:rPr lang="en-US" altLang="zh-CN" i="1" kern="10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zh-CN" altLang="zh-CN" i="1">
                              <a:latin typeface="Cambria Math" panose="02040503050406030204" pitchFamily="18" charset="0"/>
                            </a:rPr>
                          </m:ctrlPr>
                        </m:fPr>
                        <m:num>
                          <m:r>
                            <a:rPr lang="en-US" altLang="zh-CN" b="0" i="1" smtClean="0">
                              <a:latin typeface="Cambria Math" panose="02040503050406030204" pitchFamily="18" charset="0"/>
                            </a:rPr>
                            <m:t>𝑣</m:t>
                          </m:r>
                          <m:r>
                            <a:rPr lang="en-US" altLang="zh-CN" i="1" kern="100">
                              <a:latin typeface="Cambria Math" panose="02040503050406030204" pitchFamily="18" charset="0"/>
                              <a:ea typeface="Cambria Math" panose="02040503050406030204" pitchFamily="18" charset="0"/>
                              <a:cs typeface="Times New Roman" panose="02020603050405020304" pitchFamily="18" charset="0"/>
                            </a:rPr>
                            <m:t>𝐷</m:t>
                          </m:r>
                          <m:d>
                            <m:dPr>
                              <m:ctrlPr>
                                <a:rPr lang="en-US"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zh-CN" i="1" kern="100">
                                      <a:latin typeface="Cambria Math" panose="02040503050406030204" pitchFamily="18" charset="0"/>
                                      <a:ea typeface="Cambria Math" panose="02040503050406030204" pitchFamily="18" charset="0"/>
                                      <a:cs typeface="Times New Roman" panose="02020603050405020304" pitchFamily="18" charset="0"/>
                                    </a:rPr>
                                    <m:t>0</m:t>
                                  </m:r>
                                  <m:r>
                                    <a:rPr lang="en-US" altLang="zh-CN" i="1" kern="100">
                                      <a:latin typeface="Cambria Math" panose="02040503050406030204" pitchFamily="18" charset="0"/>
                                      <a:ea typeface="Cambria Math" panose="02040503050406030204" pitchFamily="18" charset="0"/>
                                      <a:cs typeface="Times New Roman" panose="02020603050405020304" pitchFamily="18" charset="0"/>
                                    </a:rPr>
                                    <m:t>𝐴</m:t>
                                  </m:r>
                                </m:sub>
                              </m:sSub>
                            </m:e>
                          </m:d>
                        </m:num>
                        <m:den>
                          <m:r>
                            <a:rPr lang="en-US" altLang="zh-CN">
                              <a:latin typeface="Cambria Math" panose="02040503050406030204" pitchFamily="18" charset="0"/>
                            </a:rPr>
                            <m:t>2</m:t>
                          </m:r>
                          <m:sSup>
                            <m:sSupPr>
                              <m:ctrlPr>
                                <a:rPr lang="zh-CN" altLang="zh-CN" i="1">
                                  <a:latin typeface="Cambria Math" panose="02040503050406030204" pitchFamily="18" charset="0"/>
                                </a:rPr>
                              </m:ctrlPr>
                            </m:sSupPr>
                            <m:e>
                              <m:r>
                                <a:rPr lang="en-US" altLang="zh-CN" i="1">
                                  <a:latin typeface="Cambria Math" panose="02040503050406030204" pitchFamily="18" charset="0"/>
                                </a:rPr>
                                <m:t>𝑐</m:t>
                              </m:r>
                            </m:e>
                            <m:sup>
                              <m:r>
                                <a:rPr lang="en-US" altLang="zh-CN">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𝑣</m:t>
                          </m:r>
                          <m:r>
                            <a:rPr lang="en-US" altLang="zh-CN" i="1">
                              <a:latin typeface="Cambria Math" panose="02040503050406030204" pitchFamily="18" charset="0"/>
                              <a:cs typeface="Cambria Math" panose="02040503050406030204" pitchFamily="18" charset="0"/>
                            </a:rPr>
                            <m:t>∙</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a:latin typeface="Cambria Math" panose="02040503050406030204" pitchFamily="18" charset="0"/>
                                    </a:rPr>
                                    <m:t>0</m:t>
                                  </m:r>
                                  <m:r>
                                    <a:rPr lang="en-US" altLang="zh-CN" i="1">
                                      <a:latin typeface="Cambria Math" panose="02040503050406030204" pitchFamily="18" charset="0"/>
                                    </a:rPr>
                                    <m:t>𝐵</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a:latin typeface="Cambria Math" panose="02040503050406030204" pitchFamily="18" charset="0"/>
                                    </a:rPr>
                                    <m:t>0</m:t>
                                  </m:r>
                                  <m:r>
                                    <a:rPr lang="en-US" altLang="zh-CN" i="1">
                                      <a:latin typeface="Cambria Math" panose="02040503050406030204" pitchFamily="18" charset="0"/>
                                    </a:rPr>
                                    <m:t>𝐴</m:t>
                                  </m:r>
                                </m:sub>
                              </m:sSub>
                              <m:r>
                                <a:rPr lang="en-US" altLang="zh-CN">
                                  <a:latin typeface="Cambria Math" panose="02040503050406030204" pitchFamily="18" charset="0"/>
                                </a:rPr>
                                <m:t>+∆</m:t>
                              </m:r>
                              <m:r>
                                <a:rPr lang="en-US" altLang="zh-CN" i="1">
                                  <a:latin typeface="Cambria Math" panose="02040503050406030204" pitchFamily="18" charset="0"/>
                                </a:rPr>
                                <m:t>𝑇</m:t>
                              </m:r>
                            </m:e>
                          </m:d>
                        </m:num>
                        <m:den>
                          <m:r>
                            <a:rPr lang="en-US" altLang="zh-CN" i="1">
                              <a:latin typeface="Cambria Math" panose="02040503050406030204" pitchFamily="18" charset="0"/>
                            </a:rPr>
                            <m:t>2</m:t>
                          </m:r>
                          <m:r>
                            <a:rPr lang="en-US" altLang="zh-CN" i="1">
                              <a:latin typeface="Cambria Math" panose="02040503050406030204" pitchFamily="18" charset="0"/>
                            </a:rPr>
                            <m:t>𝑐</m:t>
                          </m:r>
                        </m:den>
                      </m:f>
                      <m:r>
                        <a:rPr lang="en-US" altLang="zh-CN">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𝑣</m:t>
                              </m:r>
                            </m:e>
                            <m:sub>
                              <m:r>
                                <a:rPr lang="zh-CN" altLang="zh-CN">
                                  <a:latin typeface="Cambria Math" panose="02040503050406030204" pitchFamily="18" charset="0"/>
                                </a:rPr>
                                <m:t>⊥</m:t>
                              </m:r>
                              <m:r>
                                <a:rPr lang="en-US" altLang="zh-CN" i="1">
                                  <a:latin typeface="Cambria Math" panose="02040503050406030204" pitchFamily="18" charset="0"/>
                                </a:rPr>
                                <m:t>𝑎</m:t>
                              </m:r>
                            </m:sub>
                          </m:sSub>
                          <m:r>
                            <a:rPr lang="en-US" altLang="zh-CN" i="1" kern="100">
                              <a:latin typeface="Cambria Math" panose="02040503050406030204" pitchFamily="18" charset="0"/>
                              <a:ea typeface="Cambria Math" panose="02040503050406030204" pitchFamily="18" charset="0"/>
                              <a:cs typeface="Times New Roman" panose="02020603050405020304" pitchFamily="18" charset="0"/>
                            </a:rPr>
                            <m:t>𝐷</m:t>
                          </m:r>
                          <m:d>
                            <m:dPr>
                              <m:ctrlPr>
                                <a:rPr lang="en-US"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zh-CN" i="1" kern="100">
                                      <a:latin typeface="Cambria Math" panose="02040503050406030204" pitchFamily="18" charset="0"/>
                                      <a:ea typeface="Cambria Math" panose="02040503050406030204" pitchFamily="18" charset="0"/>
                                      <a:cs typeface="Times New Roman" panose="02020603050405020304" pitchFamily="18" charset="0"/>
                                    </a:rPr>
                                    <m:t>0</m:t>
                                  </m:r>
                                  <m:r>
                                    <a:rPr lang="en-US" altLang="zh-CN" i="1" kern="100">
                                      <a:latin typeface="Cambria Math" panose="02040503050406030204" pitchFamily="18" charset="0"/>
                                      <a:ea typeface="Cambria Math" panose="02040503050406030204" pitchFamily="18" charset="0"/>
                                      <a:cs typeface="Times New Roman" panose="02020603050405020304" pitchFamily="18" charset="0"/>
                                    </a:rPr>
                                    <m:t>𝐴</m:t>
                                  </m:r>
                                </m:sub>
                              </m:sSub>
                            </m:e>
                          </m:d>
                        </m:num>
                        <m:den>
                          <m:sSup>
                            <m:sSupPr>
                              <m:ctrlPr>
                                <a:rPr lang="zh-CN" altLang="zh-CN" i="1">
                                  <a:latin typeface="Cambria Math" panose="02040503050406030204" pitchFamily="18" charset="0"/>
                                </a:rPr>
                              </m:ctrlPr>
                            </m:sSupPr>
                            <m:e>
                              <m:r>
                                <a:rPr lang="en-US" altLang="zh-CN" i="1">
                                  <a:latin typeface="Cambria Math" panose="02040503050406030204" pitchFamily="18" charset="0"/>
                                </a:rPr>
                                <m:t>𝑐</m:t>
                              </m:r>
                            </m:e>
                            <m:sup>
                              <m:r>
                                <a:rPr lang="en-US" altLang="zh-CN">
                                  <a:latin typeface="Cambria Math" panose="02040503050406030204" pitchFamily="18" charset="0"/>
                                </a:rPr>
                                <m:t>2</m:t>
                              </m:r>
                            </m:sup>
                          </m:sSup>
                        </m:den>
                      </m:f>
                    </m:oMath>
                  </m:oMathPara>
                </a14:m>
                <a:endParaRPr lang="zh-CN" altLang="en-US" dirty="0">
                  <a:latin typeface="Arial" panose="020B0604020202020204" pitchFamily="34" charset="0"/>
                  <a:cs typeface="Arial" panose="020B0604020202020204" pitchFamily="34"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741940" y="2518561"/>
                <a:ext cx="5547360" cy="629285"/>
              </a:xfrm>
              <a:prstGeom prst="rect">
                <a:avLst/>
              </a:prstGeom>
              <a:blipFill>
                <a:blip r:embed="rId4"/>
                <a:stretch>
                  <a:fillRect/>
                </a:stretch>
              </a:blipFill>
            </p:spPr>
            <p:txBody>
              <a:bodyPr/>
              <a:lstStyle/>
              <a:p>
                <a:r>
                  <a:rPr lang="zh-CN" altLang="en-US">
                    <a:noFill/>
                  </a:rPr>
                  <a:t> </a:t>
                </a:r>
              </a:p>
            </p:txBody>
          </p:sp>
        </mc:Fallback>
      </mc:AlternateContent>
      <p:sp>
        <p:nvSpPr>
          <p:cNvPr id="8" name="椭圆 7"/>
          <p:cNvSpPr/>
          <p:nvPr/>
        </p:nvSpPr>
        <p:spPr>
          <a:xfrm>
            <a:off x="1733684" y="2412754"/>
            <a:ext cx="941133" cy="88827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椭圆 14"/>
          <p:cNvSpPr/>
          <p:nvPr/>
        </p:nvSpPr>
        <p:spPr>
          <a:xfrm>
            <a:off x="2834442" y="2311125"/>
            <a:ext cx="1911485" cy="88827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椭圆 17"/>
          <p:cNvSpPr/>
          <p:nvPr/>
        </p:nvSpPr>
        <p:spPr>
          <a:xfrm>
            <a:off x="4989372" y="2310490"/>
            <a:ext cx="1140870" cy="88827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10" name="组合 9"/>
          <p:cNvGrpSpPr/>
          <p:nvPr/>
        </p:nvGrpSpPr>
        <p:grpSpPr>
          <a:xfrm>
            <a:off x="9368155" y="1816735"/>
            <a:ext cx="1821815" cy="2893060"/>
            <a:chOff x="15748" y="6164"/>
            <a:chExt cx="2869" cy="4583"/>
          </a:xfrm>
        </p:grpSpPr>
        <p:pic>
          <p:nvPicPr>
            <p:cNvPr id="20" name="Picture 6" descr="50个太空探索元素PNG图标_免抠元素图片素材_懒人图库666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48" y="9961"/>
              <a:ext cx="787" cy="7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卫星图标图片免费下载_PNG素材_编号13gi7w4qz_图精灵"/>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943" y="6164"/>
              <a:ext cx="826" cy="82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接箭头连接符 25"/>
            <p:cNvCxnSpPr>
              <a:stCxn id="25" idx="2"/>
              <a:endCxn id="28" idx="0"/>
            </p:cNvCxnSpPr>
            <p:nvPr/>
          </p:nvCxnSpPr>
          <p:spPr>
            <a:xfrm>
              <a:off x="17356" y="6990"/>
              <a:ext cx="868" cy="297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7" name="直接箭头连接符 26"/>
            <p:cNvCxnSpPr>
              <a:stCxn id="20" idx="0"/>
              <a:endCxn id="25" idx="2"/>
            </p:cNvCxnSpPr>
            <p:nvPr/>
          </p:nvCxnSpPr>
          <p:spPr>
            <a:xfrm flipV="1">
              <a:off x="16141" y="6990"/>
              <a:ext cx="1215" cy="297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pic>
          <p:nvPicPr>
            <p:cNvPr id="28" name="Picture 6" descr="50个太空探索元素PNG图标_免抠元素图片素材_懒人图库6666"/>
            <p:cNvPicPr>
              <a:picLocks noChangeAspect="1" noChangeArrowheads="1"/>
            </p:cNvPicPr>
            <p:nvPr/>
          </p:nvPicPr>
          <p:blipFill>
            <a:blip r:embed="rId5" cstate="print">
              <a:alphaModFix amt="3500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31" y="9961"/>
              <a:ext cx="787" cy="787"/>
            </a:xfrm>
            <a:prstGeom prst="rect">
              <a:avLst/>
            </a:prstGeom>
            <a:noFill/>
            <a:extLst>
              <a:ext uri="{909E8E84-426E-40DD-AFC4-6F175D3DCCD1}">
                <a14:hiddenFill xmlns:a14="http://schemas.microsoft.com/office/drawing/2010/main">
                  <a:solidFill>
                    <a:srgbClr val="FFFFFF"/>
                  </a:solidFill>
                </a14:hiddenFill>
              </a:ext>
            </a:extLst>
          </p:spPr>
        </p:pic>
        <p:sp>
          <p:nvSpPr>
            <p:cNvPr id="29" name="弧形 28"/>
            <p:cNvSpPr/>
            <p:nvPr/>
          </p:nvSpPr>
          <p:spPr>
            <a:xfrm>
              <a:off x="16298" y="10275"/>
              <a:ext cx="2116" cy="473"/>
            </a:xfrm>
            <a:prstGeom prst="arc">
              <a:avLst>
                <a:gd name="adj1" fmla="val 11672033"/>
                <a:gd name="adj2" fmla="val 19866890"/>
              </a:avLst>
            </a:prstGeom>
            <a:ln w="38100">
              <a:prstDash val="dash"/>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0" name="文本框 29"/>
              <p:cNvSpPr txBox="1"/>
              <p:nvPr/>
            </p:nvSpPr>
            <p:spPr>
              <a:xfrm>
                <a:off x="6338195" y="5505712"/>
                <a:ext cx="5620385" cy="1200329"/>
              </a:xfrm>
              <a:prstGeom prst="rect">
                <a:avLst/>
              </a:prstGeom>
              <a:noFill/>
            </p:spPr>
            <p:txBody>
              <a:bodyPr wrap="square" rtlCol="0">
                <a:spAutoFit/>
              </a:bodyPr>
              <a:lstStyle/>
              <a:p>
                <a:pPr marL="285750" indent="-285750">
                  <a:buFont typeface="Wingdings" panose="05000000000000000000" charset="0"/>
                  <a:buChar char="ü"/>
                </a:pPr>
                <a:r>
                  <a:rPr lang="en-US" altLang="zh-CN" dirty="0">
                    <a:latin typeface="Arial" panose="020B0604020202020204" pitchFamily="34" charset="0"/>
                    <a:cs typeface="Arial" panose="020B0604020202020204" pitchFamily="34" charset="0"/>
                  </a:rPr>
                  <a:t>Using </a:t>
                </a:r>
                <a14:m>
                  <m:oMath xmlns:m="http://schemas.openxmlformats.org/officeDocument/2006/math">
                    <m:r>
                      <a:rPr lang="en-US" altLang="zh-CN" i="1">
                        <a:latin typeface="Cambria Math" panose="02040503050406030204" pitchFamily="18" charset="0"/>
                        <a:cs typeface="Cambria Math" panose="02040503050406030204" pitchFamily="18" charset="0"/>
                      </a:rPr>
                      <m:t>𝛬</m:t>
                    </m:r>
                  </m:oMath>
                </a14:m>
                <a:r>
                  <a:rPr lang="en-US" altLang="zh-CN" dirty="0">
                    <a:latin typeface="Arial" panose="020B0604020202020204" pitchFamily="34" charset="0"/>
                    <a:cs typeface="Arial" panose="020B0604020202020204" pitchFamily="34" charset="0"/>
                  </a:rPr>
                  <a:t>-type measurement can reduce the link asymmetry caused by the Doppler effect</a:t>
                </a:r>
              </a:p>
              <a:p>
                <a:pPr marL="285750" indent="-285750">
                  <a:buFont typeface="Wingdings" panose="05000000000000000000" charset="0"/>
                  <a:buChar char="ü"/>
                </a:pPr>
                <a:r>
                  <a:rPr lang="en-US" altLang="zh-CN" dirty="0">
                    <a:latin typeface="Arial" panose="020B0604020202020204" pitchFamily="34" charset="0"/>
                    <a:cs typeface="Arial" panose="020B0604020202020204" pitchFamily="34" charset="0"/>
                  </a:rPr>
                  <a:t>Requiring precise orbit determination data to eliminate residual Doppler induced offset.</a:t>
                </a:r>
              </a:p>
            </p:txBody>
          </p:sp>
        </mc:Choice>
        <mc:Fallback xmlns="">
          <p:sp>
            <p:nvSpPr>
              <p:cNvPr id="30" name="文本框 29"/>
              <p:cNvSpPr txBox="1">
                <a:spLocks noRot="1" noChangeAspect="1" noMove="1" noResize="1" noEditPoints="1" noAdjustHandles="1" noChangeArrowheads="1" noChangeShapeType="1" noTextEdit="1"/>
              </p:cNvSpPr>
              <p:nvPr/>
            </p:nvSpPr>
            <p:spPr>
              <a:xfrm>
                <a:off x="6338195" y="5505712"/>
                <a:ext cx="5620385" cy="1200329"/>
              </a:xfrm>
              <a:prstGeom prst="rect">
                <a:avLst/>
              </a:prstGeom>
              <a:blipFill>
                <a:blip r:embed="rId6"/>
                <a:stretch>
                  <a:fillRect l="-759" t="-2538" b="-7107"/>
                </a:stretch>
              </a:blipFill>
            </p:spPr>
            <p:txBody>
              <a:bodyPr/>
              <a:lstStyle/>
              <a:p>
                <a:r>
                  <a:rPr lang="zh-CN" altLang="en-US">
                    <a:noFill/>
                  </a:rPr>
                  <a:t> </a:t>
                </a:r>
              </a:p>
            </p:txBody>
          </p:sp>
        </mc:Fallback>
      </mc:AlternateContent>
      <p:sp>
        <p:nvSpPr>
          <p:cNvPr id="31" name="文本框 30"/>
          <p:cNvSpPr txBox="1"/>
          <p:nvPr/>
        </p:nvSpPr>
        <p:spPr>
          <a:xfrm>
            <a:off x="744626" y="1707269"/>
            <a:ext cx="6096000" cy="400110"/>
          </a:xfrm>
          <a:prstGeom prst="rect">
            <a:avLst/>
          </a:prstGeom>
          <a:noFill/>
        </p:spPr>
        <p:txBody>
          <a:bodyPr wrap="square" rtlCol="0" anchor="t">
            <a:spAutoFit/>
          </a:bodyPr>
          <a:lstStyle/>
          <a:p>
            <a:r>
              <a:rPr lang="en-US" altLang="zh-CN" sz="2000" b="1" dirty="0">
                <a:solidFill>
                  <a:srgbClr val="FF0000"/>
                </a:solidFill>
                <a:latin typeface="Arial" panose="020B0604020202020204" pitchFamily="34" charset="0"/>
                <a:cs typeface="Arial" panose="020B0604020202020204" pitchFamily="34" charset="0"/>
                <a:sym typeface="+mn-ea"/>
              </a:rPr>
              <a:t>link asymmetry</a:t>
            </a:r>
          </a:p>
        </p:txBody>
      </p:sp>
      <p:cxnSp>
        <p:nvCxnSpPr>
          <p:cNvPr id="6" name="直接箭头连接符 5"/>
          <p:cNvCxnSpPr/>
          <p:nvPr/>
        </p:nvCxnSpPr>
        <p:spPr>
          <a:xfrm flipV="1">
            <a:off x="1240155" y="4312920"/>
            <a:ext cx="2367280" cy="181864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9" name="文本框 8"/>
              <p:cNvSpPr txBox="1"/>
              <p:nvPr/>
            </p:nvSpPr>
            <p:spPr>
              <a:xfrm>
                <a:off x="741680" y="5763260"/>
                <a:ext cx="752475" cy="368300"/>
              </a:xfrm>
              <a:prstGeom prst="rect">
                <a:avLst/>
              </a:prstGeom>
              <a:noFill/>
            </p:spPr>
            <p:txBody>
              <a:bodyPr wrap="square" rtlCol="0" anchor="t">
                <a:spAutoFit/>
              </a:bodyPr>
              <a:lstStyle/>
              <a:p>
                <a:pPr/>
                <a14:m>
                  <m:oMathPara xmlns:m="http://schemas.openxmlformats.org/officeDocument/2006/math">
                    <m:oMathParaPr>
                      <m:jc m:val="centerGroup"/>
                    </m:oMathParaPr>
                    <m:oMath xmlns:m="http://schemas.openxmlformats.org/officeDocument/2006/math">
                      <m:sSub>
                        <m:sSubPr>
                          <m:ctrlPr>
                            <a:rPr lang="en-US" altLang="zh-CN" i="1" kern="10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zh-CN" i="1" kern="10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0</m:t>
                          </m:r>
                          <m:r>
                            <a:rPr lang="en-US" altLang="zh-CN" i="1" kern="10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𝐴</m:t>
                          </m:r>
                        </m:sub>
                      </m:sSub>
                    </m:oMath>
                  </m:oMathPara>
                </a14:m>
                <a:endParaRPr lang="en-US" altLang="zh-CN" i="1" kern="100">
                  <a:solidFill>
                    <a:schemeClr val="accent1"/>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741680" y="5763260"/>
                <a:ext cx="752475" cy="368300"/>
              </a:xfrm>
              <a:prstGeom prst="rect">
                <a:avLst/>
              </a:prstGeom>
              <a:blipFill>
                <a:blip r:embed="rId7"/>
                <a:stretch>
                  <a:fillRect/>
                </a:stretch>
              </a:blipFill>
            </p:spPr>
            <p:txBody>
              <a:bodyPr/>
              <a:lstStyle/>
              <a:p>
                <a:r>
                  <a:rPr lang="zh-CN" altLang="en-US">
                    <a:noFill/>
                  </a:rPr>
                  <a:t> </a:t>
                </a:r>
              </a:p>
            </p:txBody>
          </p:sp>
        </mc:Fallback>
      </mc:AlternateContent>
      <p:cxnSp>
        <p:nvCxnSpPr>
          <p:cNvPr id="11" name="直接箭头连接符 10"/>
          <p:cNvCxnSpPr/>
          <p:nvPr/>
        </p:nvCxnSpPr>
        <p:spPr>
          <a:xfrm flipH="1">
            <a:off x="1623695" y="4312920"/>
            <a:ext cx="2600960" cy="1971040"/>
          </a:xfrm>
          <a:prstGeom prst="straightConnector1">
            <a:avLst/>
          </a:prstGeom>
          <a:ln w="31750" cap="rnd">
            <a:solidFill>
              <a:srgbClr val="C00000"/>
            </a:solidFill>
            <a:round/>
            <a:tailEnd type="arrow" w="med" len="me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12" name="文本框 11"/>
              <p:cNvSpPr txBox="1"/>
              <p:nvPr/>
            </p:nvSpPr>
            <p:spPr>
              <a:xfrm>
                <a:off x="4153535" y="4184650"/>
                <a:ext cx="1176655" cy="368300"/>
              </a:xfrm>
              <a:prstGeom prst="rect">
                <a:avLst/>
              </a:prstGeom>
              <a:noFill/>
            </p:spPr>
            <p:txBody>
              <a:bodyPr wrap="square" rtlCol="0" anchor="t">
                <a:spAutoFit/>
              </a:bodyPr>
              <a:lstStyle/>
              <a:p>
                <a:pPr/>
                <a14:m>
                  <m:oMathPara xmlns:m="http://schemas.openxmlformats.org/officeDocument/2006/math">
                    <m:oMathParaPr>
                      <m:jc m:val="centerGroup"/>
                    </m:oMathParaPr>
                    <m:oMath xmlns:m="http://schemas.openxmlformats.org/officeDocument/2006/math">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𝑇</m:t>
                          </m:r>
                        </m:e>
                        <m:sub>
                          <m:r>
                            <a:rPr lang="en-US" altLang="zh-CN">
                              <a:solidFill>
                                <a:srgbClr val="C00000"/>
                              </a:solidFill>
                              <a:latin typeface="Cambria Math" panose="02040503050406030204" pitchFamily="18" charset="0"/>
                            </a:rPr>
                            <m:t>0</m:t>
                          </m:r>
                          <m:r>
                            <a:rPr lang="en-US" altLang="zh-CN" i="1">
                              <a:solidFill>
                                <a:srgbClr val="C00000"/>
                              </a:solidFill>
                              <a:latin typeface="Cambria Math" panose="02040503050406030204" pitchFamily="18" charset="0"/>
                            </a:rPr>
                            <m:t>𝐵</m:t>
                          </m:r>
                        </m:sub>
                      </m:sSub>
                      <m:r>
                        <a:rPr lang="en-US" altLang="zh-CN">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𝑇</m:t>
                      </m:r>
                    </m:oMath>
                  </m:oMathPara>
                </a14:m>
                <a:endParaRPr lang="en-US" altLang="zh-CN" i="1">
                  <a:solidFill>
                    <a:srgbClr val="C00000"/>
                  </a:solidFill>
                  <a:latin typeface="Arial" panose="020B0604020202020204" pitchFamily="34" charset="0"/>
                  <a:cs typeface="Arial" panose="020B0604020202020204" pitchFamily="34"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4153535" y="4184650"/>
                <a:ext cx="1176655" cy="368300"/>
              </a:xfrm>
              <a:prstGeom prst="rect">
                <a:avLst/>
              </a:prstGeom>
              <a:blipFill>
                <a:blip r:embed="rId8"/>
                <a:stretch>
                  <a:fillRect/>
                </a:stretch>
              </a:blipFill>
            </p:spPr>
            <p:txBody>
              <a:bodyPr/>
              <a:lstStyle/>
              <a:p>
                <a:r>
                  <a:rPr lang="zh-CN" altLang="en-US">
                    <a:noFill/>
                  </a:rPr>
                  <a:t> </a:t>
                </a:r>
              </a:p>
            </p:txBody>
          </p:sp>
        </mc:Fallback>
      </mc:AlternateContent>
      <p:cxnSp>
        <p:nvCxnSpPr>
          <p:cNvPr id="13" name="直接箭头连接符 12"/>
          <p:cNvCxnSpPr/>
          <p:nvPr/>
        </p:nvCxnSpPr>
        <p:spPr>
          <a:xfrm flipV="1">
            <a:off x="1362075" y="5763260"/>
            <a:ext cx="660400" cy="538480"/>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14" name="文本框 13"/>
              <p:cNvSpPr txBox="1"/>
              <p:nvPr/>
            </p:nvSpPr>
            <p:spPr>
              <a:xfrm>
                <a:off x="4925695" y="3437890"/>
                <a:ext cx="1698625" cy="368300"/>
              </a:xfrm>
              <a:prstGeom prst="rect">
                <a:avLst/>
              </a:prstGeom>
              <a:noFill/>
            </p:spPr>
            <p:txBody>
              <a:bodyPr wrap="square" rtlCol="0" anchor="t">
                <a:spAutoFit/>
              </a:bodyPr>
              <a:lstStyle/>
              <a:p>
                <a:r>
                  <a:rPr lang="en-US" altLang="zh-CN">
                    <a:latin typeface="Arial" panose="020B0604020202020204" pitchFamily="34" charset="0"/>
                    <a:cs typeface="Arial" panose="020B0604020202020204" pitchFamily="34" charset="0"/>
                  </a:rPr>
                  <a:t>radial speed </a:t>
                </a:r>
                <a14:m>
                  <m:oMath xmlns:m="http://schemas.openxmlformats.org/officeDocument/2006/math">
                    <m:r>
                      <a:rPr lang="en-US" altLang="zh-CN" b="0" i="1" smtClean="0">
                        <a:latin typeface="Cambria Math" panose="02040503050406030204" pitchFamily="18" charset="0"/>
                      </a:rPr>
                      <m:t>𝑣</m:t>
                    </m:r>
                  </m:oMath>
                </a14:m>
                <a:endParaRPr lang="en-US" altLang="zh-CN" b="0" i="1">
                  <a:latin typeface="Arial" panose="020B0604020202020204" pitchFamily="34" charset="0"/>
                  <a:cs typeface="Arial" panose="020B0604020202020204" pitchFamily="34"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4925695" y="3437890"/>
                <a:ext cx="1698625" cy="368300"/>
              </a:xfrm>
              <a:prstGeom prst="rect">
                <a:avLst/>
              </a:prstGeom>
              <a:blipFill>
                <a:blip r:embed="rId9"/>
                <a:stretch>
                  <a:fillRect l="-2867" t="-10000" b="-26667"/>
                </a:stretch>
              </a:blipFill>
            </p:spPr>
            <p:txBody>
              <a:bodyPr/>
              <a:lstStyle/>
              <a:p>
                <a:r>
                  <a:rPr lang="zh-CN" altLang="en-US">
                    <a:noFill/>
                  </a:rPr>
                  <a:t> </a:t>
                </a:r>
              </a:p>
            </p:txBody>
          </p:sp>
        </mc:Fallback>
      </mc:AlternateContent>
      <p:cxnSp>
        <p:nvCxnSpPr>
          <p:cNvPr id="16" name="直接箭头连接符 15"/>
          <p:cNvCxnSpPr/>
          <p:nvPr/>
        </p:nvCxnSpPr>
        <p:spPr>
          <a:xfrm flipV="1">
            <a:off x="4392295" y="3464560"/>
            <a:ext cx="660400" cy="538480"/>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17" name="文本框 16"/>
              <p:cNvSpPr txBox="1"/>
              <p:nvPr/>
            </p:nvSpPr>
            <p:spPr>
              <a:xfrm>
                <a:off x="1927225" y="6061710"/>
                <a:ext cx="3061970" cy="368300"/>
              </a:xfrm>
              <a:prstGeom prst="rect">
                <a:avLst/>
              </a:prstGeom>
              <a:noFill/>
            </p:spPr>
            <p:txBody>
              <a:bodyPr wrap="square" rtlCol="0" anchor="t">
                <a:spAutoFit/>
              </a:bodyPr>
              <a:lstStyle/>
              <a:p>
                <a:r>
                  <a:rPr lang="en-US" altLang="zh-CN">
                    <a:latin typeface="Arial" panose="020B0604020202020204" pitchFamily="34" charset="0"/>
                    <a:cs typeface="Arial" panose="020B0604020202020204" pitchFamily="34" charset="0"/>
                  </a:rPr>
                  <a:t>radial speed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𝑣</m:t>
                        </m:r>
                      </m:e>
                      <m:sub>
                        <m:r>
                          <a:rPr lang="zh-CN" altLang="zh-CN">
                            <a:latin typeface="Cambria Math" panose="02040503050406030204" pitchFamily="18" charset="0"/>
                          </a:rPr>
                          <m:t>⊥</m:t>
                        </m:r>
                        <m:r>
                          <a:rPr lang="en-US" altLang="zh-CN" i="1">
                            <a:latin typeface="Cambria Math" panose="02040503050406030204" pitchFamily="18" charset="0"/>
                          </a:rPr>
                          <m:t>𝑎</m:t>
                        </m:r>
                      </m:sub>
                    </m:sSub>
                  </m:oMath>
                </a14:m>
                <a:r>
                  <a:rPr lang="en-US" altLang="zh-CN">
                    <a:latin typeface="Arial" panose="020B0604020202020204" pitchFamily="34" charset="0"/>
                    <a:cs typeface="Arial" panose="020B0604020202020204" pitchFamily="34" charset="0"/>
                  </a:rPr>
                  <a:t> of station</a:t>
                </a:r>
              </a:p>
            </p:txBody>
          </p:sp>
        </mc:Choice>
        <mc:Fallback xmlns="">
          <p:sp>
            <p:nvSpPr>
              <p:cNvPr id="17" name="文本框 16"/>
              <p:cNvSpPr txBox="1">
                <a:spLocks noRot="1" noChangeAspect="1" noMove="1" noResize="1" noEditPoints="1" noAdjustHandles="1" noChangeArrowheads="1" noChangeShapeType="1" noTextEdit="1"/>
              </p:cNvSpPr>
              <p:nvPr/>
            </p:nvSpPr>
            <p:spPr>
              <a:xfrm>
                <a:off x="1927225" y="6061710"/>
                <a:ext cx="3061970" cy="368300"/>
              </a:xfrm>
              <a:prstGeom prst="rect">
                <a:avLst/>
              </a:prstGeom>
              <a:blipFill>
                <a:blip r:embed="rId10"/>
                <a:stretch>
                  <a:fillRect l="-1594" t="-8197" b="-24590"/>
                </a:stretch>
              </a:blipFill>
            </p:spPr>
            <p:txBody>
              <a:bodyPr/>
              <a:lstStyle/>
              <a:p>
                <a:r>
                  <a:rPr lang="zh-CN" altLang="en-US">
                    <a:noFill/>
                  </a:rPr>
                  <a:t> </a:t>
                </a:r>
              </a:p>
            </p:txBody>
          </p:sp>
        </mc:Fallback>
      </mc:AlternateContent>
      <p:pic>
        <p:nvPicPr>
          <p:cNvPr id="21" name="图片 20"/>
          <p:cNvPicPr>
            <a:picLocks noChangeAspect="1"/>
          </p:cNvPicPr>
          <p:nvPr/>
        </p:nvPicPr>
        <p:blipFill>
          <a:blip r:embed="rId11">
            <a:clrChange>
              <a:clrFrom>
                <a:srgbClr val="FFFFFF">
                  <a:alpha val="100000"/>
                </a:srgbClr>
              </a:clrFrom>
              <a:clrTo>
                <a:srgbClr val="FFFFFF">
                  <a:alpha val="100000"/>
                  <a:alpha val="0"/>
                </a:srgbClr>
              </a:clrTo>
            </a:clrChange>
          </a:blip>
          <a:stretch>
            <a:fillRect/>
          </a:stretch>
        </p:blipFill>
        <p:spPr>
          <a:xfrm>
            <a:off x="0" y="3486150"/>
            <a:ext cx="5265420" cy="3421380"/>
          </a:xfrm>
          <a:prstGeom prst="rect">
            <a:avLst/>
          </a:prstGeom>
        </p:spPr>
      </p:pic>
      <p:sp>
        <p:nvSpPr>
          <p:cNvPr id="32" name="矩形 72"/>
          <p:cNvSpPr>
            <a:spLocks noChangeArrowheads="1"/>
          </p:cNvSpPr>
          <p:nvPr/>
        </p:nvSpPr>
        <p:spPr bwMode="auto">
          <a:xfrm>
            <a:off x="1665229" y="-301127"/>
            <a:ext cx="9303994" cy="1077218"/>
          </a:xfrm>
          <a:prstGeom prst="rect">
            <a:avLst/>
          </a:prstGeom>
          <a:noFill/>
          <a:ln>
            <a:noFill/>
          </a:ln>
        </p:spPr>
        <p:txBody>
          <a:bodyPr wrap="square">
            <a:spAutoFit/>
          </a:bodyPr>
          <a:lstStyle/>
          <a:p>
            <a:pPr>
              <a:lnSpc>
                <a:spcPct val="200000"/>
              </a:lnSpc>
            </a:pPr>
            <a:r>
              <a:rPr lang="en-US" altLang="zh-CN" sz="3200" dirty="0">
                <a:solidFill>
                  <a:schemeClr val="bg1"/>
                </a:solidFill>
                <a:latin typeface="Arial" panose="020B0604020202020204" pitchFamily="34" charset="0"/>
                <a:cs typeface="Arial" panose="020B0604020202020204" pitchFamily="34" charset="0"/>
              </a:rPr>
              <a:t>Technical Challenge of Satellite optical links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nvSpPr>
        <p:spPr>
          <a:xfrm>
            <a:off x="927100" y="0"/>
            <a:ext cx="11251565" cy="579120"/>
          </a:xfrm>
          <a:prstGeom prst="rect">
            <a:avLst/>
          </a:prstGeom>
          <a:ln>
            <a:noFill/>
          </a:ln>
        </p:spPr>
        <p:txBody>
          <a:bodyPr/>
          <a:lstStyle>
            <a:lvl1pPr marL="412750" indent="-412750" algn="l" defTabSz="549910" rtl="0" eaLnBrk="1" latinLnBrk="0" hangingPunct="1">
              <a:spcBef>
                <a:spcPct val="20000"/>
              </a:spcBef>
              <a:buFont typeface="Arial" panose="020B0604020202020204"/>
              <a:buChar char="•"/>
              <a:defRPr sz="1925" kern="1200">
                <a:solidFill>
                  <a:schemeClr val="bg1"/>
                </a:solidFill>
                <a:latin typeface="宋体" panose="02010600030101010101" pitchFamily="2" charset="-122"/>
                <a:ea typeface="宋体" panose="02010600030101010101" pitchFamily="2" charset="-122"/>
                <a:cs typeface="宋体" panose="02010600030101010101" pitchFamily="2" charset="-122"/>
              </a:defRPr>
            </a:lvl1pPr>
            <a:lvl2pPr marL="0" indent="0" algn="l" defTabSz="549910" rtl="0" eaLnBrk="1" fontAlgn="auto" latinLnBrk="0" hangingPunct="1">
              <a:spcBef>
                <a:spcPts val="0"/>
              </a:spcBef>
              <a:buFont typeface="Arial" panose="020B0604020202020204" pitchFamily="34" charset="0"/>
              <a:buNone/>
              <a:defRPr sz="3200" kern="1200">
                <a:solidFill>
                  <a:schemeClr val="tx1"/>
                </a:solidFill>
                <a:latin typeface="微软雅黑" panose="020B0503020204020204" charset="-122"/>
                <a:ea typeface="微软雅黑" panose="020B0503020204020204" charset="-122"/>
                <a:cs typeface="+mn-cs"/>
              </a:defRPr>
            </a:lvl2pPr>
            <a:lvl3pPr marL="1374775" indent="-274955" algn="l" defTabSz="549910" rtl="0" eaLnBrk="1" latinLnBrk="0" hangingPunct="1">
              <a:spcBef>
                <a:spcPct val="20000"/>
              </a:spcBef>
              <a:buFont typeface="Arial" panose="020B0604020202020204"/>
              <a:buChar char="•"/>
              <a:defRPr sz="2890" kern="1200">
                <a:solidFill>
                  <a:schemeClr val="tx1"/>
                </a:solidFill>
                <a:latin typeface="+mn-lt"/>
                <a:ea typeface="+mn-ea"/>
                <a:cs typeface="+mn-cs"/>
              </a:defRPr>
            </a:lvl3pPr>
            <a:lvl4pPr marL="192532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4pPr>
            <a:lvl5pPr marL="247523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5pPr>
            <a:lvl6pPr marL="302514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6pPr>
            <a:lvl7pPr marL="357505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7pPr>
            <a:lvl8pPr marL="412496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8pPr>
            <a:lvl9pPr marL="4674870" indent="-274955" algn="l" defTabSz="549910" rtl="0" eaLnBrk="1" latinLnBrk="0" hangingPunct="1">
              <a:spcBef>
                <a:spcPct val="20000"/>
              </a:spcBef>
              <a:buFont typeface="Arial" panose="020B0604020202020204"/>
              <a:buChar char="•"/>
              <a:defRPr sz="2405" kern="1200">
                <a:solidFill>
                  <a:schemeClr val="tx1"/>
                </a:solidFill>
                <a:latin typeface="+mn-lt"/>
                <a:ea typeface="+mn-ea"/>
                <a:cs typeface="+mn-cs"/>
              </a:defRPr>
            </a:lvl9pPr>
          </a:lstStyle>
          <a:p>
            <a:pPr marL="0" indent="0" algn="l">
              <a:buNone/>
            </a:pPr>
            <a:r>
              <a:rPr lang="en-US" altLang="zh-CN" sz="2800" noProof="0" dirty="0">
                <a:ln>
                  <a:noFill/>
                </a:ln>
                <a:solidFill>
                  <a:prstClr val="white"/>
                </a:solidFill>
                <a:effectLst/>
                <a:uLnTx/>
                <a:uFillTx/>
                <a:latin typeface="Arial" panose="020B0604020202020204" pitchFamily="34" charset="0"/>
                <a:ea typeface="+mj-ea"/>
                <a:cs typeface="Arial" panose="020B0604020202020204" pitchFamily="34" charset="0"/>
                <a:sym typeface="+mn-ea"/>
              </a:rPr>
              <a:t>Free-space TF technology</a:t>
            </a:r>
          </a:p>
        </p:txBody>
      </p:sp>
      <p:sp>
        <p:nvSpPr>
          <p:cNvPr id="17" name="文本框 16"/>
          <p:cNvSpPr txBox="1"/>
          <p:nvPr/>
        </p:nvSpPr>
        <p:spPr>
          <a:xfrm>
            <a:off x="9179393" y="6283975"/>
            <a:ext cx="2999272" cy="584775"/>
          </a:xfrm>
          <a:prstGeom prst="rect">
            <a:avLst/>
          </a:prstGeom>
          <a:noFill/>
        </p:spPr>
        <p:txBody>
          <a:bodyPr wrap="square">
            <a:spAutoFit/>
          </a:bodyPr>
          <a:lstStyle/>
          <a:p>
            <a:pPr algn="r"/>
            <a:r>
              <a:rPr lang="en-US" altLang="zh-CN" sz="1600" noProof="1">
                <a:solidFill>
                  <a:prstClr val="black"/>
                </a:solidFill>
                <a:latin typeface="Arial" panose="020B0604020202020204" pitchFamily="34" charset="0"/>
                <a:cs typeface="Arial" panose="020B0604020202020204" pitchFamily="34" charset="0"/>
                <a:sym typeface="微软雅黑" panose="020B0503020204020204" charset="-122"/>
              </a:rPr>
              <a:t>Phy. Rev. A 99, 023844 (2019)</a:t>
            </a:r>
          </a:p>
          <a:p>
            <a:pPr algn="r"/>
            <a:r>
              <a:rPr lang="fr-FR" sz="1600" dirty="0">
                <a:latin typeface="Arial" panose="020B0604020202020204" pitchFamily="34" charset="0"/>
                <a:cs typeface="Arial" panose="020B0604020202020204" pitchFamily="34" charset="0"/>
              </a:rPr>
              <a:t>Nat. Commun. 10, 1819 (2019)</a:t>
            </a:r>
            <a:endParaRPr lang="en-US" sz="1600" dirty="0">
              <a:latin typeface="Arial" panose="020B0604020202020204" pitchFamily="34" charset="0"/>
              <a:cs typeface="Arial" panose="020B0604020202020204" pitchFamily="34" charset="0"/>
            </a:endParaRPr>
          </a:p>
        </p:txBody>
      </p:sp>
      <p:sp>
        <p:nvSpPr>
          <p:cNvPr id="4" name="文本框 3"/>
          <p:cNvSpPr txBox="1"/>
          <p:nvPr/>
        </p:nvSpPr>
        <p:spPr>
          <a:xfrm>
            <a:off x="5918997" y="1645344"/>
            <a:ext cx="6259668" cy="769441"/>
          </a:xfrm>
          <a:prstGeom prst="rect">
            <a:avLst/>
          </a:prstGeom>
          <a:noFill/>
        </p:spPr>
        <p:txBody>
          <a:bodyPr wrap="square" rtlCol="0">
            <a:spAutoFit/>
          </a:bodyPr>
          <a:lstStyle/>
          <a:p>
            <a:r>
              <a:rPr lang="en-US" altLang="zh-CN" sz="2200" dirty="0">
                <a:solidFill>
                  <a:srgbClr val="FF0000"/>
                </a:solidFill>
                <a:latin typeface="Arial" panose="020B0604020202020204" pitchFamily="34" charset="0"/>
                <a:cs typeface="Arial" panose="020B0604020202020204" pitchFamily="34" charset="0"/>
              </a:rPr>
              <a:t>Error induced by dispersion of RF part and optical comb: Calibration and correction process</a:t>
            </a:r>
          </a:p>
        </p:txBody>
      </p:sp>
      <p:pic>
        <p:nvPicPr>
          <p:cNvPr id="6" name="图片 5"/>
          <p:cNvPicPr>
            <a:picLocks noChangeAspect="1"/>
          </p:cNvPicPr>
          <p:nvPr/>
        </p:nvPicPr>
        <p:blipFill>
          <a:blip r:embed="rId3"/>
          <a:stretch>
            <a:fillRect/>
          </a:stretch>
        </p:blipFill>
        <p:spPr>
          <a:xfrm>
            <a:off x="5702424" y="2476396"/>
            <a:ext cx="6391041" cy="2965974"/>
          </a:xfrm>
          <a:prstGeom prst="rect">
            <a:avLst/>
          </a:prstGeom>
        </p:spPr>
      </p:pic>
      <p:sp>
        <p:nvSpPr>
          <p:cNvPr id="8" name="文本框 7"/>
          <p:cNvSpPr txBox="1"/>
          <p:nvPr/>
        </p:nvSpPr>
        <p:spPr>
          <a:xfrm>
            <a:off x="7354115" y="5540007"/>
            <a:ext cx="4824550"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Time-frequency transfer at 24 m/s using </a:t>
            </a:r>
            <a:r>
              <a:rPr lang="en-US" altLang="zh-CN" sz="1800" dirty="0">
                <a:solidFill>
                  <a:srgbClr val="000000"/>
                </a:solidFill>
                <a:effectLst/>
                <a:latin typeface="Arial" panose="020B0604020202020204" pitchFamily="34" charset="0"/>
                <a:cs typeface="Arial" panose="020B0604020202020204" pitchFamily="34" charset="0"/>
              </a:rPr>
              <a:t>simulator and flying quadcopter</a:t>
            </a:r>
            <a:endParaRPr lang="zh-CN" altLang="en-US" dirty="0">
              <a:latin typeface="Arial" panose="020B0604020202020204" pitchFamily="34" charset="0"/>
              <a:cs typeface="Arial" panose="020B0604020202020204" pitchFamily="34" charset="0"/>
            </a:endParaRPr>
          </a:p>
        </p:txBody>
      </p:sp>
      <p:pic>
        <p:nvPicPr>
          <p:cNvPr id="15" name="图片 14">
            <a:extLst>
              <a:ext uri="{FF2B5EF4-FFF2-40B4-BE49-F238E27FC236}">
                <a16:creationId xmlns:a16="http://schemas.microsoft.com/office/drawing/2014/main" id="{03879490-A485-4D70-80DC-90A94BAC1A72}"/>
              </a:ext>
            </a:extLst>
          </p:cNvPr>
          <p:cNvPicPr>
            <a:picLocks noChangeAspect="1"/>
          </p:cNvPicPr>
          <p:nvPr/>
        </p:nvPicPr>
        <p:blipFill rotWithShape="1">
          <a:blip r:embed="rId4"/>
          <a:srcRect r="-373" b="-2277"/>
          <a:stretch/>
        </p:blipFill>
        <p:spPr>
          <a:xfrm>
            <a:off x="524905" y="1734509"/>
            <a:ext cx="4323539" cy="5027237"/>
          </a:xfrm>
          <a:prstGeom prst="rect">
            <a:avLst/>
          </a:prstGeom>
        </p:spPr>
      </p:pic>
      <p:sp>
        <p:nvSpPr>
          <p:cNvPr id="9" name="文本框 8"/>
          <p:cNvSpPr txBox="1"/>
          <p:nvPr/>
        </p:nvSpPr>
        <p:spPr>
          <a:xfrm>
            <a:off x="555625" y="641212"/>
            <a:ext cx="10505440" cy="1015663"/>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Challenge of the Doppler effect:</a:t>
            </a:r>
          </a:p>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1. Introduces </a:t>
            </a:r>
            <a:r>
              <a:rPr lang="en-US" altLang="zh-CN" sz="2000" dirty="0">
                <a:latin typeface="Arial" panose="020B0604020202020204" pitchFamily="34" charset="0"/>
                <a:cs typeface="Arial" panose="020B0604020202020204" pitchFamily="34" charset="0"/>
                <a:sym typeface="+mn-ea"/>
              </a:rPr>
              <a:t>link asymmetry between satellite-to-ground uplink and downlink</a:t>
            </a:r>
          </a:p>
          <a:p>
            <a:pPr marL="342900" indent="-342900">
              <a:buFont typeface="Wingdings" panose="05000000000000000000" charset="0"/>
              <a:buChar char="Ø"/>
            </a:pPr>
            <a:r>
              <a:rPr lang="en-US" altLang="zh-CN" sz="2000" dirty="0">
                <a:solidFill>
                  <a:srgbClr val="FF0000"/>
                </a:solidFill>
                <a:latin typeface="Arial" panose="020B0604020202020204" pitchFamily="34" charset="0"/>
                <a:cs typeface="Arial" panose="020B0604020202020204" pitchFamily="34" charset="0"/>
              </a:rPr>
              <a:t>2. Introduces errors during timing process (optical linear sampling)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e197f5bb-2a85-4542-a296-67d5c33241c2}"/>
</p:tagLst>
</file>

<file path=ppt/theme/theme1.xml><?xml version="1.0" encoding="utf-8"?>
<a:theme xmlns:a="http://schemas.openxmlformats.org/drawingml/2006/main" name="5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6">
      <a:majorFont>
        <a:latin typeface="Times New Roman"/>
        <a:ea typeface="微软雅黑 Light"/>
        <a:cs typeface=""/>
      </a:majorFont>
      <a:minorFont>
        <a:latin typeface="Times New Roman"/>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9356</TotalTime>
  <Words>2372</Words>
  <Application>Microsoft Office PowerPoint</Application>
  <PresentationFormat>宽屏</PresentationFormat>
  <Paragraphs>270</Paragraphs>
  <Slides>21</Slides>
  <Notes>21</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21</vt:i4>
      </vt:variant>
    </vt:vector>
  </HeadingPairs>
  <TitlesOfParts>
    <vt:vector size="34" baseType="lpstr">
      <vt:lpstr>PingFang SC</vt:lpstr>
      <vt:lpstr>Songti SC</vt:lpstr>
      <vt:lpstr>等线</vt:lpstr>
      <vt:lpstr>宋体</vt:lpstr>
      <vt:lpstr>Arial</vt:lpstr>
      <vt:lpstr>Calibri</vt:lpstr>
      <vt:lpstr>Cambria Math</vt:lpstr>
      <vt:lpstr>Times New Roman</vt:lpstr>
      <vt:lpstr>Wingdings</vt:lpstr>
      <vt:lpstr>Wingdings 3</vt:lpstr>
      <vt:lpstr>5_Office 主题</vt:lpstr>
      <vt:lpstr>Office Theme</vt:lpstr>
      <vt:lpstr>Microsoft Visio 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SQ</dc:creator>
  <cp:lastModifiedBy>comb ustc</cp:lastModifiedBy>
  <cp:revision>419</cp:revision>
  <dcterms:created xsi:type="dcterms:W3CDTF">2019-06-19T02:08:00Z</dcterms:created>
  <dcterms:modified xsi:type="dcterms:W3CDTF">2026-02-24T00:52:02Z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4BF065E14F9B40B1BCA0D0674595B9C5_11</vt:lpwstr>
  </property>
</Properties>
</file>