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31"/>
  </p:notesMasterIdLst>
  <p:sldIdLst>
    <p:sldId id="3277" r:id="rId4"/>
    <p:sldId id="3024" r:id="rId5"/>
    <p:sldId id="3058" r:id="rId6"/>
    <p:sldId id="3059" r:id="rId7"/>
    <p:sldId id="3097" r:id="rId8"/>
    <p:sldId id="3299" r:id="rId9"/>
    <p:sldId id="3203" r:id="rId10"/>
    <p:sldId id="3204" r:id="rId11"/>
    <p:sldId id="3205" r:id="rId12"/>
    <p:sldId id="3206" r:id="rId13"/>
    <p:sldId id="2896" r:id="rId14"/>
    <p:sldId id="3307" r:id="rId15"/>
    <p:sldId id="2891" r:id="rId16"/>
    <p:sldId id="3198" r:id="rId17"/>
    <p:sldId id="3306" r:id="rId18"/>
    <p:sldId id="3302" r:id="rId19"/>
    <p:sldId id="3176" r:id="rId20"/>
    <p:sldId id="2989" r:id="rId21"/>
    <p:sldId id="2990" r:id="rId22"/>
    <p:sldId id="3044" r:id="rId23"/>
    <p:sldId id="2991" r:id="rId24"/>
    <p:sldId id="3254" r:id="rId25"/>
    <p:sldId id="2992" r:id="rId26"/>
    <p:sldId id="3002" r:id="rId27"/>
    <p:sldId id="3055" r:id="rId28"/>
    <p:sldId id="3278" r:id="rId29"/>
    <p:sldId id="31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CFBA0-3C1E-4D08-93A5-228C7E976BC7}" v="1" dt="2026-02-23T15:01:4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clair, Laura (Fed)" userId="8c5fb8fd-c370-4fb7-8308-b42ef3ebdeac" providerId="ADAL" clId="{4FB646D5-42C3-4BE3-9C17-44D36BEDEABA}"/>
    <pc:docChg chg="delSld">
      <pc:chgData name="Sinclair, Laura (Fed)" userId="8c5fb8fd-c370-4fb7-8308-b42ef3ebdeac" providerId="ADAL" clId="{4FB646D5-42C3-4BE3-9C17-44D36BEDEABA}" dt="2026-02-23T14:58:35.749" v="0" actId="47"/>
      <pc:docMkLst>
        <pc:docMk/>
      </pc:docMkLst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2381865699" sldId="2677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2282168803" sldId="2679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2379581656" sldId="2931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3312324036" sldId="2932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3687551498" sldId="2933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011637847" sldId="2985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822216157" sldId="3018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284602852" sldId="3064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242894309" sldId="3098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611181423" sldId="3106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42630146" sldId="3208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445525376" sldId="3246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3532332411" sldId="3304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871108501" sldId="3305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2367288035" sldId="3434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3856814944" sldId="3435"/>
        </pc:sldMkLst>
      </pc:sldChg>
      <pc:sldChg chg="del">
        <pc:chgData name="Sinclair, Laura (Fed)" userId="8c5fb8fd-c370-4fb7-8308-b42ef3ebdeac" providerId="ADAL" clId="{4FB646D5-42C3-4BE3-9C17-44D36BEDEABA}" dt="2026-02-23T14:58:35.749" v="0" actId="47"/>
        <pc:sldMkLst>
          <pc:docMk/>
          <pc:sldMk cId="1793005025" sldId="34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95476-F2C1-4CF1-82C4-4098E5921EF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9EA75-F97D-4F92-AE5F-728267EE8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45277-F851-459D-77A2-0989D8F31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CE00C-4772-A364-7D1F-2A2B045D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9D593A-0C81-98D7-671E-523D1C21C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E28-D4EB-2D65-BEB7-4C821B029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1272-D571-4535-9168-41F2E274E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9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A6111-50F7-4519-9C1C-559FFB996E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3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840BE-BC7A-ECA7-FEE2-3D73A7C8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D60B1-7242-FB53-797D-764C378E9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93403-E60B-972E-FD05-612C0664F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12702-7CC5-99E8-47E6-82194CA7D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D47B-3EEA-3C4C-A384-2200D1D016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1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9EA75-F97D-4F92-AE5F-728267EE89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FB80-BF34-5C9A-056A-1884E084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7AE0E-4341-991B-4E5F-8F68D2AA9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7769-99EB-479C-4DB7-785A4323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05593-DA55-99A8-6532-CBAF5802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0B8A4-00B6-9BB1-A7B6-70576E64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4A7-98FD-C884-63E0-808D3828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26097-9DC9-6F38-CAFE-BB19FA402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40D9E-1679-967C-AD97-3A1E05DA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15C0-A875-1C11-7F2F-CF2D8A58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FFB67-7F31-9714-3F95-14DBD440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20CBA-8B76-AB56-0E95-A89FBD2DD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14707-F869-8B10-746B-E74FA518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D6B2-8F43-5373-0C0C-65175DD7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704B0-0732-537D-9CB6-2C7A55B3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3E560-D581-5978-CAC4-F290DE7A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B71A-0DB6-4B1B-89AF-1E960E00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350"/>
            <a:ext cx="9397621" cy="7868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9145-98A5-405C-8B2A-D3C595E2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D8127-4424-4787-835F-EDC65464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500" y="6631934"/>
            <a:ext cx="838200" cy="224173"/>
          </a:xfrm>
        </p:spPr>
        <p:txBody>
          <a:bodyPr/>
          <a:lstStyle>
            <a:lvl1pPr>
              <a:defRPr sz="1400"/>
            </a:lvl1pPr>
          </a:lstStyle>
          <a:p>
            <a:fld id="{0E5B6451-6F81-4AEE-84A6-DC04D729B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F0F7-B0C4-4DB4-86C9-BF99376C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42"/>
            <a:ext cx="9383973" cy="7868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A9213-930B-4B89-BBAD-EB25B1BD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500" y="6631934"/>
            <a:ext cx="838200" cy="224173"/>
          </a:xfrm>
        </p:spPr>
        <p:txBody>
          <a:bodyPr/>
          <a:lstStyle>
            <a:lvl1pPr>
              <a:defRPr sz="1400"/>
            </a:lvl1pPr>
          </a:lstStyle>
          <a:p>
            <a:fld id="{0E5B6451-6F81-4AEE-84A6-DC04D729B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22034"/>
            <a:ext cx="10515600" cy="13255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34A8-2332-E045-8B38-51EC9F81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07C4-B591-411B-A6F1-33F4A9D67457}"/>
              </a:ext>
            </a:extLst>
          </p:cNvPr>
          <p:cNvSpPr txBox="1"/>
          <p:nvPr userDrawn="1"/>
        </p:nvSpPr>
        <p:spPr>
          <a:xfrm>
            <a:off x="10320552" y="70330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Octosig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gneto" panose="04030805050802020D02" pitchFamily="82" charset="0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30021-87BE-6242-C37B-CEFA858C2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795" y="1541057"/>
            <a:ext cx="11111386" cy="4539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41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D7EB-E182-4543-8CCE-37CF8E50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22034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34A8-2332-E045-8B38-51EC9F81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07C4-B591-411B-A6F1-33F4A9D67457}"/>
              </a:ext>
            </a:extLst>
          </p:cNvPr>
          <p:cNvSpPr txBox="1"/>
          <p:nvPr userDrawn="1"/>
        </p:nvSpPr>
        <p:spPr>
          <a:xfrm>
            <a:off x="10338600" y="69442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Octosig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gneto" panose="04030805050802020D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54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DB393-553C-9ABF-F5E9-4E240FA4D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85090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106FFEE2-27B7-8B63-6297-8080E10E7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567" y="407627"/>
            <a:ext cx="2516904" cy="4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lights&#10;&#10;AI-generated content may be incorrect.">
            <a:extLst>
              <a:ext uri="{FF2B5EF4-FFF2-40B4-BE49-F238E27FC236}">
                <a16:creationId xmlns:a16="http://schemas.microsoft.com/office/drawing/2014/main" id="{945670B4-1A1A-C5EE-1B16-8B62339A2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03"/>
            <a:ext cx="12192000" cy="68626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982F4B-F0CC-BC75-ACE3-120D3094FD2A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62603"/>
          </a:xfrm>
          <a:prstGeom prst="rect">
            <a:avLst/>
          </a:prstGeom>
          <a:solidFill>
            <a:srgbClr val="1B255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ack and white logo&#10;&#10;AI-generated content may be incorrect.">
            <a:extLst>
              <a:ext uri="{FF2B5EF4-FFF2-40B4-BE49-F238E27FC236}">
                <a16:creationId xmlns:a16="http://schemas.microsoft.com/office/drawing/2014/main" id="{F81AA5B8-8A19-8149-8CA7-89FD612639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500" y="5436395"/>
            <a:ext cx="2516904" cy="453950"/>
          </a:xfrm>
          <a:prstGeom prst="rect">
            <a:avLst/>
          </a:prstGeom>
        </p:spPr>
      </p:pic>
      <p:sp>
        <p:nvSpPr>
          <p:cNvPr id="20" name="Google Shape;101;p18">
            <a:extLst>
              <a:ext uri="{FF2B5EF4-FFF2-40B4-BE49-F238E27FC236}">
                <a16:creationId xmlns:a16="http://schemas.microsoft.com/office/drawing/2014/main" id="{3C7DAB71-04FF-D045-E410-361B0F16516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433828" y="2702948"/>
            <a:ext cx="73182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6000" b="1" i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NIST CTL</a:t>
            </a:r>
            <a:endParaRPr/>
          </a:p>
        </p:txBody>
      </p:sp>
      <p:sp>
        <p:nvSpPr>
          <p:cNvPr id="21" name="Google Shape;102;p18">
            <a:extLst>
              <a:ext uri="{FF2B5EF4-FFF2-40B4-BE49-F238E27FC236}">
                <a16:creationId xmlns:a16="http://schemas.microsoft.com/office/drawing/2014/main" id="{B9CC0F5B-933C-E38D-334B-C1B61C69AD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33828" y="4148139"/>
            <a:ext cx="7318248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104;p18">
            <a:extLst>
              <a:ext uri="{FF2B5EF4-FFF2-40B4-BE49-F238E27FC236}">
                <a16:creationId xmlns:a16="http://schemas.microsoft.com/office/drawing/2014/main" id="{260739B0-F3C0-CADE-842B-90D63607B9F4}"/>
              </a:ext>
            </a:extLst>
          </p:cNvPr>
          <p:cNvSpPr/>
          <p:nvPr userDrawn="1"/>
        </p:nvSpPr>
        <p:spPr>
          <a:xfrm>
            <a:off x="2436876" y="3818182"/>
            <a:ext cx="7315200" cy="45720"/>
          </a:xfrm>
          <a:prstGeom prst="rect">
            <a:avLst/>
          </a:prstGeom>
          <a:solidFill>
            <a:srgbClr val="512F99"/>
          </a:solidFill>
          <a:ln w="12700" cap="flat" cmpd="sng">
            <a:solidFill>
              <a:srgbClr val="512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53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5907-B388-DED0-FF28-D356A3CAA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396" y="2766219"/>
            <a:ext cx="8755208" cy="132556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1">
                <a:solidFill>
                  <a:srgbClr val="512F99"/>
                </a:solidFill>
                <a:latin typeface="Montserrat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729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DB393-553C-9ABF-F5E9-4E240FA4D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105156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351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1897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11DD-4439-1A7F-CC18-FBDD2CC5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1A84-F1A4-458A-9C13-47921F5F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703A-974F-2CA4-946C-9AD5E5E0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755A0-5FF2-2AF4-D11C-29FD122C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6760-7D3E-42BA-9F3D-9E7927EE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DB393-553C-9ABF-F5E9-4E240FA4D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105156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4221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DB393-553C-9ABF-F5E9-4E240FA4D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85090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351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106FFEE2-27B7-8B63-6297-8080E10E7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567" y="407627"/>
            <a:ext cx="2516904" cy="4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9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DB393-553C-9ABF-F5E9-4E240FA4D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85090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106FFEE2-27B7-8B63-6297-8080E10E7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567" y="407627"/>
            <a:ext cx="2516904" cy="4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DB393-553C-9ABF-F5E9-4E240FA4D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85090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106FFEE2-27B7-8B63-6297-8080E10E7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567" y="407627"/>
            <a:ext cx="2516904" cy="453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3A0BA-2D70-689D-F95B-092578F5648E}"/>
              </a:ext>
            </a:extLst>
          </p:cNvPr>
          <p:cNvSpPr txBox="1"/>
          <p:nvPr userDrawn="1"/>
        </p:nvSpPr>
        <p:spPr>
          <a:xfrm>
            <a:off x="10221759" y="91902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Octosig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gneto" panose="04030805050802020D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2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6351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351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F25DD7-021E-F59C-FA0E-7668970E41EF}"/>
              </a:ext>
            </a:extLst>
          </p:cNvPr>
          <p:cNvSpPr/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59F095-8C03-8A65-779E-E71CB5EA2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105156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47365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BFA4E6D-DC10-4DDA-C155-382C1B40E16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84830932"/>
              </p:ext>
            </p:extLst>
          </p:nvPr>
        </p:nvGraphicFramePr>
        <p:xfrm>
          <a:off x="2032000" y="245321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974886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2729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12541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34508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1B25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1B25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1B25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1B25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9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54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1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37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58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5053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F0750D9-F85F-1C1B-03A8-49FDCFB0CEEB}"/>
              </a:ext>
            </a:extLst>
          </p:cNvPr>
          <p:cNvSpPr/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B0FB73-4CEA-0467-8F5F-0608ECBB0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105156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4577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L Color Palette (202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9920B64-9397-CB62-5321-C12BF37E88A2}"/>
              </a:ext>
            </a:extLst>
          </p:cNvPr>
          <p:cNvGrpSpPr/>
          <p:nvPr userDrawn="1"/>
        </p:nvGrpSpPr>
        <p:grpSpPr>
          <a:xfrm>
            <a:off x="1135379" y="1971016"/>
            <a:ext cx="9921241" cy="3559039"/>
            <a:chOff x="1135379" y="1885676"/>
            <a:chExt cx="9921241" cy="35590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975E73-AD1B-19B5-D5C4-5E501B78006B}"/>
                </a:ext>
              </a:extLst>
            </p:cNvPr>
            <p:cNvSpPr/>
            <p:nvPr userDrawn="1"/>
          </p:nvSpPr>
          <p:spPr>
            <a:xfrm>
              <a:off x="1135379" y="1885676"/>
              <a:ext cx="1628775" cy="1400175"/>
            </a:xfrm>
            <a:prstGeom prst="rect">
              <a:avLst/>
            </a:prstGeom>
            <a:solidFill>
              <a:srgbClr val="1B2552"/>
            </a:solidFill>
            <a:ln>
              <a:solidFill>
                <a:srgbClr val="1B25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E123D0-6F2F-0AEF-2523-211FBAE7C72E}"/>
                </a:ext>
              </a:extLst>
            </p:cNvPr>
            <p:cNvSpPr/>
            <p:nvPr userDrawn="1"/>
          </p:nvSpPr>
          <p:spPr>
            <a:xfrm>
              <a:off x="3899535" y="1885676"/>
              <a:ext cx="1628775" cy="1400175"/>
            </a:xfrm>
            <a:prstGeom prst="rect">
              <a:avLst/>
            </a:prstGeom>
            <a:solidFill>
              <a:srgbClr val="512F99"/>
            </a:solidFill>
            <a:ln>
              <a:solidFill>
                <a:srgbClr val="512F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FAD3E2-290A-7804-1E9B-999DE314396D}"/>
                </a:ext>
              </a:extLst>
            </p:cNvPr>
            <p:cNvSpPr/>
            <p:nvPr userDrawn="1"/>
          </p:nvSpPr>
          <p:spPr>
            <a:xfrm>
              <a:off x="9427845" y="1885676"/>
              <a:ext cx="1628775" cy="1400175"/>
            </a:xfrm>
            <a:prstGeom prst="rect">
              <a:avLst/>
            </a:prstGeom>
            <a:gradFill>
              <a:gsLst>
                <a:gs pos="100000">
                  <a:srgbClr val="512F99"/>
                </a:gs>
                <a:gs pos="0">
                  <a:srgbClr val="1B255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FA7F04-4617-1BD3-EB70-353FE46782D2}"/>
                </a:ext>
              </a:extLst>
            </p:cNvPr>
            <p:cNvSpPr/>
            <p:nvPr userDrawn="1"/>
          </p:nvSpPr>
          <p:spPr>
            <a:xfrm>
              <a:off x="6663690" y="1885676"/>
              <a:ext cx="1628775" cy="1400175"/>
            </a:xfrm>
            <a:prstGeom prst="rect">
              <a:avLst/>
            </a:prstGeom>
            <a:solidFill>
              <a:srgbClr val="546599"/>
            </a:solidFill>
            <a:ln>
              <a:solidFill>
                <a:srgbClr val="5465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216032-A797-6373-2EB7-98F49F14E4B7}"/>
                </a:ext>
              </a:extLst>
            </p:cNvPr>
            <p:cNvSpPr/>
            <p:nvPr userDrawn="1"/>
          </p:nvSpPr>
          <p:spPr>
            <a:xfrm>
              <a:off x="1135380" y="4044540"/>
              <a:ext cx="1628775" cy="1400175"/>
            </a:xfrm>
            <a:prstGeom prst="rect">
              <a:avLst/>
            </a:prstGeom>
            <a:solidFill>
              <a:srgbClr val="24408E"/>
            </a:solidFill>
            <a:ln>
              <a:solidFill>
                <a:srgbClr val="2440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DCC38D-9821-92A5-E4E5-1FB408CC5A5C}"/>
                </a:ext>
              </a:extLst>
            </p:cNvPr>
            <p:cNvSpPr/>
            <p:nvPr userDrawn="1"/>
          </p:nvSpPr>
          <p:spPr>
            <a:xfrm>
              <a:off x="3899535" y="4044539"/>
              <a:ext cx="1628775" cy="1400175"/>
            </a:xfrm>
            <a:prstGeom prst="rect">
              <a:avLst/>
            </a:prstGeom>
            <a:solidFill>
              <a:srgbClr val="305496"/>
            </a:solidFill>
            <a:ln>
              <a:solidFill>
                <a:srgbClr val="3054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419495-1B22-1C63-0885-A2628519E8A0}"/>
                </a:ext>
              </a:extLst>
            </p:cNvPr>
            <p:cNvSpPr/>
            <p:nvPr userDrawn="1"/>
          </p:nvSpPr>
          <p:spPr>
            <a:xfrm>
              <a:off x="9427845" y="4044539"/>
              <a:ext cx="1628775" cy="1400175"/>
            </a:xfrm>
            <a:prstGeom prst="rect">
              <a:avLst/>
            </a:prstGeom>
            <a:solidFill>
              <a:srgbClr val="AEABAB"/>
            </a:solidFill>
            <a:ln>
              <a:solidFill>
                <a:srgbClr val="AE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75A4EA-5C56-E203-1933-E879B7870EC9}"/>
                </a:ext>
              </a:extLst>
            </p:cNvPr>
            <p:cNvSpPr/>
            <p:nvPr userDrawn="1"/>
          </p:nvSpPr>
          <p:spPr>
            <a:xfrm>
              <a:off x="6663690" y="4034741"/>
              <a:ext cx="1628775" cy="1400175"/>
            </a:xfrm>
            <a:prstGeom prst="rect">
              <a:avLst/>
            </a:prstGeom>
            <a:solidFill>
              <a:srgbClr val="7F7F80"/>
            </a:solidFill>
            <a:ln>
              <a:solidFill>
                <a:srgbClr val="7F7F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CFDFE0-4749-EE51-5C3B-6999CAE13241}"/>
                </a:ext>
              </a:extLst>
            </p:cNvPr>
            <p:cNvSpPr txBox="1"/>
            <p:nvPr userDrawn="1"/>
          </p:nvSpPr>
          <p:spPr>
            <a:xfrm>
              <a:off x="6663690" y="2401097"/>
              <a:ext cx="16287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effectLst/>
                  <a:latin typeface="+mj-lt"/>
                </a:rPr>
                <a:t>#546599</a:t>
              </a:r>
              <a:endParaRPr lang="en-US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8DC8C0-F142-1AC5-585C-FEECBBFA6C54}"/>
                </a:ext>
              </a:extLst>
            </p:cNvPr>
            <p:cNvSpPr txBox="1"/>
            <p:nvPr userDrawn="1"/>
          </p:nvSpPr>
          <p:spPr>
            <a:xfrm>
              <a:off x="3899535" y="2401097"/>
              <a:ext cx="16287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effectLst/>
                  <a:latin typeface="+mj-lt"/>
                </a:rPr>
                <a:t>#512f99</a:t>
              </a:r>
              <a:endParaRPr lang="en-US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BF004F-7D44-1D66-6755-E166CC37703C}"/>
                </a:ext>
              </a:extLst>
            </p:cNvPr>
            <p:cNvSpPr txBox="1"/>
            <p:nvPr userDrawn="1"/>
          </p:nvSpPr>
          <p:spPr>
            <a:xfrm>
              <a:off x="1135379" y="2401097"/>
              <a:ext cx="16287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effectLst/>
                  <a:latin typeface="+mj-lt"/>
                </a:rPr>
                <a:t>#1b2552</a:t>
              </a:r>
              <a:endParaRPr lang="en-US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8A317D-1F3A-9972-8EFF-2D937D01F6CA}"/>
                </a:ext>
              </a:extLst>
            </p:cNvPr>
            <p:cNvSpPr txBox="1"/>
            <p:nvPr userDrawn="1"/>
          </p:nvSpPr>
          <p:spPr>
            <a:xfrm>
              <a:off x="9427845" y="2262598"/>
              <a:ext cx="16287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b="1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  <a:t>#1b2552 to #512f99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20A44D-70D8-47D4-6DAC-97F150209828}"/>
                </a:ext>
              </a:extLst>
            </p:cNvPr>
            <p:cNvSpPr txBox="1"/>
            <p:nvPr userDrawn="1"/>
          </p:nvSpPr>
          <p:spPr>
            <a:xfrm>
              <a:off x="6663690" y="4559962"/>
              <a:ext cx="16287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effectLst/>
                  <a:latin typeface="+mj-lt"/>
                </a:rPr>
                <a:t>#7f7f80</a:t>
              </a:r>
              <a:endParaRPr lang="en-US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797D61-F5FC-309F-914A-2B8629BCB9BC}"/>
                </a:ext>
              </a:extLst>
            </p:cNvPr>
            <p:cNvSpPr txBox="1"/>
            <p:nvPr userDrawn="1"/>
          </p:nvSpPr>
          <p:spPr>
            <a:xfrm>
              <a:off x="3899535" y="4559962"/>
              <a:ext cx="16287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effectLst/>
                  <a:latin typeface="+mj-lt"/>
                </a:rPr>
                <a:t>#305496</a:t>
              </a:r>
              <a:endParaRPr lang="en-US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9854C0-57B2-C0D2-43EA-CD689D82579F}"/>
                </a:ext>
              </a:extLst>
            </p:cNvPr>
            <p:cNvSpPr txBox="1"/>
            <p:nvPr userDrawn="1"/>
          </p:nvSpPr>
          <p:spPr>
            <a:xfrm>
              <a:off x="1135379" y="4559962"/>
              <a:ext cx="16287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effectLst/>
                  <a:latin typeface="+mj-lt"/>
                </a:rPr>
                <a:t>#24408e</a:t>
              </a:r>
              <a:endParaRPr lang="en-US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63B2AB-CD96-79A8-1606-132AA09F0EAC}"/>
                </a:ext>
              </a:extLst>
            </p:cNvPr>
            <p:cNvSpPr txBox="1"/>
            <p:nvPr userDrawn="1"/>
          </p:nvSpPr>
          <p:spPr>
            <a:xfrm>
              <a:off x="9427845" y="4559962"/>
              <a:ext cx="162877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effectLst/>
                  <a:latin typeface="+mj-lt"/>
                </a:rPr>
                <a:t>#aeabab</a:t>
              </a:r>
              <a:endParaRPr lang="en-US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C27F58E-15BA-F2C7-71BD-084A4BA9B0B5}"/>
              </a:ext>
            </a:extLst>
          </p:cNvPr>
          <p:cNvSpPr/>
          <p:nvPr userDrawn="1"/>
        </p:nvSpPr>
        <p:spPr>
          <a:xfrm>
            <a:off x="0" y="-1"/>
            <a:ext cx="12192000" cy="1269207"/>
          </a:xfrm>
          <a:prstGeom prst="rect">
            <a:avLst/>
          </a:prstGeom>
          <a:solidFill>
            <a:srgbClr val="1B2552"/>
          </a:solidFill>
          <a:ln>
            <a:solidFill>
              <a:srgbClr val="1B25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F77197F-D425-42B8-BBBC-1042687F6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515"/>
            <a:ext cx="10515600" cy="892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CTL Color Palette (2025)</a:t>
            </a:r>
          </a:p>
        </p:txBody>
      </p:sp>
    </p:spTree>
    <p:extLst>
      <p:ext uri="{BB962C8B-B14F-4D97-AF65-F5344CB8AC3E}">
        <p14:creationId xmlns:p14="http://schemas.microsoft.com/office/powerpoint/2010/main" val="1942492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1B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p18">
            <a:extLst>
              <a:ext uri="{FF2B5EF4-FFF2-40B4-BE49-F238E27FC236}">
                <a16:creationId xmlns:a16="http://schemas.microsoft.com/office/drawing/2014/main" id="{986F6FC6-4498-29A6-5C99-D9F0261D97FC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435352" y="2661347"/>
            <a:ext cx="7318248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 Closing Title</a:t>
            </a:r>
            <a:endParaRPr/>
          </a:p>
        </p:txBody>
      </p:sp>
      <p:sp>
        <p:nvSpPr>
          <p:cNvPr id="4" name="Google Shape;102;p18">
            <a:extLst>
              <a:ext uri="{FF2B5EF4-FFF2-40B4-BE49-F238E27FC236}">
                <a16:creationId xmlns:a16="http://schemas.microsoft.com/office/drawing/2014/main" id="{C104DAB3-9C53-86B7-E99B-65B417CFE9EC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2435352" y="3899559"/>
            <a:ext cx="7318248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ctr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Closing Subtitle</a:t>
            </a:r>
            <a:endParaRPr/>
          </a:p>
        </p:txBody>
      </p: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7E25BB-D30D-F3C9-D5B8-5EB84E45B655}"/>
              </a:ext>
            </a:extLst>
          </p:cNvPr>
          <p:cNvSpPr/>
          <p:nvPr userDrawn="1"/>
        </p:nvSpPr>
        <p:spPr>
          <a:xfrm>
            <a:off x="2435352" y="3631565"/>
            <a:ext cx="7315200" cy="45720"/>
          </a:xfrm>
          <a:prstGeom prst="rect">
            <a:avLst/>
          </a:prstGeom>
          <a:solidFill>
            <a:srgbClr val="512F99"/>
          </a:solidFill>
          <a:ln w="12700" cap="flat" cmpd="sng">
            <a:solidFill>
              <a:srgbClr val="512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8905FE1F-CF4B-A3C2-41E0-082E62D3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500" y="5533110"/>
            <a:ext cx="2516904" cy="4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92D4-4932-0E3D-BBDE-5A6AA126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E072-D410-5316-2D07-926B204C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BF28-75F8-942D-F5CC-00D06E47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956FC-98AF-6E1F-6678-A7FA48CD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D0B19-53FC-B9DF-8C69-75654AB7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6351-3024-9BBF-6A82-8B488CBF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F758-0F16-3828-6E9F-74DB24E67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5891D-ECB3-9C4E-5660-A533953C0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5FCB3-4D43-29F0-DEC1-419F9435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5962-782F-EA9D-3E25-F44BF554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0B23-D3F1-E0D9-195B-67C9E1C2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3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C390-5635-A34E-EF86-2261DE56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1F478-562D-C510-AE57-C8EEA2E30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2B046-1B01-A1FD-004E-AE10933D6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237AE-D4DD-B866-B6B2-246B4C02D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B81CE-19CC-8B2F-EDF2-5202C1F4C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6F682-FE3C-7027-2E2E-C97E0815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D806D-3A6B-06B7-B65E-C4237642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7EF8A-76F8-993C-90FA-14C88792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30F3-F949-8E0B-36C9-ED35AA3A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09019-912A-3E31-3456-3A958672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C5E20-53DD-2656-C6AF-F2AE84F2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5CC8F-7F6D-EA2D-2A62-34106E91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CC220-C946-DE14-E6B6-91CD3EF1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302C4-32E7-EC8C-5D96-AB080223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E9568-7BE7-C873-9B47-6D43F8F5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EEE4-73DE-765D-ECA1-EA121B99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B614-EB73-ADA0-EB2B-4CE5DE8A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8F0FF-E90A-75CC-10D5-5692F7994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9AFC9-B7C3-C3D0-D41E-EC30879F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D93C0-8425-6BAE-C1CE-09367353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EB46E-B2FE-D64D-A490-BC966B34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407B-53AD-27F6-A392-9DD642B2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ADA65-6B63-3FE9-C99A-AB34BA136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5BB07-D8D6-A4AA-C07E-DC00A3A77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30590-3849-08CF-F7F6-FB277F2F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3C442-A1D8-E6FE-C247-FC6E61E3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21833-84B8-113B-0754-A0F61499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18C6F-97BC-1087-DF90-2B872391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BD96-6D64-8F93-041E-5C5E2DA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8DC0E-A71E-6926-65BF-D9BE83A6E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ADEFA-40CD-42F5-92C2-5F6F9EB37D66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AC01-8C91-F856-8214-35C9E840F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453FF-A155-6809-354C-67082EB9B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F2D89-FAD7-4504-8A49-EA97E86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A691D-DEB6-4E0E-85B2-E4278795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460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43A51-6F48-448A-AEC7-E803BEE0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5"/>
            <a:ext cx="10515600" cy="78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1D8BD3-9DBE-4505-AA23-EA6198B19B8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204700" cy="965200"/>
          </a:xfrm>
          <a:prstGeom prst="rect">
            <a:avLst/>
          </a:prstGeom>
        </p:spPr>
      </p:pic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26C31C5F-A319-4D21-AF47-49E0DF70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534" y="178566"/>
            <a:ext cx="1635931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44B1AE-7C37-45BF-873A-74182BAEB9C7}"/>
              </a:ext>
            </a:extLst>
          </p:cNvPr>
          <p:cNvSpPr/>
          <p:nvPr userDrawn="1"/>
        </p:nvSpPr>
        <p:spPr>
          <a:xfrm>
            <a:off x="0" y="6627791"/>
            <a:ext cx="12204700" cy="221385"/>
          </a:xfrm>
          <a:prstGeom prst="rect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4A739-BBF2-4FAB-B829-D33B7BC9B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500" y="6643809"/>
            <a:ext cx="838200" cy="22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5B6451-6F81-4AEE-84A6-DC04D729B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F243DE-BFDF-4108-8EE7-E28B3EBFF2C0}"/>
              </a:ext>
            </a:extLst>
          </p:cNvPr>
          <p:cNvSpPr txBox="1">
            <a:spLocks/>
          </p:cNvSpPr>
          <p:nvPr userDrawn="1"/>
        </p:nvSpPr>
        <p:spPr>
          <a:xfrm>
            <a:off x="3924300" y="6580291"/>
            <a:ext cx="4114800" cy="2815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400" b="1" i="1" kern="1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 -- Spectrum Technology &amp; Research Division --</a:t>
            </a:r>
          </a:p>
        </p:txBody>
      </p:sp>
    </p:spTree>
    <p:extLst>
      <p:ext uri="{BB962C8B-B14F-4D97-AF65-F5344CB8AC3E}">
        <p14:creationId xmlns:p14="http://schemas.microsoft.com/office/powerpoint/2010/main" val="42301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77F03B3-15E4-BAA3-DEB7-963F2D65919A}"/>
              </a:ext>
            </a:extLst>
          </p:cNvPr>
          <p:cNvSpPr/>
          <p:nvPr userDrawn="1"/>
        </p:nvSpPr>
        <p:spPr>
          <a:xfrm rot="10800000">
            <a:off x="0" y="6243782"/>
            <a:ext cx="12192000" cy="614218"/>
          </a:xfrm>
          <a:prstGeom prst="flowChartProcess">
            <a:avLst/>
          </a:prstGeom>
          <a:gradFill flip="none" rotWithShape="1">
            <a:gsLst>
              <a:gs pos="0">
                <a:srgbClr val="1B2552"/>
              </a:gs>
              <a:gs pos="100000">
                <a:srgbClr val="512F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">
            <a:extLst>
              <a:ext uri="{FF2B5EF4-FFF2-40B4-BE49-F238E27FC236}">
                <a16:creationId xmlns:a16="http://schemas.microsoft.com/office/drawing/2014/main" id="{E36B37AF-3A0D-64E3-7819-E4988C6DDCDE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77" y="6382328"/>
            <a:ext cx="1894690" cy="3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microsoft.com/office/2007/relationships/hdphoto" Target="../media/hdphoto2.wdp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0.svg"/><Relationship Id="rId10" Type="http://schemas.openxmlformats.org/officeDocument/2006/relationships/image" Target="../media/image35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microsoft.com/office/2007/relationships/hdphoto" Target="../media/hdphoto2.wdp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07EE8-5550-5071-5788-8442DBCF3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FFBFD6A-CAE1-9B50-4506-CA7AAEBDE95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 descr="A picture containing sky, outdoor, building, tower&#10;&#10;Description automatically generated">
              <a:extLst>
                <a:ext uri="{FF2B5EF4-FFF2-40B4-BE49-F238E27FC236}">
                  <a16:creationId xmlns:a16="http://schemas.microsoft.com/office/drawing/2014/main" id="{F6FCE6D4-2191-02CA-54D3-B6FD6D19C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A4DB59-C93A-0A77-8A01-FAB3DB7A76F0}"/>
                </a:ext>
              </a:extLst>
            </p:cNvPr>
            <p:cNvSpPr/>
            <p:nvPr/>
          </p:nvSpPr>
          <p:spPr>
            <a:xfrm>
              <a:off x="2820318" y="1861850"/>
              <a:ext cx="4794374" cy="2656143"/>
            </a:xfrm>
            <a:custGeom>
              <a:avLst/>
              <a:gdLst>
                <a:gd name="connsiteX0" fmla="*/ 0 w 6235547"/>
                <a:gd name="connsiteY0" fmla="*/ 33050 h 2666082"/>
                <a:gd name="connsiteX1" fmla="*/ 66101 w 6235547"/>
                <a:gd name="connsiteY1" fmla="*/ 187286 h 2666082"/>
                <a:gd name="connsiteX2" fmla="*/ 110169 w 6235547"/>
                <a:gd name="connsiteY2" fmla="*/ 495759 h 2666082"/>
                <a:gd name="connsiteX3" fmla="*/ 6136395 w 6235547"/>
                <a:gd name="connsiteY3" fmla="*/ 2666082 h 2666082"/>
                <a:gd name="connsiteX4" fmla="*/ 6235547 w 6235547"/>
                <a:gd name="connsiteY4" fmla="*/ 2666082 h 2666082"/>
                <a:gd name="connsiteX5" fmla="*/ 55084 w 6235547"/>
                <a:gd name="connsiteY5" fmla="*/ 0 h 2666082"/>
                <a:gd name="connsiteX6" fmla="*/ 0 w 6235547"/>
                <a:gd name="connsiteY6" fmla="*/ 33050 h 2666082"/>
                <a:gd name="connsiteX0" fmla="*/ 0 w 6235547"/>
                <a:gd name="connsiteY0" fmla="*/ 33050 h 2666082"/>
                <a:gd name="connsiteX1" fmla="*/ 66101 w 6235547"/>
                <a:gd name="connsiteY1" fmla="*/ 187286 h 2666082"/>
                <a:gd name="connsiteX2" fmla="*/ 110169 w 6235547"/>
                <a:gd name="connsiteY2" fmla="*/ 495759 h 2666082"/>
                <a:gd name="connsiteX3" fmla="*/ 4635587 w 6235547"/>
                <a:gd name="connsiteY3" fmla="*/ 2656143 h 2666082"/>
                <a:gd name="connsiteX4" fmla="*/ 6235547 w 6235547"/>
                <a:gd name="connsiteY4" fmla="*/ 2666082 h 2666082"/>
                <a:gd name="connsiteX5" fmla="*/ 55084 w 6235547"/>
                <a:gd name="connsiteY5" fmla="*/ 0 h 2666082"/>
                <a:gd name="connsiteX6" fmla="*/ 0 w 6235547"/>
                <a:gd name="connsiteY6" fmla="*/ 33050 h 2666082"/>
                <a:gd name="connsiteX0" fmla="*/ 0 w 4794374"/>
                <a:gd name="connsiteY0" fmla="*/ 33050 h 2656143"/>
                <a:gd name="connsiteX1" fmla="*/ 66101 w 4794374"/>
                <a:gd name="connsiteY1" fmla="*/ 187286 h 2656143"/>
                <a:gd name="connsiteX2" fmla="*/ 110169 w 4794374"/>
                <a:gd name="connsiteY2" fmla="*/ 495759 h 2656143"/>
                <a:gd name="connsiteX3" fmla="*/ 4635587 w 4794374"/>
                <a:gd name="connsiteY3" fmla="*/ 2656143 h 2656143"/>
                <a:gd name="connsiteX4" fmla="*/ 4794374 w 4794374"/>
                <a:gd name="connsiteY4" fmla="*/ 2656143 h 2656143"/>
                <a:gd name="connsiteX5" fmla="*/ 55084 w 4794374"/>
                <a:gd name="connsiteY5" fmla="*/ 0 h 2656143"/>
                <a:gd name="connsiteX6" fmla="*/ 0 w 4794374"/>
                <a:gd name="connsiteY6" fmla="*/ 33050 h 265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4374" h="2656143">
                  <a:moveTo>
                    <a:pt x="0" y="33050"/>
                  </a:moveTo>
                  <a:lnTo>
                    <a:pt x="66101" y="187286"/>
                  </a:lnTo>
                  <a:lnTo>
                    <a:pt x="110169" y="495759"/>
                  </a:lnTo>
                  <a:lnTo>
                    <a:pt x="4635587" y="2656143"/>
                  </a:lnTo>
                  <a:lnTo>
                    <a:pt x="4794374" y="2656143"/>
                  </a:lnTo>
                  <a:lnTo>
                    <a:pt x="55084" y="0"/>
                  </a:lnTo>
                  <a:lnTo>
                    <a:pt x="0" y="33050"/>
                  </a:lnTo>
                  <a:close/>
                </a:path>
              </a:pathLst>
            </a:custGeom>
            <a:solidFill>
              <a:srgbClr val="FF00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D8B711-A344-B080-AE8C-8B59E6C0299F}"/>
              </a:ext>
            </a:extLst>
          </p:cNvPr>
          <p:cNvSpPr txBox="1"/>
          <p:nvPr/>
        </p:nvSpPr>
        <p:spPr>
          <a:xfrm>
            <a:off x="3218824" y="129315"/>
            <a:ext cx="854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Frequency-Comb-Based Time Transfer over Free-Space Links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E2C8D-AA0E-5B7A-71B7-538D9AD2F2DC}"/>
              </a:ext>
            </a:extLst>
          </p:cNvPr>
          <p:cNvSpPr txBox="1"/>
          <p:nvPr/>
        </p:nvSpPr>
        <p:spPr>
          <a:xfrm>
            <a:off x="6093823" y="1627005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Laura Sinclair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Institute of Standards and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Boulder, CO, USA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laura.Sinclair@nist.gov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CCTF Technical Exchange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February 23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, 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AE56C9F-5FE7-9E78-D374-86339C71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F826B-FAFA-7E43-86FD-1E985B68E3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32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0" descr="C:\Users\nnewbury\AppData\Local\Microsoft\Windows\Temporary Internet Files\Content.IE5\ZVLVM3Y0\MP900448283[1].jpg">
            <a:extLst>
              <a:ext uri="{FF2B5EF4-FFF2-40B4-BE49-F238E27FC236}">
                <a16:creationId xmlns:a16="http://schemas.microsoft.com/office/drawing/2014/main" id="{B532083A-D782-2B8C-9FF4-66EAA4DEA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691" y="1023202"/>
            <a:ext cx="2118699" cy="35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DA6AB-C358-C64C-A1E0-509C1C06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Free-space Time Transfer Challenges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FFB0E48-E347-53D7-84D9-D2115B62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FDA298-09C1-ED2F-385D-D816D991260A}"/>
              </a:ext>
            </a:extLst>
          </p:cNvPr>
          <p:cNvSpPr/>
          <p:nvPr/>
        </p:nvSpPr>
        <p:spPr>
          <a:xfrm>
            <a:off x="850083" y="1298207"/>
            <a:ext cx="2503167" cy="1159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Clock or reference oscillator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75AB6A-8F0B-2988-AFBE-4E40300E9C9D}"/>
              </a:ext>
            </a:extLst>
          </p:cNvPr>
          <p:cNvSpPr/>
          <p:nvPr/>
        </p:nvSpPr>
        <p:spPr>
          <a:xfrm>
            <a:off x="1969908" y="2736011"/>
            <a:ext cx="1383342" cy="104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63" name="Graphic 62" descr="Clock with solid fill">
            <a:extLst>
              <a:ext uri="{FF2B5EF4-FFF2-40B4-BE49-F238E27FC236}">
                <a16:creationId xmlns:a16="http://schemas.microsoft.com/office/drawing/2014/main" id="{001F1F5B-C0B8-85A4-2284-34E7C6F99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4379" y="1362375"/>
            <a:ext cx="914400" cy="914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0FCBBDA-B6C9-1A2D-41C0-01AF8C9CB1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907" y="2945682"/>
            <a:ext cx="1383341" cy="719647"/>
          </a:xfrm>
          <a:prstGeom prst="rect">
            <a:avLst/>
          </a:prstGeom>
          <a:ln w="3175">
            <a:noFill/>
          </a:ln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734E39-5517-89D1-A800-D09327E5018F}"/>
              </a:ext>
            </a:extLst>
          </p:cNvPr>
          <p:cNvCxnSpPr>
            <a:cxnSpLocks/>
          </p:cNvCxnSpPr>
          <p:nvPr/>
        </p:nvCxnSpPr>
        <p:spPr>
          <a:xfrm>
            <a:off x="2774942" y="2457756"/>
            <a:ext cx="0" cy="12178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Lock with solid fill">
            <a:extLst>
              <a:ext uri="{FF2B5EF4-FFF2-40B4-BE49-F238E27FC236}">
                <a16:creationId xmlns:a16="http://schemas.microsoft.com/office/drawing/2014/main" id="{EA632DB1-B0F1-ABDD-4877-94185C470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2586452" y="2945681"/>
            <a:ext cx="487514" cy="487514"/>
          </a:xfrm>
          <a:prstGeom prst="rect">
            <a:avLst/>
          </a:prstGeom>
        </p:spPr>
      </p:pic>
      <p:pic>
        <p:nvPicPr>
          <p:cNvPr id="79" name="Graphic 78" descr="Lock with solid fill">
            <a:extLst>
              <a:ext uri="{FF2B5EF4-FFF2-40B4-BE49-F238E27FC236}">
                <a16:creationId xmlns:a16="http://schemas.microsoft.com/office/drawing/2014/main" id="{8C483704-CC5F-FEC3-37D3-684F2368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911929" y="3340658"/>
            <a:ext cx="385098" cy="385098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98EB4629-2806-369C-F75F-FB0DC35775DF}"/>
              </a:ext>
            </a:extLst>
          </p:cNvPr>
          <p:cNvGrpSpPr/>
          <p:nvPr/>
        </p:nvGrpSpPr>
        <p:grpSpPr>
          <a:xfrm>
            <a:off x="9368344" y="3215790"/>
            <a:ext cx="519580" cy="669962"/>
            <a:chOff x="3374017" y="5454073"/>
            <a:chExt cx="519580" cy="669962"/>
          </a:xfrm>
        </p:grpSpPr>
        <p:sp>
          <p:nvSpPr>
            <p:cNvPr id="100" name="Freeform: Shape 17">
              <a:extLst>
                <a:ext uri="{FF2B5EF4-FFF2-40B4-BE49-F238E27FC236}">
                  <a16:creationId xmlns:a16="http://schemas.microsoft.com/office/drawing/2014/main" id="{B8B90D0A-E442-B305-A1EF-F6F435E88E8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: Shape 17">
              <a:extLst>
                <a:ext uri="{FF2B5EF4-FFF2-40B4-BE49-F238E27FC236}">
                  <a16:creationId xmlns:a16="http://schemas.microsoft.com/office/drawing/2014/main" id="{7C713B6A-4B06-03B5-D378-A0554B0C017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D00C303-A315-C082-FF4B-2A2289A24A1C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401561-F66F-08DA-6BC0-6212AB0BC836}"/>
              </a:ext>
            </a:extLst>
          </p:cNvPr>
          <p:cNvSpPr/>
          <p:nvPr/>
        </p:nvSpPr>
        <p:spPr>
          <a:xfrm>
            <a:off x="8091012" y="2051436"/>
            <a:ext cx="173960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Timing Comparison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F6544A4-447A-53BC-9BDF-359AFA871227}"/>
              </a:ext>
            </a:extLst>
          </p:cNvPr>
          <p:cNvSpPr/>
          <p:nvPr/>
        </p:nvSpPr>
        <p:spPr>
          <a:xfrm>
            <a:off x="45675" y="1029291"/>
            <a:ext cx="5340709" cy="348937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D549F1-4FC2-8A8D-21BC-87325BBDE237}"/>
              </a:ext>
            </a:extLst>
          </p:cNvPr>
          <p:cNvSpPr txBox="1"/>
          <p:nvPr/>
        </p:nvSpPr>
        <p:spPr>
          <a:xfrm>
            <a:off x="2557067" y="4057003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Site A</a:t>
            </a:r>
          </a:p>
        </p:txBody>
      </p: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2FADF451-E14E-88F8-52AA-4E0F63CE5567}"/>
              </a:ext>
            </a:extLst>
          </p:cNvPr>
          <p:cNvCxnSpPr>
            <a:cxnSpLocks/>
          </p:cNvCxnSpPr>
          <p:nvPr/>
        </p:nvCxnSpPr>
        <p:spPr>
          <a:xfrm flipV="1">
            <a:off x="3378059" y="3019824"/>
            <a:ext cx="5467482" cy="534129"/>
          </a:xfrm>
          <a:prstGeom prst="bentConnector3">
            <a:avLst>
              <a:gd name="adj1" fmla="val 9984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D86025-6D3D-8E41-B2AC-A83D5E0F3A1C}"/>
              </a:ext>
            </a:extLst>
          </p:cNvPr>
          <p:cNvGrpSpPr/>
          <p:nvPr/>
        </p:nvGrpSpPr>
        <p:grpSpPr>
          <a:xfrm>
            <a:off x="3405282" y="3206742"/>
            <a:ext cx="519580" cy="669962"/>
            <a:chOff x="3374017" y="5454073"/>
            <a:chExt cx="519580" cy="669962"/>
          </a:xfrm>
        </p:grpSpPr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47CAA5EB-548A-8B3B-A318-15275C0E698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: Shape 17">
              <a:extLst>
                <a:ext uri="{FF2B5EF4-FFF2-40B4-BE49-F238E27FC236}">
                  <a16:creationId xmlns:a16="http://schemas.microsoft.com/office/drawing/2014/main" id="{466AC617-F662-4592-C449-82D679F90CD6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4496690-F210-85FC-FE89-BDF42DB3D88F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50558A-714B-9BA0-E573-EBCC4C6C06EA}"/>
              </a:ext>
            </a:extLst>
          </p:cNvPr>
          <p:cNvGrpSpPr/>
          <p:nvPr/>
        </p:nvGrpSpPr>
        <p:grpSpPr>
          <a:xfrm>
            <a:off x="4433598" y="3205003"/>
            <a:ext cx="519580" cy="669962"/>
            <a:chOff x="3374017" y="5454073"/>
            <a:chExt cx="519580" cy="669962"/>
          </a:xfrm>
        </p:grpSpPr>
        <p:sp>
          <p:nvSpPr>
            <p:cNvPr id="127" name="Freeform: Shape 17">
              <a:extLst>
                <a:ext uri="{FF2B5EF4-FFF2-40B4-BE49-F238E27FC236}">
                  <a16:creationId xmlns:a16="http://schemas.microsoft.com/office/drawing/2014/main" id="{C0EC2914-E91B-E626-057C-8B1F5C6112EC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8EB34F16-E8B2-444A-9147-DAA0EAB44CF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E68CD73-9D40-5856-489A-2CB9031C3764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9E8520CC-63DB-C9B5-208E-D426A74E0B35}"/>
              </a:ext>
            </a:extLst>
          </p:cNvPr>
          <p:cNvCxnSpPr>
            <a:cxnSpLocks/>
          </p:cNvCxnSpPr>
          <p:nvPr/>
        </p:nvCxnSpPr>
        <p:spPr>
          <a:xfrm rot="10800000">
            <a:off x="9275510" y="2994429"/>
            <a:ext cx="808327" cy="567825"/>
          </a:xfrm>
          <a:prstGeom prst="bentConnector3">
            <a:avLst>
              <a:gd name="adj1" fmla="val 101016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07B73B6-3D93-BCC6-F779-899C22528BF0}"/>
              </a:ext>
            </a:extLst>
          </p:cNvPr>
          <p:cNvGrpSpPr/>
          <p:nvPr/>
        </p:nvGrpSpPr>
        <p:grpSpPr>
          <a:xfrm>
            <a:off x="7551738" y="1087606"/>
            <a:ext cx="4388012" cy="3459654"/>
            <a:chOff x="7551738" y="1243264"/>
            <a:chExt cx="4388012" cy="345965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C2DBFFF-2CB9-986C-627A-92C98C456D23}"/>
                </a:ext>
              </a:extLst>
            </p:cNvPr>
            <p:cNvSpPr/>
            <p:nvPr/>
          </p:nvSpPr>
          <p:spPr>
            <a:xfrm>
              <a:off x="10208632" y="1422119"/>
              <a:ext cx="1133285" cy="11595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Clock or reference oscillator</a:t>
              </a:r>
            </a:p>
          </p:txBody>
        </p:sp>
        <p:pic>
          <p:nvPicPr>
            <p:cNvPr id="83" name="Graphic 82" descr="Clock with solid fill">
              <a:extLst>
                <a:ext uri="{FF2B5EF4-FFF2-40B4-BE49-F238E27FC236}">
                  <a16:creationId xmlns:a16="http://schemas.microsoft.com/office/drawing/2014/main" id="{5484A3B6-73EE-C175-EAE2-770CE02A1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18075" y="1508036"/>
              <a:ext cx="914400" cy="914400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379BE7-8BCE-9012-AB63-9D0693A2AEE7}"/>
                </a:ext>
              </a:extLst>
            </p:cNvPr>
            <p:cNvSpPr/>
            <p:nvPr/>
          </p:nvSpPr>
          <p:spPr>
            <a:xfrm>
              <a:off x="10045600" y="2855527"/>
              <a:ext cx="1383342" cy="1042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Comb with pulse output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922B6C9-E0E4-2F2E-964F-A93786FA8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5599" y="3065198"/>
              <a:ext cx="1383341" cy="719647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00CC979-DB9D-CF6B-61C0-13FB6DDADC54}"/>
                </a:ext>
              </a:extLst>
            </p:cNvPr>
            <p:cNvCxnSpPr>
              <a:cxnSpLocks/>
            </p:cNvCxnSpPr>
            <p:nvPr/>
          </p:nvCxnSpPr>
          <p:spPr>
            <a:xfrm>
              <a:off x="10850634" y="2577272"/>
              <a:ext cx="0" cy="12178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Graphic 95" descr="Lock with solid fill">
              <a:extLst>
                <a:ext uri="{FF2B5EF4-FFF2-40B4-BE49-F238E27FC236}">
                  <a16:creationId xmlns:a16="http://schemas.microsoft.com/office/drawing/2014/main" id="{5BA86E2C-DA91-6899-EF48-81C07FBF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0662144" y="3065197"/>
              <a:ext cx="487514" cy="487514"/>
            </a:xfrm>
            <a:prstGeom prst="rect">
              <a:avLst/>
            </a:prstGeom>
          </p:spPr>
        </p:pic>
        <p:pic>
          <p:nvPicPr>
            <p:cNvPr id="103" name="Graphic 102" descr="Lock with solid fill">
              <a:extLst>
                <a:ext uri="{FF2B5EF4-FFF2-40B4-BE49-F238E27FC236}">
                  <a16:creationId xmlns:a16="http://schemas.microsoft.com/office/drawing/2014/main" id="{A9D7EC0A-A5F0-51F6-E904-00A772D9C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9987621" y="3460174"/>
              <a:ext cx="385098" cy="385098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D8048EB-C8C0-9695-9D41-384E7ACB75E1}"/>
                </a:ext>
              </a:extLst>
            </p:cNvPr>
            <p:cNvSpPr/>
            <p:nvPr/>
          </p:nvSpPr>
          <p:spPr>
            <a:xfrm>
              <a:off x="7551738" y="1243264"/>
              <a:ext cx="4388012" cy="34310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6CF8EA6-E261-665F-64C7-416CFAD7D1F3}"/>
                </a:ext>
              </a:extLst>
            </p:cNvPr>
            <p:cNvSpPr txBox="1"/>
            <p:nvPr/>
          </p:nvSpPr>
          <p:spPr>
            <a:xfrm>
              <a:off x="9420160" y="4241253"/>
              <a:ext cx="941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Site 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4445F58-107A-9459-EFA5-E1F3C243D161}"/>
              </a:ext>
            </a:extLst>
          </p:cNvPr>
          <p:cNvSpPr txBox="1"/>
          <p:nvPr/>
        </p:nvSpPr>
        <p:spPr>
          <a:xfrm>
            <a:off x="210570" y="4496556"/>
            <a:ext cx="11580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Free-space channel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Intensity fluctuations (scintillation)- orders of magnitude variations in received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2. Time-of-flight fluctuations- picosecond level fluctuations in pulse arrival time</a:t>
            </a:r>
          </a:p>
        </p:txBody>
      </p:sp>
      <p:sp>
        <p:nvSpPr>
          <p:cNvPr id="5" name="Google Shape;1223;p12">
            <a:extLst>
              <a:ext uri="{FF2B5EF4-FFF2-40B4-BE49-F238E27FC236}">
                <a16:creationId xmlns:a16="http://schemas.microsoft.com/office/drawing/2014/main" id="{67FDFC44-E80F-F41C-DCA2-60AA85039F00}"/>
              </a:ext>
            </a:extLst>
          </p:cNvPr>
          <p:cNvSpPr txBox="1"/>
          <p:nvPr/>
        </p:nvSpPr>
        <p:spPr>
          <a:xfrm>
            <a:off x="611613" y="1400281"/>
            <a:ext cx="20499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/>
                <a:cs typeface="Calibri"/>
                <a:sym typeface="Calibri"/>
              </a:rPr>
              <a:t>Optical 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CE275A-9F4A-2E3E-6427-CF7D78CBCEF6}"/>
              </a:ext>
            </a:extLst>
          </p:cNvPr>
          <p:cNvGrpSpPr/>
          <p:nvPr/>
        </p:nvGrpSpPr>
        <p:grpSpPr>
          <a:xfrm>
            <a:off x="5491840" y="3335658"/>
            <a:ext cx="519580" cy="442177"/>
            <a:chOff x="3374017" y="5454073"/>
            <a:chExt cx="519580" cy="669962"/>
          </a:xfrm>
        </p:grpSpPr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6EFB14CD-8865-C8D2-EA8B-6C21B2317C1E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A961A63E-521D-AF43-E92D-92BB14AA1AAF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1043796-11B1-61A0-44B7-1B62B8315046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910422-308D-DD83-2DCF-70C5C9DA986D}"/>
              </a:ext>
            </a:extLst>
          </p:cNvPr>
          <p:cNvGrpSpPr/>
          <p:nvPr/>
        </p:nvGrpSpPr>
        <p:grpSpPr>
          <a:xfrm>
            <a:off x="6591635" y="3470157"/>
            <a:ext cx="519580" cy="192859"/>
            <a:chOff x="3374017" y="5454073"/>
            <a:chExt cx="519580" cy="669962"/>
          </a:xfrm>
        </p:grpSpPr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43789979-5BF7-E02D-595C-81CDC835EAB2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: Shape 17">
              <a:extLst>
                <a:ext uri="{FF2B5EF4-FFF2-40B4-BE49-F238E27FC236}">
                  <a16:creationId xmlns:a16="http://schemas.microsoft.com/office/drawing/2014/main" id="{779BC50D-CBC6-88A9-36B5-46ECBBDB158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6F1956F-CB70-0F57-FDAA-529FE558D990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50353C-8005-661E-302C-3C9624FBC6D3}"/>
              </a:ext>
            </a:extLst>
          </p:cNvPr>
          <p:cNvGrpSpPr/>
          <p:nvPr/>
        </p:nvGrpSpPr>
        <p:grpSpPr>
          <a:xfrm>
            <a:off x="7706442" y="3415000"/>
            <a:ext cx="519580" cy="289684"/>
            <a:chOff x="3374017" y="5454073"/>
            <a:chExt cx="519580" cy="669962"/>
          </a:xfrm>
        </p:grpSpPr>
        <p:sp>
          <p:nvSpPr>
            <p:cNvPr id="40" name="Freeform: Shape 17">
              <a:extLst>
                <a:ext uri="{FF2B5EF4-FFF2-40B4-BE49-F238E27FC236}">
                  <a16:creationId xmlns:a16="http://schemas.microsoft.com/office/drawing/2014/main" id="{9E0B85EE-A5B2-1225-64D6-756EFDFFAB04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B9F3097F-7B88-43CF-D1AE-33D02B5E088C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7EA8C69-EFF5-CF66-0D90-DE2BE429CA46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AAF9E9-D5EA-4EC1-E9C8-B527822D606A}"/>
              </a:ext>
            </a:extLst>
          </p:cNvPr>
          <p:cNvGrpSpPr/>
          <p:nvPr/>
        </p:nvGrpSpPr>
        <p:grpSpPr>
          <a:xfrm>
            <a:off x="5399752" y="3351884"/>
            <a:ext cx="519580" cy="442177"/>
            <a:chOff x="3374017" y="5454073"/>
            <a:chExt cx="519580" cy="669962"/>
          </a:xfrm>
        </p:grpSpPr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id="{824DF4C9-F440-5E1D-C12C-34F8C30019F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: Shape 17">
              <a:extLst>
                <a:ext uri="{FF2B5EF4-FFF2-40B4-BE49-F238E27FC236}">
                  <a16:creationId xmlns:a16="http://schemas.microsoft.com/office/drawing/2014/main" id="{836BB840-4F3C-E82B-B842-F80A2E9781E1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B2D3894-5150-107E-286D-F0A229A407A0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66C6DA-2AC6-8BD4-0040-527C6CFBECA3}"/>
              </a:ext>
            </a:extLst>
          </p:cNvPr>
          <p:cNvGrpSpPr/>
          <p:nvPr/>
        </p:nvGrpSpPr>
        <p:grpSpPr>
          <a:xfrm>
            <a:off x="6334657" y="3471393"/>
            <a:ext cx="519580" cy="192859"/>
            <a:chOff x="3374017" y="5454073"/>
            <a:chExt cx="519580" cy="669962"/>
          </a:xfrm>
        </p:grpSpPr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id="{131F3644-FA3E-A749-79C9-2BC1FB681188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: Shape 17">
              <a:extLst>
                <a:ext uri="{FF2B5EF4-FFF2-40B4-BE49-F238E27FC236}">
                  <a16:creationId xmlns:a16="http://schemas.microsoft.com/office/drawing/2014/main" id="{A4B97555-C336-962D-1AA8-41809DD8D903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3D96DF3-3E8E-4100-B30A-43F4711F6517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95191C-E288-EC56-A0A9-50FF7EF4774E}"/>
              </a:ext>
            </a:extLst>
          </p:cNvPr>
          <p:cNvGrpSpPr/>
          <p:nvPr/>
        </p:nvGrpSpPr>
        <p:grpSpPr>
          <a:xfrm>
            <a:off x="7614354" y="3431226"/>
            <a:ext cx="519580" cy="289684"/>
            <a:chOff x="3374017" y="5454073"/>
            <a:chExt cx="519580" cy="669962"/>
          </a:xfrm>
        </p:grpSpPr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5E8DD119-7BA6-CE70-7EC3-C8F0A3729BA5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: Shape 17">
              <a:extLst>
                <a:ext uri="{FF2B5EF4-FFF2-40B4-BE49-F238E27FC236}">
                  <a16:creationId xmlns:a16="http://schemas.microsoft.com/office/drawing/2014/main" id="{3CB7FEB8-EF81-82CD-B4EA-C8DA44400AF0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F37B93E-59EF-0781-24A0-417BE13225A8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B3787D3-1437-CC8A-D5D4-7E5ADB2A3C2D}"/>
              </a:ext>
            </a:extLst>
          </p:cNvPr>
          <p:cNvSpPr txBox="1"/>
          <p:nvPr/>
        </p:nvSpPr>
        <p:spPr>
          <a:xfrm>
            <a:off x="1447886" y="5333029"/>
            <a:ext cx="1041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Solved by: operation at the quantum-limit, long integration time and ns-scale ambiguity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F190D-B908-29A8-F241-279AE96C82AF}"/>
              </a:ext>
            </a:extLst>
          </p:cNvPr>
          <p:cNvSpPr txBox="1"/>
          <p:nvPr/>
        </p:nvSpPr>
        <p:spPr>
          <a:xfrm>
            <a:off x="1447886" y="6113235"/>
            <a:ext cx="327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Solved by: two-way operation</a:t>
            </a:r>
          </a:p>
        </p:txBody>
      </p:sp>
    </p:spTree>
    <p:extLst>
      <p:ext uri="{BB962C8B-B14F-4D97-AF65-F5344CB8AC3E}">
        <p14:creationId xmlns:p14="http://schemas.microsoft.com/office/powerpoint/2010/main" val="255518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089172D-E547-BC1D-879D-CBBF98C3906A}"/>
              </a:ext>
            </a:extLst>
          </p:cNvPr>
          <p:cNvGrpSpPr/>
          <p:nvPr/>
        </p:nvGrpSpPr>
        <p:grpSpPr>
          <a:xfrm>
            <a:off x="3346380" y="3214989"/>
            <a:ext cx="6891711" cy="669148"/>
            <a:chOff x="3344777" y="3478546"/>
            <a:chExt cx="6891711" cy="66914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84D8518-45E2-7372-4829-08649931FA1E}"/>
                </a:ext>
              </a:extLst>
            </p:cNvPr>
            <p:cNvGrpSpPr/>
            <p:nvPr/>
          </p:nvGrpSpPr>
          <p:grpSpPr>
            <a:xfrm>
              <a:off x="3344777" y="3478546"/>
              <a:ext cx="519580" cy="669148"/>
              <a:chOff x="7290360" y="3500026"/>
              <a:chExt cx="519580" cy="669148"/>
            </a:xfrm>
          </p:grpSpPr>
          <p:sp>
            <p:nvSpPr>
              <p:cNvPr id="122" name="Freeform: Shape 17">
                <a:extLst>
                  <a:ext uri="{FF2B5EF4-FFF2-40B4-BE49-F238E27FC236}">
                    <a16:creationId xmlns:a16="http://schemas.microsoft.com/office/drawing/2014/main" id="{E4BBC1E5-C637-90F6-3D0F-1DF1D075EE1C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7">
                <a:extLst>
                  <a:ext uri="{FF2B5EF4-FFF2-40B4-BE49-F238E27FC236}">
                    <a16:creationId xmlns:a16="http://schemas.microsoft.com/office/drawing/2014/main" id="{DFEDEEA9-A7CE-75D5-1B2F-4B102E9C610F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964">
                <a:extLst>
                  <a:ext uri="{FF2B5EF4-FFF2-40B4-BE49-F238E27FC236}">
                    <a16:creationId xmlns:a16="http://schemas.microsoft.com/office/drawing/2014/main" id="{F57347FA-F0CB-0DD8-10A9-91FC74599E29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825C320-7834-1966-A13C-1ACF34CC8B5F}"/>
                </a:ext>
              </a:extLst>
            </p:cNvPr>
            <p:cNvGrpSpPr/>
            <p:nvPr/>
          </p:nvGrpSpPr>
          <p:grpSpPr>
            <a:xfrm>
              <a:off x="4937810" y="3478546"/>
              <a:ext cx="519580" cy="669148"/>
              <a:chOff x="7290360" y="3500026"/>
              <a:chExt cx="519580" cy="669148"/>
            </a:xfrm>
          </p:grpSpPr>
          <p:sp>
            <p:nvSpPr>
              <p:cNvPr id="119" name="Freeform: Shape 17">
                <a:extLst>
                  <a:ext uri="{FF2B5EF4-FFF2-40B4-BE49-F238E27FC236}">
                    <a16:creationId xmlns:a16="http://schemas.microsoft.com/office/drawing/2014/main" id="{A2649E53-63E4-7C9D-AC92-FD11875BD8F6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7">
                <a:extLst>
                  <a:ext uri="{FF2B5EF4-FFF2-40B4-BE49-F238E27FC236}">
                    <a16:creationId xmlns:a16="http://schemas.microsoft.com/office/drawing/2014/main" id="{251252C5-0EA2-1B7B-95F3-4A87754D7111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964">
                <a:extLst>
                  <a:ext uri="{FF2B5EF4-FFF2-40B4-BE49-F238E27FC236}">
                    <a16:creationId xmlns:a16="http://schemas.microsoft.com/office/drawing/2014/main" id="{2E1430EF-4246-E98B-200F-11306074718D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95237E-1604-133D-54A3-9634F3374E6E}"/>
                </a:ext>
              </a:extLst>
            </p:cNvPr>
            <p:cNvGrpSpPr/>
            <p:nvPr/>
          </p:nvGrpSpPr>
          <p:grpSpPr>
            <a:xfrm>
              <a:off x="6530843" y="3478546"/>
              <a:ext cx="519580" cy="669148"/>
              <a:chOff x="7290360" y="3500026"/>
              <a:chExt cx="519580" cy="669148"/>
            </a:xfrm>
          </p:grpSpPr>
          <p:sp>
            <p:nvSpPr>
              <p:cNvPr id="116" name="Freeform: Shape 17">
                <a:extLst>
                  <a:ext uri="{FF2B5EF4-FFF2-40B4-BE49-F238E27FC236}">
                    <a16:creationId xmlns:a16="http://schemas.microsoft.com/office/drawing/2014/main" id="{20B2ED6D-F337-0FB9-3FFE-8DD628A6B1BE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7">
                <a:extLst>
                  <a:ext uri="{FF2B5EF4-FFF2-40B4-BE49-F238E27FC236}">
                    <a16:creationId xmlns:a16="http://schemas.microsoft.com/office/drawing/2014/main" id="{C075F3F8-AA17-A949-6954-057F5B925C39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964">
                <a:extLst>
                  <a:ext uri="{FF2B5EF4-FFF2-40B4-BE49-F238E27FC236}">
                    <a16:creationId xmlns:a16="http://schemas.microsoft.com/office/drawing/2014/main" id="{906D7795-046A-0021-A985-35C30D8495D7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1331A81-483E-23C8-C127-D760702C0779}"/>
                </a:ext>
              </a:extLst>
            </p:cNvPr>
            <p:cNvGrpSpPr/>
            <p:nvPr/>
          </p:nvGrpSpPr>
          <p:grpSpPr>
            <a:xfrm>
              <a:off x="8123876" y="3478546"/>
              <a:ext cx="519580" cy="669148"/>
              <a:chOff x="7290360" y="3500026"/>
              <a:chExt cx="519580" cy="669148"/>
            </a:xfrm>
          </p:grpSpPr>
          <p:sp>
            <p:nvSpPr>
              <p:cNvPr id="113" name="Freeform: Shape 17">
                <a:extLst>
                  <a:ext uri="{FF2B5EF4-FFF2-40B4-BE49-F238E27FC236}">
                    <a16:creationId xmlns:a16="http://schemas.microsoft.com/office/drawing/2014/main" id="{F2F8D92D-9C9F-4930-0979-334EDB91A28B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7">
                <a:extLst>
                  <a:ext uri="{FF2B5EF4-FFF2-40B4-BE49-F238E27FC236}">
                    <a16:creationId xmlns:a16="http://schemas.microsoft.com/office/drawing/2014/main" id="{8B9D812D-99F8-32F4-1D6C-2C3BE4C27FD0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964">
                <a:extLst>
                  <a:ext uri="{FF2B5EF4-FFF2-40B4-BE49-F238E27FC236}">
                    <a16:creationId xmlns:a16="http://schemas.microsoft.com/office/drawing/2014/main" id="{655C5260-9CF5-74CB-6DC9-B15155EA85FF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53C6B8E-ADDA-22D4-EFE5-0141023DFC6A}"/>
                </a:ext>
              </a:extLst>
            </p:cNvPr>
            <p:cNvGrpSpPr/>
            <p:nvPr/>
          </p:nvGrpSpPr>
          <p:grpSpPr>
            <a:xfrm>
              <a:off x="9716908" y="3478546"/>
              <a:ext cx="519580" cy="669148"/>
              <a:chOff x="7290360" y="3500026"/>
              <a:chExt cx="519580" cy="669148"/>
            </a:xfrm>
          </p:grpSpPr>
          <p:sp>
            <p:nvSpPr>
              <p:cNvPr id="110" name="Freeform: Shape 17">
                <a:extLst>
                  <a:ext uri="{FF2B5EF4-FFF2-40B4-BE49-F238E27FC236}">
                    <a16:creationId xmlns:a16="http://schemas.microsoft.com/office/drawing/2014/main" id="{E03D4246-8E32-7523-19DD-9A250E1DB374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7">
                <a:extLst>
                  <a:ext uri="{FF2B5EF4-FFF2-40B4-BE49-F238E27FC236}">
                    <a16:creationId xmlns:a16="http://schemas.microsoft.com/office/drawing/2014/main" id="{364AD9CB-394D-27DD-9FEE-8BEFB3B81286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964">
                <a:extLst>
                  <a:ext uri="{FF2B5EF4-FFF2-40B4-BE49-F238E27FC236}">
                    <a16:creationId xmlns:a16="http://schemas.microsoft.com/office/drawing/2014/main" id="{05E83118-E4E7-85B3-335A-98149E8427D8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5441385-1D31-E24E-5655-861B4AE9E5C2}"/>
              </a:ext>
            </a:extLst>
          </p:cNvPr>
          <p:cNvCxnSpPr>
            <a:stCxn id="40" idx="3"/>
          </p:cNvCxnSpPr>
          <p:nvPr/>
        </p:nvCxnSpPr>
        <p:spPr>
          <a:xfrm flipV="1">
            <a:off x="2887949" y="3548149"/>
            <a:ext cx="8320241" cy="340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059D1B-23B1-4D82-1239-223FC010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026537" cy="94408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ptos" panose="020B0004020202020204" pitchFamily="34" charset="0"/>
                <a:cs typeface="Arial" panose="020B0604020202020204" pitchFamily="34" charset="0"/>
              </a:rPr>
              <a:t>Expanding the Toolbox to </a:t>
            </a:r>
            <a:r>
              <a:rPr lang="en-US" sz="3600">
                <a:latin typeface="Aptos" panose="020B0004020202020204" pitchFamily="34" charset="0"/>
                <a:cs typeface="Arial" panose="020B0604020202020204" pitchFamily="34" charset="0"/>
              </a:rPr>
              <a:t>Handle Long Distances:</a:t>
            </a:r>
            <a:br>
              <a:rPr lang="en-US" sz="36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ptos" panose="020B0004020202020204" pitchFamily="34" charset="0"/>
                <a:cs typeface="Arial" panose="020B0604020202020204" pitchFamily="34" charset="0"/>
              </a:rPr>
              <a:t>The Time Programmable Frequency Comb</a:t>
            </a:r>
          </a:p>
        </p:txBody>
      </p:sp>
      <p:sp>
        <p:nvSpPr>
          <p:cNvPr id="40" name="Right Arrow 6">
            <a:extLst>
              <a:ext uri="{FF2B5EF4-FFF2-40B4-BE49-F238E27FC236}">
                <a16:creationId xmlns:a16="http://schemas.microsoft.com/office/drawing/2014/main" id="{36B6DD58-1613-5A87-8207-957BEACAE936}"/>
              </a:ext>
            </a:extLst>
          </p:cNvPr>
          <p:cNvSpPr/>
          <p:nvPr/>
        </p:nvSpPr>
        <p:spPr>
          <a:xfrm>
            <a:off x="2372170" y="3365668"/>
            <a:ext cx="515779" cy="371771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marL="0" marR="0" lvl="0" indent="0" algn="ctr" defTabSz="914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D579EDD-DFC9-AA7B-862A-D2C60D99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18" y="3071750"/>
            <a:ext cx="2133600" cy="91239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287B1F-B7E8-221A-42A6-53255CE965C3}"/>
              </a:ext>
            </a:extLst>
          </p:cNvPr>
          <p:cNvGrpSpPr/>
          <p:nvPr/>
        </p:nvGrpSpPr>
        <p:grpSpPr>
          <a:xfrm>
            <a:off x="3351708" y="3214222"/>
            <a:ext cx="6891711" cy="669148"/>
            <a:chOff x="3344777" y="3478546"/>
            <a:chExt cx="6891711" cy="66914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76BADC-F8C1-D5DB-4448-825DEFF36EFB}"/>
                </a:ext>
              </a:extLst>
            </p:cNvPr>
            <p:cNvGrpSpPr/>
            <p:nvPr/>
          </p:nvGrpSpPr>
          <p:grpSpPr>
            <a:xfrm>
              <a:off x="3344777" y="3478546"/>
              <a:ext cx="519580" cy="669148"/>
              <a:chOff x="7290360" y="3500026"/>
              <a:chExt cx="519580" cy="669148"/>
            </a:xfrm>
          </p:grpSpPr>
          <p:sp>
            <p:nvSpPr>
              <p:cNvPr id="88" name="Freeform: Shape 17">
                <a:extLst>
                  <a:ext uri="{FF2B5EF4-FFF2-40B4-BE49-F238E27FC236}">
                    <a16:creationId xmlns:a16="http://schemas.microsoft.com/office/drawing/2014/main" id="{1BD6E6EA-0D9C-2D85-FE4B-047462ABD99B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17">
                <a:extLst>
                  <a:ext uri="{FF2B5EF4-FFF2-40B4-BE49-F238E27FC236}">
                    <a16:creationId xmlns:a16="http://schemas.microsoft.com/office/drawing/2014/main" id="{92699AA6-A19A-62AA-5BD8-D1D50FABD083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964">
                <a:extLst>
                  <a:ext uri="{FF2B5EF4-FFF2-40B4-BE49-F238E27FC236}">
                    <a16:creationId xmlns:a16="http://schemas.microsoft.com/office/drawing/2014/main" id="{50599770-F403-7484-7450-93D536CB1B10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7BDAD4-F565-9B70-1C6B-9775A20E04C7}"/>
                </a:ext>
              </a:extLst>
            </p:cNvPr>
            <p:cNvGrpSpPr/>
            <p:nvPr/>
          </p:nvGrpSpPr>
          <p:grpSpPr>
            <a:xfrm>
              <a:off x="4937810" y="3478546"/>
              <a:ext cx="519580" cy="669148"/>
              <a:chOff x="7290360" y="3500026"/>
              <a:chExt cx="519580" cy="669148"/>
            </a:xfrm>
          </p:grpSpPr>
          <p:sp>
            <p:nvSpPr>
              <p:cNvPr id="85" name="Freeform: Shape 17">
                <a:extLst>
                  <a:ext uri="{FF2B5EF4-FFF2-40B4-BE49-F238E27FC236}">
                    <a16:creationId xmlns:a16="http://schemas.microsoft.com/office/drawing/2014/main" id="{002FBA67-8CB8-07BE-2086-5A30EB8A2E9B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17">
                <a:extLst>
                  <a:ext uri="{FF2B5EF4-FFF2-40B4-BE49-F238E27FC236}">
                    <a16:creationId xmlns:a16="http://schemas.microsoft.com/office/drawing/2014/main" id="{0D25497E-9E1C-C74E-2374-E99FB4ED3700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964">
                <a:extLst>
                  <a:ext uri="{FF2B5EF4-FFF2-40B4-BE49-F238E27FC236}">
                    <a16:creationId xmlns:a16="http://schemas.microsoft.com/office/drawing/2014/main" id="{BB1C9449-12BD-F7A0-F1FE-D6F4A44859AA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BF1B3B-260D-9AB0-F815-571C194A6840}"/>
                </a:ext>
              </a:extLst>
            </p:cNvPr>
            <p:cNvGrpSpPr/>
            <p:nvPr/>
          </p:nvGrpSpPr>
          <p:grpSpPr>
            <a:xfrm>
              <a:off x="6530843" y="3478546"/>
              <a:ext cx="519580" cy="669148"/>
              <a:chOff x="7290360" y="3500026"/>
              <a:chExt cx="519580" cy="669148"/>
            </a:xfrm>
          </p:grpSpPr>
          <p:sp>
            <p:nvSpPr>
              <p:cNvPr id="82" name="Freeform: Shape 17">
                <a:extLst>
                  <a:ext uri="{FF2B5EF4-FFF2-40B4-BE49-F238E27FC236}">
                    <a16:creationId xmlns:a16="http://schemas.microsoft.com/office/drawing/2014/main" id="{AEFF03C0-CBF0-A50F-2324-685890A45378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17">
                <a:extLst>
                  <a:ext uri="{FF2B5EF4-FFF2-40B4-BE49-F238E27FC236}">
                    <a16:creationId xmlns:a16="http://schemas.microsoft.com/office/drawing/2014/main" id="{8CFAA4DD-7339-AA16-27C1-3E9B996E8D3A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964">
                <a:extLst>
                  <a:ext uri="{FF2B5EF4-FFF2-40B4-BE49-F238E27FC236}">
                    <a16:creationId xmlns:a16="http://schemas.microsoft.com/office/drawing/2014/main" id="{28E766EB-DB4B-D289-677C-986675AA60EB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FEFE0BB-CB17-5252-149B-C2E9EC4503BF}"/>
                </a:ext>
              </a:extLst>
            </p:cNvPr>
            <p:cNvGrpSpPr/>
            <p:nvPr/>
          </p:nvGrpSpPr>
          <p:grpSpPr>
            <a:xfrm>
              <a:off x="8123876" y="3478546"/>
              <a:ext cx="519580" cy="669148"/>
              <a:chOff x="7290360" y="3500026"/>
              <a:chExt cx="519580" cy="669148"/>
            </a:xfrm>
          </p:grpSpPr>
          <p:sp>
            <p:nvSpPr>
              <p:cNvPr id="79" name="Freeform: Shape 17">
                <a:extLst>
                  <a:ext uri="{FF2B5EF4-FFF2-40B4-BE49-F238E27FC236}">
                    <a16:creationId xmlns:a16="http://schemas.microsoft.com/office/drawing/2014/main" id="{1BD4D8B6-E776-DD05-F199-B464917E6511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17">
                <a:extLst>
                  <a:ext uri="{FF2B5EF4-FFF2-40B4-BE49-F238E27FC236}">
                    <a16:creationId xmlns:a16="http://schemas.microsoft.com/office/drawing/2014/main" id="{1D68AB55-2961-6ED3-1BB3-A6E630AC5B71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964">
                <a:extLst>
                  <a:ext uri="{FF2B5EF4-FFF2-40B4-BE49-F238E27FC236}">
                    <a16:creationId xmlns:a16="http://schemas.microsoft.com/office/drawing/2014/main" id="{781CF623-8937-FE7C-4501-A246BFAF728A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B9E95CF-CEE8-0325-975A-68A705EEFBE6}"/>
                </a:ext>
              </a:extLst>
            </p:cNvPr>
            <p:cNvGrpSpPr/>
            <p:nvPr/>
          </p:nvGrpSpPr>
          <p:grpSpPr>
            <a:xfrm>
              <a:off x="9716908" y="3478546"/>
              <a:ext cx="519580" cy="669148"/>
              <a:chOff x="7290360" y="3500026"/>
              <a:chExt cx="519580" cy="669148"/>
            </a:xfrm>
          </p:grpSpPr>
          <p:sp>
            <p:nvSpPr>
              <p:cNvPr id="45" name="Freeform: Shape 17">
                <a:extLst>
                  <a:ext uri="{FF2B5EF4-FFF2-40B4-BE49-F238E27FC236}">
                    <a16:creationId xmlns:a16="http://schemas.microsoft.com/office/drawing/2014/main" id="{A271AA95-313B-3172-CB8B-AE4CB2EFF4D7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17">
                <a:extLst>
                  <a:ext uri="{FF2B5EF4-FFF2-40B4-BE49-F238E27FC236}">
                    <a16:creationId xmlns:a16="http://schemas.microsoft.com/office/drawing/2014/main" id="{B0DD4A30-38CA-72F0-9D79-D827F3ABD2CD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964">
                <a:extLst>
                  <a:ext uri="{FF2B5EF4-FFF2-40B4-BE49-F238E27FC236}">
                    <a16:creationId xmlns:a16="http://schemas.microsoft.com/office/drawing/2014/main" id="{69B3E4CA-65E9-989E-6164-422B59488D54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CF19046D-917E-429C-ED5F-25457EF01AA1}"/>
              </a:ext>
            </a:extLst>
          </p:cNvPr>
          <p:cNvSpPr/>
          <p:nvPr/>
        </p:nvSpPr>
        <p:spPr>
          <a:xfrm rot="16200000">
            <a:off x="242157" y="4238924"/>
            <a:ext cx="881330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988;p12">
            <a:extLst>
              <a:ext uri="{FF2B5EF4-FFF2-40B4-BE49-F238E27FC236}">
                <a16:creationId xmlns:a16="http://schemas.microsoft.com/office/drawing/2014/main" id="{53D10987-1AF1-BA87-6C9C-BA246136BBB9}"/>
              </a:ext>
            </a:extLst>
          </p:cNvPr>
          <p:cNvSpPr/>
          <p:nvPr/>
        </p:nvSpPr>
        <p:spPr>
          <a:xfrm>
            <a:off x="283332" y="4751712"/>
            <a:ext cx="798979" cy="7187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~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223;p12">
            <a:extLst>
              <a:ext uri="{FF2B5EF4-FFF2-40B4-BE49-F238E27FC236}">
                <a16:creationId xmlns:a16="http://schemas.microsoft.com/office/drawing/2014/main" id="{8AE4FA24-CC25-2E27-2056-AEDED662B2F6}"/>
              </a:ext>
            </a:extLst>
          </p:cNvPr>
          <p:cNvSpPr txBox="1"/>
          <p:nvPr/>
        </p:nvSpPr>
        <p:spPr>
          <a:xfrm>
            <a:off x="-32801" y="5462448"/>
            <a:ext cx="153071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5782F657-B9C8-9889-DD6A-5A188F00D289}"/>
              </a:ext>
            </a:extLst>
          </p:cNvPr>
          <p:cNvSpPr/>
          <p:nvPr/>
        </p:nvSpPr>
        <p:spPr>
          <a:xfrm rot="16200000">
            <a:off x="1416120" y="405090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57587BB-61EB-588A-1E43-AB14B0F31C9C}"/>
              </a:ext>
            </a:extLst>
          </p:cNvPr>
          <p:cNvSpPr txBox="1"/>
          <p:nvPr/>
        </p:nvSpPr>
        <p:spPr>
          <a:xfrm>
            <a:off x="1568627" y="4489428"/>
            <a:ext cx="11308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B87D0970-1C79-A3A6-DF3F-77BEBF49482B}"/>
              </a:ext>
            </a:extLst>
          </p:cNvPr>
          <p:cNvSpPr/>
          <p:nvPr/>
        </p:nvSpPr>
        <p:spPr>
          <a:xfrm rot="5400000">
            <a:off x="2119527" y="405090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1CF44F0F-3A66-47B2-88BD-53F0EADDD696}"/>
              </a:ext>
            </a:extLst>
          </p:cNvPr>
          <p:cNvSpPr/>
          <p:nvPr/>
        </p:nvSpPr>
        <p:spPr>
          <a:xfrm rot="16200000">
            <a:off x="1831847" y="4925216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223;p12">
            <a:extLst>
              <a:ext uri="{FF2B5EF4-FFF2-40B4-BE49-F238E27FC236}">
                <a16:creationId xmlns:a16="http://schemas.microsoft.com/office/drawing/2014/main" id="{C52CFAC3-39F5-6689-D786-35202DE2358B}"/>
              </a:ext>
            </a:extLst>
          </p:cNvPr>
          <p:cNvSpPr txBox="1"/>
          <p:nvPr/>
        </p:nvSpPr>
        <p:spPr>
          <a:xfrm>
            <a:off x="1368709" y="5290705"/>
            <a:ext cx="153071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Digital Timing Commands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6FE10F7-2A04-2E02-DFD0-BE96EA40AE51}"/>
              </a:ext>
            </a:extLst>
          </p:cNvPr>
          <p:cNvSpPr txBox="1"/>
          <p:nvPr/>
        </p:nvSpPr>
        <p:spPr>
          <a:xfrm>
            <a:off x="1854648" y="1059579"/>
            <a:ext cx="891322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Time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Frequency Comb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 a self-referenced comb with modern digital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time of comb pulses and phase relationship between pulses can be adjusted to an arbitrary user-defined value with attosecond-level accuracy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are still defined by the reference oscillator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numerically controlled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oscillator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141C01C-6791-1006-C679-5E8D1E1D8F34}"/>
              </a:ext>
            </a:extLst>
          </p:cNvPr>
          <p:cNvGrpSpPr/>
          <p:nvPr/>
        </p:nvGrpSpPr>
        <p:grpSpPr>
          <a:xfrm flipV="1">
            <a:off x="3351200" y="3210951"/>
            <a:ext cx="6891711" cy="669148"/>
            <a:chOff x="3344777" y="3478546"/>
            <a:chExt cx="6891711" cy="669148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6BF24AC-8135-36F4-A251-A371048949DE}"/>
                </a:ext>
              </a:extLst>
            </p:cNvPr>
            <p:cNvGrpSpPr/>
            <p:nvPr/>
          </p:nvGrpSpPr>
          <p:grpSpPr>
            <a:xfrm>
              <a:off x="3344777" y="3478546"/>
              <a:ext cx="519580" cy="669148"/>
              <a:chOff x="7290360" y="3500026"/>
              <a:chExt cx="519580" cy="669148"/>
            </a:xfrm>
          </p:grpSpPr>
          <p:sp>
            <p:nvSpPr>
              <p:cNvPr id="143" name="Freeform: Shape 17">
                <a:extLst>
                  <a:ext uri="{FF2B5EF4-FFF2-40B4-BE49-F238E27FC236}">
                    <a16:creationId xmlns:a16="http://schemas.microsoft.com/office/drawing/2014/main" id="{BE5C613F-160D-5A84-F7D7-65D88E8463CC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7">
                <a:extLst>
                  <a:ext uri="{FF2B5EF4-FFF2-40B4-BE49-F238E27FC236}">
                    <a16:creationId xmlns:a16="http://schemas.microsoft.com/office/drawing/2014/main" id="{79751C79-9151-9518-A62D-294C0D8CA72D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964">
                <a:extLst>
                  <a:ext uri="{FF2B5EF4-FFF2-40B4-BE49-F238E27FC236}">
                    <a16:creationId xmlns:a16="http://schemas.microsoft.com/office/drawing/2014/main" id="{F9E50F91-4572-DB9D-3215-94935EAE3F13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655FA82-D859-9877-23ED-C71A23FA3C8A}"/>
                </a:ext>
              </a:extLst>
            </p:cNvPr>
            <p:cNvGrpSpPr/>
            <p:nvPr/>
          </p:nvGrpSpPr>
          <p:grpSpPr>
            <a:xfrm>
              <a:off x="4937810" y="3478546"/>
              <a:ext cx="519580" cy="669148"/>
              <a:chOff x="7290360" y="3500026"/>
              <a:chExt cx="519580" cy="669148"/>
            </a:xfrm>
          </p:grpSpPr>
          <p:sp>
            <p:nvSpPr>
              <p:cNvPr id="140" name="Freeform: Shape 17">
                <a:extLst>
                  <a:ext uri="{FF2B5EF4-FFF2-40B4-BE49-F238E27FC236}">
                    <a16:creationId xmlns:a16="http://schemas.microsoft.com/office/drawing/2014/main" id="{4930FF3C-0304-4A76-2A2E-C8E15F61A166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7">
                <a:extLst>
                  <a:ext uri="{FF2B5EF4-FFF2-40B4-BE49-F238E27FC236}">
                    <a16:creationId xmlns:a16="http://schemas.microsoft.com/office/drawing/2014/main" id="{E9A5D2E4-43E7-3E7A-7474-2BBE6DF9D531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964">
                <a:extLst>
                  <a:ext uri="{FF2B5EF4-FFF2-40B4-BE49-F238E27FC236}">
                    <a16:creationId xmlns:a16="http://schemas.microsoft.com/office/drawing/2014/main" id="{F0529D74-7F1F-EA5E-9028-7399DEA38DCE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51C7116-2794-2A4C-CCDF-5325598CE748}"/>
                </a:ext>
              </a:extLst>
            </p:cNvPr>
            <p:cNvGrpSpPr/>
            <p:nvPr/>
          </p:nvGrpSpPr>
          <p:grpSpPr>
            <a:xfrm>
              <a:off x="6530843" y="3478546"/>
              <a:ext cx="519580" cy="669148"/>
              <a:chOff x="7290360" y="3500026"/>
              <a:chExt cx="519580" cy="669148"/>
            </a:xfrm>
          </p:grpSpPr>
          <p:sp>
            <p:nvSpPr>
              <p:cNvPr id="137" name="Freeform: Shape 17">
                <a:extLst>
                  <a:ext uri="{FF2B5EF4-FFF2-40B4-BE49-F238E27FC236}">
                    <a16:creationId xmlns:a16="http://schemas.microsoft.com/office/drawing/2014/main" id="{B0EEF8E4-58DF-E16B-F049-AF12E658DCE8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7">
                <a:extLst>
                  <a:ext uri="{FF2B5EF4-FFF2-40B4-BE49-F238E27FC236}">
                    <a16:creationId xmlns:a16="http://schemas.microsoft.com/office/drawing/2014/main" id="{B9FE5FC5-3B5C-5EB8-104A-CEC09C8B51EA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964">
                <a:extLst>
                  <a:ext uri="{FF2B5EF4-FFF2-40B4-BE49-F238E27FC236}">
                    <a16:creationId xmlns:a16="http://schemas.microsoft.com/office/drawing/2014/main" id="{FB79D56E-667A-E251-FEC4-4169F99F458F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AB14F49-855B-1F4C-E29E-1261468E6C79}"/>
                </a:ext>
              </a:extLst>
            </p:cNvPr>
            <p:cNvGrpSpPr/>
            <p:nvPr/>
          </p:nvGrpSpPr>
          <p:grpSpPr>
            <a:xfrm>
              <a:off x="8123876" y="3478546"/>
              <a:ext cx="519580" cy="669148"/>
              <a:chOff x="7290360" y="3500026"/>
              <a:chExt cx="519580" cy="669148"/>
            </a:xfrm>
          </p:grpSpPr>
          <p:sp>
            <p:nvSpPr>
              <p:cNvPr id="134" name="Freeform: Shape 17">
                <a:extLst>
                  <a:ext uri="{FF2B5EF4-FFF2-40B4-BE49-F238E27FC236}">
                    <a16:creationId xmlns:a16="http://schemas.microsoft.com/office/drawing/2014/main" id="{00FC98BC-8D22-16F9-E7F0-D38D6A8D1747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7">
                <a:extLst>
                  <a:ext uri="{FF2B5EF4-FFF2-40B4-BE49-F238E27FC236}">
                    <a16:creationId xmlns:a16="http://schemas.microsoft.com/office/drawing/2014/main" id="{3774DE64-D4D0-8D6A-0575-CE01F118CD58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964">
                <a:extLst>
                  <a:ext uri="{FF2B5EF4-FFF2-40B4-BE49-F238E27FC236}">
                    <a16:creationId xmlns:a16="http://schemas.microsoft.com/office/drawing/2014/main" id="{C16449A0-5B9A-4255-78EF-939D735A7D87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A193E2E-AA0F-F781-F134-EE3467958E41}"/>
                </a:ext>
              </a:extLst>
            </p:cNvPr>
            <p:cNvGrpSpPr/>
            <p:nvPr/>
          </p:nvGrpSpPr>
          <p:grpSpPr>
            <a:xfrm>
              <a:off x="9716908" y="3478546"/>
              <a:ext cx="519580" cy="669148"/>
              <a:chOff x="7290360" y="3500026"/>
              <a:chExt cx="519580" cy="669148"/>
            </a:xfrm>
          </p:grpSpPr>
          <p:sp>
            <p:nvSpPr>
              <p:cNvPr id="131" name="Freeform: Shape 17">
                <a:extLst>
                  <a:ext uri="{FF2B5EF4-FFF2-40B4-BE49-F238E27FC236}">
                    <a16:creationId xmlns:a16="http://schemas.microsoft.com/office/drawing/2014/main" id="{C9D7A20E-9ACA-81BF-0BF3-9320FF17F142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7">
                <a:extLst>
                  <a:ext uri="{FF2B5EF4-FFF2-40B4-BE49-F238E27FC236}">
                    <a16:creationId xmlns:a16="http://schemas.microsoft.com/office/drawing/2014/main" id="{815BE678-80FB-3555-FF8F-02850BC12821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964">
                <a:extLst>
                  <a:ext uri="{FF2B5EF4-FFF2-40B4-BE49-F238E27FC236}">
                    <a16:creationId xmlns:a16="http://schemas.microsoft.com/office/drawing/2014/main" id="{DC92F856-5262-5BA0-1741-010A60A63111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D2BC6F6B-AA30-FFF3-AE3D-4678DE263B6B}"/>
              </a:ext>
            </a:extLst>
          </p:cNvPr>
          <p:cNvSpPr txBox="1"/>
          <p:nvPr/>
        </p:nvSpPr>
        <p:spPr>
          <a:xfrm>
            <a:off x="5766309" y="6070863"/>
            <a:ext cx="672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E.D Caldwell, L.C. Sinclair, N.R. Newbury and J.-D. Deschenes, “The time-programmable frequency comb and its use in quantum-limited ranging”, Nature 610 667-673 (2022)</a:t>
            </a:r>
          </a:p>
        </p:txBody>
      </p:sp>
    </p:spTree>
    <p:extLst>
      <p:ext uri="{BB962C8B-B14F-4D97-AF65-F5344CB8AC3E}">
        <p14:creationId xmlns:p14="http://schemas.microsoft.com/office/powerpoint/2010/main" val="12802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14286" decel="1428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23 L 0.05625 0.00116 L 0.02917 0.00023 L 0.04297 0.00023 L 0.00117 0.00023 Z " pathEditMode="relative" rAng="0" ptsTypes="AAAAA">
                                      <p:cBhvr>
                                        <p:cTn id="3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95" grpId="0" animBg="1"/>
      <p:bldP spid="96" grpId="0" animBg="1"/>
      <p:bldP spid="97" grpId="0"/>
      <p:bldP spid="98" grpId="0" animBg="1"/>
      <p:bldP spid="99" grpId="0" animBg="1"/>
      <p:bldP spid="100" grpId="0" animBg="1"/>
      <p:bldP spid="101" grpId="0" animBg="1"/>
      <p:bldP spid="102" grpId="0"/>
      <p:bldP spid="103" grpId="0" animBg="1"/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D973-4182-C848-A801-7A7CD15D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Time Programmable Comb -&gt; Tracking Comb </a:t>
            </a:r>
            <a:br>
              <a:rPr lang="en-US" sz="3600" dirty="0">
                <a:latin typeface="Aptos" panose="020B0004020202020204" pitchFamily="34" charset="0"/>
              </a:rPr>
            </a:br>
            <a:r>
              <a:rPr lang="en-US" sz="3600" dirty="0">
                <a:latin typeface="Aptos" panose="020B0004020202020204" pitchFamily="34" charset="0"/>
              </a:rPr>
              <a:t>A quantum limited timer</a:t>
            </a:r>
            <a:endParaRPr lang="en-US" sz="3600" dirty="0"/>
          </a:p>
        </p:txBody>
      </p:sp>
      <p:cxnSp>
        <p:nvCxnSpPr>
          <p:cNvPr id="1169" name="Straight Connector 1168">
            <a:extLst>
              <a:ext uri="{FF2B5EF4-FFF2-40B4-BE49-F238E27FC236}">
                <a16:creationId xmlns:a16="http://schemas.microsoft.com/office/drawing/2014/main" id="{E554E7BB-8EE7-9931-007C-10EA195C804F}"/>
              </a:ext>
            </a:extLst>
          </p:cNvPr>
          <p:cNvCxnSpPr>
            <a:cxnSpLocks/>
          </p:cNvCxnSpPr>
          <p:nvPr/>
        </p:nvCxnSpPr>
        <p:spPr>
          <a:xfrm>
            <a:off x="7204307" y="2895668"/>
            <a:ext cx="3969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Straight Connector 1169">
            <a:extLst>
              <a:ext uri="{FF2B5EF4-FFF2-40B4-BE49-F238E27FC236}">
                <a16:creationId xmlns:a16="http://schemas.microsoft.com/office/drawing/2014/main" id="{6456726B-2F13-26A6-AC28-03231CA41E8C}"/>
              </a:ext>
            </a:extLst>
          </p:cNvPr>
          <p:cNvCxnSpPr>
            <a:cxnSpLocks/>
          </p:cNvCxnSpPr>
          <p:nvPr/>
        </p:nvCxnSpPr>
        <p:spPr>
          <a:xfrm flipV="1">
            <a:off x="7204307" y="2030817"/>
            <a:ext cx="4018495" cy="6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Straight Connector 1170">
            <a:extLst>
              <a:ext uri="{FF2B5EF4-FFF2-40B4-BE49-F238E27FC236}">
                <a16:creationId xmlns:a16="http://schemas.microsoft.com/office/drawing/2014/main" id="{C32A5806-6E06-28F0-691B-B3BC57579FA2}"/>
              </a:ext>
            </a:extLst>
          </p:cNvPr>
          <p:cNvCxnSpPr>
            <a:cxnSpLocks/>
          </p:cNvCxnSpPr>
          <p:nvPr/>
        </p:nvCxnSpPr>
        <p:spPr>
          <a:xfrm>
            <a:off x="7635359" y="1684642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Straight Connector 1171">
            <a:extLst>
              <a:ext uri="{FF2B5EF4-FFF2-40B4-BE49-F238E27FC236}">
                <a16:creationId xmlns:a16="http://schemas.microsoft.com/office/drawing/2014/main" id="{81800283-8507-42E6-5DA5-FC4D7D3C3C4F}"/>
              </a:ext>
            </a:extLst>
          </p:cNvPr>
          <p:cNvCxnSpPr>
            <a:cxnSpLocks/>
          </p:cNvCxnSpPr>
          <p:nvPr/>
        </p:nvCxnSpPr>
        <p:spPr>
          <a:xfrm flipH="1">
            <a:off x="8431501" y="1684642"/>
            <a:ext cx="1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Straight Connector 1172">
            <a:extLst>
              <a:ext uri="{FF2B5EF4-FFF2-40B4-BE49-F238E27FC236}">
                <a16:creationId xmlns:a16="http://schemas.microsoft.com/office/drawing/2014/main" id="{AD82A53B-AA6B-31FD-2E45-818B8AD93EB7}"/>
              </a:ext>
            </a:extLst>
          </p:cNvPr>
          <p:cNvCxnSpPr>
            <a:cxnSpLocks/>
          </p:cNvCxnSpPr>
          <p:nvPr/>
        </p:nvCxnSpPr>
        <p:spPr>
          <a:xfrm>
            <a:off x="9203513" y="1684642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Straight Connector 1173">
            <a:extLst>
              <a:ext uri="{FF2B5EF4-FFF2-40B4-BE49-F238E27FC236}">
                <a16:creationId xmlns:a16="http://schemas.microsoft.com/office/drawing/2014/main" id="{67FDE314-8CDE-98B8-CAE0-78B1D58FF11D}"/>
              </a:ext>
            </a:extLst>
          </p:cNvPr>
          <p:cNvCxnSpPr>
            <a:cxnSpLocks/>
          </p:cNvCxnSpPr>
          <p:nvPr/>
        </p:nvCxnSpPr>
        <p:spPr>
          <a:xfrm>
            <a:off x="9968574" y="1684642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Straight Connector 1174">
            <a:extLst>
              <a:ext uri="{FF2B5EF4-FFF2-40B4-BE49-F238E27FC236}">
                <a16:creationId xmlns:a16="http://schemas.microsoft.com/office/drawing/2014/main" id="{5C84040D-81A9-600E-CD16-D91CD2E4BAC3}"/>
              </a:ext>
            </a:extLst>
          </p:cNvPr>
          <p:cNvCxnSpPr>
            <a:cxnSpLocks/>
          </p:cNvCxnSpPr>
          <p:nvPr/>
        </p:nvCxnSpPr>
        <p:spPr>
          <a:xfrm flipH="1">
            <a:off x="10837928" y="1684642"/>
            <a:ext cx="1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6" name="Freeform: Shape 99">
            <a:extLst>
              <a:ext uri="{FF2B5EF4-FFF2-40B4-BE49-F238E27FC236}">
                <a16:creationId xmlns:a16="http://schemas.microsoft.com/office/drawing/2014/main" id="{D7B804AF-3B92-7718-BFED-BE06E0E47BED}"/>
              </a:ext>
            </a:extLst>
          </p:cNvPr>
          <p:cNvSpPr/>
          <p:nvPr/>
        </p:nvSpPr>
        <p:spPr>
          <a:xfrm>
            <a:off x="7402040" y="2649894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" name="Freeform: Shape 100">
            <a:extLst>
              <a:ext uri="{FF2B5EF4-FFF2-40B4-BE49-F238E27FC236}">
                <a16:creationId xmlns:a16="http://schemas.microsoft.com/office/drawing/2014/main" id="{D67070D2-7EBB-3CD9-55B3-FD6246A58E5A}"/>
              </a:ext>
            </a:extLst>
          </p:cNvPr>
          <p:cNvSpPr/>
          <p:nvPr/>
        </p:nvSpPr>
        <p:spPr>
          <a:xfrm>
            <a:off x="8198946" y="2649894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8" name="Freeform: Shape 109">
            <a:extLst>
              <a:ext uri="{FF2B5EF4-FFF2-40B4-BE49-F238E27FC236}">
                <a16:creationId xmlns:a16="http://schemas.microsoft.com/office/drawing/2014/main" id="{F93789DE-1EF4-EE69-EE39-43923B3A2023}"/>
              </a:ext>
            </a:extLst>
          </p:cNvPr>
          <p:cNvSpPr/>
          <p:nvPr/>
        </p:nvSpPr>
        <p:spPr>
          <a:xfrm>
            <a:off x="8964482" y="2649895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9" name="Freeform: Shape 110">
            <a:extLst>
              <a:ext uri="{FF2B5EF4-FFF2-40B4-BE49-F238E27FC236}">
                <a16:creationId xmlns:a16="http://schemas.microsoft.com/office/drawing/2014/main" id="{376DF454-C13C-3998-C730-BC11D17648B1}"/>
              </a:ext>
            </a:extLst>
          </p:cNvPr>
          <p:cNvSpPr/>
          <p:nvPr/>
        </p:nvSpPr>
        <p:spPr>
          <a:xfrm>
            <a:off x="9719487" y="2649893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0" name="Freeform: Shape 111">
            <a:extLst>
              <a:ext uri="{FF2B5EF4-FFF2-40B4-BE49-F238E27FC236}">
                <a16:creationId xmlns:a16="http://schemas.microsoft.com/office/drawing/2014/main" id="{CECD271F-AA2E-C6F4-D811-F995A9F0970B}"/>
              </a:ext>
            </a:extLst>
          </p:cNvPr>
          <p:cNvSpPr/>
          <p:nvPr/>
        </p:nvSpPr>
        <p:spPr>
          <a:xfrm>
            <a:off x="10587300" y="2649893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1" name="Straight Arrow Connector 1180">
            <a:extLst>
              <a:ext uri="{FF2B5EF4-FFF2-40B4-BE49-F238E27FC236}">
                <a16:creationId xmlns:a16="http://schemas.microsoft.com/office/drawing/2014/main" id="{FEB6AEEA-AF22-AF3B-5E37-1918D5004338}"/>
              </a:ext>
            </a:extLst>
          </p:cNvPr>
          <p:cNvCxnSpPr>
            <a:cxnSpLocks/>
          </p:cNvCxnSpPr>
          <p:nvPr/>
        </p:nvCxnSpPr>
        <p:spPr>
          <a:xfrm>
            <a:off x="9202737" y="1719194"/>
            <a:ext cx="224372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" name="TextBox 1181">
            <a:extLst>
              <a:ext uri="{FF2B5EF4-FFF2-40B4-BE49-F238E27FC236}">
                <a16:creationId xmlns:a16="http://schemas.microsoft.com/office/drawing/2014/main" id="{A8DBC0B6-9886-4E9B-DBF4-4CC0A50FAF4D}"/>
              </a:ext>
            </a:extLst>
          </p:cNvPr>
          <p:cNvSpPr txBox="1"/>
          <p:nvPr/>
        </p:nvSpPr>
        <p:spPr>
          <a:xfrm>
            <a:off x="9198023" y="1428479"/>
            <a:ext cx="78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grpSp>
        <p:nvGrpSpPr>
          <p:cNvPr id="1183" name="Group 1182">
            <a:extLst>
              <a:ext uri="{FF2B5EF4-FFF2-40B4-BE49-F238E27FC236}">
                <a16:creationId xmlns:a16="http://schemas.microsoft.com/office/drawing/2014/main" id="{428296EE-20B7-6BE1-9A25-299208C578A8}"/>
              </a:ext>
            </a:extLst>
          </p:cNvPr>
          <p:cNvGrpSpPr/>
          <p:nvPr/>
        </p:nvGrpSpPr>
        <p:grpSpPr>
          <a:xfrm>
            <a:off x="6078669" y="2117590"/>
            <a:ext cx="1455882" cy="689601"/>
            <a:chOff x="2239041" y="5263993"/>
            <a:chExt cx="1877325" cy="589689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752F50FC-24DE-0608-41E2-7231CFD65C8C}"/>
                </a:ext>
              </a:extLst>
            </p:cNvPr>
            <p:cNvSpPr/>
            <p:nvPr/>
          </p:nvSpPr>
          <p:spPr>
            <a:xfrm>
              <a:off x="2275207" y="5315508"/>
              <a:ext cx="1599294" cy="538174"/>
            </a:xfrm>
            <a:prstGeom prst="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C008BDC-EB2E-1AD7-B205-EE56072DDF7C}"/>
                </a:ext>
              </a:extLst>
            </p:cNvPr>
            <p:cNvSpPr txBox="1"/>
            <p:nvPr/>
          </p:nvSpPr>
          <p:spPr>
            <a:xfrm>
              <a:off x="2239041" y="5263993"/>
              <a:ext cx="1877325" cy="44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Tracking Comb (local oscillator)</a:t>
              </a: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39CCB5A8-50A3-2755-D20B-CCE7927668DD}"/>
              </a:ext>
            </a:extLst>
          </p:cNvPr>
          <p:cNvSpPr txBox="1"/>
          <p:nvPr/>
        </p:nvSpPr>
        <p:spPr>
          <a:xfrm>
            <a:off x="6121619" y="1459388"/>
            <a:ext cx="1181148" cy="523220"/>
          </a:xfrm>
          <a:prstGeom prst="rect">
            <a:avLst/>
          </a:prstGeom>
          <a:solidFill>
            <a:srgbClr val="FBE6D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Comb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(Remote site)</a:t>
            </a:r>
          </a:p>
        </p:txBody>
      </p:sp>
      <p:sp>
        <p:nvSpPr>
          <p:cNvPr id="291" name="Freeform: Shape 99">
            <a:extLst>
              <a:ext uri="{FF2B5EF4-FFF2-40B4-BE49-F238E27FC236}">
                <a16:creationId xmlns:a16="http://schemas.microsoft.com/office/drawing/2014/main" id="{E0AE51C4-356E-B515-1075-3443742C1F15}"/>
              </a:ext>
            </a:extLst>
          </p:cNvPr>
          <p:cNvSpPr/>
          <p:nvPr/>
        </p:nvSpPr>
        <p:spPr>
          <a:xfrm>
            <a:off x="7442902" y="1788103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E100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Freeform: Shape 100">
            <a:extLst>
              <a:ext uri="{FF2B5EF4-FFF2-40B4-BE49-F238E27FC236}">
                <a16:creationId xmlns:a16="http://schemas.microsoft.com/office/drawing/2014/main" id="{6D894DC1-1B20-6841-B66C-254D103FA509}"/>
              </a:ext>
            </a:extLst>
          </p:cNvPr>
          <p:cNvSpPr/>
          <p:nvPr/>
        </p:nvSpPr>
        <p:spPr>
          <a:xfrm>
            <a:off x="8239808" y="1788103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E100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Freeform: Shape 109">
            <a:extLst>
              <a:ext uri="{FF2B5EF4-FFF2-40B4-BE49-F238E27FC236}">
                <a16:creationId xmlns:a16="http://schemas.microsoft.com/office/drawing/2014/main" id="{9F40C2A2-5A5B-BE01-9DFC-1F18D4BEAD48}"/>
              </a:ext>
            </a:extLst>
          </p:cNvPr>
          <p:cNvSpPr/>
          <p:nvPr/>
        </p:nvSpPr>
        <p:spPr>
          <a:xfrm>
            <a:off x="9005344" y="1788104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E100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Freeform: Shape 110">
            <a:extLst>
              <a:ext uri="{FF2B5EF4-FFF2-40B4-BE49-F238E27FC236}">
                <a16:creationId xmlns:a16="http://schemas.microsoft.com/office/drawing/2014/main" id="{A52419D5-1F2D-5BE9-61BA-9A49E1B4EB46}"/>
              </a:ext>
            </a:extLst>
          </p:cNvPr>
          <p:cNvSpPr/>
          <p:nvPr/>
        </p:nvSpPr>
        <p:spPr>
          <a:xfrm>
            <a:off x="9760349" y="1788102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E100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: Shape 111">
            <a:extLst>
              <a:ext uri="{FF2B5EF4-FFF2-40B4-BE49-F238E27FC236}">
                <a16:creationId xmlns:a16="http://schemas.microsoft.com/office/drawing/2014/main" id="{DD6947F6-7DB9-8ECA-07B3-76624AD822B2}"/>
              </a:ext>
            </a:extLst>
          </p:cNvPr>
          <p:cNvSpPr/>
          <p:nvPr/>
        </p:nvSpPr>
        <p:spPr>
          <a:xfrm>
            <a:off x="10628162" y="1788102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E100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6" name="Picture 295">
            <a:extLst>
              <a:ext uri="{FF2B5EF4-FFF2-40B4-BE49-F238E27FC236}">
                <a16:creationId xmlns:a16="http://schemas.microsoft.com/office/drawing/2014/main" id="{1683043F-0033-48D5-5F79-9377AF4B9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41" y="3492104"/>
            <a:ext cx="326852" cy="192609"/>
          </a:xfrm>
          <a:prstGeom prst="rect">
            <a:avLst/>
          </a:prstGeom>
        </p:spPr>
      </p:pic>
      <p:cxnSp>
        <p:nvCxnSpPr>
          <p:cNvPr id="297" name="Elbow Connector 181">
            <a:extLst>
              <a:ext uri="{FF2B5EF4-FFF2-40B4-BE49-F238E27FC236}">
                <a16:creationId xmlns:a16="http://schemas.microsoft.com/office/drawing/2014/main" id="{638A8F6E-042F-B43F-9394-22EB88C0AB2A}"/>
              </a:ext>
            </a:extLst>
          </p:cNvPr>
          <p:cNvCxnSpPr>
            <a:cxnSpLocks/>
            <a:stCxn id="301" idx="0"/>
            <a:endCxn id="289" idx="1"/>
          </p:cNvCxnSpPr>
          <p:nvPr/>
        </p:nvCxnSpPr>
        <p:spPr>
          <a:xfrm rot="10800000">
            <a:off x="6078669" y="2379201"/>
            <a:ext cx="706990" cy="1126017"/>
          </a:xfrm>
          <a:prstGeom prst="bentConnector3">
            <a:avLst>
              <a:gd name="adj1" fmla="val 132334"/>
            </a:avLst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Rectangle 297">
            <a:extLst>
              <a:ext uri="{FF2B5EF4-FFF2-40B4-BE49-F238E27FC236}">
                <a16:creationId xmlns:a16="http://schemas.microsoft.com/office/drawing/2014/main" id="{1E426BA2-7CFD-1CFD-E627-DB280FF10439}"/>
              </a:ext>
            </a:extLst>
          </p:cNvPr>
          <p:cNvSpPr/>
          <p:nvPr/>
        </p:nvSpPr>
        <p:spPr>
          <a:xfrm>
            <a:off x="5489339" y="3302961"/>
            <a:ext cx="1055241" cy="544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Controls: Move +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B459B5A9-28EC-7793-D69C-079B3DA06EC0}"/>
              </a:ext>
            </a:extLst>
          </p:cNvPr>
          <p:cNvSpPr txBox="1"/>
          <p:nvPr/>
        </p:nvSpPr>
        <p:spPr>
          <a:xfrm>
            <a:off x="7676750" y="3228403"/>
            <a:ext cx="140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</a:t>
            </a:r>
          </a:p>
        </p:txBody>
      </p: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1219476E-1B8C-3892-4169-0334B8C2707A}"/>
              </a:ext>
            </a:extLst>
          </p:cNvPr>
          <p:cNvCxnSpPr>
            <a:cxnSpLocks/>
          </p:cNvCxnSpPr>
          <p:nvPr/>
        </p:nvCxnSpPr>
        <p:spPr>
          <a:xfrm flipV="1">
            <a:off x="7302767" y="3515019"/>
            <a:ext cx="0" cy="649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18F80B6C-5326-FBA5-314F-4FFDCAA8B7E6}"/>
              </a:ext>
            </a:extLst>
          </p:cNvPr>
          <p:cNvSpPr txBox="1"/>
          <p:nvPr/>
        </p:nvSpPr>
        <p:spPr>
          <a:xfrm rot="16200000">
            <a:off x="6430629" y="3243607"/>
            <a:ext cx="123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Heterodyne Voltage</a:t>
            </a:r>
          </a:p>
        </p:txBody>
      </p:sp>
      <p:graphicFrame>
        <p:nvGraphicFramePr>
          <p:cNvPr id="302" name="Object 301">
            <a:extLst>
              <a:ext uri="{FF2B5EF4-FFF2-40B4-BE49-F238E27FC236}">
                <a16:creationId xmlns:a16="http://schemas.microsoft.com/office/drawing/2014/main" id="{B2224691-EDE1-560D-5AB6-6C8A9A242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7765" y="2685132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02" name="Object 301">
                        <a:extLst>
                          <a:ext uri="{FF2B5EF4-FFF2-40B4-BE49-F238E27FC236}">
                            <a16:creationId xmlns:a16="http://schemas.microsoft.com/office/drawing/2014/main" id="{B2224691-EDE1-560D-5AB6-6C8A9A242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7765" y="2685132"/>
                        <a:ext cx="914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6" name="Rectangle 1215">
            <a:extLst>
              <a:ext uri="{FF2B5EF4-FFF2-40B4-BE49-F238E27FC236}">
                <a16:creationId xmlns:a16="http://schemas.microsoft.com/office/drawing/2014/main" id="{A0E1BFCB-D63F-C5B5-53AD-46AC9C623560}"/>
              </a:ext>
            </a:extLst>
          </p:cNvPr>
          <p:cNvSpPr/>
          <p:nvPr/>
        </p:nvSpPr>
        <p:spPr>
          <a:xfrm>
            <a:off x="7732282" y="3243937"/>
            <a:ext cx="810027" cy="4633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7" name="Freeform: Shape 111">
            <a:extLst>
              <a:ext uri="{FF2B5EF4-FFF2-40B4-BE49-F238E27FC236}">
                <a16:creationId xmlns:a16="http://schemas.microsoft.com/office/drawing/2014/main" id="{12219526-85A4-386A-DA08-54A394CE33D0}"/>
              </a:ext>
            </a:extLst>
          </p:cNvPr>
          <p:cNvSpPr/>
          <p:nvPr/>
        </p:nvSpPr>
        <p:spPr>
          <a:xfrm>
            <a:off x="7462849" y="3662105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8" name="Freeform: Shape 111">
            <a:extLst>
              <a:ext uri="{FF2B5EF4-FFF2-40B4-BE49-F238E27FC236}">
                <a16:creationId xmlns:a16="http://schemas.microsoft.com/office/drawing/2014/main" id="{F05E8231-A046-3F93-5976-5D1F711744D2}"/>
              </a:ext>
            </a:extLst>
          </p:cNvPr>
          <p:cNvSpPr/>
          <p:nvPr/>
        </p:nvSpPr>
        <p:spPr>
          <a:xfrm>
            <a:off x="8258426" y="3662105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1" name="Freeform: Shape 111">
            <a:extLst>
              <a:ext uri="{FF2B5EF4-FFF2-40B4-BE49-F238E27FC236}">
                <a16:creationId xmlns:a16="http://schemas.microsoft.com/office/drawing/2014/main" id="{91DBF23E-8137-30C9-6D68-D5580C47A0C6}"/>
              </a:ext>
            </a:extLst>
          </p:cNvPr>
          <p:cNvSpPr/>
          <p:nvPr/>
        </p:nvSpPr>
        <p:spPr>
          <a:xfrm>
            <a:off x="9002039" y="3662105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2" name="Freeform: Shape 111">
            <a:extLst>
              <a:ext uri="{FF2B5EF4-FFF2-40B4-BE49-F238E27FC236}">
                <a16:creationId xmlns:a16="http://schemas.microsoft.com/office/drawing/2014/main" id="{4ACEA47F-FB49-A472-EABB-934068ECB8B0}"/>
              </a:ext>
            </a:extLst>
          </p:cNvPr>
          <p:cNvSpPr/>
          <p:nvPr/>
        </p:nvSpPr>
        <p:spPr>
          <a:xfrm>
            <a:off x="9810294" y="3662105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3" name="Freeform: Shape 111">
            <a:extLst>
              <a:ext uri="{FF2B5EF4-FFF2-40B4-BE49-F238E27FC236}">
                <a16:creationId xmlns:a16="http://schemas.microsoft.com/office/drawing/2014/main" id="{F78D466F-2882-FC79-F936-4B187DFB2B06}"/>
              </a:ext>
            </a:extLst>
          </p:cNvPr>
          <p:cNvSpPr/>
          <p:nvPr/>
        </p:nvSpPr>
        <p:spPr>
          <a:xfrm>
            <a:off x="10626312" y="3662105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4" name="Straight Connector 1223">
            <a:extLst>
              <a:ext uri="{FF2B5EF4-FFF2-40B4-BE49-F238E27FC236}">
                <a16:creationId xmlns:a16="http://schemas.microsoft.com/office/drawing/2014/main" id="{FAD4A640-96C5-4A98-CC7A-79CD4902425B}"/>
              </a:ext>
            </a:extLst>
          </p:cNvPr>
          <p:cNvCxnSpPr>
            <a:cxnSpLocks/>
          </p:cNvCxnSpPr>
          <p:nvPr/>
        </p:nvCxnSpPr>
        <p:spPr>
          <a:xfrm>
            <a:off x="7302767" y="4155819"/>
            <a:ext cx="39696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5" name="Rectangle 1224">
            <a:extLst>
              <a:ext uri="{FF2B5EF4-FFF2-40B4-BE49-F238E27FC236}">
                <a16:creationId xmlns:a16="http://schemas.microsoft.com/office/drawing/2014/main" id="{737736D7-7363-1351-779B-ED71AD9F1C28}"/>
              </a:ext>
            </a:extLst>
          </p:cNvPr>
          <p:cNvSpPr/>
          <p:nvPr/>
        </p:nvSpPr>
        <p:spPr>
          <a:xfrm>
            <a:off x="7442902" y="3575270"/>
            <a:ext cx="3882142" cy="572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6" name="Freeform: Shape 111">
            <a:extLst>
              <a:ext uri="{FF2B5EF4-FFF2-40B4-BE49-F238E27FC236}">
                <a16:creationId xmlns:a16="http://schemas.microsoft.com/office/drawing/2014/main" id="{B24136D9-6DF5-DA8A-6241-85EA2B9AF12F}"/>
              </a:ext>
            </a:extLst>
          </p:cNvPr>
          <p:cNvSpPr/>
          <p:nvPr/>
        </p:nvSpPr>
        <p:spPr>
          <a:xfrm>
            <a:off x="7606767" y="3651508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7" name="Freeform: Shape 111">
            <a:extLst>
              <a:ext uri="{FF2B5EF4-FFF2-40B4-BE49-F238E27FC236}">
                <a16:creationId xmlns:a16="http://schemas.microsoft.com/office/drawing/2014/main" id="{49FAED67-0A7A-E9DF-5FCB-A04D46C46B2B}"/>
              </a:ext>
            </a:extLst>
          </p:cNvPr>
          <p:cNvSpPr/>
          <p:nvPr/>
        </p:nvSpPr>
        <p:spPr>
          <a:xfrm>
            <a:off x="8402344" y="3651508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8" name="Freeform: Shape 111">
            <a:extLst>
              <a:ext uri="{FF2B5EF4-FFF2-40B4-BE49-F238E27FC236}">
                <a16:creationId xmlns:a16="http://schemas.microsoft.com/office/drawing/2014/main" id="{60DFC2B2-D2D0-EA36-4DD6-F369DBB04EB8}"/>
              </a:ext>
            </a:extLst>
          </p:cNvPr>
          <p:cNvSpPr/>
          <p:nvPr/>
        </p:nvSpPr>
        <p:spPr>
          <a:xfrm>
            <a:off x="9145957" y="3651508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" name="Freeform: Shape 111">
            <a:extLst>
              <a:ext uri="{FF2B5EF4-FFF2-40B4-BE49-F238E27FC236}">
                <a16:creationId xmlns:a16="http://schemas.microsoft.com/office/drawing/2014/main" id="{BB0DF73D-44B7-0232-13EC-3D152CD15804}"/>
              </a:ext>
            </a:extLst>
          </p:cNvPr>
          <p:cNvSpPr/>
          <p:nvPr/>
        </p:nvSpPr>
        <p:spPr>
          <a:xfrm>
            <a:off x="9954212" y="3651508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0" name="Freeform: Shape 111">
            <a:extLst>
              <a:ext uri="{FF2B5EF4-FFF2-40B4-BE49-F238E27FC236}">
                <a16:creationId xmlns:a16="http://schemas.microsoft.com/office/drawing/2014/main" id="{F3E7294C-0C16-55A2-612E-5F52CDD35579}"/>
              </a:ext>
            </a:extLst>
          </p:cNvPr>
          <p:cNvSpPr/>
          <p:nvPr/>
        </p:nvSpPr>
        <p:spPr>
          <a:xfrm>
            <a:off x="10770230" y="3651508"/>
            <a:ext cx="415136" cy="499091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3" name="Group 1232">
            <a:extLst>
              <a:ext uri="{FF2B5EF4-FFF2-40B4-BE49-F238E27FC236}">
                <a16:creationId xmlns:a16="http://schemas.microsoft.com/office/drawing/2014/main" id="{A02B6E54-A784-6781-EDA9-E4AFB67A1AAB}"/>
              </a:ext>
            </a:extLst>
          </p:cNvPr>
          <p:cNvGrpSpPr/>
          <p:nvPr/>
        </p:nvGrpSpPr>
        <p:grpSpPr>
          <a:xfrm>
            <a:off x="7402040" y="4391743"/>
            <a:ext cx="2646886" cy="1477549"/>
            <a:chOff x="1994488" y="5299769"/>
            <a:chExt cx="2646886" cy="1477549"/>
          </a:xfrm>
        </p:grpSpPr>
        <p:pic>
          <p:nvPicPr>
            <p:cNvPr id="1231" name="Picture 1230" descr="Diagram&#10;&#10;Description automatically generated">
              <a:extLst>
                <a:ext uri="{FF2B5EF4-FFF2-40B4-BE49-F238E27FC236}">
                  <a16:creationId xmlns:a16="http://schemas.microsoft.com/office/drawing/2014/main" id="{DD3A6920-FB83-164E-E8D7-03C86299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6999" y="5299769"/>
              <a:ext cx="2514375" cy="1434576"/>
            </a:xfrm>
            <a:prstGeom prst="rect">
              <a:avLst/>
            </a:prstGeom>
          </p:spPr>
        </p:pic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CE9702B4-030A-25D6-0E16-DEBFCFE93F65}"/>
                </a:ext>
              </a:extLst>
            </p:cNvPr>
            <p:cNvSpPr/>
            <p:nvPr/>
          </p:nvSpPr>
          <p:spPr>
            <a:xfrm>
              <a:off x="1994488" y="6480031"/>
              <a:ext cx="415136" cy="297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A257247-71E0-5BD1-4D3E-F6DEA444501C}"/>
              </a:ext>
            </a:extLst>
          </p:cNvPr>
          <p:cNvSpPr txBox="1"/>
          <p:nvPr/>
        </p:nvSpPr>
        <p:spPr>
          <a:xfrm>
            <a:off x="5909771" y="6054009"/>
            <a:ext cx="63406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D., Sinclair, L. C., Newbury, N. R. &amp; Deschenes, J.-D. The time-programmable frequency comb and its use in quantum-limited ranging.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667–673 (2022).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B3E656-DB25-0B1B-44F0-58027F8B2C11}"/>
              </a:ext>
            </a:extLst>
          </p:cNvPr>
          <p:cNvSpPr/>
          <p:nvPr/>
        </p:nvSpPr>
        <p:spPr>
          <a:xfrm>
            <a:off x="1654450" y="2496447"/>
            <a:ext cx="173960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Timing Comparison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C06BCA-CC7A-0447-0789-2ED1C657D1CF}"/>
              </a:ext>
            </a:extLst>
          </p:cNvPr>
          <p:cNvCxnSpPr/>
          <p:nvPr/>
        </p:nvCxnSpPr>
        <p:spPr>
          <a:xfrm>
            <a:off x="761648" y="2620346"/>
            <a:ext cx="82671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10AB5-1BED-9EA8-FE1B-C99EF0A22A26}"/>
              </a:ext>
            </a:extLst>
          </p:cNvPr>
          <p:cNvCxnSpPr>
            <a:cxnSpLocks/>
          </p:cNvCxnSpPr>
          <p:nvPr/>
        </p:nvCxnSpPr>
        <p:spPr>
          <a:xfrm>
            <a:off x="1064360" y="3256582"/>
            <a:ext cx="524006" cy="0"/>
          </a:xfrm>
          <a:prstGeom prst="straightConnector1">
            <a:avLst/>
          </a:prstGeom>
          <a:ln w="57150">
            <a:solidFill>
              <a:srgbClr val="0002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24C15B-4124-C218-27A4-1359CE867118}"/>
              </a:ext>
            </a:extLst>
          </p:cNvPr>
          <p:cNvCxnSpPr>
            <a:cxnSpLocks/>
          </p:cNvCxnSpPr>
          <p:nvPr/>
        </p:nvCxnSpPr>
        <p:spPr>
          <a:xfrm flipV="1">
            <a:off x="1064360" y="3238175"/>
            <a:ext cx="0" cy="1088782"/>
          </a:xfrm>
          <a:prstGeom prst="straightConnector1">
            <a:avLst/>
          </a:prstGeom>
          <a:ln w="57150">
            <a:solidFill>
              <a:srgbClr val="0002F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DF1A72-91C4-91F5-0E2C-E0D83D867E54}"/>
              </a:ext>
            </a:extLst>
          </p:cNvPr>
          <p:cNvCxnSpPr>
            <a:cxnSpLocks/>
          </p:cNvCxnSpPr>
          <p:nvPr/>
        </p:nvCxnSpPr>
        <p:spPr>
          <a:xfrm flipH="1">
            <a:off x="1064360" y="4317960"/>
            <a:ext cx="590090" cy="0"/>
          </a:xfrm>
          <a:prstGeom prst="straightConnector1">
            <a:avLst/>
          </a:prstGeom>
          <a:ln w="57150">
            <a:solidFill>
              <a:srgbClr val="0002F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EBF07E0-050E-6CCA-1CF9-863EBD4A1BDF}"/>
              </a:ext>
            </a:extLst>
          </p:cNvPr>
          <p:cNvSpPr/>
          <p:nvPr/>
        </p:nvSpPr>
        <p:spPr>
          <a:xfrm>
            <a:off x="1679367" y="3707329"/>
            <a:ext cx="1739607" cy="1434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Tracking Local Oscillator (LO) Comb</a:t>
            </a:r>
          </a:p>
        </p:txBody>
      </p:sp>
      <p:sp>
        <p:nvSpPr>
          <p:cNvPr id="22" name="Freeform: Shape 99">
            <a:extLst>
              <a:ext uri="{FF2B5EF4-FFF2-40B4-BE49-F238E27FC236}">
                <a16:creationId xmlns:a16="http://schemas.microsoft.com/office/drawing/2014/main" id="{D5CBB136-418D-DD24-BCAD-80D49244AD08}"/>
              </a:ext>
            </a:extLst>
          </p:cNvPr>
          <p:cNvSpPr/>
          <p:nvPr/>
        </p:nvSpPr>
        <p:spPr>
          <a:xfrm>
            <a:off x="1576601" y="3038828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99">
            <a:extLst>
              <a:ext uri="{FF2B5EF4-FFF2-40B4-BE49-F238E27FC236}">
                <a16:creationId xmlns:a16="http://schemas.microsoft.com/office/drawing/2014/main" id="{D8829D78-698C-9565-7754-EF3536A2348B}"/>
              </a:ext>
            </a:extLst>
          </p:cNvPr>
          <p:cNvSpPr/>
          <p:nvPr/>
        </p:nvSpPr>
        <p:spPr>
          <a:xfrm>
            <a:off x="1676965" y="2393271"/>
            <a:ext cx="379636" cy="249578"/>
          </a:xfrm>
          <a:custGeom>
            <a:avLst/>
            <a:gdLst>
              <a:gd name="connsiteX0" fmla="*/ 0 w 749300"/>
              <a:gd name="connsiteY0" fmla="*/ 488952 h 531162"/>
              <a:gd name="connsiteX1" fmla="*/ 209550 w 749300"/>
              <a:gd name="connsiteY1" fmla="*/ 476252 h 531162"/>
              <a:gd name="connsiteX2" fmla="*/ 412750 w 749300"/>
              <a:gd name="connsiteY2" fmla="*/ 2 h 531162"/>
              <a:gd name="connsiteX3" fmla="*/ 584200 w 749300"/>
              <a:gd name="connsiteY3" fmla="*/ 482602 h 531162"/>
              <a:gd name="connsiteX4" fmla="*/ 749300 w 7493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8952 h 531162"/>
              <a:gd name="connsiteX1" fmla="*/ 171450 w 711200"/>
              <a:gd name="connsiteY1" fmla="*/ 476252 h 531162"/>
              <a:gd name="connsiteX2" fmla="*/ 374650 w 711200"/>
              <a:gd name="connsiteY2" fmla="*/ 2 h 531162"/>
              <a:gd name="connsiteX3" fmla="*/ 546100 w 711200"/>
              <a:gd name="connsiteY3" fmla="*/ 482602 h 531162"/>
              <a:gd name="connsiteX4" fmla="*/ 711200 w 711200"/>
              <a:gd name="connsiteY4" fmla="*/ 488952 h 531162"/>
              <a:gd name="connsiteX0" fmla="*/ 0 w 711200"/>
              <a:gd name="connsiteY0" fmla="*/ 489271 h 531481"/>
              <a:gd name="connsiteX1" fmla="*/ 178149 w 711200"/>
              <a:gd name="connsiteY1" fmla="*/ 409582 h 531481"/>
              <a:gd name="connsiteX2" fmla="*/ 374650 w 711200"/>
              <a:gd name="connsiteY2" fmla="*/ 321 h 531481"/>
              <a:gd name="connsiteX3" fmla="*/ 546100 w 711200"/>
              <a:gd name="connsiteY3" fmla="*/ 482921 h 531481"/>
              <a:gd name="connsiteX4" fmla="*/ 711200 w 711200"/>
              <a:gd name="connsiteY4" fmla="*/ 489271 h 531481"/>
              <a:gd name="connsiteX0" fmla="*/ 0 w 711200"/>
              <a:gd name="connsiteY0" fmla="*/ 488961 h 506566"/>
              <a:gd name="connsiteX1" fmla="*/ 178149 w 711200"/>
              <a:gd name="connsiteY1" fmla="*/ 409272 h 506566"/>
              <a:gd name="connsiteX2" fmla="*/ 374650 w 711200"/>
              <a:gd name="connsiteY2" fmla="*/ 11 h 506566"/>
              <a:gd name="connsiteX3" fmla="*/ 526003 w 711200"/>
              <a:gd name="connsiteY3" fmla="*/ 422320 h 506566"/>
              <a:gd name="connsiteX4" fmla="*/ 711200 w 711200"/>
              <a:gd name="connsiteY4" fmla="*/ 488961 h 506566"/>
              <a:gd name="connsiteX0" fmla="*/ 0 w 711200"/>
              <a:gd name="connsiteY0" fmla="*/ 488961 h 488961"/>
              <a:gd name="connsiteX1" fmla="*/ 178149 w 711200"/>
              <a:gd name="connsiteY1" fmla="*/ 409272 h 488961"/>
              <a:gd name="connsiteX2" fmla="*/ 374650 w 711200"/>
              <a:gd name="connsiteY2" fmla="*/ 11 h 488961"/>
              <a:gd name="connsiteX3" fmla="*/ 526003 w 711200"/>
              <a:gd name="connsiteY3" fmla="*/ 422320 h 488961"/>
              <a:gd name="connsiteX4" fmla="*/ 711200 w 711200"/>
              <a:gd name="connsiteY4" fmla="*/ 488961 h 4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88961">
                <a:moveTo>
                  <a:pt x="0" y="488961"/>
                </a:moveTo>
                <a:cubicBezTo>
                  <a:pt x="83777" y="473115"/>
                  <a:pt x="115707" y="490764"/>
                  <a:pt x="178149" y="409272"/>
                </a:cubicBezTo>
                <a:cubicBezTo>
                  <a:pt x="240591" y="327780"/>
                  <a:pt x="316674" y="-2164"/>
                  <a:pt x="374650" y="11"/>
                </a:cubicBezTo>
                <a:cubicBezTo>
                  <a:pt x="432626" y="2186"/>
                  <a:pt x="469911" y="340828"/>
                  <a:pt x="526003" y="422320"/>
                </a:cubicBezTo>
                <a:cubicBezTo>
                  <a:pt x="582095" y="503812"/>
                  <a:pt x="636599" y="469591"/>
                  <a:pt x="711200" y="488961"/>
                </a:cubicBezTo>
              </a:path>
            </a:pathLst>
          </a:custGeom>
          <a:solidFill>
            <a:srgbClr val="E100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028017-0764-58B4-8456-8B0CE61E6431}"/>
              </a:ext>
            </a:extLst>
          </p:cNvPr>
          <p:cNvCxnSpPr>
            <a:cxnSpLocks/>
          </p:cNvCxnSpPr>
          <p:nvPr/>
        </p:nvCxnSpPr>
        <p:spPr>
          <a:xfrm>
            <a:off x="3418974" y="2943114"/>
            <a:ext cx="12730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3013A6-954B-3A58-B737-DF0FFB204760}"/>
              </a:ext>
            </a:extLst>
          </p:cNvPr>
          <p:cNvSpPr txBox="1"/>
          <p:nvPr/>
        </p:nvSpPr>
        <p:spPr>
          <a:xfrm>
            <a:off x="3460141" y="1972338"/>
            <a:ext cx="142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Offset of signal pulse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1100D9-5BAB-CB75-B63D-379859D0172B}"/>
              </a:ext>
            </a:extLst>
          </p:cNvPr>
          <p:cNvSpPr txBox="1"/>
          <p:nvPr/>
        </p:nvSpPr>
        <p:spPr>
          <a:xfrm>
            <a:off x="539441" y="1549499"/>
            <a:ext cx="142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Incoming signal pulses (remote)</a:t>
            </a:r>
          </a:p>
        </p:txBody>
      </p:sp>
      <p:cxnSp>
        <p:nvCxnSpPr>
          <p:cNvPr id="1120" name="Connector: Elbow 1119">
            <a:extLst>
              <a:ext uri="{FF2B5EF4-FFF2-40B4-BE49-F238E27FC236}">
                <a16:creationId xmlns:a16="http://schemas.microsoft.com/office/drawing/2014/main" id="{5EBBBFF3-58F8-B7DE-2F8F-4B7DFAEEF33C}"/>
              </a:ext>
            </a:extLst>
          </p:cNvPr>
          <p:cNvCxnSpPr>
            <a:cxnSpLocks/>
            <a:endCxn id="20" idx="3"/>
          </p:cNvCxnSpPr>
          <p:nvPr/>
        </p:nvCxnSpPr>
        <p:spPr>
          <a:xfrm rot="5400000">
            <a:off x="3046335" y="3326289"/>
            <a:ext cx="1470966" cy="725687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2" name="TextBox 1121">
            <a:extLst>
              <a:ext uri="{FF2B5EF4-FFF2-40B4-BE49-F238E27FC236}">
                <a16:creationId xmlns:a16="http://schemas.microsoft.com/office/drawing/2014/main" id="{A6A20C8B-1139-D749-BBE7-7D00264B7E37}"/>
              </a:ext>
            </a:extLst>
          </p:cNvPr>
          <p:cNvSpPr txBox="1"/>
          <p:nvPr/>
        </p:nvSpPr>
        <p:spPr>
          <a:xfrm>
            <a:off x="3470449" y="4435150"/>
            <a:ext cx="142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C39A5BBE-C176-A19F-4C21-F6A3F1C5EE6E}"/>
              </a:ext>
            </a:extLst>
          </p:cNvPr>
          <p:cNvSpPr/>
          <p:nvPr/>
        </p:nvSpPr>
        <p:spPr>
          <a:xfrm>
            <a:off x="5154070" y="1093075"/>
            <a:ext cx="6551112" cy="4851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9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1862 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731 0.000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1953 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177 0.001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1979 0.001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1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96 0.00069 L -0.00131 0.0155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1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95 0.00069 L -0.0013 0.015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221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95 0.00069 L -0.0013 0.0155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22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95 0.00069 L -0.0013 0.0155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22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95 0.00069 L -0.0013 0.0155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4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1862 0.0004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1732 0.0009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4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1953 0.0002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1771 0.0016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6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198 0.0013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" grpId="0" animBg="1"/>
      <p:bldP spid="1177" grpId="0" animBg="1"/>
      <p:bldP spid="1178" grpId="0" animBg="1"/>
      <p:bldP spid="1179" grpId="0" animBg="1"/>
      <p:bldP spid="1180" grpId="0" animBg="1"/>
      <p:bldP spid="1182" grpId="0"/>
      <p:bldP spid="291" grpId="0" animBg="1"/>
      <p:bldP spid="292" grpId="0" animBg="1"/>
      <p:bldP spid="293" grpId="0" animBg="1"/>
      <p:bldP spid="294" grpId="0" animBg="1"/>
      <p:bldP spid="295" grpId="0" animBg="1"/>
      <p:bldP spid="298" grpId="0" animBg="1"/>
      <p:bldP spid="299" grpId="0"/>
      <p:bldP spid="1216" grpId="0" animBg="1"/>
      <p:bldP spid="1217" grpId="0" animBg="1"/>
      <p:bldP spid="1217" grpId="1" animBg="1"/>
      <p:bldP spid="1218" grpId="0" animBg="1"/>
      <p:bldP spid="1218" grpId="1" animBg="1"/>
      <p:bldP spid="1221" grpId="0" animBg="1"/>
      <p:bldP spid="1221" grpId="1" animBg="1"/>
      <p:bldP spid="1222" grpId="0" animBg="1"/>
      <p:bldP spid="1222" grpId="1" animBg="1"/>
      <p:bldP spid="1223" grpId="0" animBg="1"/>
      <p:bldP spid="1223" grpId="1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122" grpId="0"/>
      <p:bldP spid="1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56E7CB0-24E5-AC92-8167-010B8616D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073" y="4836936"/>
            <a:ext cx="3930511" cy="22097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FBEBC1E-BBD5-B8B4-3B31-8125498D8CC4}"/>
              </a:ext>
            </a:extLst>
          </p:cNvPr>
          <p:cNvSpPr/>
          <p:nvPr/>
        </p:nvSpPr>
        <p:spPr bwMode="auto">
          <a:xfrm>
            <a:off x="2374430" y="5606951"/>
            <a:ext cx="251528" cy="1327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23B9A7-C83F-F2A5-8031-CAD7DE0E447B}"/>
              </a:ext>
            </a:extLst>
          </p:cNvPr>
          <p:cNvCxnSpPr>
            <a:cxnSpLocks/>
          </p:cNvCxnSpPr>
          <p:nvPr/>
        </p:nvCxnSpPr>
        <p:spPr>
          <a:xfrm>
            <a:off x="5076852" y="2286832"/>
            <a:ext cx="361772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E403CFC-411C-D27C-D109-57CD5A66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984"/>
            <a:ext cx="10914399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Time Programmable Comb -&gt; Tracking Comb 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3200" dirty="0">
                <a:latin typeface="Aptos" panose="020B0004020202020204" pitchFamily="34" charset="0"/>
              </a:rPr>
              <a:t>A quantum limited timer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F72516-4495-BAF3-A851-8E4794CC6F3F}"/>
              </a:ext>
            </a:extLst>
          </p:cNvPr>
          <p:cNvCxnSpPr>
            <a:cxnSpLocks/>
          </p:cNvCxnSpPr>
          <p:nvPr/>
        </p:nvCxnSpPr>
        <p:spPr>
          <a:xfrm>
            <a:off x="6279706" y="4882144"/>
            <a:ext cx="0" cy="5056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A3F1FD-6A13-21CE-7215-F92A700CD6EE}"/>
              </a:ext>
            </a:extLst>
          </p:cNvPr>
          <p:cNvCxnSpPr>
            <a:cxnSpLocks/>
          </p:cNvCxnSpPr>
          <p:nvPr/>
        </p:nvCxnSpPr>
        <p:spPr>
          <a:xfrm>
            <a:off x="6055683" y="4382840"/>
            <a:ext cx="0" cy="5056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6D234F-7354-1EB8-B02B-BBF274B22A4A}"/>
              </a:ext>
            </a:extLst>
          </p:cNvPr>
          <p:cNvCxnSpPr>
            <a:cxnSpLocks/>
          </p:cNvCxnSpPr>
          <p:nvPr/>
        </p:nvCxnSpPr>
        <p:spPr>
          <a:xfrm>
            <a:off x="5887093" y="4836936"/>
            <a:ext cx="0" cy="5056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081989C-F799-8FEB-F2ED-6D7B0EAE4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89709" y="3387362"/>
            <a:ext cx="2751871" cy="1419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12CD96-4545-2D63-35DE-2FC60161B0AD}"/>
              </a:ext>
            </a:extLst>
          </p:cNvPr>
          <p:cNvSpPr txBox="1"/>
          <p:nvPr/>
        </p:nvSpPr>
        <p:spPr>
          <a:xfrm>
            <a:off x="3213394" y="3739006"/>
            <a:ext cx="856325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TPFC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136C8B-AF49-8CED-0464-547E27D132B9}"/>
              </a:ext>
            </a:extLst>
          </p:cNvPr>
          <p:cNvGrpSpPr/>
          <p:nvPr/>
        </p:nvGrpSpPr>
        <p:grpSpPr>
          <a:xfrm>
            <a:off x="5400872" y="5128183"/>
            <a:ext cx="1523677" cy="1250670"/>
            <a:chOff x="2402474" y="1689828"/>
            <a:chExt cx="800333" cy="656932"/>
          </a:xfrm>
        </p:grpSpPr>
        <p:pic>
          <p:nvPicPr>
            <p:cNvPr id="24" name="Picture 23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7864DD75-21C8-34B3-3CE2-A200FB3C9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2474" y="1689828"/>
              <a:ext cx="800333" cy="65693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56B884-5FC7-6EA2-2734-53E43767B106}"/>
                </a:ext>
              </a:extLst>
            </p:cNvPr>
            <p:cNvSpPr txBox="1"/>
            <p:nvPr/>
          </p:nvSpPr>
          <p:spPr>
            <a:xfrm>
              <a:off x="2594706" y="2011038"/>
              <a:ext cx="294027" cy="177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LPF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920FF1-B50B-4D00-6981-57C9A21F244C}"/>
                </a:ext>
              </a:extLst>
            </p:cNvPr>
            <p:cNvSpPr/>
            <p:nvPr/>
          </p:nvSpPr>
          <p:spPr>
            <a:xfrm>
              <a:off x="2601844" y="1818292"/>
              <a:ext cx="274320" cy="209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4FA941-9D33-9FF5-871E-45F35B990709}"/>
                </a:ext>
              </a:extLst>
            </p:cNvPr>
            <p:cNvGrpSpPr/>
            <p:nvPr/>
          </p:nvGrpSpPr>
          <p:grpSpPr>
            <a:xfrm>
              <a:off x="2598857" y="1875283"/>
              <a:ext cx="241059" cy="132050"/>
              <a:chOff x="3580290" y="2023694"/>
              <a:chExt cx="321412" cy="17606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29A2F2E-D77A-5BC9-01CF-E437FEB40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0290" y="2032084"/>
                <a:ext cx="199506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F7D5A24-0931-1D6B-9463-E46218A17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9782" y="2023694"/>
                <a:ext cx="121920" cy="17606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4CA31F5D-B108-089E-6A45-E109360DB6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529" y="4491339"/>
            <a:ext cx="1612414" cy="64364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253AFCD-9576-46E2-6569-A26E38AE1F3B}"/>
              </a:ext>
            </a:extLst>
          </p:cNvPr>
          <p:cNvSpPr txBox="1"/>
          <p:nvPr/>
        </p:nvSpPr>
        <p:spPr>
          <a:xfrm>
            <a:off x="5435852" y="4631271"/>
            <a:ext cx="130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PLL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E94DE1-842D-7BD9-6421-914E8BC3F6EB}"/>
              </a:ext>
            </a:extLst>
          </p:cNvPr>
          <p:cNvCxnSpPr>
            <a:cxnSpLocks/>
          </p:cNvCxnSpPr>
          <p:nvPr/>
        </p:nvCxnSpPr>
        <p:spPr>
          <a:xfrm>
            <a:off x="4310199" y="4382840"/>
            <a:ext cx="191530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6FBB60-B53F-BBB7-FFAC-379774655494}"/>
              </a:ext>
            </a:extLst>
          </p:cNvPr>
          <p:cNvCxnSpPr>
            <a:cxnSpLocks/>
          </p:cNvCxnSpPr>
          <p:nvPr/>
        </p:nvCxnSpPr>
        <p:spPr>
          <a:xfrm>
            <a:off x="5862555" y="4382840"/>
            <a:ext cx="1184547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32EEE9A-5D3C-B3E0-7B13-7E1776EF2403}"/>
              </a:ext>
            </a:extLst>
          </p:cNvPr>
          <p:cNvGrpSpPr/>
          <p:nvPr/>
        </p:nvGrpSpPr>
        <p:grpSpPr>
          <a:xfrm>
            <a:off x="3688914" y="1579918"/>
            <a:ext cx="1836818" cy="1507703"/>
            <a:chOff x="2309083" y="1190913"/>
            <a:chExt cx="1836818" cy="1507703"/>
          </a:xfrm>
        </p:grpSpPr>
        <p:pic>
          <p:nvPicPr>
            <p:cNvPr id="50" name="Picture 4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18BD9172-D66C-331A-FF74-B266377FD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9083" y="1190913"/>
              <a:ext cx="1836818" cy="150770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668583-1697-B705-2C14-341EA8A7BFF2}"/>
                </a:ext>
              </a:extLst>
            </p:cNvPr>
            <p:cNvSpPr txBox="1"/>
            <p:nvPr/>
          </p:nvSpPr>
          <p:spPr>
            <a:xfrm>
              <a:off x="2530412" y="1388921"/>
              <a:ext cx="12378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Quantum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limited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81696A-7675-D05E-C663-559B47A1458B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9709" y="2809587"/>
            <a:ext cx="1742324" cy="679385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4085913-2786-E0A2-8FAB-4166E2D2D3F9}"/>
              </a:ext>
            </a:extLst>
          </p:cNvPr>
          <p:cNvSpPr txBox="1"/>
          <p:nvPr/>
        </p:nvSpPr>
        <p:spPr>
          <a:xfrm>
            <a:off x="4604551" y="3698606"/>
            <a:ext cx="122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16F35E-9155-6666-1413-D4F332ABAE63}"/>
              </a:ext>
            </a:extLst>
          </p:cNvPr>
          <p:cNvSpPr txBox="1"/>
          <p:nvPr/>
        </p:nvSpPr>
        <p:spPr>
          <a:xfrm>
            <a:off x="5435392" y="2262529"/>
            <a:ext cx="142859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Fax" panose="02060602050505020204" pitchFamily="18" charset="0"/>
                <a:ea typeface="+mn-ea"/>
                <a:cs typeface="+mn-cs"/>
              </a:rPr>
              <a:t>0.000 000 623 ns</a:t>
            </a:r>
          </a:p>
        </p:txBody>
      </p:sp>
      <p:sp>
        <p:nvSpPr>
          <p:cNvPr id="71" name="Rectangle: Rounded Corners 49">
            <a:extLst>
              <a:ext uri="{FF2B5EF4-FFF2-40B4-BE49-F238E27FC236}">
                <a16:creationId xmlns:a16="http://schemas.microsoft.com/office/drawing/2014/main" id="{EBF35C84-5B21-2FB8-5729-6017042636BB}"/>
              </a:ext>
            </a:extLst>
          </p:cNvPr>
          <p:cNvSpPr/>
          <p:nvPr/>
        </p:nvSpPr>
        <p:spPr bwMode="auto">
          <a:xfrm>
            <a:off x="5511073" y="2224575"/>
            <a:ext cx="1352915" cy="3332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725209-A76C-2391-77AA-5B7B42FCFF2B}"/>
              </a:ext>
            </a:extLst>
          </p:cNvPr>
          <p:cNvSpPr/>
          <p:nvPr/>
        </p:nvSpPr>
        <p:spPr>
          <a:xfrm>
            <a:off x="2140893" y="4283160"/>
            <a:ext cx="407210" cy="29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070983-CD80-3563-5CD9-EEF3F5B7F079}"/>
              </a:ext>
            </a:extLst>
          </p:cNvPr>
          <p:cNvSpPr/>
          <p:nvPr/>
        </p:nvSpPr>
        <p:spPr>
          <a:xfrm>
            <a:off x="2298449" y="4357967"/>
            <a:ext cx="632176" cy="1316736"/>
          </a:xfrm>
          <a:custGeom>
            <a:avLst/>
            <a:gdLst>
              <a:gd name="connsiteX0" fmla="*/ 691052 w 691052"/>
              <a:gd name="connsiteY0" fmla="*/ 0 h 922713"/>
              <a:gd name="connsiteX1" fmla="*/ 92535 w 691052"/>
              <a:gd name="connsiteY1" fmla="*/ 315884 h 922713"/>
              <a:gd name="connsiteX2" fmla="*/ 50972 w 691052"/>
              <a:gd name="connsiteY2" fmla="*/ 731520 h 922713"/>
              <a:gd name="connsiteX3" fmla="*/ 574673 w 691052"/>
              <a:gd name="connsiteY3" fmla="*/ 922713 h 922713"/>
              <a:gd name="connsiteX0" fmla="*/ 691052 w 691052"/>
              <a:gd name="connsiteY0" fmla="*/ 0 h 923851"/>
              <a:gd name="connsiteX1" fmla="*/ 92535 w 691052"/>
              <a:gd name="connsiteY1" fmla="*/ 315884 h 923851"/>
              <a:gd name="connsiteX2" fmla="*/ 50972 w 691052"/>
              <a:gd name="connsiteY2" fmla="*/ 731520 h 923851"/>
              <a:gd name="connsiteX3" fmla="*/ 574673 w 691052"/>
              <a:gd name="connsiteY3" fmla="*/ 922713 h 923851"/>
              <a:gd name="connsiteX0" fmla="*/ 691052 w 691052"/>
              <a:gd name="connsiteY0" fmla="*/ 0 h 923711"/>
              <a:gd name="connsiteX1" fmla="*/ 92535 w 691052"/>
              <a:gd name="connsiteY1" fmla="*/ 315884 h 923711"/>
              <a:gd name="connsiteX2" fmla="*/ 50972 w 691052"/>
              <a:gd name="connsiteY2" fmla="*/ 731520 h 923711"/>
              <a:gd name="connsiteX3" fmla="*/ 574673 w 691052"/>
              <a:gd name="connsiteY3" fmla="*/ 922713 h 923711"/>
              <a:gd name="connsiteX0" fmla="*/ 664571 w 664571"/>
              <a:gd name="connsiteY0" fmla="*/ 0 h 923711"/>
              <a:gd name="connsiteX1" fmla="*/ 66054 w 664571"/>
              <a:gd name="connsiteY1" fmla="*/ 315884 h 923711"/>
              <a:gd name="connsiteX2" fmla="*/ 24491 w 664571"/>
              <a:gd name="connsiteY2" fmla="*/ 731520 h 923711"/>
              <a:gd name="connsiteX3" fmla="*/ 548192 w 664571"/>
              <a:gd name="connsiteY3" fmla="*/ 922713 h 923711"/>
              <a:gd name="connsiteX0" fmla="*/ 684931 w 684931"/>
              <a:gd name="connsiteY0" fmla="*/ 0 h 923711"/>
              <a:gd name="connsiteX1" fmla="*/ 53163 w 684931"/>
              <a:gd name="connsiteY1" fmla="*/ 224444 h 923711"/>
              <a:gd name="connsiteX2" fmla="*/ 44851 w 684931"/>
              <a:gd name="connsiteY2" fmla="*/ 731520 h 923711"/>
              <a:gd name="connsiteX3" fmla="*/ 568552 w 684931"/>
              <a:gd name="connsiteY3" fmla="*/ 922713 h 923711"/>
              <a:gd name="connsiteX0" fmla="*/ 694668 w 694668"/>
              <a:gd name="connsiteY0" fmla="*/ 0 h 923711"/>
              <a:gd name="connsiteX1" fmla="*/ 62900 w 694668"/>
              <a:gd name="connsiteY1" fmla="*/ 224444 h 923711"/>
              <a:gd name="connsiteX2" fmla="*/ 54588 w 694668"/>
              <a:gd name="connsiteY2" fmla="*/ 731520 h 923711"/>
              <a:gd name="connsiteX3" fmla="*/ 578289 w 694668"/>
              <a:gd name="connsiteY3" fmla="*/ 922713 h 923711"/>
              <a:gd name="connsiteX0" fmla="*/ 694668 w 694668"/>
              <a:gd name="connsiteY0" fmla="*/ 0 h 924637"/>
              <a:gd name="connsiteX1" fmla="*/ 62900 w 694668"/>
              <a:gd name="connsiteY1" fmla="*/ 224444 h 924637"/>
              <a:gd name="connsiteX2" fmla="*/ 54588 w 694668"/>
              <a:gd name="connsiteY2" fmla="*/ 731520 h 924637"/>
              <a:gd name="connsiteX3" fmla="*/ 578289 w 694668"/>
              <a:gd name="connsiteY3" fmla="*/ 922713 h 924637"/>
              <a:gd name="connsiteX0" fmla="*/ 689849 w 689849"/>
              <a:gd name="connsiteY0" fmla="*/ 0 h 924637"/>
              <a:gd name="connsiteX1" fmla="*/ 66394 w 689849"/>
              <a:gd name="connsiteY1" fmla="*/ 83128 h 924637"/>
              <a:gd name="connsiteX2" fmla="*/ 49769 w 689849"/>
              <a:gd name="connsiteY2" fmla="*/ 731520 h 924637"/>
              <a:gd name="connsiteX3" fmla="*/ 573470 w 689849"/>
              <a:gd name="connsiteY3" fmla="*/ 922713 h 924637"/>
              <a:gd name="connsiteX0" fmla="*/ 689849 w 689849"/>
              <a:gd name="connsiteY0" fmla="*/ 0 h 924637"/>
              <a:gd name="connsiteX1" fmla="*/ 66394 w 689849"/>
              <a:gd name="connsiteY1" fmla="*/ 83128 h 924637"/>
              <a:gd name="connsiteX2" fmla="*/ 49769 w 689849"/>
              <a:gd name="connsiteY2" fmla="*/ 731520 h 924637"/>
              <a:gd name="connsiteX3" fmla="*/ 573470 w 689849"/>
              <a:gd name="connsiteY3" fmla="*/ 922713 h 924637"/>
              <a:gd name="connsiteX0" fmla="*/ 686461 w 686461"/>
              <a:gd name="connsiteY0" fmla="*/ 0 h 918287"/>
              <a:gd name="connsiteX1" fmla="*/ 66181 w 686461"/>
              <a:gd name="connsiteY1" fmla="*/ 76778 h 918287"/>
              <a:gd name="connsiteX2" fmla="*/ 49556 w 686461"/>
              <a:gd name="connsiteY2" fmla="*/ 725170 h 918287"/>
              <a:gd name="connsiteX3" fmla="*/ 573257 w 686461"/>
              <a:gd name="connsiteY3" fmla="*/ 916363 h 918287"/>
              <a:gd name="connsiteX0" fmla="*/ 686461 w 686461"/>
              <a:gd name="connsiteY0" fmla="*/ 3878 h 922165"/>
              <a:gd name="connsiteX1" fmla="*/ 66181 w 686461"/>
              <a:gd name="connsiteY1" fmla="*/ 80656 h 922165"/>
              <a:gd name="connsiteX2" fmla="*/ 49556 w 686461"/>
              <a:gd name="connsiteY2" fmla="*/ 729048 h 922165"/>
              <a:gd name="connsiteX3" fmla="*/ 573257 w 686461"/>
              <a:gd name="connsiteY3" fmla="*/ 920241 h 922165"/>
              <a:gd name="connsiteX0" fmla="*/ 686461 w 686461"/>
              <a:gd name="connsiteY0" fmla="*/ 3878 h 928360"/>
              <a:gd name="connsiteX1" fmla="*/ 66181 w 686461"/>
              <a:gd name="connsiteY1" fmla="*/ 80656 h 928360"/>
              <a:gd name="connsiteX2" fmla="*/ 49556 w 686461"/>
              <a:gd name="connsiteY2" fmla="*/ 729048 h 928360"/>
              <a:gd name="connsiteX3" fmla="*/ 576432 w 686461"/>
              <a:gd name="connsiteY3" fmla="*/ 926591 h 928360"/>
              <a:gd name="connsiteX0" fmla="*/ 686461 w 686461"/>
              <a:gd name="connsiteY0" fmla="*/ 3878 h 928173"/>
              <a:gd name="connsiteX1" fmla="*/ 66181 w 686461"/>
              <a:gd name="connsiteY1" fmla="*/ 80656 h 928173"/>
              <a:gd name="connsiteX2" fmla="*/ 49556 w 686461"/>
              <a:gd name="connsiteY2" fmla="*/ 729048 h 928173"/>
              <a:gd name="connsiteX3" fmla="*/ 576432 w 686461"/>
              <a:gd name="connsiteY3" fmla="*/ 926591 h 928173"/>
              <a:gd name="connsiteX0" fmla="*/ 691462 w 691462"/>
              <a:gd name="connsiteY0" fmla="*/ 5105 h 929934"/>
              <a:gd name="connsiteX1" fmla="*/ 71182 w 691462"/>
              <a:gd name="connsiteY1" fmla="*/ 81883 h 929934"/>
              <a:gd name="connsiteX2" fmla="*/ 45032 w 691462"/>
              <a:gd name="connsiteY2" fmla="*/ 752500 h 929934"/>
              <a:gd name="connsiteX3" fmla="*/ 581433 w 691462"/>
              <a:gd name="connsiteY3" fmla="*/ 927818 h 929934"/>
              <a:gd name="connsiteX0" fmla="*/ 691462 w 691462"/>
              <a:gd name="connsiteY0" fmla="*/ 5105 h 928482"/>
              <a:gd name="connsiteX1" fmla="*/ 71182 w 691462"/>
              <a:gd name="connsiteY1" fmla="*/ 81883 h 928482"/>
              <a:gd name="connsiteX2" fmla="*/ 45032 w 691462"/>
              <a:gd name="connsiteY2" fmla="*/ 752500 h 928482"/>
              <a:gd name="connsiteX3" fmla="*/ 581433 w 691462"/>
              <a:gd name="connsiteY3" fmla="*/ 927818 h 928482"/>
              <a:gd name="connsiteX0" fmla="*/ 677728 w 677728"/>
              <a:gd name="connsiteY0" fmla="*/ 5105 h 928482"/>
              <a:gd name="connsiteX1" fmla="*/ 57448 w 677728"/>
              <a:gd name="connsiteY1" fmla="*/ 81883 h 928482"/>
              <a:gd name="connsiteX2" fmla="*/ 31298 w 677728"/>
              <a:gd name="connsiteY2" fmla="*/ 752500 h 928482"/>
              <a:gd name="connsiteX3" fmla="*/ 567699 w 677728"/>
              <a:gd name="connsiteY3" fmla="*/ 927818 h 928482"/>
              <a:gd name="connsiteX0" fmla="*/ 677728 w 677728"/>
              <a:gd name="connsiteY0" fmla="*/ 5105 h 931853"/>
              <a:gd name="connsiteX1" fmla="*/ 57448 w 677728"/>
              <a:gd name="connsiteY1" fmla="*/ 81883 h 931853"/>
              <a:gd name="connsiteX2" fmla="*/ 31298 w 677728"/>
              <a:gd name="connsiteY2" fmla="*/ 752500 h 931853"/>
              <a:gd name="connsiteX3" fmla="*/ 567699 w 677728"/>
              <a:gd name="connsiteY3" fmla="*/ 927818 h 931853"/>
              <a:gd name="connsiteX0" fmla="*/ 677728 w 677728"/>
              <a:gd name="connsiteY0" fmla="*/ 5105 h 928945"/>
              <a:gd name="connsiteX1" fmla="*/ 57448 w 677728"/>
              <a:gd name="connsiteY1" fmla="*/ 81883 h 928945"/>
              <a:gd name="connsiteX2" fmla="*/ 31298 w 677728"/>
              <a:gd name="connsiteY2" fmla="*/ 752500 h 928945"/>
              <a:gd name="connsiteX3" fmla="*/ 567699 w 677728"/>
              <a:gd name="connsiteY3" fmla="*/ 927818 h 928945"/>
              <a:gd name="connsiteX0" fmla="*/ 734615 w 734615"/>
              <a:gd name="connsiteY0" fmla="*/ 5105 h 928945"/>
              <a:gd name="connsiteX1" fmla="*/ 61250 w 734615"/>
              <a:gd name="connsiteY1" fmla="*/ 81883 h 928945"/>
              <a:gd name="connsiteX2" fmla="*/ 35100 w 734615"/>
              <a:gd name="connsiteY2" fmla="*/ 752500 h 928945"/>
              <a:gd name="connsiteX3" fmla="*/ 571501 w 734615"/>
              <a:gd name="connsiteY3" fmla="*/ 927818 h 92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615" h="928945">
                <a:moveTo>
                  <a:pt x="734615" y="5105"/>
                </a:moveTo>
                <a:cubicBezTo>
                  <a:pt x="261828" y="14573"/>
                  <a:pt x="177836" y="-42683"/>
                  <a:pt x="61250" y="81883"/>
                </a:cubicBezTo>
                <a:cubicBezTo>
                  <a:pt x="-55336" y="206449"/>
                  <a:pt x="29270" y="757638"/>
                  <a:pt x="35100" y="752500"/>
                </a:cubicBezTo>
                <a:cubicBezTo>
                  <a:pt x="45606" y="754289"/>
                  <a:pt x="-38891" y="945275"/>
                  <a:pt x="571501" y="927818"/>
                </a:cubicBezTo>
              </a:path>
            </a:pathLst>
          </a:custGeom>
          <a:noFill/>
          <a:ln>
            <a:solidFill>
              <a:srgbClr val="489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4898E2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A7832A-87A5-489F-F5AD-BF85D6D2BB3D}"/>
              </a:ext>
            </a:extLst>
          </p:cNvPr>
          <p:cNvSpPr/>
          <p:nvPr/>
        </p:nvSpPr>
        <p:spPr>
          <a:xfrm>
            <a:off x="1995383" y="5716690"/>
            <a:ext cx="407210" cy="298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449458-3E2A-433F-7375-704AEE61E634}"/>
              </a:ext>
            </a:extLst>
          </p:cNvPr>
          <p:cNvSpPr/>
          <p:nvPr/>
        </p:nvSpPr>
        <p:spPr bwMode="auto">
          <a:xfrm>
            <a:off x="2220165" y="3499592"/>
            <a:ext cx="4559876" cy="28724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77BE213-ED8B-F190-EA0E-E4867C5A2B38}"/>
              </a:ext>
            </a:extLst>
          </p:cNvPr>
          <p:cNvCxnSpPr>
            <a:cxnSpLocks/>
          </p:cNvCxnSpPr>
          <p:nvPr/>
        </p:nvCxnSpPr>
        <p:spPr bwMode="auto">
          <a:xfrm>
            <a:off x="1961882" y="5841789"/>
            <a:ext cx="407528" cy="0"/>
          </a:xfrm>
          <a:prstGeom prst="straightConnector1">
            <a:avLst/>
          </a:prstGeom>
          <a:noFill/>
          <a:ln w="38100" cap="flat" cmpd="sng" algn="ctr">
            <a:solidFill>
              <a:srgbClr val="4898E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BC386E-5C9D-0A5E-B445-C92DB1997E1E}"/>
              </a:ext>
            </a:extLst>
          </p:cNvPr>
          <p:cNvCxnSpPr>
            <a:cxnSpLocks/>
          </p:cNvCxnSpPr>
          <p:nvPr/>
        </p:nvCxnSpPr>
        <p:spPr bwMode="auto">
          <a:xfrm>
            <a:off x="5076852" y="2791698"/>
            <a:ext cx="1703189" cy="67396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BBBE8B-76AE-5B5A-1FD1-DA3D6E5E8CC3}"/>
              </a:ext>
            </a:extLst>
          </p:cNvPr>
          <p:cNvCxnSpPr>
            <a:cxnSpLocks/>
          </p:cNvCxnSpPr>
          <p:nvPr/>
        </p:nvCxnSpPr>
        <p:spPr bwMode="auto">
          <a:xfrm>
            <a:off x="0" y="2356818"/>
            <a:ext cx="3910243" cy="21128"/>
          </a:xfrm>
          <a:prstGeom prst="straightConnector1">
            <a:avLst/>
          </a:prstGeom>
          <a:noFill/>
          <a:ln w="38100" cap="flat" cmpd="sng" algn="ctr">
            <a:solidFill>
              <a:srgbClr val="4898E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2FDCF4-EB3C-85CE-470F-6BC4C0785B15}"/>
              </a:ext>
            </a:extLst>
          </p:cNvPr>
          <p:cNvCxnSpPr>
            <a:cxnSpLocks/>
          </p:cNvCxnSpPr>
          <p:nvPr/>
        </p:nvCxnSpPr>
        <p:spPr bwMode="auto">
          <a:xfrm>
            <a:off x="3476152" y="1995807"/>
            <a:ext cx="416526" cy="0"/>
          </a:xfrm>
          <a:prstGeom prst="straightConnector1">
            <a:avLst/>
          </a:prstGeom>
          <a:noFill/>
          <a:ln w="38100" cap="flat" cmpd="sng" algn="ctr">
            <a:solidFill>
              <a:srgbClr val="4898E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5A65389-102A-8897-0660-B429EAF8E1A4}"/>
              </a:ext>
            </a:extLst>
          </p:cNvPr>
          <p:cNvCxnSpPr>
            <a:cxnSpLocks/>
          </p:cNvCxnSpPr>
          <p:nvPr/>
        </p:nvCxnSpPr>
        <p:spPr bwMode="auto">
          <a:xfrm>
            <a:off x="3496464" y="1634973"/>
            <a:ext cx="0" cy="370281"/>
          </a:xfrm>
          <a:prstGeom prst="straightConnector1">
            <a:avLst/>
          </a:prstGeom>
          <a:noFill/>
          <a:ln w="38100" cap="flat" cmpd="sng" algn="ctr">
            <a:solidFill>
              <a:srgbClr val="4898E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A73DC2-6B52-2B47-1FA0-41ADBC1E5BD9}"/>
              </a:ext>
            </a:extLst>
          </p:cNvPr>
          <p:cNvGrpSpPr/>
          <p:nvPr/>
        </p:nvGrpSpPr>
        <p:grpSpPr>
          <a:xfrm>
            <a:off x="7385637" y="1803232"/>
            <a:ext cx="4901595" cy="3786508"/>
            <a:chOff x="7385637" y="1803232"/>
            <a:chExt cx="4901595" cy="3786508"/>
          </a:xfrm>
        </p:grpSpPr>
        <p:pic>
          <p:nvPicPr>
            <p:cNvPr id="22" name="Picture 21" descr="Chart, scatter chart&#10;&#10;Description automatically generated">
              <a:extLst>
                <a:ext uri="{FF2B5EF4-FFF2-40B4-BE49-F238E27FC236}">
                  <a16:creationId xmlns:a16="http://schemas.microsoft.com/office/drawing/2014/main" id="{413C23C1-8443-06D6-0D0C-6697446F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637" y="2048066"/>
              <a:ext cx="4901595" cy="345089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0D03C2-ECAA-2C3E-D8A9-216358254290}"/>
                </a:ext>
              </a:extLst>
            </p:cNvPr>
            <p:cNvCxnSpPr/>
            <p:nvPr/>
          </p:nvCxnSpPr>
          <p:spPr bwMode="auto">
            <a:xfrm>
              <a:off x="8563804" y="5589740"/>
              <a:ext cx="3425780" cy="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53B981-9A10-47D4-7592-C3EEBB73F2F3}"/>
                </a:ext>
              </a:extLst>
            </p:cNvPr>
            <p:cNvSpPr txBox="1"/>
            <p:nvPr/>
          </p:nvSpPr>
          <p:spPr>
            <a:xfrm>
              <a:off x="8581696" y="1803232"/>
              <a:ext cx="3163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Measurement time: 38 μseconds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3FADF2E-2FE1-9BB0-6940-AD674BEE6A54}"/>
              </a:ext>
            </a:extLst>
          </p:cNvPr>
          <p:cNvGrpSpPr/>
          <p:nvPr/>
        </p:nvGrpSpPr>
        <p:grpSpPr>
          <a:xfrm>
            <a:off x="1497697" y="2305788"/>
            <a:ext cx="309908" cy="121529"/>
            <a:chOff x="3374017" y="5454072"/>
            <a:chExt cx="519580" cy="669963"/>
          </a:xfrm>
        </p:grpSpPr>
        <p:sp>
          <p:nvSpPr>
            <p:cNvPr id="79" name="Freeform: Shape 17">
              <a:extLst>
                <a:ext uri="{FF2B5EF4-FFF2-40B4-BE49-F238E27FC236}">
                  <a16:creationId xmlns:a16="http://schemas.microsoft.com/office/drawing/2014/main" id="{3411CE23-F045-1936-3D1B-6EC935AB0A2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17">
              <a:extLst>
                <a:ext uri="{FF2B5EF4-FFF2-40B4-BE49-F238E27FC236}">
                  <a16:creationId xmlns:a16="http://schemas.microsoft.com/office/drawing/2014/main" id="{769BC75E-47E0-6AFB-0960-D68EC0FD0399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20">
              <a:extLst>
                <a:ext uri="{FF2B5EF4-FFF2-40B4-BE49-F238E27FC236}">
                  <a16:creationId xmlns:a16="http://schemas.microsoft.com/office/drawing/2014/main" id="{03FFA084-32EE-1F6E-1E58-226AC20072ED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B01AF80-92BF-D7A0-48DD-5F7EC8D9F6A8}"/>
              </a:ext>
            </a:extLst>
          </p:cNvPr>
          <p:cNvGrpSpPr/>
          <p:nvPr/>
        </p:nvGrpSpPr>
        <p:grpSpPr>
          <a:xfrm>
            <a:off x="3364152" y="2285659"/>
            <a:ext cx="309908" cy="187986"/>
            <a:chOff x="3374017" y="5454072"/>
            <a:chExt cx="519580" cy="669963"/>
          </a:xfrm>
        </p:grpSpPr>
        <p:sp>
          <p:nvSpPr>
            <p:cNvPr id="84" name="Freeform: Shape 17">
              <a:extLst>
                <a:ext uri="{FF2B5EF4-FFF2-40B4-BE49-F238E27FC236}">
                  <a16:creationId xmlns:a16="http://schemas.microsoft.com/office/drawing/2014/main" id="{68E17D28-B358-675C-4A1E-4CBF9E743847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17">
              <a:extLst>
                <a:ext uri="{FF2B5EF4-FFF2-40B4-BE49-F238E27FC236}">
                  <a16:creationId xmlns:a16="http://schemas.microsoft.com/office/drawing/2014/main" id="{FC3EAB55-BDCE-38E6-CB24-119BDA20F69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32">
              <a:extLst>
                <a:ext uri="{FF2B5EF4-FFF2-40B4-BE49-F238E27FC236}">
                  <a16:creationId xmlns:a16="http://schemas.microsoft.com/office/drawing/2014/main" id="{9111798D-0339-C1BD-C6DA-AA8DDF912FCC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B92962B-ED52-38E9-E32F-8E3EA5D95F54}"/>
              </a:ext>
            </a:extLst>
          </p:cNvPr>
          <p:cNvGrpSpPr/>
          <p:nvPr/>
        </p:nvGrpSpPr>
        <p:grpSpPr>
          <a:xfrm>
            <a:off x="1964310" y="2222081"/>
            <a:ext cx="309908" cy="298985"/>
            <a:chOff x="3374017" y="5454072"/>
            <a:chExt cx="519580" cy="669963"/>
          </a:xfrm>
        </p:grpSpPr>
        <p:sp>
          <p:nvSpPr>
            <p:cNvPr id="94" name="Freeform: Shape 17">
              <a:extLst>
                <a:ext uri="{FF2B5EF4-FFF2-40B4-BE49-F238E27FC236}">
                  <a16:creationId xmlns:a16="http://schemas.microsoft.com/office/drawing/2014/main" id="{C49E3FC5-33B1-CED1-6A42-8377FC3DBF5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17">
              <a:extLst>
                <a:ext uri="{FF2B5EF4-FFF2-40B4-BE49-F238E27FC236}">
                  <a16:creationId xmlns:a16="http://schemas.microsoft.com/office/drawing/2014/main" id="{20102E81-316A-577C-41A2-F26D3E8AC76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20">
              <a:extLst>
                <a:ext uri="{FF2B5EF4-FFF2-40B4-BE49-F238E27FC236}">
                  <a16:creationId xmlns:a16="http://schemas.microsoft.com/office/drawing/2014/main" id="{FAA89110-B195-85BB-B759-ED41AF440BFE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188F87-6E3C-17C8-AA6E-1465ACCFC6C8}"/>
              </a:ext>
            </a:extLst>
          </p:cNvPr>
          <p:cNvGrpSpPr/>
          <p:nvPr/>
        </p:nvGrpSpPr>
        <p:grpSpPr>
          <a:xfrm>
            <a:off x="2430923" y="2164130"/>
            <a:ext cx="309908" cy="399606"/>
            <a:chOff x="3374017" y="5454072"/>
            <a:chExt cx="519580" cy="669963"/>
          </a:xfrm>
        </p:grpSpPr>
        <p:sp>
          <p:nvSpPr>
            <p:cNvPr id="98" name="Freeform: Shape 17">
              <a:extLst>
                <a:ext uri="{FF2B5EF4-FFF2-40B4-BE49-F238E27FC236}">
                  <a16:creationId xmlns:a16="http://schemas.microsoft.com/office/drawing/2014/main" id="{4FD8F000-A747-6C27-512E-66B450F1D9CC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17">
              <a:extLst>
                <a:ext uri="{FF2B5EF4-FFF2-40B4-BE49-F238E27FC236}">
                  <a16:creationId xmlns:a16="http://schemas.microsoft.com/office/drawing/2014/main" id="{514BC64F-BC5D-7B48-C642-347B83000CB6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20">
              <a:extLst>
                <a:ext uri="{FF2B5EF4-FFF2-40B4-BE49-F238E27FC236}">
                  <a16:creationId xmlns:a16="http://schemas.microsoft.com/office/drawing/2014/main" id="{79AAB815-D543-3B04-8E6E-87B815F7BB63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27806F8-59F3-5586-76CC-40222870B816}"/>
              </a:ext>
            </a:extLst>
          </p:cNvPr>
          <p:cNvGrpSpPr/>
          <p:nvPr/>
        </p:nvGrpSpPr>
        <p:grpSpPr>
          <a:xfrm>
            <a:off x="2897536" y="2164130"/>
            <a:ext cx="309908" cy="399606"/>
            <a:chOff x="3374017" y="5454072"/>
            <a:chExt cx="519580" cy="669963"/>
          </a:xfrm>
        </p:grpSpPr>
        <p:sp>
          <p:nvSpPr>
            <p:cNvPr id="102" name="Freeform: Shape 17">
              <a:extLst>
                <a:ext uri="{FF2B5EF4-FFF2-40B4-BE49-F238E27FC236}">
                  <a16:creationId xmlns:a16="http://schemas.microsoft.com/office/drawing/2014/main" id="{0111D374-9537-80E7-95FC-DC345A0789B7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BD63E1A2-812D-E1A9-BE16-A3CA440CBFD5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23ED5660-0F32-AE5A-1446-C32C3AD2D07A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6DDB146-BB6D-6E0D-877D-30562752C16C}"/>
              </a:ext>
            </a:extLst>
          </p:cNvPr>
          <p:cNvGrpSpPr/>
          <p:nvPr/>
        </p:nvGrpSpPr>
        <p:grpSpPr>
          <a:xfrm>
            <a:off x="1031084" y="2164130"/>
            <a:ext cx="309908" cy="399606"/>
            <a:chOff x="3374017" y="5454072"/>
            <a:chExt cx="519580" cy="669963"/>
          </a:xfrm>
        </p:grpSpPr>
        <p:sp>
          <p:nvSpPr>
            <p:cNvPr id="106" name="Freeform: Shape 17">
              <a:extLst>
                <a:ext uri="{FF2B5EF4-FFF2-40B4-BE49-F238E27FC236}">
                  <a16:creationId xmlns:a16="http://schemas.microsoft.com/office/drawing/2014/main" id="{2A44A0C5-940E-3E7E-6E1F-5CF202BBC412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7">
              <a:extLst>
                <a:ext uri="{FF2B5EF4-FFF2-40B4-BE49-F238E27FC236}">
                  <a16:creationId xmlns:a16="http://schemas.microsoft.com/office/drawing/2014/main" id="{E3D5B939-D2E7-0043-EFBC-5CA5ED3FA71D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20">
              <a:extLst>
                <a:ext uri="{FF2B5EF4-FFF2-40B4-BE49-F238E27FC236}">
                  <a16:creationId xmlns:a16="http://schemas.microsoft.com/office/drawing/2014/main" id="{3FAE8E94-8E8E-1336-4E34-7D5E4554D8B9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2F779D5-884E-102A-D908-7575C646D496}"/>
              </a:ext>
            </a:extLst>
          </p:cNvPr>
          <p:cNvGrpSpPr/>
          <p:nvPr/>
        </p:nvGrpSpPr>
        <p:grpSpPr>
          <a:xfrm>
            <a:off x="564471" y="2164130"/>
            <a:ext cx="309908" cy="399606"/>
            <a:chOff x="3374017" y="5454072"/>
            <a:chExt cx="519580" cy="669963"/>
          </a:xfrm>
        </p:grpSpPr>
        <p:sp>
          <p:nvSpPr>
            <p:cNvPr id="114" name="Freeform: Shape 17">
              <a:extLst>
                <a:ext uri="{FF2B5EF4-FFF2-40B4-BE49-F238E27FC236}">
                  <a16:creationId xmlns:a16="http://schemas.microsoft.com/office/drawing/2014/main" id="{706ADDE3-7A38-5A6F-83B0-575775F50FCE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7">
              <a:extLst>
                <a:ext uri="{FF2B5EF4-FFF2-40B4-BE49-F238E27FC236}">
                  <a16:creationId xmlns:a16="http://schemas.microsoft.com/office/drawing/2014/main" id="{CEA3EFAF-9729-DDC9-B69D-CA61F5D6BE5A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id="{B29E7DCD-0638-D4C2-3321-0E820EB7E585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9040742-9DBE-D61D-0BC0-8A25D086BBE5}"/>
              </a:ext>
            </a:extLst>
          </p:cNvPr>
          <p:cNvGrpSpPr/>
          <p:nvPr/>
        </p:nvGrpSpPr>
        <p:grpSpPr>
          <a:xfrm>
            <a:off x="97858" y="2164130"/>
            <a:ext cx="309908" cy="399606"/>
            <a:chOff x="3374017" y="5454072"/>
            <a:chExt cx="519580" cy="669963"/>
          </a:xfrm>
        </p:grpSpPr>
        <p:sp>
          <p:nvSpPr>
            <p:cNvPr id="134" name="Freeform: Shape 17">
              <a:extLst>
                <a:ext uri="{FF2B5EF4-FFF2-40B4-BE49-F238E27FC236}">
                  <a16:creationId xmlns:a16="http://schemas.microsoft.com/office/drawing/2014/main" id="{A2652C16-F1F1-B75E-0637-0E79FAE3FE8E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7">
              <a:extLst>
                <a:ext uri="{FF2B5EF4-FFF2-40B4-BE49-F238E27FC236}">
                  <a16:creationId xmlns:a16="http://schemas.microsoft.com/office/drawing/2014/main" id="{A09D9DFC-EC52-4A54-DAA4-60A66514BACE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20">
              <a:extLst>
                <a:ext uri="{FF2B5EF4-FFF2-40B4-BE49-F238E27FC236}">
                  <a16:creationId xmlns:a16="http://schemas.microsoft.com/office/drawing/2014/main" id="{87A52CF9-226F-3C33-F695-D01E0B385523}"/>
                </a:ext>
              </a:extLst>
            </p:cNvPr>
            <p:cNvSpPr/>
            <p:nvPr/>
          </p:nvSpPr>
          <p:spPr>
            <a:xfrm>
              <a:off x="3422074" y="5454072"/>
              <a:ext cx="429491" cy="606026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44834B53-1678-5A10-155C-6F1BD92D97A5}"/>
              </a:ext>
            </a:extLst>
          </p:cNvPr>
          <p:cNvSpPr txBox="1"/>
          <p:nvPr/>
        </p:nvSpPr>
        <p:spPr>
          <a:xfrm>
            <a:off x="5531660" y="1887585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offset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7E66671-0EFC-DF42-9B47-771839916845}"/>
              </a:ext>
            </a:extLst>
          </p:cNvPr>
          <p:cNvSpPr txBox="1"/>
          <p:nvPr/>
        </p:nvSpPr>
        <p:spPr>
          <a:xfrm>
            <a:off x="2340754" y="1133656"/>
            <a:ext cx="167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clock optical reference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8490537-CA6F-EEC6-4BBC-4CD322628258}"/>
              </a:ext>
            </a:extLst>
          </p:cNvPr>
          <p:cNvSpPr txBox="1"/>
          <p:nvPr/>
        </p:nvSpPr>
        <p:spPr>
          <a:xfrm>
            <a:off x="-87197" y="1460102"/>
            <a:ext cx="2632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incoming pulse train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(&lt;&lt; 1 photon per pulse)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35781-A280-8908-9B63-62BE5FE3018C}"/>
              </a:ext>
            </a:extLst>
          </p:cNvPr>
          <p:cNvSpPr txBox="1"/>
          <p:nvPr/>
        </p:nvSpPr>
        <p:spPr>
          <a:xfrm>
            <a:off x="2206848" y="6348829"/>
            <a:ext cx="465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unbalanced MZI + balanced heterodyne detection (BPD)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07092-622B-2454-9137-353C67B186CD}"/>
              </a:ext>
            </a:extLst>
          </p:cNvPr>
          <p:cNvSpPr txBox="1"/>
          <p:nvPr/>
        </p:nvSpPr>
        <p:spPr>
          <a:xfrm>
            <a:off x="5741101" y="593397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 kHz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43763F-86D4-A97C-C921-7B8BBC3F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6EE1-35BF-DF2C-DAA5-3AD99055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63F9D-DA04-428C-5A18-67895638CB18}"/>
              </a:ext>
            </a:extLst>
          </p:cNvPr>
          <p:cNvSpPr/>
          <p:nvPr/>
        </p:nvSpPr>
        <p:spPr>
          <a:xfrm>
            <a:off x="850083" y="1281139"/>
            <a:ext cx="2503167" cy="1159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Clock or reference oscillator</a:t>
            </a:r>
          </a:p>
        </p:txBody>
      </p:sp>
      <p:sp>
        <p:nvSpPr>
          <p:cNvPr id="10" name="Google Shape;1223;p12">
            <a:extLst>
              <a:ext uri="{FF2B5EF4-FFF2-40B4-BE49-F238E27FC236}">
                <a16:creationId xmlns:a16="http://schemas.microsoft.com/office/drawing/2014/main" id="{9A0C6B98-9A22-79A0-6132-7BECF11ECD9C}"/>
              </a:ext>
            </a:extLst>
          </p:cNvPr>
          <p:cNvSpPr txBox="1"/>
          <p:nvPr/>
        </p:nvSpPr>
        <p:spPr>
          <a:xfrm>
            <a:off x="611613" y="1383213"/>
            <a:ext cx="20499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/>
                <a:cs typeface="Calibri"/>
                <a:sym typeface="Calibri"/>
              </a:rPr>
              <a:t>Optical 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" name="Picture 50" descr="C:\Users\nnewbury\AppData\Local\Microsoft\Windows\Temporary Internet Files\Content.IE5\ZVLVM3Y0\MP900448283[1].jpg">
            <a:extLst>
              <a:ext uri="{FF2B5EF4-FFF2-40B4-BE49-F238E27FC236}">
                <a16:creationId xmlns:a16="http://schemas.microsoft.com/office/drawing/2014/main" id="{03117239-EA2B-67BC-3AA4-8BF236CB2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691" y="1006134"/>
            <a:ext cx="2118699" cy="35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B9FBF-4624-BEC2-692E-015AC896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Two-way optical time transfer: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dirty="0">
                <a:latin typeface="Aptos" panose="020B0004020202020204" pitchFamily="34" charset="0"/>
              </a:rPr>
              <a:t>Precise detection plus removal of propagation noise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909AB-ACED-CE88-0602-93645E8B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F26719-6534-2A3D-7E82-9B556F4CF042}"/>
              </a:ext>
            </a:extLst>
          </p:cNvPr>
          <p:cNvSpPr txBox="1"/>
          <p:nvPr/>
        </p:nvSpPr>
        <p:spPr>
          <a:xfrm>
            <a:off x="561683" y="4469859"/>
            <a:ext cx="1119906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Two-way combination cancels common time-of-flight noise</a:t>
            </a:r>
            <a:r>
              <a:rPr lang="en-US" sz="2800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ptos" panose="020B0004020202020204" pitchFamily="34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Aptos" panose="020B0004020202020204" pitchFamily="34" charset="0"/>
              </a:rPr>
              <a:t> has attosecond precision from time programmable comb measurement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6254692-5122-8D9C-DDA7-9370B0092BEB}"/>
              </a:ext>
            </a:extLst>
          </p:cNvPr>
          <p:cNvSpPr/>
          <p:nvPr/>
        </p:nvSpPr>
        <p:spPr>
          <a:xfrm>
            <a:off x="1969908" y="2718943"/>
            <a:ext cx="1383342" cy="104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63" name="Graphic 62" descr="Clock with solid fill">
            <a:extLst>
              <a:ext uri="{FF2B5EF4-FFF2-40B4-BE49-F238E27FC236}">
                <a16:creationId xmlns:a16="http://schemas.microsoft.com/office/drawing/2014/main" id="{5DC6203A-A9F2-EC5B-3A6E-D6B06A7C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4379" y="1345307"/>
            <a:ext cx="914400" cy="914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6018980-B4FD-7AEF-518F-DBE1357AD6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907" y="2928614"/>
            <a:ext cx="1383341" cy="719647"/>
          </a:xfrm>
          <a:prstGeom prst="rect">
            <a:avLst/>
          </a:prstGeom>
          <a:ln w="3175">
            <a:noFill/>
          </a:ln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EBC7B5-9480-6FA9-9591-A3F75A3F5599}"/>
              </a:ext>
            </a:extLst>
          </p:cNvPr>
          <p:cNvCxnSpPr>
            <a:cxnSpLocks/>
          </p:cNvCxnSpPr>
          <p:nvPr/>
        </p:nvCxnSpPr>
        <p:spPr>
          <a:xfrm>
            <a:off x="2774942" y="2440688"/>
            <a:ext cx="0" cy="12178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Lock with solid fill">
            <a:extLst>
              <a:ext uri="{FF2B5EF4-FFF2-40B4-BE49-F238E27FC236}">
                <a16:creationId xmlns:a16="http://schemas.microsoft.com/office/drawing/2014/main" id="{6C9E738C-4E2C-00FA-F073-07E79C873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2586452" y="2928613"/>
            <a:ext cx="487514" cy="487514"/>
          </a:xfrm>
          <a:prstGeom prst="rect">
            <a:avLst/>
          </a:prstGeom>
        </p:spPr>
      </p:pic>
      <p:pic>
        <p:nvPicPr>
          <p:cNvPr id="79" name="Graphic 78" descr="Lock with solid fill">
            <a:extLst>
              <a:ext uri="{FF2B5EF4-FFF2-40B4-BE49-F238E27FC236}">
                <a16:creationId xmlns:a16="http://schemas.microsoft.com/office/drawing/2014/main" id="{48D9BB50-E866-727D-EFDD-9DF9BC6CB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911929" y="3323590"/>
            <a:ext cx="385098" cy="385098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5FC99C9C-FD1B-2367-4C4D-03E0F0C75DB8}"/>
              </a:ext>
            </a:extLst>
          </p:cNvPr>
          <p:cNvSpPr/>
          <p:nvPr/>
        </p:nvSpPr>
        <p:spPr>
          <a:xfrm>
            <a:off x="45675" y="1012223"/>
            <a:ext cx="5340709" cy="348937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A0A44B6-D056-41F6-9304-340C65542A8A}"/>
              </a:ext>
            </a:extLst>
          </p:cNvPr>
          <p:cNvSpPr txBox="1"/>
          <p:nvPr/>
        </p:nvSpPr>
        <p:spPr>
          <a:xfrm>
            <a:off x="2557067" y="4039935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Site 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46E1A3D-F363-1269-FA08-079E7A4B135B}"/>
              </a:ext>
            </a:extLst>
          </p:cNvPr>
          <p:cNvGrpSpPr/>
          <p:nvPr/>
        </p:nvGrpSpPr>
        <p:grpSpPr>
          <a:xfrm>
            <a:off x="7551738" y="1070538"/>
            <a:ext cx="4388012" cy="3459654"/>
            <a:chOff x="7551738" y="1243264"/>
            <a:chExt cx="4388012" cy="345965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EAE5B18-E712-B868-8513-A4F6055B9722}"/>
                </a:ext>
              </a:extLst>
            </p:cNvPr>
            <p:cNvSpPr/>
            <p:nvPr/>
          </p:nvSpPr>
          <p:spPr>
            <a:xfrm>
              <a:off x="10208632" y="1422119"/>
              <a:ext cx="1133285" cy="11595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Clock or reference oscillator</a:t>
              </a:r>
            </a:p>
          </p:txBody>
        </p:sp>
        <p:pic>
          <p:nvPicPr>
            <p:cNvPr id="83" name="Graphic 82" descr="Clock with solid fill">
              <a:extLst>
                <a:ext uri="{FF2B5EF4-FFF2-40B4-BE49-F238E27FC236}">
                  <a16:creationId xmlns:a16="http://schemas.microsoft.com/office/drawing/2014/main" id="{378B5164-90AA-038B-3F3B-F6EAAC67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18075" y="1508036"/>
              <a:ext cx="914400" cy="914400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D123AEE-F3DD-2135-0C82-F5085B5AB317}"/>
                </a:ext>
              </a:extLst>
            </p:cNvPr>
            <p:cNvSpPr/>
            <p:nvPr/>
          </p:nvSpPr>
          <p:spPr>
            <a:xfrm>
              <a:off x="10045600" y="2855527"/>
              <a:ext cx="1383342" cy="1042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Comb with pulse output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26C46D96-4AFF-95D0-B443-CE9D07699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5599" y="3065198"/>
              <a:ext cx="1383341" cy="719647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C55E774-C0C0-8B33-DD67-2790B8C671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50634" y="2577272"/>
              <a:ext cx="0" cy="12178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Graphic 95" descr="Lock with solid fill">
              <a:extLst>
                <a:ext uri="{FF2B5EF4-FFF2-40B4-BE49-F238E27FC236}">
                  <a16:creationId xmlns:a16="http://schemas.microsoft.com/office/drawing/2014/main" id="{F4DECDB6-96EB-9F44-B8A4-026C5C1C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10662144" y="3065197"/>
              <a:ext cx="487514" cy="487514"/>
            </a:xfrm>
            <a:prstGeom prst="rect">
              <a:avLst/>
            </a:prstGeom>
          </p:spPr>
        </p:pic>
        <p:pic>
          <p:nvPicPr>
            <p:cNvPr id="103" name="Graphic 102" descr="Lock with solid fill">
              <a:extLst>
                <a:ext uri="{FF2B5EF4-FFF2-40B4-BE49-F238E27FC236}">
                  <a16:creationId xmlns:a16="http://schemas.microsoft.com/office/drawing/2014/main" id="{6EA7C0AB-926C-9169-586A-AEC21EF4A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9987621" y="3460174"/>
              <a:ext cx="385098" cy="385098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F100FB-9F61-50D9-5AB4-CD65B6D88308}"/>
                </a:ext>
              </a:extLst>
            </p:cNvPr>
            <p:cNvSpPr/>
            <p:nvPr/>
          </p:nvSpPr>
          <p:spPr>
            <a:xfrm>
              <a:off x="7551738" y="1243264"/>
              <a:ext cx="4388012" cy="34310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A6F751F-CC30-8AB2-D3E5-5367DBD464DD}"/>
                </a:ext>
              </a:extLst>
            </p:cNvPr>
            <p:cNvSpPr txBox="1"/>
            <p:nvPr/>
          </p:nvSpPr>
          <p:spPr>
            <a:xfrm>
              <a:off x="9420160" y="4241253"/>
              <a:ext cx="941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Site B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5DE7DAD-E439-4ECE-938A-8F992B0833FD}"/>
              </a:ext>
            </a:extLst>
          </p:cNvPr>
          <p:cNvSpPr txBox="1"/>
          <p:nvPr/>
        </p:nvSpPr>
        <p:spPr>
          <a:xfrm>
            <a:off x="5469588" y="1028587"/>
            <a:ext cx="2162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Free-space channel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966C1F-56C0-3860-581B-138B7956B8C4}"/>
              </a:ext>
            </a:extLst>
          </p:cNvPr>
          <p:cNvSpPr/>
          <p:nvPr/>
        </p:nvSpPr>
        <p:spPr>
          <a:xfrm>
            <a:off x="4085721" y="3451130"/>
            <a:ext cx="217097" cy="1523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50ED21-E22E-2DF4-86F0-68B573866856}"/>
              </a:ext>
            </a:extLst>
          </p:cNvPr>
          <p:cNvSpPr/>
          <p:nvPr/>
        </p:nvSpPr>
        <p:spPr>
          <a:xfrm>
            <a:off x="8883513" y="3453996"/>
            <a:ext cx="217097" cy="1523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C1DAC5-D55A-2FCF-8C85-56BEBF36D70A}"/>
              </a:ext>
            </a:extLst>
          </p:cNvPr>
          <p:cNvGrpSpPr/>
          <p:nvPr/>
        </p:nvGrpSpPr>
        <p:grpSpPr>
          <a:xfrm>
            <a:off x="3405282" y="3187935"/>
            <a:ext cx="1871623" cy="671701"/>
            <a:chOff x="3405282" y="3360661"/>
            <a:chExt cx="1871623" cy="671701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A3B9CB0-587D-5700-1EC6-C4C395C911ED}"/>
                </a:ext>
              </a:extLst>
            </p:cNvPr>
            <p:cNvGrpSpPr/>
            <p:nvPr/>
          </p:nvGrpSpPr>
          <p:grpSpPr>
            <a:xfrm>
              <a:off x="3405282" y="3362400"/>
              <a:ext cx="519580" cy="669962"/>
              <a:chOff x="3374017" y="5454073"/>
              <a:chExt cx="519580" cy="669962"/>
            </a:xfrm>
          </p:grpSpPr>
          <p:sp>
            <p:nvSpPr>
              <p:cNvPr id="123" name="Freeform: Shape 17">
                <a:extLst>
                  <a:ext uri="{FF2B5EF4-FFF2-40B4-BE49-F238E27FC236}">
                    <a16:creationId xmlns:a16="http://schemas.microsoft.com/office/drawing/2014/main" id="{3FA9706F-2FBD-28AF-C71B-381AEAAC667E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7">
                <a:extLst>
                  <a:ext uri="{FF2B5EF4-FFF2-40B4-BE49-F238E27FC236}">
                    <a16:creationId xmlns:a16="http://schemas.microsoft.com/office/drawing/2014/main" id="{9C958850-2892-395E-4B76-2ABB97C416BD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90ECC1E-9912-7D78-D3CD-ADBCCFE6DDC5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BF57AE0-2276-CE8F-0A9E-64957BBDFC5B}"/>
                </a:ext>
              </a:extLst>
            </p:cNvPr>
            <p:cNvGrpSpPr/>
            <p:nvPr/>
          </p:nvGrpSpPr>
          <p:grpSpPr>
            <a:xfrm>
              <a:off x="4433598" y="3360661"/>
              <a:ext cx="519580" cy="669962"/>
              <a:chOff x="3374017" y="5454073"/>
              <a:chExt cx="519580" cy="669962"/>
            </a:xfrm>
          </p:grpSpPr>
          <p:sp>
            <p:nvSpPr>
              <p:cNvPr id="127" name="Freeform: Shape 17">
                <a:extLst>
                  <a:ext uri="{FF2B5EF4-FFF2-40B4-BE49-F238E27FC236}">
                    <a16:creationId xmlns:a16="http://schemas.microsoft.com/office/drawing/2014/main" id="{2DABA2F1-3E2A-E391-BA5C-72AEE74F80BD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7">
                <a:extLst>
                  <a:ext uri="{FF2B5EF4-FFF2-40B4-BE49-F238E27FC236}">
                    <a16:creationId xmlns:a16="http://schemas.microsoft.com/office/drawing/2014/main" id="{FA8CF78E-F8CA-61EA-54FB-B3C8C5FAC611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0F6277B-109A-8A47-6DCC-6DF402FEBC22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75C86F7-11E4-33B1-9207-6D2D2F55E03A}"/>
                </a:ext>
              </a:extLst>
            </p:cNvPr>
            <p:cNvCxnSpPr>
              <a:cxnSpLocks/>
            </p:cNvCxnSpPr>
            <p:nvPr/>
          </p:nvCxnSpPr>
          <p:spPr>
            <a:xfrm>
              <a:off x="4911145" y="3460174"/>
              <a:ext cx="365760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209ED3-0DC5-713A-F8E4-09B0ABAFEE8B}"/>
              </a:ext>
            </a:extLst>
          </p:cNvPr>
          <p:cNvGrpSpPr/>
          <p:nvPr/>
        </p:nvGrpSpPr>
        <p:grpSpPr>
          <a:xfrm>
            <a:off x="7725252" y="3198722"/>
            <a:ext cx="2162672" cy="675409"/>
            <a:chOff x="7725252" y="3371448"/>
            <a:chExt cx="2162672" cy="67540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565BDD1-649F-7F68-BA5D-9EB50EB5F4A4}"/>
                </a:ext>
              </a:extLst>
            </p:cNvPr>
            <p:cNvGrpSpPr/>
            <p:nvPr/>
          </p:nvGrpSpPr>
          <p:grpSpPr>
            <a:xfrm>
              <a:off x="9368344" y="3371448"/>
              <a:ext cx="519580" cy="669962"/>
              <a:chOff x="3374017" y="5454073"/>
              <a:chExt cx="519580" cy="669962"/>
            </a:xfrm>
          </p:grpSpPr>
          <p:sp>
            <p:nvSpPr>
              <p:cNvPr id="100" name="Freeform: Shape 17">
                <a:extLst>
                  <a:ext uri="{FF2B5EF4-FFF2-40B4-BE49-F238E27FC236}">
                    <a16:creationId xmlns:a16="http://schemas.microsoft.com/office/drawing/2014/main" id="{11C9A259-38A0-1EB3-8864-F22538C2F9D7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7">
                <a:extLst>
                  <a:ext uri="{FF2B5EF4-FFF2-40B4-BE49-F238E27FC236}">
                    <a16:creationId xmlns:a16="http://schemas.microsoft.com/office/drawing/2014/main" id="{A565290A-5AA3-7C1B-05F7-A2F2587B47C2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49BDA7B8-6826-1855-DDF8-F4E13B75C1D1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265015-8E6C-66C1-2B42-5AC66F7690B2}"/>
                </a:ext>
              </a:extLst>
            </p:cNvPr>
            <p:cNvGrpSpPr/>
            <p:nvPr/>
          </p:nvGrpSpPr>
          <p:grpSpPr>
            <a:xfrm>
              <a:off x="8178144" y="3376895"/>
              <a:ext cx="519580" cy="669962"/>
              <a:chOff x="3374017" y="5454073"/>
              <a:chExt cx="519580" cy="669962"/>
            </a:xfrm>
          </p:grpSpPr>
          <p:sp>
            <p:nvSpPr>
              <p:cNvPr id="26" name="Freeform: Shape 17">
                <a:extLst>
                  <a:ext uri="{FF2B5EF4-FFF2-40B4-BE49-F238E27FC236}">
                    <a16:creationId xmlns:a16="http://schemas.microsoft.com/office/drawing/2014/main" id="{10CD7A59-AA47-AAE5-0B43-4923A3FEC01F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17">
                <a:extLst>
                  <a:ext uri="{FF2B5EF4-FFF2-40B4-BE49-F238E27FC236}">
                    <a16:creationId xmlns:a16="http://schemas.microsoft.com/office/drawing/2014/main" id="{37587751-EA7C-657D-2F64-8FE2D2FD5949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A6C3340-2E43-D788-CB3C-A8E54F954BE2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FAAF8D2-DE53-96FD-A10D-9A8168F6A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5252" y="3442968"/>
              <a:ext cx="365760" cy="0"/>
            </a:xfrm>
            <a:prstGeom prst="straightConnector1">
              <a:avLst/>
            </a:prstGeom>
            <a:noFill/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2198AD-9A18-BD46-3D29-FA09821BF4A1}"/>
              </a:ext>
            </a:extLst>
          </p:cNvPr>
          <p:cNvGrpSpPr/>
          <p:nvPr/>
        </p:nvGrpSpPr>
        <p:grpSpPr>
          <a:xfrm>
            <a:off x="3280973" y="2654521"/>
            <a:ext cx="6721396" cy="1067008"/>
            <a:chOff x="3280973" y="2827247"/>
            <a:chExt cx="6721396" cy="1067008"/>
          </a:xfrm>
        </p:grpSpPr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83E20832-0694-40D1-7DD5-33616A94FA6D}"/>
                </a:ext>
              </a:extLst>
            </p:cNvPr>
            <p:cNvCxnSpPr>
              <a:cxnSpLocks/>
            </p:cNvCxnSpPr>
            <p:nvPr/>
          </p:nvCxnSpPr>
          <p:spPr>
            <a:xfrm>
              <a:off x="3280973" y="3699230"/>
              <a:ext cx="67213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eft-Right Arrow 47">
              <a:extLst>
                <a:ext uri="{FF2B5EF4-FFF2-40B4-BE49-F238E27FC236}">
                  <a16:creationId xmlns:a16="http://schemas.microsoft.com/office/drawing/2014/main" id="{82DE61D3-5783-013E-DB03-85D5E27DFB87}"/>
                </a:ext>
              </a:extLst>
            </p:cNvPr>
            <p:cNvSpPr/>
            <p:nvPr/>
          </p:nvSpPr>
          <p:spPr>
            <a:xfrm>
              <a:off x="5854548" y="3454666"/>
              <a:ext cx="1179361" cy="439589"/>
            </a:xfrm>
            <a:prstGeom prst="leftRightArrow">
              <a:avLst/>
            </a:prstGeom>
            <a:gradFill flip="none" rotWithShape="1">
              <a:gsLst>
                <a:gs pos="0">
                  <a:srgbClr val="C00000"/>
                </a:gs>
                <a:gs pos="34000">
                  <a:srgbClr val="823962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52CDB0-7C88-B0F6-9043-EF90514934D0}"/>
                </a:ext>
              </a:extLst>
            </p:cNvPr>
            <p:cNvSpPr txBox="1"/>
            <p:nvPr/>
          </p:nvSpPr>
          <p:spPr>
            <a:xfrm>
              <a:off x="5606922" y="2827247"/>
              <a:ext cx="1738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Single-mode reciprocal link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BE40BB8-BB57-1D64-D359-675365A57C6D}"/>
              </a:ext>
            </a:extLst>
          </p:cNvPr>
          <p:cNvSpPr txBox="1"/>
          <p:nvPr/>
        </p:nvSpPr>
        <p:spPr>
          <a:xfrm>
            <a:off x="3487167" y="1517212"/>
            <a:ext cx="247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B→A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flight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BB9B20-AC3F-7E34-C021-6AFE5DF04370}"/>
              </a:ext>
            </a:extLst>
          </p:cNvPr>
          <p:cNvSpPr txBox="1"/>
          <p:nvPr/>
        </p:nvSpPr>
        <p:spPr>
          <a:xfrm>
            <a:off x="7895024" y="1515128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A→B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flight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106306-4B1E-1AC5-9B02-ABB363C69103}"/>
                  </a:ext>
                </a:extLst>
              </p:cNvPr>
              <p:cNvSpPr txBox="1"/>
              <p:nvPr/>
            </p:nvSpPr>
            <p:spPr>
              <a:xfrm>
                <a:off x="2076879" y="5596786"/>
                <a:ext cx="7968720" cy="1075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→</m:t>
                                  </m:r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→</m:t>
                                  </m:r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𝒇𝒍𝒊𝒈𝒉𝒕</m:t>
                                  </m:r>
                                </m:sub>
                              </m:s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𝐜𝐥𝐨𝐜𝐤</m:t>
                                  </m:r>
                                </m:sub>
                              </m:sSub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𝐟𝐥𝐢𝐠𝐡𝐭</m:t>
                                  </m:r>
                                </m:sub>
                              </m:sSub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𝐜𝐥𝐨𝐜𝐤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𝚫</m:t>
                      </m:r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𝐭</m:t>
                          </m:r>
                        </m:e>
                        <m:sub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𝐜𝐥𝐨𝐜𝐤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106306-4B1E-1AC5-9B02-ABB363C6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79" y="5596786"/>
                <a:ext cx="7968720" cy="10756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176FA57-515A-8E51-2C7F-950B865E4F15}"/>
              </a:ext>
            </a:extLst>
          </p:cNvPr>
          <p:cNvGrpSpPr/>
          <p:nvPr/>
        </p:nvGrpSpPr>
        <p:grpSpPr>
          <a:xfrm>
            <a:off x="3462939" y="1994702"/>
            <a:ext cx="6367680" cy="1544855"/>
            <a:chOff x="3462939" y="2167428"/>
            <a:chExt cx="6367680" cy="15448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A774BF0-D6ED-7568-2FDA-0391F43D4626}"/>
                </a:ext>
              </a:extLst>
            </p:cNvPr>
            <p:cNvGrpSpPr/>
            <p:nvPr/>
          </p:nvGrpSpPr>
          <p:grpSpPr>
            <a:xfrm>
              <a:off x="3483125" y="2167428"/>
              <a:ext cx="6347494" cy="1544855"/>
              <a:chOff x="3483125" y="2167428"/>
              <a:chExt cx="6347494" cy="1544855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6B79789-6BF3-5A3D-01DE-677C910D691F}"/>
                  </a:ext>
                </a:extLst>
              </p:cNvPr>
              <p:cNvSpPr/>
              <p:nvPr/>
            </p:nvSpPr>
            <p:spPr>
              <a:xfrm>
                <a:off x="8091012" y="2207094"/>
                <a:ext cx="1739607" cy="914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rPr>
                  <a:t>Optical Timing Comparison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6297C-6945-9D1F-A9FA-D9E4183C7DF9}"/>
                  </a:ext>
                </a:extLst>
              </p:cNvPr>
              <p:cNvSpPr/>
              <p:nvPr/>
            </p:nvSpPr>
            <p:spPr>
              <a:xfrm>
                <a:off x="3483125" y="2167428"/>
                <a:ext cx="1739607" cy="914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rPr>
                  <a:t>Optical Timing Comparison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9DF630B-E443-7E4F-CCE2-642D5B7A9719}"/>
                  </a:ext>
                </a:extLst>
              </p:cNvPr>
              <p:cNvGrpSpPr/>
              <p:nvPr/>
            </p:nvGrpSpPr>
            <p:grpSpPr>
              <a:xfrm>
                <a:off x="9084087" y="3092851"/>
                <a:ext cx="231852" cy="619432"/>
                <a:chOff x="9084087" y="3092851"/>
                <a:chExt cx="231852" cy="619432"/>
              </a:xfrm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F901F3D0-4256-80AC-122B-7C6AA1A0430B}"/>
                    </a:ext>
                  </a:extLst>
                </p:cNvPr>
                <p:cNvSpPr/>
                <p:nvPr/>
              </p:nvSpPr>
              <p:spPr>
                <a:xfrm flipH="1">
                  <a:off x="9084087" y="3092851"/>
                  <a:ext cx="231852" cy="619432"/>
                </a:xfrm>
                <a:custGeom>
                  <a:avLst/>
                  <a:gdLst>
                    <a:gd name="connsiteX0" fmla="*/ 231852 w 231852"/>
                    <a:gd name="connsiteY0" fmla="*/ 619432 h 619432"/>
                    <a:gd name="connsiteX1" fmla="*/ 25375 w 231852"/>
                    <a:gd name="connsiteY1" fmla="*/ 339213 h 619432"/>
                    <a:gd name="connsiteX2" fmla="*/ 10626 w 231852"/>
                    <a:gd name="connsiteY2" fmla="*/ 0 h 61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1852" h="619432">
                      <a:moveTo>
                        <a:pt x="231852" y="619432"/>
                      </a:moveTo>
                      <a:cubicBezTo>
                        <a:pt x="147049" y="530942"/>
                        <a:pt x="62246" y="442452"/>
                        <a:pt x="25375" y="339213"/>
                      </a:cubicBezTo>
                      <a:cubicBezTo>
                        <a:pt x="-11496" y="235974"/>
                        <a:pt x="-435" y="117987"/>
                        <a:pt x="10626" y="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D3C0974-1541-0793-579F-404F2F64E0CA}"/>
                    </a:ext>
                  </a:extLst>
                </p:cNvPr>
                <p:cNvSpPr/>
                <p:nvPr/>
              </p:nvSpPr>
              <p:spPr>
                <a:xfrm flipH="1">
                  <a:off x="9122097" y="3164357"/>
                  <a:ext cx="120774" cy="427704"/>
                </a:xfrm>
                <a:custGeom>
                  <a:avLst/>
                  <a:gdLst>
                    <a:gd name="connsiteX0" fmla="*/ 135522 w 135522"/>
                    <a:gd name="connsiteY0" fmla="*/ 324465 h 324465"/>
                    <a:gd name="connsiteX1" fmla="*/ 17535 w 135522"/>
                    <a:gd name="connsiteY1" fmla="*/ 221226 h 324465"/>
                    <a:gd name="connsiteX2" fmla="*/ 2787 w 135522"/>
                    <a:gd name="connsiteY2" fmla="*/ 0 h 324465"/>
                    <a:gd name="connsiteX0" fmla="*/ 120774 w 120774"/>
                    <a:gd name="connsiteY0" fmla="*/ 427704 h 427704"/>
                    <a:gd name="connsiteX1" fmla="*/ 17535 w 120774"/>
                    <a:gd name="connsiteY1" fmla="*/ 221226 h 427704"/>
                    <a:gd name="connsiteX2" fmla="*/ 2787 w 120774"/>
                    <a:gd name="connsiteY2" fmla="*/ 0 h 427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774" h="427704">
                      <a:moveTo>
                        <a:pt x="120774" y="427704"/>
                      </a:moveTo>
                      <a:cubicBezTo>
                        <a:pt x="72842" y="403123"/>
                        <a:pt x="39658" y="275304"/>
                        <a:pt x="17535" y="221226"/>
                      </a:cubicBezTo>
                      <a:cubicBezTo>
                        <a:pt x="-4588" y="167148"/>
                        <a:pt x="-901" y="83574"/>
                        <a:pt x="2787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D4B9A77-AC7C-5291-A0E2-DB3F1A4000D3}"/>
                  </a:ext>
                </a:extLst>
              </p:cNvPr>
              <p:cNvGrpSpPr/>
              <p:nvPr/>
            </p:nvGrpSpPr>
            <p:grpSpPr>
              <a:xfrm>
                <a:off x="3853451" y="3082413"/>
                <a:ext cx="231852" cy="619432"/>
                <a:chOff x="3853451" y="3082413"/>
                <a:chExt cx="231852" cy="619432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E49154A-63AB-C783-F1CD-4762ED2AA123}"/>
                    </a:ext>
                  </a:extLst>
                </p:cNvPr>
                <p:cNvSpPr/>
                <p:nvPr/>
              </p:nvSpPr>
              <p:spPr>
                <a:xfrm>
                  <a:off x="3853451" y="3082413"/>
                  <a:ext cx="231852" cy="619432"/>
                </a:xfrm>
                <a:custGeom>
                  <a:avLst/>
                  <a:gdLst>
                    <a:gd name="connsiteX0" fmla="*/ 231852 w 231852"/>
                    <a:gd name="connsiteY0" fmla="*/ 619432 h 619432"/>
                    <a:gd name="connsiteX1" fmla="*/ 25375 w 231852"/>
                    <a:gd name="connsiteY1" fmla="*/ 339213 h 619432"/>
                    <a:gd name="connsiteX2" fmla="*/ 10626 w 231852"/>
                    <a:gd name="connsiteY2" fmla="*/ 0 h 61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1852" h="619432">
                      <a:moveTo>
                        <a:pt x="231852" y="619432"/>
                      </a:moveTo>
                      <a:cubicBezTo>
                        <a:pt x="147049" y="530942"/>
                        <a:pt x="62246" y="442452"/>
                        <a:pt x="25375" y="339213"/>
                      </a:cubicBezTo>
                      <a:cubicBezTo>
                        <a:pt x="-11496" y="235974"/>
                        <a:pt x="-435" y="117987"/>
                        <a:pt x="10626" y="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EF02DCA1-AC0F-7B4B-B161-96DC0DBE3C3F}"/>
                    </a:ext>
                  </a:extLst>
                </p:cNvPr>
                <p:cNvSpPr/>
                <p:nvPr/>
              </p:nvSpPr>
              <p:spPr>
                <a:xfrm>
                  <a:off x="3949781" y="3126660"/>
                  <a:ext cx="120774" cy="427704"/>
                </a:xfrm>
                <a:custGeom>
                  <a:avLst/>
                  <a:gdLst>
                    <a:gd name="connsiteX0" fmla="*/ 135522 w 135522"/>
                    <a:gd name="connsiteY0" fmla="*/ 324465 h 324465"/>
                    <a:gd name="connsiteX1" fmla="*/ 17535 w 135522"/>
                    <a:gd name="connsiteY1" fmla="*/ 221226 h 324465"/>
                    <a:gd name="connsiteX2" fmla="*/ 2787 w 135522"/>
                    <a:gd name="connsiteY2" fmla="*/ 0 h 324465"/>
                    <a:gd name="connsiteX0" fmla="*/ 120774 w 120774"/>
                    <a:gd name="connsiteY0" fmla="*/ 427704 h 427704"/>
                    <a:gd name="connsiteX1" fmla="*/ 17535 w 120774"/>
                    <a:gd name="connsiteY1" fmla="*/ 221226 h 427704"/>
                    <a:gd name="connsiteX2" fmla="*/ 2787 w 120774"/>
                    <a:gd name="connsiteY2" fmla="*/ 0 h 427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774" h="427704">
                      <a:moveTo>
                        <a:pt x="120774" y="427704"/>
                      </a:moveTo>
                      <a:cubicBezTo>
                        <a:pt x="72842" y="403123"/>
                        <a:pt x="39658" y="275304"/>
                        <a:pt x="17535" y="221226"/>
                      </a:cubicBezTo>
                      <a:cubicBezTo>
                        <a:pt x="-4588" y="167148"/>
                        <a:pt x="-901" y="83574"/>
                        <a:pt x="2787" y="0"/>
                      </a:cubicBezTo>
                    </a:path>
                  </a:pathLst>
                </a:custGeom>
                <a:noFill/>
                <a:ln w="57150"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170374-2B77-1262-9192-40A26EA76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2939" y="2824767"/>
              <a:ext cx="521269" cy="270814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0A7668-A7E1-270E-8A1D-03DA60462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94357" y="2850735"/>
              <a:ext cx="521269" cy="270814"/>
            </a:xfrm>
            <a:prstGeom prst="rect">
              <a:avLst/>
            </a:prstGeom>
            <a:ln w="31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242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0" grpId="0"/>
      <p:bldP spid="5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C7E25A-698F-6AB7-DEC0-5E7B92D1F49A}"/>
              </a:ext>
            </a:extLst>
          </p:cNvPr>
          <p:cNvSpPr/>
          <p:nvPr/>
        </p:nvSpPr>
        <p:spPr>
          <a:xfrm>
            <a:off x="10380688" y="0"/>
            <a:ext cx="1811311" cy="93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49FF725-8E1A-8481-F126-831D88017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18" y="639922"/>
            <a:ext cx="12400654" cy="4298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3C97F-40D4-88F2-4475-4B6D2543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42"/>
            <a:ext cx="10439400" cy="78684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Optical Time Transfer at the Quantum Limit</a:t>
            </a:r>
            <a:br>
              <a:rPr lang="en-US" sz="3200" dirty="0"/>
            </a:br>
            <a:r>
              <a:rPr lang="en-US" sz="3200" dirty="0"/>
              <a:t>Over 300 km of Turbulent Air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CCB11-421A-902F-7C49-3BDD0531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B6451-6F81-4AEE-84A6-DC04D729BF6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F2F43-84E1-4A1C-9A21-FD350EFB8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9400" y="57705"/>
            <a:ext cx="1481964" cy="3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4E1C71-F950-4127-53B0-D4276C342E4A}"/>
              </a:ext>
            </a:extLst>
          </p:cNvPr>
          <p:cNvSpPr txBox="1"/>
          <p:nvPr/>
        </p:nvSpPr>
        <p:spPr>
          <a:xfrm>
            <a:off x="10380688" y="505198"/>
            <a:ext cx="148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Octosig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gneto" panose="04030805050802020D02" pitchFamily="8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D74BB-9C5B-DA7A-EE10-39C6E6E595F7}"/>
              </a:ext>
            </a:extLst>
          </p:cNvPr>
          <p:cNvSpPr txBox="1"/>
          <p:nvPr/>
        </p:nvSpPr>
        <p:spPr>
          <a:xfrm flipH="1">
            <a:off x="2614951" y="5095513"/>
            <a:ext cx="78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Folded link geometry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by direct “shorted” comparison at Mauna Loa Observatory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loss  ~90 dB!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5E0042-7FF1-4F71-E8AC-071063BC5E19}"/>
              </a:ext>
            </a:extLst>
          </p:cNvPr>
          <p:cNvGrpSpPr/>
          <p:nvPr/>
        </p:nvGrpSpPr>
        <p:grpSpPr>
          <a:xfrm>
            <a:off x="866351" y="4884633"/>
            <a:ext cx="1114402" cy="959702"/>
            <a:chOff x="979664" y="5069089"/>
            <a:chExt cx="1114402" cy="959702"/>
          </a:xfrm>
        </p:grpSpPr>
        <p:pic>
          <p:nvPicPr>
            <p:cNvPr id="9" name="Picture 8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739ECE92-C439-8FA4-E370-66879F9A0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6376" y="5069089"/>
              <a:ext cx="1037690" cy="95970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426B4B-F0C2-D8DF-143A-FE6B214B7935}"/>
                </a:ext>
              </a:extLst>
            </p:cNvPr>
            <p:cNvSpPr/>
            <p:nvPr/>
          </p:nvSpPr>
          <p:spPr bwMode="auto">
            <a:xfrm rot="526332">
              <a:off x="979664" y="5107322"/>
              <a:ext cx="153423" cy="7096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558BF1-C929-4A72-C3DC-DF0D0F2C0028}"/>
              </a:ext>
            </a:extLst>
          </p:cNvPr>
          <p:cNvSpPr txBox="1"/>
          <p:nvPr/>
        </p:nvSpPr>
        <p:spPr>
          <a:xfrm>
            <a:off x="-16551" y="6378018"/>
            <a:ext cx="123251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D. Caldwell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AD26D-F4DC-AC63-08A1-F8BB1CB12BE0}"/>
              </a:ext>
            </a:extLst>
          </p:cNvPr>
          <p:cNvGrpSpPr/>
          <p:nvPr/>
        </p:nvGrpSpPr>
        <p:grpSpPr>
          <a:xfrm>
            <a:off x="10820632" y="5041656"/>
            <a:ext cx="1306068" cy="1077218"/>
            <a:chOff x="4300686" y="2279135"/>
            <a:chExt cx="1306068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BDB1FF-BC82-08DB-9A4B-572AC2B6E3FB}"/>
                </a:ext>
              </a:extLst>
            </p:cNvPr>
            <p:cNvSpPr txBox="1"/>
            <p:nvPr/>
          </p:nvSpPr>
          <p:spPr>
            <a:xfrm>
              <a:off x="4300686" y="2279135"/>
              <a:ext cx="13060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Site support:  University of Hawaii and NOAA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588D9DF-DB96-5C9C-B460-BFF5F7E85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720" y="3032858"/>
              <a:ext cx="269451" cy="26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51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8D5BE-093E-679B-98B1-05B9A589A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A1F1C4-A48E-F68D-0D3A-5BD2DF853D26}"/>
              </a:ext>
            </a:extLst>
          </p:cNvPr>
          <p:cNvSpPr/>
          <p:nvPr/>
        </p:nvSpPr>
        <p:spPr>
          <a:xfrm>
            <a:off x="10380688" y="0"/>
            <a:ext cx="1811311" cy="93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E48C14-B5AF-1592-6F04-2C7DD1A61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18" y="639922"/>
            <a:ext cx="12400654" cy="4298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162F1-70A5-FCBB-F56F-2A0FA8A1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42"/>
            <a:ext cx="10439400" cy="78684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Optical Time Transfer at the Quantum Limit</a:t>
            </a:r>
            <a:br>
              <a:rPr lang="en-US" sz="3200" dirty="0"/>
            </a:br>
            <a:r>
              <a:rPr lang="en-US" sz="3200" dirty="0"/>
              <a:t>Over 300 km of Turbulent Air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51B85-33F8-A63B-BC3D-AC4D0F91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B6451-6F81-4AEE-84A6-DC04D729BF6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65847-CF26-A619-D12D-03DC131C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9400" y="57705"/>
            <a:ext cx="1481964" cy="3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4E67F-C664-DB02-68FD-BB60CD1016B8}"/>
              </a:ext>
            </a:extLst>
          </p:cNvPr>
          <p:cNvSpPr txBox="1"/>
          <p:nvPr/>
        </p:nvSpPr>
        <p:spPr>
          <a:xfrm>
            <a:off x="10380688" y="505198"/>
            <a:ext cx="148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gneto" panose="04030805050802020D02" pitchFamily="82" charset="0"/>
                <a:ea typeface="+mn-ea"/>
                <a:cs typeface="+mn-cs"/>
              </a:rPr>
              <a:t>Octosig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gneto" panose="04030805050802020D02" pitchFamily="8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04377-DAB9-7B98-64A7-392FCAB69703}"/>
              </a:ext>
            </a:extLst>
          </p:cNvPr>
          <p:cNvSpPr txBox="1"/>
          <p:nvPr/>
        </p:nvSpPr>
        <p:spPr>
          <a:xfrm flipH="1">
            <a:off x="2614951" y="5095513"/>
            <a:ext cx="78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Folded link geometry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by direct “shorted” comparison at Mauna Loa Observatory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loss  ~90 dB!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0E58AD-69C5-78FD-0326-1A97412202B1}"/>
              </a:ext>
            </a:extLst>
          </p:cNvPr>
          <p:cNvGrpSpPr/>
          <p:nvPr/>
        </p:nvGrpSpPr>
        <p:grpSpPr>
          <a:xfrm>
            <a:off x="866351" y="4884633"/>
            <a:ext cx="1114402" cy="959702"/>
            <a:chOff x="979664" y="5069089"/>
            <a:chExt cx="1114402" cy="959702"/>
          </a:xfrm>
        </p:grpSpPr>
        <p:pic>
          <p:nvPicPr>
            <p:cNvPr id="9" name="Picture 8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DDEC77B4-A896-0491-0878-3794135C3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6376" y="5069089"/>
              <a:ext cx="1037690" cy="95970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E33A36-375A-680B-5410-565C78AC7F95}"/>
                </a:ext>
              </a:extLst>
            </p:cNvPr>
            <p:cNvSpPr/>
            <p:nvPr/>
          </p:nvSpPr>
          <p:spPr bwMode="auto">
            <a:xfrm rot="526332">
              <a:off x="979664" y="5107322"/>
              <a:ext cx="153423" cy="7096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6930CC-1844-D2B9-F7B2-0DF3C8512D14}"/>
              </a:ext>
            </a:extLst>
          </p:cNvPr>
          <p:cNvSpPr txBox="1"/>
          <p:nvPr/>
        </p:nvSpPr>
        <p:spPr>
          <a:xfrm>
            <a:off x="-16551" y="6378018"/>
            <a:ext cx="123251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D. Caldwell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B7A406-8B53-529D-2AA0-E1F455F25343}"/>
              </a:ext>
            </a:extLst>
          </p:cNvPr>
          <p:cNvGrpSpPr/>
          <p:nvPr/>
        </p:nvGrpSpPr>
        <p:grpSpPr>
          <a:xfrm>
            <a:off x="10820632" y="5041656"/>
            <a:ext cx="1306068" cy="1077218"/>
            <a:chOff x="4300686" y="2279135"/>
            <a:chExt cx="1306068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26ACBC-3FFD-6960-564D-464EED3FF49F}"/>
                </a:ext>
              </a:extLst>
            </p:cNvPr>
            <p:cNvSpPr txBox="1"/>
            <p:nvPr/>
          </p:nvSpPr>
          <p:spPr>
            <a:xfrm>
              <a:off x="4300686" y="2279135"/>
              <a:ext cx="13060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Site support:  University of Hawaii and NOAA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A947C14-5B7F-7510-575B-829C467F7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720" y="3032858"/>
              <a:ext cx="269451" cy="26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 descr="A picture containing outdoor, sky, day&#10;&#10;Description automatically generated">
            <a:extLst>
              <a:ext uri="{FF2B5EF4-FFF2-40B4-BE49-F238E27FC236}">
                <a16:creationId xmlns:a16="http://schemas.microsoft.com/office/drawing/2014/main" id="{7F9075EC-F4FA-69F4-D874-067DA8452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8669" y="1241020"/>
            <a:ext cx="2204921" cy="1653691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66E1597D-2668-5228-27D3-243179171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4"/>
          <a:stretch/>
        </p:blipFill>
        <p:spPr bwMode="auto">
          <a:xfrm>
            <a:off x="9232282" y="1253229"/>
            <a:ext cx="2573079" cy="22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2BA315-4450-61E5-C843-C80564A2CB11}"/>
              </a:ext>
            </a:extLst>
          </p:cNvPr>
          <p:cNvGrpSpPr/>
          <p:nvPr/>
        </p:nvGrpSpPr>
        <p:grpSpPr>
          <a:xfrm>
            <a:off x="484816" y="3038141"/>
            <a:ext cx="2736111" cy="3692984"/>
            <a:chOff x="958052" y="3030295"/>
            <a:chExt cx="2736111" cy="3692984"/>
          </a:xfrm>
        </p:grpSpPr>
        <p:pic>
          <p:nvPicPr>
            <p:cNvPr id="19" name="Picture 18" descr="A picture containing text, indoor, cluttered&#10;&#10;Description automatically generated">
              <a:extLst>
                <a:ext uri="{FF2B5EF4-FFF2-40B4-BE49-F238E27FC236}">
                  <a16:creationId xmlns:a16="http://schemas.microsoft.com/office/drawing/2014/main" id="{4863FD77-225E-D14E-48CB-35183B262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052" y="4671195"/>
              <a:ext cx="2736111" cy="20520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08A0A4-D183-89DE-AB40-10FB22E33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6898" y="3030295"/>
              <a:ext cx="2187867" cy="1640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76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E9A4-9023-68FB-C3F5-8A99EBF8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39"/>
            <a:ext cx="11089395" cy="89347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Optical Time Transfer at the Quantum Limit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Over 300 km of Turbulent Air – Some Numbers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23BCE-D24E-D30E-A2BF-506FD566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B6451-6F81-4AEE-84A6-DC04D729BF6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0" descr="C:\Users\nnewbury\AppData\Local\Microsoft\Windows\Temporary Internet Files\Content.IE5\ZVLVM3Y0\MP900448283[1].jpg">
            <a:extLst>
              <a:ext uri="{FF2B5EF4-FFF2-40B4-BE49-F238E27FC236}">
                <a16:creationId xmlns:a16="http://schemas.microsoft.com/office/drawing/2014/main" id="{2C119C32-67DB-8CDC-8869-C22F076CD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691" y="1075624"/>
            <a:ext cx="2118699" cy="35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90A2-406B-A58F-15DC-0D11BDAACEE0}"/>
              </a:ext>
            </a:extLst>
          </p:cNvPr>
          <p:cNvSpPr/>
          <p:nvPr/>
        </p:nvSpPr>
        <p:spPr>
          <a:xfrm>
            <a:off x="252251" y="1232645"/>
            <a:ext cx="3100999" cy="1159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Clock or reference oscillator</a:t>
            </a:r>
          </a:p>
        </p:txBody>
      </p:sp>
      <p:sp>
        <p:nvSpPr>
          <p:cNvPr id="6" name="Google Shape;1222;p12">
            <a:extLst>
              <a:ext uri="{FF2B5EF4-FFF2-40B4-BE49-F238E27FC236}">
                <a16:creationId xmlns:a16="http://schemas.microsoft.com/office/drawing/2014/main" id="{DA351A23-A2E7-BE5D-021B-B5DD5F3C6B9A}"/>
              </a:ext>
            </a:extLst>
          </p:cNvPr>
          <p:cNvSpPr txBox="1"/>
          <p:nvPr/>
        </p:nvSpPr>
        <p:spPr>
          <a:xfrm>
            <a:off x="469790" y="1435993"/>
            <a:ext cx="15801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Optical Reference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4C812-A2A0-1C31-0333-79E3BB6D4395}"/>
              </a:ext>
            </a:extLst>
          </p:cNvPr>
          <p:cNvSpPr/>
          <p:nvPr/>
        </p:nvSpPr>
        <p:spPr>
          <a:xfrm>
            <a:off x="1969908" y="2670449"/>
            <a:ext cx="1383342" cy="104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8" name="Graphic 7" descr="Clock with solid fill">
            <a:extLst>
              <a:ext uri="{FF2B5EF4-FFF2-40B4-BE49-F238E27FC236}">
                <a16:creationId xmlns:a16="http://schemas.microsoft.com/office/drawing/2014/main" id="{A1E8696C-0FAC-86FC-930E-B72217E56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4379" y="1296813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CFF463-B25E-D7A1-B919-E016A3DFE5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907" y="2880120"/>
            <a:ext cx="1383341" cy="719647"/>
          </a:xfrm>
          <a:prstGeom prst="rect">
            <a:avLst/>
          </a:prstGeom>
          <a:ln w="3175">
            <a:noFill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BDEB6-8101-6B09-57F1-3B4E68767409}"/>
              </a:ext>
            </a:extLst>
          </p:cNvPr>
          <p:cNvCxnSpPr>
            <a:cxnSpLocks/>
          </p:cNvCxnSpPr>
          <p:nvPr/>
        </p:nvCxnSpPr>
        <p:spPr>
          <a:xfrm>
            <a:off x="2774942" y="2392194"/>
            <a:ext cx="0" cy="12178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Lock with solid fill">
            <a:extLst>
              <a:ext uri="{FF2B5EF4-FFF2-40B4-BE49-F238E27FC236}">
                <a16:creationId xmlns:a16="http://schemas.microsoft.com/office/drawing/2014/main" id="{0E7C963F-435F-FFB1-3E33-B2FE80FB0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2586452" y="2880119"/>
            <a:ext cx="487514" cy="487514"/>
          </a:xfrm>
          <a:prstGeom prst="rect">
            <a:avLst/>
          </a:prstGeom>
        </p:spPr>
      </p:pic>
      <p:pic>
        <p:nvPicPr>
          <p:cNvPr id="12" name="Graphic 11" descr="Lock with solid fill">
            <a:extLst>
              <a:ext uri="{FF2B5EF4-FFF2-40B4-BE49-F238E27FC236}">
                <a16:creationId xmlns:a16="http://schemas.microsoft.com/office/drawing/2014/main" id="{2EABF776-01F8-4DBC-DE47-AE3328F08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911929" y="3275096"/>
            <a:ext cx="385098" cy="38509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E4452C-EF93-BDB2-AA39-3BD5C7C7FAFE}"/>
              </a:ext>
            </a:extLst>
          </p:cNvPr>
          <p:cNvGrpSpPr/>
          <p:nvPr/>
        </p:nvGrpSpPr>
        <p:grpSpPr>
          <a:xfrm>
            <a:off x="9368344" y="3150228"/>
            <a:ext cx="519580" cy="669962"/>
            <a:chOff x="3374017" y="5454073"/>
            <a:chExt cx="519580" cy="669962"/>
          </a:xfrm>
        </p:grpSpPr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490A5F92-3C4A-BF48-7413-0E2034782923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16468557-00E2-1C59-A9D5-D48A6C62E66C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CC3B3BEF-0DBE-2B69-24ED-80927627E6E9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996F191-9F07-B3A6-A5E0-F317D137C2D2}"/>
              </a:ext>
            </a:extLst>
          </p:cNvPr>
          <p:cNvSpPr/>
          <p:nvPr/>
        </p:nvSpPr>
        <p:spPr>
          <a:xfrm>
            <a:off x="8148317" y="4124378"/>
            <a:ext cx="173960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Tracking Comb Detection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6EF75C-21B4-1D74-B838-2ACD33C0674F}"/>
              </a:ext>
            </a:extLst>
          </p:cNvPr>
          <p:cNvSpPr/>
          <p:nvPr/>
        </p:nvSpPr>
        <p:spPr>
          <a:xfrm>
            <a:off x="45675" y="1081713"/>
            <a:ext cx="5340709" cy="434029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EF80D1-1A89-3479-4C8B-CF40D8A627E0}"/>
              </a:ext>
            </a:extLst>
          </p:cNvPr>
          <p:cNvSpPr txBox="1"/>
          <p:nvPr/>
        </p:nvSpPr>
        <p:spPr>
          <a:xfrm>
            <a:off x="120445" y="4960341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1A5E4C-AD4B-6075-116E-160696FC2B91}"/>
              </a:ext>
            </a:extLst>
          </p:cNvPr>
          <p:cNvGrpSpPr/>
          <p:nvPr/>
        </p:nvGrpSpPr>
        <p:grpSpPr>
          <a:xfrm>
            <a:off x="3405282" y="3141180"/>
            <a:ext cx="519580" cy="669962"/>
            <a:chOff x="3374017" y="5454073"/>
            <a:chExt cx="519580" cy="669962"/>
          </a:xfrm>
        </p:grpSpPr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B6548B78-DE73-C2DF-7F84-F6AFD052237F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938D2F58-3FAA-6A4A-983C-AA44C876BD65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24">
              <a:extLst>
                <a:ext uri="{FF2B5EF4-FFF2-40B4-BE49-F238E27FC236}">
                  <a16:creationId xmlns:a16="http://schemas.microsoft.com/office/drawing/2014/main" id="{878B23D6-9491-5F25-64E2-1B47F07D0D4A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20B60E-BD1B-81D7-D7E3-C569170C8501}"/>
              </a:ext>
            </a:extLst>
          </p:cNvPr>
          <p:cNvGrpSpPr/>
          <p:nvPr/>
        </p:nvGrpSpPr>
        <p:grpSpPr>
          <a:xfrm>
            <a:off x="4433598" y="3139441"/>
            <a:ext cx="519580" cy="669962"/>
            <a:chOff x="3374017" y="5454073"/>
            <a:chExt cx="519580" cy="669962"/>
          </a:xfrm>
        </p:grpSpPr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8353BF36-38F2-4374-1159-868BA94A0B43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7EBAD49A-A9C9-17E6-62CC-C5AE7DD6DF1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28">
              <a:extLst>
                <a:ext uri="{FF2B5EF4-FFF2-40B4-BE49-F238E27FC236}">
                  <a16:creationId xmlns:a16="http://schemas.microsoft.com/office/drawing/2014/main" id="{B9A57B42-7A13-A695-902C-CEAFC8C0DCBE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F56E4-8D39-BC77-4230-B8F35DA0452F}"/>
              </a:ext>
            </a:extLst>
          </p:cNvPr>
          <p:cNvSpPr/>
          <p:nvPr/>
        </p:nvSpPr>
        <p:spPr>
          <a:xfrm>
            <a:off x="10208631" y="1200659"/>
            <a:ext cx="1133285" cy="11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Clock or reference oscillator</a:t>
            </a:r>
          </a:p>
        </p:txBody>
      </p:sp>
      <p:pic>
        <p:nvPicPr>
          <p:cNvPr id="29" name="Graphic 28" descr="Clock with solid fill">
            <a:extLst>
              <a:ext uri="{FF2B5EF4-FFF2-40B4-BE49-F238E27FC236}">
                <a16:creationId xmlns:a16="http://schemas.microsoft.com/office/drawing/2014/main" id="{A8A0FE49-B6A1-9B07-9951-ED12D6C44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8074" y="1286461"/>
            <a:ext cx="914400" cy="91317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659941F-D466-8A48-3328-06A76848D8E3}"/>
              </a:ext>
            </a:extLst>
          </p:cNvPr>
          <p:cNvSpPr/>
          <p:nvPr/>
        </p:nvSpPr>
        <p:spPr>
          <a:xfrm>
            <a:off x="10045599" y="2632152"/>
            <a:ext cx="1383342" cy="10413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09E1694-8C56-3391-D3A5-EF45F49A26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598" y="2841543"/>
            <a:ext cx="1383341" cy="718685"/>
          </a:xfrm>
          <a:prstGeom prst="rect">
            <a:avLst/>
          </a:prstGeom>
          <a:ln w="3175">
            <a:noFill/>
          </a:ln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4DD502-09CF-F781-6CAC-6A7059DFADA8}"/>
              </a:ext>
            </a:extLst>
          </p:cNvPr>
          <p:cNvCxnSpPr>
            <a:cxnSpLocks/>
          </p:cNvCxnSpPr>
          <p:nvPr/>
        </p:nvCxnSpPr>
        <p:spPr>
          <a:xfrm>
            <a:off x="10850633" y="2354269"/>
            <a:ext cx="0" cy="1216242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Lock with solid fill">
            <a:extLst>
              <a:ext uri="{FF2B5EF4-FFF2-40B4-BE49-F238E27FC236}">
                <a16:creationId xmlns:a16="http://schemas.microsoft.com/office/drawing/2014/main" id="{E078B37A-6B6E-EA70-A284-BED5DC61D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0662469" y="2841216"/>
            <a:ext cx="486863" cy="487514"/>
          </a:xfrm>
          <a:prstGeom prst="rect">
            <a:avLst/>
          </a:prstGeom>
        </p:spPr>
      </p:pic>
      <p:pic>
        <p:nvPicPr>
          <p:cNvPr id="34" name="Graphic 33" descr="Lock with solid fill">
            <a:extLst>
              <a:ext uri="{FF2B5EF4-FFF2-40B4-BE49-F238E27FC236}">
                <a16:creationId xmlns:a16="http://schemas.microsoft.com/office/drawing/2014/main" id="{F77B4EAC-445B-DD48-1313-77F959465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9987878" y="3235734"/>
            <a:ext cx="384583" cy="38509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BA909C3-AF4A-4FEE-4F34-9768816EACA4}"/>
              </a:ext>
            </a:extLst>
          </p:cNvPr>
          <p:cNvSpPr/>
          <p:nvPr/>
        </p:nvSpPr>
        <p:spPr>
          <a:xfrm>
            <a:off x="7551738" y="1140027"/>
            <a:ext cx="4519817" cy="428197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75D04C-F9BA-200C-3FA8-18F3E84ED50E}"/>
              </a:ext>
            </a:extLst>
          </p:cNvPr>
          <p:cNvSpPr txBox="1"/>
          <p:nvPr/>
        </p:nvSpPr>
        <p:spPr>
          <a:xfrm>
            <a:off x="11077802" y="4966100"/>
            <a:ext cx="885050" cy="461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21E854-BFCD-8FBE-7EDA-782E743D42BE}"/>
              </a:ext>
            </a:extLst>
          </p:cNvPr>
          <p:cNvCxnSpPr>
            <a:cxnSpLocks/>
          </p:cNvCxnSpPr>
          <p:nvPr/>
        </p:nvCxnSpPr>
        <p:spPr>
          <a:xfrm>
            <a:off x="3280973" y="3478010"/>
            <a:ext cx="672139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806B69E-8849-062E-7869-C5C4EBA59A48}"/>
              </a:ext>
            </a:extLst>
          </p:cNvPr>
          <p:cNvSpPr txBox="1"/>
          <p:nvPr/>
        </p:nvSpPr>
        <p:spPr>
          <a:xfrm>
            <a:off x="5497757" y="1051571"/>
            <a:ext cx="199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Free-space channel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718E59-B09A-6F84-2E5F-AE0864E25637}"/>
              </a:ext>
            </a:extLst>
          </p:cNvPr>
          <p:cNvSpPr/>
          <p:nvPr/>
        </p:nvSpPr>
        <p:spPr>
          <a:xfrm>
            <a:off x="3370979" y="4136169"/>
            <a:ext cx="173960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Tracking Comb Detection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291927D-29FF-DE44-6C5D-2A61B62A9AED}"/>
              </a:ext>
            </a:extLst>
          </p:cNvPr>
          <p:cNvSpPr/>
          <p:nvPr/>
        </p:nvSpPr>
        <p:spPr>
          <a:xfrm>
            <a:off x="4085721" y="3402636"/>
            <a:ext cx="217097" cy="1523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2E2276-D6FF-C4DC-3587-C977CF1F81F9}"/>
              </a:ext>
            </a:extLst>
          </p:cNvPr>
          <p:cNvGrpSpPr/>
          <p:nvPr/>
        </p:nvGrpSpPr>
        <p:grpSpPr>
          <a:xfrm>
            <a:off x="8178144" y="3155675"/>
            <a:ext cx="519580" cy="669962"/>
            <a:chOff x="3374017" y="5454073"/>
            <a:chExt cx="519580" cy="669962"/>
          </a:xfrm>
        </p:grpSpPr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D68D72B3-D48A-F39C-CC4C-AEAD3C61FB68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17">
              <a:extLst>
                <a:ext uri="{FF2B5EF4-FFF2-40B4-BE49-F238E27FC236}">
                  <a16:creationId xmlns:a16="http://schemas.microsoft.com/office/drawing/2014/main" id="{96FD13AA-BD2F-6888-21CE-86A482EE4E4C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ED068E57-E55C-8973-4E2C-7F5E5A557CF2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5533EFC7-890F-05C5-B8A9-BE639EADA2D4}"/>
              </a:ext>
            </a:extLst>
          </p:cNvPr>
          <p:cNvSpPr/>
          <p:nvPr/>
        </p:nvSpPr>
        <p:spPr>
          <a:xfrm>
            <a:off x="8883513" y="3405502"/>
            <a:ext cx="217097" cy="1523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33">
            <a:extLst>
              <a:ext uri="{FF2B5EF4-FFF2-40B4-BE49-F238E27FC236}">
                <a16:creationId xmlns:a16="http://schemas.microsoft.com/office/drawing/2014/main" id="{0195CD73-71BE-4381-392E-BA91CE46F06C}"/>
              </a:ext>
            </a:extLst>
          </p:cNvPr>
          <p:cNvSpPr/>
          <p:nvPr/>
        </p:nvSpPr>
        <p:spPr>
          <a:xfrm rot="10800000">
            <a:off x="9097300" y="3485490"/>
            <a:ext cx="231852" cy="619432"/>
          </a:xfrm>
          <a:custGeom>
            <a:avLst/>
            <a:gdLst>
              <a:gd name="connsiteX0" fmla="*/ 231852 w 231852"/>
              <a:gd name="connsiteY0" fmla="*/ 619432 h 619432"/>
              <a:gd name="connsiteX1" fmla="*/ 25375 w 231852"/>
              <a:gd name="connsiteY1" fmla="*/ 339213 h 619432"/>
              <a:gd name="connsiteX2" fmla="*/ 10626 w 231852"/>
              <a:gd name="connsiteY2" fmla="*/ 0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852" h="619432">
                <a:moveTo>
                  <a:pt x="231852" y="619432"/>
                </a:moveTo>
                <a:cubicBezTo>
                  <a:pt x="147049" y="530942"/>
                  <a:pt x="62246" y="442452"/>
                  <a:pt x="25375" y="339213"/>
                </a:cubicBezTo>
                <a:cubicBezTo>
                  <a:pt x="-11496" y="235974"/>
                  <a:pt x="-435" y="117987"/>
                  <a:pt x="10626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4DF40BB-B2CE-523E-9F71-C0F69592006B}"/>
              </a:ext>
            </a:extLst>
          </p:cNvPr>
          <p:cNvSpPr/>
          <p:nvPr/>
        </p:nvSpPr>
        <p:spPr>
          <a:xfrm rot="10800000" flipH="1">
            <a:off x="3844539" y="3497374"/>
            <a:ext cx="231852" cy="619432"/>
          </a:xfrm>
          <a:custGeom>
            <a:avLst/>
            <a:gdLst>
              <a:gd name="connsiteX0" fmla="*/ 231852 w 231852"/>
              <a:gd name="connsiteY0" fmla="*/ 619432 h 619432"/>
              <a:gd name="connsiteX1" fmla="*/ 25375 w 231852"/>
              <a:gd name="connsiteY1" fmla="*/ 339213 h 619432"/>
              <a:gd name="connsiteX2" fmla="*/ 10626 w 231852"/>
              <a:gd name="connsiteY2" fmla="*/ 0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852" h="619432">
                <a:moveTo>
                  <a:pt x="231852" y="619432"/>
                </a:moveTo>
                <a:cubicBezTo>
                  <a:pt x="147049" y="530942"/>
                  <a:pt x="62246" y="442452"/>
                  <a:pt x="25375" y="339213"/>
                </a:cubicBezTo>
                <a:cubicBezTo>
                  <a:pt x="-11496" y="235974"/>
                  <a:pt x="-435" y="117987"/>
                  <a:pt x="10626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36">
            <a:extLst>
              <a:ext uri="{FF2B5EF4-FFF2-40B4-BE49-F238E27FC236}">
                <a16:creationId xmlns:a16="http://schemas.microsoft.com/office/drawing/2014/main" id="{88D0E4E8-4B5C-6B84-6FBB-634BD07485AD}"/>
              </a:ext>
            </a:extLst>
          </p:cNvPr>
          <p:cNvSpPr/>
          <p:nvPr/>
        </p:nvSpPr>
        <p:spPr>
          <a:xfrm rot="10800000" flipH="1">
            <a:off x="3928042" y="3632924"/>
            <a:ext cx="120774" cy="427704"/>
          </a:xfrm>
          <a:custGeom>
            <a:avLst/>
            <a:gdLst>
              <a:gd name="connsiteX0" fmla="*/ 135522 w 135522"/>
              <a:gd name="connsiteY0" fmla="*/ 324465 h 324465"/>
              <a:gd name="connsiteX1" fmla="*/ 17535 w 135522"/>
              <a:gd name="connsiteY1" fmla="*/ 221226 h 324465"/>
              <a:gd name="connsiteX2" fmla="*/ 2787 w 135522"/>
              <a:gd name="connsiteY2" fmla="*/ 0 h 324465"/>
              <a:gd name="connsiteX0" fmla="*/ 120774 w 120774"/>
              <a:gd name="connsiteY0" fmla="*/ 427704 h 427704"/>
              <a:gd name="connsiteX1" fmla="*/ 17535 w 120774"/>
              <a:gd name="connsiteY1" fmla="*/ 221226 h 427704"/>
              <a:gd name="connsiteX2" fmla="*/ 2787 w 120774"/>
              <a:gd name="connsiteY2" fmla="*/ 0 h 42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74" h="427704">
                <a:moveTo>
                  <a:pt x="120774" y="427704"/>
                </a:moveTo>
                <a:cubicBezTo>
                  <a:pt x="72842" y="403123"/>
                  <a:pt x="39658" y="275304"/>
                  <a:pt x="17535" y="221226"/>
                </a:cubicBezTo>
                <a:cubicBezTo>
                  <a:pt x="-4588" y="167148"/>
                  <a:pt x="-901" y="83574"/>
                  <a:pt x="2787" y="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3A5248-707A-72D8-2B65-DFF35C822156}"/>
              </a:ext>
            </a:extLst>
          </p:cNvPr>
          <p:cNvCxnSpPr>
            <a:cxnSpLocks/>
          </p:cNvCxnSpPr>
          <p:nvPr/>
        </p:nvCxnSpPr>
        <p:spPr>
          <a:xfrm>
            <a:off x="4911145" y="3238954"/>
            <a:ext cx="365760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DDF5FA-6016-7E72-F3B9-D37CBBB4A87F}"/>
              </a:ext>
            </a:extLst>
          </p:cNvPr>
          <p:cNvCxnSpPr>
            <a:cxnSpLocks/>
          </p:cNvCxnSpPr>
          <p:nvPr/>
        </p:nvCxnSpPr>
        <p:spPr>
          <a:xfrm flipH="1">
            <a:off x="7725252" y="3221748"/>
            <a:ext cx="365760" cy="0"/>
          </a:xfrm>
          <a:prstGeom prst="straightConnector1">
            <a:avLst/>
          </a:pr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Left-Right Arrow 47">
            <a:extLst>
              <a:ext uri="{FF2B5EF4-FFF2-40B4-BE49-F238E27FC236}">
                <a16:creationId xmlns:a16="http://schemas.microsoft.com/office/drawing/2014/main" id="{C651DACF-9BEF-E49B-11A8-2C5EB82F2C4E}"/>
              </a:ext>
            </a:extLst>
          </p:cNvPr>
          <p:cNvSpPr/>
          <p:nvPr/>
        </p:nvSpPr>
        <p:spPr>
          <a:xfrm>
            <a:off x="5854548" y="3233446"/>
            <a:ext cx="1179361" cy="439589"/>
          </a:xfrm>
          <a:prstGeom prst="leftRightArrow">
            <a:avLst/>
          </a:prstGeom>
          <a:gradFill flip="none" rotWithShape="1">
            <a:gsLst>
              <a:gs pos="0">
                <a:srgbClr val="C00000"/>
              </a:gs>
              <a:gs pos="34000">
                <a:srgbClr val="82396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E338F3-E4B4-738D-2DAF-0A55511591FF}"/>
              </a:ext>
            </a:extLst>
          </p:cNvPr>
          <p:cNvSpPr txBox="1"/>
          <p:nvPr/>
        </p:nvSpPr>
        <p:spPr>
          <a:xfrm>
            <a:off x="5606922" y="2606027"/>
            <a:ext cx="173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Single-mode reciprocal link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073452-8068-CD7B-DB8C-0378E376EC44}"/>
              </a:ext>
            </a:extLst>
          </p:cNvPr>
          <p:cNvSpPr txBox="1"/>
          <p:nvPr/>
        </p:nvSpPr>
        <p:spPr>
          <a:xfrm>
            <a:off x="3299352" y="5038021"/>
            <a:ext cx="247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B→A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flight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3231C0-0FA0-F7DF-0E15-66AD0BC35CE1}"/>
              </a:ext>
            </a:extLst>
          </p:cNvPr>
          <p:cNvSpPr txBox="1"/>
          <p:nvPr/>
        </p:nvSpPr>
        <p:spPr>
          <a:xfrm>
            <a:off x="8015928" y="5005551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A→B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flight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clock</a:t>
            </a: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1ACB0066-116D-925E-8CD2-8A4F06DE8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905" y="5414769"/>
          <a:ext cx="2295831" cy="54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47560" imgH="342720" progId="Equation.DSMT4">
                  <p:embed/>
                </p:oleObj>
              </mc:Choice>
              <mc:Fallback>
                <p:oleObj name="Equation" r:id="rId9" imgW="1447560" imgH="34272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1ACB0066-116D-925E-8CD2-8A4F06DE88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6905" y="5414769"/>
                        <a:ext cx="2295831" cy="54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reeform 40">
            <a:extLst>
              <a:ext uri="{FF2B5EF4-FFF2-40B4-BE49-F238E27FC236}">
                <a16:creationId xmlns:a16="http://schemas.microsoft.com/office/drawing/2014/main" id="{2A689591-F84F-40AB-5C54-39945537BC03}"/>
              </a:ext>
            </a:extLst>
          </p:cNvPr>
          <p:cNvSpPr/>
          <p:nvPr/>
        </p:nvSpPr>
        <p:spPr>
          <a:xfrm rot="10800000">
            <a:off x="9112993" y="3615388"/>
            <a:ext cx="120774" cy="427704"/>
          </a:xfrm>
          <a:custGeom>
            <a:avLst/>
            <a:gdLst>
              <a:gd name="connsiteX0" fmla="*/ 135522 w 135522"/>
              <a:gd name="connsiteY0" fmla="*/ 324465 h 324465"/>
              <a:gd name="connsiteX1" fmla="*/ 17535 w 135522"/>
              <a:gd name="connsiteY1" fmla="*/ 221226 h 324465"/>
              <a:gd name="connsiteX2" fmla="*/ 2787 w 135522"/>
              <a:gd name="connsiteY2" fmla="*/ 0 h 324465"/>
              <a:gd name="connsiteX0" fmla="*/ 120774 w 120774"/>
              <a:gd name="connsiteY0" fmla="*/ 427704 h 427704"/>
              <a:gd name="connsiteX1" fmla="*/ 17535 w 120774"/>
              <a:gd name="connsiteY1" fmla="*/ 221226 h 427704"/>
              <a:gd name="connsiteX2" fmla="*/ 2787 w 120774"/>
              <a:gd name="connsiteY2" fmla="*/ 0 h 42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74" h="427704">
                <a:moveTo>
                  <a:pt x="120774" y="427704"/>
                </a:moveTo>
                <a:cubicBezTo>
                  <a:pt x="72842" y="403123"/>
                  <a:pt x="39658" y="275304"/>
                  <a:pt x="17535" y="221226"/>
                </a:cubicBezTo>
                <a:cubicBezTo>
                  <a:pt x="-4588" y="167148"/>
                  <a:pt x="-901" y="83574"/>
                  <a:pt x="2787" y="0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12899D95-F088-034F-76EA-73996F348754}"/>
              </a:ext>
            </a:extLst>
          </p:cNvPr>
          <p:cNvCxnSpPr>
            <a:cxnSpLocks/>
          </p:cNvCxnSpPr>
          <p:nvPr/>
        </p:nvCxnSpPr>
        <p:spPr>
          <a:xfrm>
            <a:off x="5198806" y="5191173"/>
            <a:ext cx="1277499" cy="198458"/>
          </a:xfrm>
          <a:prstGeom prst="bentConnector2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516173C5-AF4D-0406-0177-654FA80FADCD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V="1">
            <a:off x="6476306" y="5190217"/>
            <a:ext cx="1539623" cy="199414"/>
          </a:xfrm>
          <a:prstGeom prst="bentConnector2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0531BBB0-0BF0-397A-102F-D4AA94E641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6655" y="4749392"/>
            <a:ext cx="521269" cy="270814"/>
          </a:xfrm>
          <a:prstGeom prst="rect">
            <a:avLst/>
          </a:prstGeom>
          <a:ln w="3175"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81CB7E3-9AC8-7AC1-70DD-96A41DE68B5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248" y="4759791"/>
            <a:ext cx="521269" cy="270814"/>
          </a:xfrm>
          <a:prstGeom prst="rect">
            <a:avLst/>
          </a:prstGeom>
          <a:ln w="3175">
            <a:noFill/>
          </a:ln>
        </p:spPr>
      </p:pic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454DA8D1-6BD1-C5BF-987D-5592B5AFC4DB}"/>
              </a:ext>
            </a:extLst>
          </p:cNvPr>
          <p:cNvCxnSpPr>
            <a:cxnSpLocks/>
            <a:stCxn id="5" idx="2"/>
            <a:endCxn id="62" idx="0"/>
          </p:cNvCxnSpPr>
          <p:nvPr/>
        </p:nvCxnSpPr>
        <p:spPr>
          <a:xfrm rot="16200000" flipH="1">
            <a:off x="1140009" y="3054936"/>
            <a:ext cx="2526649" cy="12011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61" descr="Lock with solid fill">
            <a:extLst>
              <a:ext uri="{FF2B5EF4-FFF2-40B4-BE49-F238E27FC236}">
                <a16:creationId xmlns:a16="http://schemas.microsoft.com/office/drawing/2014/main" id="{5614040C-3C37-6459-1010-BEF26C5D0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3003915" y="4746306"/>
            <a:ext cx="345075" cy="345075"/>
          </a:xfrm>
          <a:prstGeom prst="rect">
            <a:avLst/>
          </a:prstGeom>
        </p:spPr>
      </p:pic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E127658D-0E58-8194-C357-88CFABB56C2D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9741310" y="1779659"/>
            <a:ext cx="1600606" cy="3178769"/>
          </a:xfrm>
          <a:prstGeom prst="bentConnector4">
            <a:avLst>
              <a:gd name="adj1" fmla="val -14282"/>
              <a:gd name="adj2" fmla="val 1001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c 63" descr="Lock with solid fill">
            <a:extLst>
              <a:ext uri="{FF2B5EF4-FFF2-40B4-BE49-F238E27FC236}">
                <a16:creationId xmlns:a16="http://schemas.microsoft.com/office/drawing/2014/main" id="{29A69959-BC45-A8F7-5112-983A424E8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9886422" y="4797889"/>
            <a:ext cx="326412" cy="32641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A502FCF4-FE8F-7091-ABEF-4CEEEBB5D41F}"/>
              </a:ext>
            </a:extLst>
          </p:cNvPr>
          <p:cNvGrpSpPr/>
          <p:nvPr/>
        </p:nvGrpSpPr>
        <p:grpSpPr>
          <a:xfrm>
            <a:off x="6424819" y="5422006"/>
            <a:ext cx="3386827" cy="1121285"/>
            <a:chOff x="6424819" y="5422006"/>
            <a:chExt cx="3386827" cy="1121285"/>
          </a:xfrm>
        </p:grpSpPr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7031683E-D8A3-B532-4FD9-60E10248AACF}"/>
                </a:ext>
              </a:extLst>
            </p:cNvPr>
            <p:cNvCxnSpPr>
              <a:cxnSpLocks/>
              <a:stCxn id="55" idx="2"/>
              <a:endCxn id="35" idx="2"/>
            </p:cNvCxnSpPr>
            <p:nvPr/>
          </p:nvCxnSpPr>
          <p:spPr>
            <a:xfrm rot="5400000" flipH="1" flipV="1">
              <a:off x="7849976" y="3996849"/>
              <a:ext cx="536513" cy="3386827"/>
            </a:xfrm>
            <a:prstGeom prst="bentConnector3">
              <a:avLst>
                <a:gd name="adj1" fmla="val -42608"/>
              </a:avLst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51BCFCD-AE5C-B842-9109-038718D07895}"/>
                </a:ext>
              </a:extLst>
            </p:cNvPr>
            <p:cNvSpPr txBox="1"/>
            <p:nvPr/>
          </p:nvSpPr>
          <p:spPr>
            <a:xfrm>
              <a:off x="7389163" y="6173959"/>
              <a:ext cx="1036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feedback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4E83AC58-3F52-71D0-2329-A1589E5F5ACA}"/>
              </a:ext>
            </a:extLst>
          </p:cNvPr>
          <p:cNvSpPr txBox="1"/>
          <p:nvPr/>
        </p:nvSpPr>
        <p:spPr>
          <a:xfrm>
            <a:off x="-16551" y="6378018"/>
            <a:ext cx="123251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D. Caldwell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E2063F-FA0F-8AE0-25E8-1D4D1A7FFB06}"/>
              </a:ext>
            </a:extLst>
          </p:cNvPr>
          <p:cNvCxnSpPr>
            <a:cxnSpLocks/>
          </p:cNvCxnSpPr>
          <p:nvPr/>
        </p:nvCxnSpPr>
        <p:spPr>
          <a:xfrm flipV="1">
            <a:off x="575171" y="2451002"/>
            <a:ext cx="0" cy="567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409D529-33BB-9C7B-98A7-6CAC21693961}"/>
              </a:ext>
            </a:extLst>
          </p:cNvPr>
          <p:cNvSpPr txBox="1"/>
          <p:nvPr/>
        </p:nvSpPr>
        <p:spPr>
          <a:xfrm>
            <a:off x="372768" y="2975778"/>
            <a:ext cx="243296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 THz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Free-running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Cavity-stabilized laser</a:t>
            </a:r>
          </a:p>
        </p:txBody>
      </p:sp>
      <p:sp>
        <p:nvSpPr>
          <p:cNvPr id="67" name="Right Brace 66">
            <a:extLst>
              <a:ext uri="{FF2B5EF4-FFF2-40B4-BE49-F238E27FC236}">
                <a16:creationId xmlns:a16="http://schemas.microsoft.com/office/drawing/2014/main" id="{3D3D8859-2B6F-4409-5134-86463BFF107A}"/>
              </a:ext>
            </a:extLst>
          </p:cNvPr>
          <p:cNvSpPr/>
          <p:nvPr/>
        </p:nvSpPr>
        <p:spPr>
          <a:xfrm rot="16200000">
            <a:off x="3999309" y="2425461"/>
            <a:ext cx="474943" cy="96491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F9B2A5-B86F-275E-8F9E-57ACB7A2055D}"/>
              </a:ext>
            </a:extLst>
          </p:cNvPr>
          <p:cNvSpPr txBox="1"/>
          <p:nvPr/>
        </p:nvSpPr>
        <p:spPr>
          <a:xfrm>
            <a:off x="3582169" y="1971563"/>
            <a:ext cx="1587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MHz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Repetition rate</a:t>
            </a:r>
          </a:p>
        </p:txBody>
      </p:sp>
      <p:sp>
        <p:nvSpPr>
          <p:cNvPr id="69" name="Right Brace 68">
            <a:extLst>
              <a:ext uri="{FF2B5EF4-FFF2-40B4-BE49-F238E27FC236}">
                <a16:creationId xmlns:a16="http://schemas.microsoft.com/office/drawing/2014/main" id="{7AF0F922-1939-B598-AA6E-20E70D05F625}"/>
              </a:ext>
            </a:extLst>
          </p:cNvPr>
          <p:cNvSpPr/>
          <p:nvPr/>
        </p:nvSpPr>
        <p:spPr>
          <a:xfrm rot="16200000">
            <a:off x="8779553" y="2274852"/>
            <a:ext cx="474943" cy="117704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6C7E2D-1768-153C-253A-C7C80CF58E44}"/>
              </a:ext>
            </a:extLst>
          </p:cNvPr>
          <p:cNvSpPr txBox="1"/>
          <p:nvPr/>
        </p:nvSpPr>
        <p:spPr>
          <a:xfrm>
            <a:off x="8256349" y="1927019"/>
            <a:ext cx="193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MHz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Repetition rate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F1EF0D-79B6-66BE-1AA2-D827C177582E}"/>
              </a:ext>
            </a:extLst>
          </p:cNvPr>
          <p:cNvCxnSpPr>
            <a:cxnSpLocks/>
          </p:cNvCxnSpPr>
          <p:nvPr/>
        </p:nvCxnSpPr>
        <p:spPr>
          <a:xfrm flipH="1" flipV="1">
            <a:off x="11149658" y="2392193"/>
            <a:ext cx="192258" cy="7284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64F2D8B-201F-3DAD-1B8A-1125E70FDB84}"/>
              </a:ext>
            </a:extLst>
          </p:cNvPr>
          <p:cNvSpPr txBox="1"/>
          <p:nvPr/>
        </p:nvSpPr>
        <p:spPr>
          <a:xfrm>
            <a:off x="9654278" y="3125948"/>
            <a:ext cx="243296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 THz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Free-running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Cavity-stabilized laser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60CEEDF-A683-8858-D873-3ED6D32A7E66}"/>
              </a:ext>
            </a:extLst>
          </p:cNvPr>
          <p:cNvGrpSpPr/>
          <p:nvPr/>
        </p:nvGrpSpPr>
        <p:grpSpPr>
          <a:xfrm>
            <a:off x="3245842" y="3392107"/>
            <a:ext cx="3178978" cy="3372054"/>
            <a:chOff x="5763445" y="3247363"/>
            <a:chExt cx="3178978" cy="3372054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6A3BC1D-8340-B74E-E732-41A4CCEFFDEB}"/>
                </a:ext>
              </a:extLst>
            </p:cNvPr>
            <p:cNvSpPr/>
            <p:nvPr/>
          </p:nvSpPr>
          <p:spPr>
            <a:xfrm>
              <a:off x="5763445" y="3247363"/>
              <a:ext cx="3178978" cy="1311111"/>
            </a:xfrm>
            <a:prstGeom prst="triangle">
              <a:avLst>
                <a:gd name="adj" fmla="val 565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FC469A8-5278-5CC4-A68B-5FEB2238D8DE}"/>
                </a:ext>
              </a:extLst>
            </p:cNvPr>
            <p:cNvSpPr txBox="1"/>
            <p:nvPr/>
          </p:nvSpPr>
          <p:spPr>
            <a:xfrm>
              <a:off x="5937152" y="3785267"/>
              <a:ext cx="28164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mW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Centered at 1560 nm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D12724-26F1-C836-F728-1DFF9EBE0E16}"/>
                </a:ext>
              </a:extLst>
            </p:cNvPr>
            <p:cNvSpPr/>
            <p:nvPr/>
          </p:nvSpPr>
          <p:spPr>
            <a:xfrm>
              <a:off x="5763447" y="4537143"/>
              <a:ext cx="3133105" cy="20822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9" name="Picture 78" descr="Chart, line chart&#10;&#10;Description automatically generated">
              <a:extLst>
                <a:ext uri="{FF2B5EF4-FFF2-40B4-BE49-F238E27FC236}">
                  <a16:creationId xmlns:a16="http://schemas.microsoft.com/office/drawing/2014/main" id="{B1353BF1-9879-B84D-8E15-FFE73278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1964" y="4719244"/>
              <a:ext cx="2875196" cy="1766091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3E390FE-B3FE-2FDE-BD6E-9AB416312776}"/>
              </a:ext>
            </a:extLst>
          </p:cNvPr>
          <p:cNvGrpSpPr/>
          <p:nvPr/>
        </p:nvGrpSpPr>
        <p:grpSpPr>
          <a:xfrm>
            <a:off x="6566256" y="3466994"/>
            <a:ext cx="3271660" cy="3374044"/>
            <a:chOff x="3494537" y="3285602"/>
            <a:chExt cx="3271660" cy="3374044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CEA74E1A-3B0D-D633-AEE9-9251E7CEDDEE}"/>
                </a:ext>
              </a:extLst>
            </p:cNvPr>
            <p:cNvSpPr/>
            <p:nvPr/>
          </p:nvSpPr>
          <p:spPr>
            <a:xfrm>
              <a:off x="3494537" y="3285602"/>
              <a:ext cx="3271660" cy="969492"/>
            </a:xfrm>
            <a:prstGeom prst="triangle">
              <a:avLst>
                <a:gd name="adj" fmla="val 6853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0BEBD-E312-BAC8-7EE7-CADCD58DF983}"/>
                </a:ext>
              </a:extLst>
            </p:cNvPr>
            <p:cNvSpPr/>
            <p:nvPr/>
          </p:nvSpPr>
          <p:spPr>
            <a:xfrm>
              <a:off x="3536974" y="4234843"/>
              <a:ext cx="3229223" cy="242480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85" descr="Chart, line chart&#10;&#10;Description automatically generated">
              <a:extLst>
                <a:ext uri="{FF2B5EF4-FFF2-40B4-BE49-F238E27FC236}">
                  <a16:creationId xmlns:a16="http://schemas.microsoft.com/office/drawing/2014/main" id="{299A02B2-EB56-D090-6F47-F1BE80C4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9670" y="4682596"/>
              <a:ext cx="2947387" cy="181043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19C907E-4EBA-EEF0-D5CE-94EA53B96677}"/>
                </a:ext>
              </a:extLst>
            </p:cNvPr>
            <p:cNvSpPr txBox="1"/>
            <p:nvPr/>
          </p:nvSpPr>
          <p:spPr>
            <a:xfrm>
              <a:off x="3746242" y="3638732"/>
              <a:ext cx="28164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mW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Centered at 1560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6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/>
      <p:bldP spid="69" grpId="0" animBg="1"/>
      <p:bldP spid="70" grpId="0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4F9E24-61AF-DDA6-7C4B-4434AFC1408E}"/>
              </a:ext>
            </a:extLst>
          </p:cNvPr>
          <p:cNvSpPr/>
          <p:nvPr/>
        </p:nvSpPr>
        <p:spPr>
          <a:xfrm rot="824364">
            <a:off x="8958713" y="4477113"/>
            <a:ext cx="882203" cy="21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1E7C8-9CA9-F08E-AD80-9E448309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3"/>
            <a:ext cx="11089395" cy="99564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j-lt"/>
              </a:rPr>
              <a:t>Optical Time Transfer at the Quantum Limit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Over 300 km of Turbulent Air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BB0A1-1778-3223-125F-F56E2963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2E870B7-6D85-FB41-F8A1-0C80A1BD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127" y="1479750"/>
            <a:ext cx="8449073" cy="5009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F59927-822B-3787-83A0-0DC68ACC3A0A}"/>
              </a:ext>
            </a:extLst>
          </p:cNvPr>
          <p:cNvSpPr txBox="1"/>
          <p:nvPr/>
        </p:nvSpPr>
        <p:spPr>
          <a:xfrm rot="2007564">
            <a:off x="3963490" y="3690324"/>
            <a:ext cx="14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shorted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B357-8383-6814-F0DA-F8918107A720}"/>
              </a:ext>
            </a:extLst>
          </p:cNvPr>
          <p:cNvSpPr txBox="1"/>
          <p:nvPr/>
        </p:nvSpPr>
        <p:spPr>
          <a:xfrm>
            <a:off x="0" y="6621945"/>
            <a:ext cx="87828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0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024E871-DD08-3D1E-D5C8-A486F77E1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126" y="1479750"/>
            <a:ext cx="8449073" cy="5009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2B1FB1-FC33-E494-B090-AAD1C43A9567}"/>
              </a:ext>
            </a:extLst>
          </p:cNvPr>
          <p:cNvSpPr txBox="1"/>
          <p:nvPr/>
        </p:nvSpPr>
        <p:spPr>
          <a:xfrm rot="2007564">
            <a:off x="4031457" y="3705713"/>
            <a:ext cx="126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shorted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1E7C8-9CA9-F08E-AD80-9E448309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4"/>
            <a:ext cx="11089395" cy="101108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Optical Time Transfer at the Quantum Limit</a:t>
            </a:r>
            <a:br>
              <a:rPr lang="en-US" sz="3600" dirty="0"/>
            </a:br>
            <a:r>
              <a:rPr lang="en-US" sz="3600" dirty="0"/>
              <a:t>Over 300 km of Turbulent Air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3CF3D-18C8-BC3B-484C-34F16189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8FBF2-1C7F-9974-3183-34FAAD4F5C18}"/>
              </a:ext>
            </a:extLst>
          </p:cNvPr>
          <p:cNvSpPr txBox="1"/>
          <p:nvPr/>
        </p:nvSpPr>
        <p:spPr>
          <a:xfrm rot="2007564">
            <a:off x="4756951" y="3401338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B3B80-C4E2-8BFA-15B1-0A14FD8410FA}"/>
              </a:ext>
            </a:extLst>
          </p:cNvPr>
          <p:cNvGrpSpPr/>
          <p:nvPr/>
        </p:nvGrpSpPr>
        <p:grpSpPr>
          <a:xfrm>
            <a:off x="6065043" y="4885373"/>
            <a:ext cx="1439772" cy="493059"/>
            <a:chOff x="5997310" y="4956466"/>
            <a:chExt cx="1439772" cy="4930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C9DCB3-10EF-728D-F69B-93E9DECB2E1C}"/>
                </a:ext>
              </a:extLst>
            </p:cNvPr>
            <p:cNvSpPr txBox="1"/>
            <p:nvPr/>
          </p:nvSpPr>
          <p:spPr>
            <a:xfrm rot="2085673">
              <a:off x="6045675" y="4956466"/>
              <a:ext cx="139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Quantum limit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7012D1-008A-7207-817D-59CCDE7DB0D3}"/>
                </a:ext>
              </a:extLst>
            </p:cNvPr>
            <p:cNvSpPr txBox="1"/>
            <p:nvPr/>
          </p:nvSpPr>
          <p:spPr>
            <a:xfrm rot="2085673">
              <a:off x="5997310" y="5110971"/>
              <a:ext cx="1252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(2km power)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5ED771-24A6-57E8-E84D-255F11CCC4C9}"/>
              </a:ext>
            </a:extLst>
          </p:cNvPr>
          <p:cNvSpPr txBox="1"/>
          <p:nvPr/>
        </p:nvSpPr>
        <p:spPr>
          <a:xfrm>
            <a:off x="0" y="6621945"/>
            <a:ext cx="87828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4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5441385-1D31-E24E-5655-861B4AE9E5C2}"/>
              </a:ext>
            </a:extLst>
          </p:cNvPr>
          <p:cNvCxnSpPr>
            <a:stCxn id="40" idx="3"/>
          </p:cNvCxnSpPr>
          <p:nvPr/>
        </p:nvCxnSpPr>
        <p:spPr>
          <a:xfrm flipV="1">
            <a:off x="2887949" y="3830789"/>
            <a:ext cx="8320241" cy="340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059D1B-23B1-4D82-1239-223FC010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The optical frequency comb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96FA49-7BEB-6D2A-453C-0F2FE36D01B3}"/>
              </a:ext>
            </a:extLst>
          </p:cNvPr>
          <p:cNvGrpSpPr/>
          <p:nvPr/>
        </p:nvGrpSpPr>
        <p:grpSpPr>
          <a:xfrm>
            <a:off x="3148832" y="3501929"/>
            <a:ext cx="519580" cy="669148"/>
            <a:chOff x="7290360" y="3500026"/>
            <a:chExt cx="519580" cy="669148"/>
          </a:xfrm>
        </p:grpSpPr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A784EAD4-74E6-313D-649D-113752C08B39}"/>
                </a:ext>
              </a:extLst>
            </p:cNvPr>
            <p:cNvSpPr/>
            <p:nvPr/>
          </p:nvSpPr>
          <p:spPr>
            <a:xfrm>
              <a:off x="7290360" y="3500026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BA377AAD-D1D6-B98C-D747-B72E11B14492}"/>
                </a:ext>
              </a:extLst>
            </p:cNvPr>
            <p:cNvSpPr/>
            <p:nvPr/>
          </p:nvSpPr>
          <p:spPr>
            <a:xfrm flipV="1">
              <a:off x="7301016" y="3834600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64">
              <a:extLst>
                <a:ext uri="{FF2B5EF4-FFF2-40B4-BE49-F238E27FC236}">
                  <a16:creationId xmlns:a16="http://schemas.microsoft.com/office/drawing/2014/main" id="{7A83DF7C-9B6F-B0C0-14A0-3E771061045A}"/>
                </a:ext>
              </a:extLst>
            </p:cNvPr>
            <p:cNvSpPr/>
            <p:nvPr/>
          </p:nvSpPr>
          <p:spPr>
            <a:xfrm>
              <a:off x="7398463" y="3506730"/>
              <a:ext cx="378086" cy="612691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8866 w 429491"/>
                <a:gd name="connsiteY8" fmla="*/ 294142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  <a:gd name="connsiteX0" fmla="*/ 0 w 429491"/>
                <a:gd name="connsiteY0" fmla="*/ 333913 h 607431"/>
                <a:gd name="connsiteX1" fmla="*/ 55418 w 429491"/>
                <a:gd name="connsiteY1" fmla="*/ 352386 h 607431"/>
                <a:gd name="connsiteX2" fmla="*/ 78509 w 429491"/>
                <a:gd name="connsiteY2" fmla="*/ 292349 h 607431"/>
                <a:gd name="connsiteX3" fmla="*/ 110836 w 429491"/>
                <a:gd name="connsiteY3" fmla="*/ 412422 h 607431"/>
                <a:gd name="connsiteX4" fmla="*/ 143163 w 429491"/>
                <a:gd name="connsiteY4" fmla="*/ 153804 h 607431"/>
                <a:gd name="connsiteX5" fmla="*/ 184727 w 429491"/>
                <a:gd name="connsiteY5" fmla="*/ 606386 h 607431"/>
                <a:gd name="connsiteX6" fmla="*/ 212436 w 429491"/>
                <a:gd name="connsiteY6" fmla="*/ 1404 h 607431"/>
                <a:gd name="connsiteX7" fmla="*/ 252224 w 429491"/>
                <a:gd name="connsiteY7" fmla="*/ 435512 h 607431"/>
                <a:gd name="connsiteX8" fmla="*/ 278866 w 429491"/>
                <a:gd name="connsiteY8" fmla="*/ 295546 h 607431"/>
                <a:gd name="connsiteX9" fmla="*/ 318654 w 429491"/>
                <a:gd name="connsiteY9" fmla="*/ 407804 h 607431"/>
                <a:gd name="connsiteX10" fmla="*/ 355600 w 429491"/>
                <a:gd name="connsiteY10" fmla="*/ 324676 h 607431"/>
                <a:gd name="connsiteX11" fmla="*/ 378691 w 429491"/>
                <a:gd name="connsiteY11" fmla="*/ 352386 h 607431"/>
                <a:gd name="connsiteX12" fmla="*/ 429491 w 429491"/>
                <a:gd name="connsiteY12" fmla="*/ 343149 h 607431"/>
                <a:gd name="connsiteX0" fmla="*/ 0 w 429491"/>
                <a:gd name="connsiteY0" fmla="*/ 182813 h 455291"/>
                <a:gd name="connsiteX1" fmla="*/ 55418 w 429491"/>
                <a:gd name="connsiteY1" fmla="*/ 201286 h 455291"/>
                <a:gd name="connsiteX2" fmla="*/ 78509 w 429491"/>
                <a:gd name="connsiteY2" fmla="*/ 141249 h 455291"/>
                <a:gd name="connsiteX3" fmla="*/ 110836 w 429491"/>
                <a:gd name="connsiteY3" fmla="*/ 261322 h 455291"/>
                <a:gd name="connsiteX4" fmla="*/ 143163 w 429491"/>
                <a:gd name="connsiteY4" fmla="*/ 2704 h 455291"/>
                <a:gd name="connsiteX5" fmla="*/ 184727 w 429491"/>
                <a:gd name="connsiteY5" fmla="*/ 455286 h 455291"/>
                <a:gd name="connsiteX6" fmla="*/ 215633 w 429491"/>
                <a:gd name="connsiteY6" fmla="*/ 13362 h 455291"/>
                <a:gd name="connsiteX7" fmla="*/ 252224 w 429491"/>
                <a:gd name="connsiteY7" fmla="*/ 284412 h 455291"/>
                <a:gd name="connsiteX8" fmla="*/ 278866 w 429491"/>
                <a:gd name="connsiteY8" fmla="*/ 144446 h 455291"/>
                <a:gd name="connsiteX9" fmla="*/ 318654 w 429491"/>
                <a:gd name="connsiteY9" fmla="*/ 256704 h 455291"/>
                <a:gd name="connsiteX10" fmla="*/ 355600 w 429491"/>
                <a:gd name="connsiteY10" fmla="*/ 173576 h 455291"/>
                <a:gd name="connsiteX11" fmla="*/ 378691 w 429491"/>
                <a:gd name="connsiteY11" fmla="*/ 201286 h 455291"/>
                <a:gd name="connsiteX12" fmla="*/ 429491 w 429491"/>
                <a:gd name="connsiteY12" fmla="*/ 192049 h 455291"/>
                <a:gd name="connsiteX0" fmla="*/ 0 w 429491"/>
                <a:gd name="connsiteY0" fmla="*/ 373682 h 647971"/>
                <a:gd name="connsiteX1" fmla="*/ 55418 w 429491"/>
                <a:gd name="connsiteY1" fmla="*/ 392155 h 647971"/>
                <a:gd name="connsiteX2" fmla="*/ 78509 w 429491"/>
                <a:gd name="connsiteY2" fmla="*/ 332118 h 647971"/>
                <a:gd name="connsiteX3" fmla="*/ 110836 w 429491"/>
                <a:gd name="connsiteY3" fmla="*/ 452191 h 647971"/>
                <a:gd name="connsiteX4" fmla="*/ 149558 w 429491"/>
                <a:gd name="connsiteY4" fmla="*/ 1741 h 647971"/>
                <a:gd name="connsiteX5" fmla="*/ 184727 w 429491"/>
                <a:gd name="connsiteY5" fmla="*/ 646155 h 647971"/>
                <a:gd name="connsiteX6" fmla="*/ 215633 w 429491"/>
                <a:gd name="connsiteY6" fmla="*/ 204231 h 647971"/>
                <a:gd name="connsiteX7" fmla="*/ 252224 w 429491"/>
                <a:gd name="connsiteY7" fmla="*/ 475281 h 647971"/>
                <a:gd name="connsiteX8" fmla="*/ 278866 w 429491"/>
                <a:gd name="connsiteY8" fmla="*/ 335315 h 647971"/>
                <a:gd name="connsiteX9" fmla="*/ 318654 w 429491"/>
                <a:gd name="connsiteY9" fmla="*/ 447573 h 647971"/>
                <a:gd name="connsiteX10" fmla="*/ 355600 w 429491"/>
                <a:gd name="connsiteY10" fmla="*/ 364445 h 647971"/>
                <a:gd name="connsiteX11" fmla="*/ 378691 w 429491"/>
                <a:gd name="connsiteY11" fmla="*/ 392155 h 647971"/>
                <a:gd name="connsiteX12" fmla="*/ 429491 w 429491"/>
                <a:gd name="connsiteY12" fmla="*/ 382918 h 647971"/>
                <a:gd name="connsiteX0" fmla="*/ 0 w 429491"/>
                <a:gd name="connsiteY0" fmla="*/ 372379 h 765940"/>
                <a:gd name="connsiteX1" fmla="*/ 55418 w 429491"/>
                <a:gd name="connsiteY1" fmla="*/ 390852 h 765940"/>
                <a:gd name="connsiteX2" fmla="*/ 78509 w 429491"/>
                <a:gd name="connsiteY2" fmla="*/ 330815 h 765940"/>
                <a:gd name="connsiteX3" fmla="*/ 120427 w 429491"/>
                <a:gd name="connsiteY3" fmla="*/ 761016 h 765940"/>
                <a:gd name="connsiteX4" fmla="*/ 149558 w 429491"/>
                <a:gd name="connsiteY4" fmla="*/ 438 h 765940"/>
                <a:gd name="connsiteX5" fmla="*/ 184727 w 429491"/>
                <a:gd name="connsiteY5" fmla="*/ 644852 h 765940"/>
                <a:gd name="connsiteX6" fmla="*/ 215633 w 429491"/>
                <a:gd name="connsiteY6" fmla="*/ 202928 h 765940"/>
                <a:gd name="connsiteX7" fmla="*/ 252224 w 429491"/>
                <a:gd name="connsiteY7" fmla="*/ 473978 h 765940"/>
                <a:gd name="connsiteX8" fmla="*/ 278866 w 429491"/>
                <a:gd name="connsiteY8" fmla="*/ 334012 h 765940"/>
                <a:gd name="connsiteX9" fmla="*/ 318654 w 429491"/>
                <a:gd name="connsiteY9" fmla="*/ 446270 h 765940"/>
                <a:gd name="connsiteX10" fmla="*/ 355600 w 429491"/>
                <a:gd name="connsiteY10" fmla="*/ 363142 h 765940"/>
                <a:gd name="connsiteX11" fmla="*/ 378691 w 429491"/>
                <a:gd name="connsiteY11" fmla="*/ 390852 h 765940"/>
                <a:gd name="connsiteX12" fmla="*/ 429491 w 429491"/>
                <a:gd name="connsiteY12" fmla="*/ 381615 h 765940"/>
                <a:gd name="connsiteX0" fmla="*/ 0 w 429491"/>
                <a:gd name="connsiteY0" fmla="*/ 372379 h 762348"/>
                <a:gd name="connsiteX1" fmla="*/ 55418 w 429491"/>
                <a:gd name="connsiteY1" fmla="*/ 390852 h 762348"/>
                <a:gd name="connsiteX2" fmla="*/ 88100 w 429491"/>
                <a:gd name="connsiteY2" fmla="*/ 190138 h 762348"/>
                <a:gd name="connsiteX3" fmla="*/ 120427 w 429491"/>
                <a:gd name="connsiteY3" fmla="*/ 761016 h 762348"/>
                <a:gd name="connsiteX4" fmla="*/ 149558 w 429491"/>
                <a:gd name="connsiteY4" fmla="*/ 438 h 762348"/>
                <a:gd name="connsiteX5" fmla="*/ 184727 w 429491"/>
                <a:gd name="connsiteY5" fmla="*/ 644852 h 762348"/>
                <a:gd name="connsiteX6" fmla="*/ 215633 w 429491"/>
                <a:gd name="connsiteY6" fmla="*/ 202928 h 762348"/>
                <a:gd name="connsiteX7" fmla="*/ 252224 w 429491"/>
                <a:gd name="connsiteY7" fmla="*/ 473978 h 762348"/>
                <a:gd name="connsiteX8" fmla="*/ 278866 w 429491"/>
                <a:gd name="connsiteY8" fmla="*/ 334012 h 762348"/>
                <a:gd name="connsiteX9" fmla="*/ 318654 w 429491"/>
                <a:gd name="connsiteY9" fmla="*/ 446270 h 762348"/>
                <a:gd name="connsiteX10" fmla="*/ 355600 w 429491"/>
                <a:gd name="connsiteY10" fmla="*/ 363142 h 762348"/>
                <a:gd name="connsiteX11" fmla="*/ 378691 w 429491"/>
                <a:gd name="connsiteY11" fmla="*/ 390852 h 762348"/>
                <a:gd name="connsiteX12" fmla="*/ 429491 w 429491"/>
                <a:gd name="connsiteY12" fmla="*/ 381615 h 762348"/>
                <a:gd name="connsiteX0" fmla="*/ 0 w 429491"/>
                <a:gd name="connsiteY0" fmla="*/ 372379 h 762306"/>
                <a:gd name="connsiteX1" fmla="*/ 61813 w 429491"/>
                <a:gd name="connsiteY1" fmla="*/ 502754 h 762306"/>
                <a:gd name="connsiteX2" fmla="*/ 88100 w 429491"/>
                <a:gd name="connsiteY2" fmla="*/ 190138 h 762306"/>
                <a:gd name="connsiteX3" fmla="*/ 120427 w 429491"/>
                <a:gd name="connsiteY3" fmla="*/ 761016 h 762306"/>
                <a:gd name="connsiteX4" fmla="*/ 149558 w 429491"/>
                <a:gd name="connsiteY4" fmla="*/ 438 h 762306"/>
                <a:gd name="connsiteX5" fmla="*/ 184727 w 429491"/>
                <a:gd name="connsiteY5" fmla="*/ 644852 h 762306"/>
                <a:gd name="connsiteX6" fmla="*/ 215633 w 429491"/>
                <a:gd name="connsiteY6" fmla="*/ 202928 h 762306"/>
                <a:gd name="connsiteX7" fmla="*/ 252224 w 429491"/>
                <a:gd name="connsiteY7" fmla="*/ 473978 h 762306"/>
                <a:gd name="connsiteX8" fmla="*/ 278866 w 429491"/>
                <a:gd name="connsiteY8" fmla="*/ 334012 h 762306"/>
                <a:gd name="connsiteX9" fmla="*/ 318654 w 429491"/>
                <a:gd name="connsiteY9" fmla="*/ 446270 h 762306"/>
                <a:gd name="connsiteX10" fmla="*/ 355600 w 429491"/>
                <a:gd name="connsiteY10" fmla="*/ 363142 h 762306"/>
                <a:gd name="connsiteX11" fmla="*/ 378691 w 429491"/>
                <a:gd name="connsiteY11" fmla="*/ 390852 h 762306"/>
                <a:gd name="connsiteX12" fmla="*/ 429491 w 429491"/>
                <a:gd name="connsiteY12" fmla="*/ 381615 h 762306"/>
                <a:gd name="connsiteX0" fmla="*/ 0 w 432688"/>
                <a:gd name="connsiteY0" fmla="*/ 340407 h 762306"/>
                <a:gd name="connsiteX1" fmla="*/ 65010 w 432688"/>
                <a:gd name="connsiteY1" fmla="*/ 502754 h 762306"/>
                <a:gd name="connsiteX2" fmla="*/ 91297 w 432688"/>
                <a:gd name="connsiteY2" fmla="*/ 190138 h 762306"/>
                <a:gd name="connsiteX3" fmla="*/ 123624 w 432688"/>
                <a:gd name="connsiteY3" fmla="*/ 761016 h 762306"/>
                <a:gd name="connsiteX4" fmla="*/ 152755 w 432688"/>
                <a:gd name="connsiteY4" fmla="*/ 438 h 762306"/>
                <a:gd name="connsiteX5" fmla="*/ 187924 w 432688"/>
                <a:gd name="connsiteY5" fmla="*/ 644852 h 762306"/>
                <a:gd name="connsiteX6" fmla="*/ 218830 w 432688"/>
                <a:gd name="connsiteY6" fmla="*/ 202928 h 762306"/>
                <a:gd name="connsiteX7" fmla="*/ 255421 w 432688"/>
                <a:gd name="connsiteY7" fmla="*/ 473978 h 762306"/>
                <a:gd name="connsiteX8" fmla="*/ 282063 w 432688"/>
                <a:gd name="connsiteY8" fmla="*/ 334012 h 762306"/>
                <a:gd name="connsiteX9" fmla="*/ 321851 w 432688"/>
                <a:gd name="connsiteY9" fmla="*/ 446270 h 762306"/>
                <a:gd name="connsiteX10" fmla="*/ 358797 w 432688"/>
                <a:gd name="connsiteY10" fmla="*/ 363142 h 762306"/>
                <a:gd name="connsiteX11" fmla="*/ 381888 w 432688"/>
                <a:gd name="connsiteY11" fmla="*/ 390852 h 762306"/>
                <a:gd name="connsiteX12" fmla="*/ 432688 w 432688"/>
                <a:gd name="connsiteY12" fmla="*/ 381615 h 762306"/>
                <a:gd name="connsiteX0" fmla="*/ 0 w 381888"/>
                <a:gd name="connsiteY0" fmla="*/ 340407 h 762306"/>
                <a:gd name="connsiteX1" fmla="*/ 65010 w 381888"/>
                <a:gd name="connsiteY1" fmla="*/ 502754 h 762306"/>
                <a:gd name="connsiteX2" fmla="*/ 91297 w 381888"/>
                <a:gd name="connsiteY2" fmla="*/ 190138 h 762306"/>
                <a:gd name="connsiteX3" fmla="*/ 123624 w 381888"/>
                <a:gd name="connsiteY3" fmla="*/ 761016 h 762306"/>
                <a:gd name="connsiteX4" fmla="*/ 152755 w 381888"/>
                <a:gd name="connsiteY4" fmla="*/ 438 h 762306"/>
                <a:gd name="connsiteX5" fmla="*/ 187924 w 381888"/>
                <a:gd name="connsiteY5" fmla="*/ 644852 h 762306"/>
                <a:gd name="connsiteX6" fmla="*/ 218830 w 381888"/>
                <a:gd name="connsiteY6" fmla="*/ 202928 h 762306"/>
                <a:gd name="connsiteX7" fmla="*/ 255421 w 381888"/>
                <a:gd name="connsiteY7" fmla="*/ 473978 h 762306"/>
                <a:gd name="connsiteX8" fmla="*/ 282063 w 381888"/>
                <a:gd name="connsiteY8" fmla="*/ 334012 h 762306"/>
                <a:gd name="connsiteX9" fmla="*/ 321851 w 381888"/>
                <a:gd name="connsiteY9" fmla="*/ 446270 h 762306"/>
                <a:gd name="connsiteX10" fmla="*/ 358797 w 381888"/>
                <a:gd name="connsiteY10" fmla="*/ 363142 h 762306"/>
                <a:gd name="connsiteX11" fmla="*/ 381888 w 381888"/>
                <a:gd name="connsiteY11" fmla="*/ 390852 h 762306"/>
                <a:gd name="connsiteX0" fmla="*/ 0 w 381888"/>
                <a:gd name="connsiteY0" fmla="*/ 340407 h 762306"/>
                <a:gd name="connsiteX1" fmla="*/ 65010 w 381888"/>
                <a:gd name="connsiteY1" fmla="*/ 502754 h 762306"/>
                <a:gd name="connsiteX2" fmla="*/ 91297 w 381888"/>
                <a:gd name="connsiteY2" fmla="*/ 190138 h 762306"/>
                <a:gd name="connsiteX3" fmla="*/ 123624 w 381888"/>
                <a:gd name="connsiteY3" fmla="*/ 761016 h 762306"/>
                <a:gd name="connsiteX4" fmla="*/ 152755 w 381888"/>
                <a:gd name="connsiteY4" fmla="*/ 438 h 762306"/>
                <a:gd name="connsiteX5" fmla="*/ 187924 w 381888"/>
                <a:gd name="connsiteY5" fmla="*/ 644852 h 762306"/>
                <a:gd name="connsiteX6" fmla="*/ 218830 w 381888"/>
                <a:gd name="connsiteY6" fmla="*/ 202928 h 762306"/>
                <a:gd name="connsiteX7" fmla="*/ 255421 w 381888"/>
                <a:gd name="connsiteY7" fmla="*/ 473978 h 762306"/>
                <a:gd name="connsiteX8" fmla="*/ 282063 w 381888"/>
                <a:gd name="connsiteY8" fmla="*/ 334012 h 762306"/>
                <a:gd name="connsiteX9" fmla="*/ 321851 w 381888"/>
                <a:gd name="connsiteY9" fmla="*/ 446270 h 762306"/>
                <a:gd name="connsiteX10" fmla="*/ 358797 w 381888"/>
                <a:gd name="connsiteY10" fmla="*/ 363142 h 762306"/>
                <a:gd name="connsiteX11" fmla="*/ 381888 w 381888"/>
                <a:gd name="connsiteY11" fmla="*/ 390852 h 762306"/>
                <a:gd name="connsiteX0" fmla="*/ 0 w 358797"/>
                <a:gd name="connsiteY0" fmla="*/ 340407 h 762306"/>
                <a:gd name="connsiteX1" fmla="*/ 65010 w 358797"/>
                <a:gd name="connsiteY1" fmla="*/ 502754 h 762306"/>
                <a:gd name="connsiteX2" fmla="*/ 91297 w 358797"/>
                <a:gd name="connsiteY2" fmla="*/ 190138 h 762306"/>
                <a:gd name="connsiteX3" fmla="*/ 123624 w 358797"/>
                <a:gd name="connsiteY3" fmla="*/ 761016 h 762306"/>
                <a:gd name="connsiteX4" fmla="*/ 152755 w 358797"/>
                <a:gd name="connsiteY4" fmla="*/ 438 h 762306"/>
                <a:gd name="connsiteX5" fmla="*/ 187924 w 358797"/>
                <a:gd name="connsiteY5" fmla="*/ 644852 h 762306"/>
                <a:gd name="connsiteX6" fmla="*/ 218830 w 358797"/>
                <a:gd name="connsiteY6" fmla="*/ 202928 h 762306"/>
                <a:gd name="connsiteX7" fmla="*/ 255421 w 358797"/>
                <a:gd name="connsiteY7" fmla="*/ 473978 h 762306"/>
                <a:gd name="connsiteX8" fmla="*/ 282063 w 358797"/>
                <a:gd name="connsiteY8" fmla="*/ 334012 h 762306"/>
                <a:gd name="connsiteX9" fmla="*/ 321851 w 358797"/>
                <a:gd name="connsiteY9" fmla="*/ 446270 h 762306"/>
                <a:gd name="connsiteX10" fmla="*/ 358797 w 358797"/>
                <a:gd name="connsiteY10" fmla="*/ 363142 h 762306"/>
                <a:gd name="connsiteX0" fmla="*/ 0 w 365192"/>
                <a:gd name="connsiteY0" fmla="*/ 340407 h 762306"/>
                <a:gd name="connsiteX1" fmla="*/ 65010 w 365192"/>
                <a:gd name="connsiteY1" fmla="*/ 502754 h 762306"/>
                <a:gd name="connsiteX2" fmla="*/ 91297 w 365192"/>
                <a:gd name="connsiteY2" fmla="*/ 190138 h 762306"/>
                <a:gd name="connsiteX3" fmla="*/ 123624 w 365192"/>
                <a:gd name="connsiteY3" fmla="*/ 761016 h 762306"/>
                <a:gd name="connsiteX4" fmla="*/ 152755 w 365192"/>
                <a:gd name="connsiteY4" fmla="*/ 438 h 762306"/>
                <a:gd name="connsiteX5" fmla="*/ 187924 w 365192"/>
                <a:gd name="connsiteY5" fmla="*/ 644852 h 762306"/>
                <a:gd name="connsiteX6" fmla="*/ 218830 w 365192"/>
                <a:gd name="connsiteY6" fmla="*/ 202928 h 762306"/>
                <a:gd name="connsiteX7" fmla="*/ 255421 w 365192"/>
                <a:gd name="connsiteY7" fmla="*/ 473978 h 762306"/>
                <a:gd name="connsiteX8" fmla="*/ 282063 w 365192"/>
                <a:gd name="connsiteY8" fmla="*/ 334012 h 762306"/>
                <a:gd name="connsiteX9" fmla="*/ 321851 w 365192"/>
                <a:gd name="connsiteY9" fmla="*/ 446270 h 762306"/>
                <a:gd name="connsiteX10" fmla="*/ 365192 w 365192"/>
                <a:gd name="connsiteY10" fmla="*/ 390942 h 762306"/>
                <a:gd name="connsiteX0" fmla="*/ 0 w 365192"/>
                <a:gd name="connsiteY0" fmla="*/ 340407 h 762306"/>
                <a:gd name="connsiteX1" fmla="*/ 65010 w 365192"/>
                <a:gd name="connsiteY1" fmla="*/ 502754 h 762306"/>
                <a:gd name="connsiteX2" fmla="*/ 91297 w 365192"/>
                <a:gd name="connsiteY2" fmla="*/ 190138 h 762306"/>
                <a:gd name="connsiteX3" fmla="*/ 123624 w 365192"/>
                <a:gd name="connsiteY3" fmla="*/ 761016 h 762306"/>
                <a:gd name="connsiteX4" fmla="*/ 152755 w 365192"/>
                <a:gd name="connsiteY4" fmla="*/ 438 h 762306"/>
                <a:gd name="connsiteX5" fmla="*/ 187924 w 365192"/>
                <a:gd name="connsiteY5" fmla="*/ 644852 h 762306"/>
                <a:gd name="connsiteX6" fmla="*/ 218830 w 365192"/>
                <a:gd name="connsiteY6" fmla="*/ 202928 h 762306"/>
                <a:gd name="connsiteX7" fmla="*/ 255421 w 365192"/>
                <a:gd name="connsiteY7" fmla="*/ 473978 h 762306"/>
                <a:gd name="connsiteX8" fmla="*/ 282063 w 365192"/>
                <a:gd name="connsiteY8" fmla="*/ 334012 h 762306"/>
                <a:gd name="connsiteX9" fmla="*/ 321851 w 365192"/>
                <a:gd name="connsiteY9" fmla="*/ 402585 h 762306"/>
                <a:gd name="connsiteX10" fmla="*/ 365192 w 365192"/>
                <a:gd name="connsiteY10" fmla="*/ 390942 h 762306"/>
                <a:gd name="connsiteX0" fmla="*/ 0 w 365192"/>
                <a:gd name="connsiteY0" fmla="*/ 340407 h 762306"/>
                <a:gd name="connsiteX1" fmla="*/ 65010 w 365192"/>
                <a:gd name="connsiteY1" fmla="*/ 502754 h 762306"/>
                <a:gd name="connsiteX2" fmla="*/ 91297 w 365192"/>
                <a:gd name="connsiteY2" fmla="*/ 190138 h 762306"/>
                <a:gd name="connsiteX3" fmla="*/ 123624 w 365192"/>
                <a:gd name="connsiteY3" fmla="*/ 761016 h 762306"/>
                <a:gd name="connsiteX4" fmla="*/ 152755 w 365192"/>
                <a:gd name="connsiteY4" fmla="*/ 438 h 762306"/>
                <a:gd name="connsiteX5" fmla="*/ 187924 w 365192"/>
                <a:gd name="connsiteY5" fmla="*/ 644852 h 762306"/>
                <a:gd name="connsiteX6" fmla="*/ 218830 w 365192"/>
                <a:gd name="connsiteY6" fmla="*/ 202928 h 762306"/>
                <a:gd name="connsiteX7" fmla="*/ 255421 w 365192"/>
                <a:gd name="connsiteY7" fmla="*/ 473978 h 762306"/>
                <a:gd name="connsiteX8" fmla="*/ 282063 w 365192"/>
                <a:gd name="connsiteY8" fmla="*/ 377697 h 762306"/>
                <a:gd name="connsiteX9" fmla="*/ 321851 w 365192"/>
                <a:gd name="connsiteY9" fmla="*/ 402585 h 762306"/>
                <a:gd name="connsiteX10" fmla="*/ 365192 w 365192"/>
                <a:gd name="connsiteY10" fmla="*/ 390942 h 762306"/>
                <a:gd name="connsiteX0" fmla="*/ 0 w 365192"/>
                <a:gd name="connsiteY0" fmla="*/ 339995 h 761894"/>
                <a:gd name="connsiteX1" fmla="*/ 65010 w 365192"/>
                <a:gd name="connsiteY1" fmla="*/ 502342 h 761894"/>
                <a:gd name="connsiteX2" fmla="*/ 91297 w 365192"/>
                <a:gd name="connsiteY2" fmla="*/ 189726 h 761894"/>
                <a:gd name="connsiteX3" fmla="*/ 123624 w 365192"/>
                <a:gd name="connsiteY3" fmla="*/ 760604 h 761894"/>
                <a:gd name="connsiteX4" fmla="*/ 152755 w 365192"/>
                <a:gd name="connsiteY4" fmla="*/ 26 h 761894"/>
                <a:gd name="connsiteX5" fmla="*/ 194318 w 365192"/>
                <a:gd name="connsiteY5" fmla="*/ 731812 h 761894"/>
                <a:gd name="connsiteX6" fmla="*/ 218830 w 365192"/>
                <a:gd name="connsiteY6" fmla="*/ 202516 h 761894"/>
                <a:gd name="connsiteX7" fmla="*/ 255421 w 365192"/>
                <a:gd name="connsiteY7" fmla="*/ 473566 h 761894"/>
                <a:gd name="connsiteX8" fmla="*/ 282063 w 365192"/>
                <a:gd name="connsiteY8" fmla="*/ 377285 h 761894"/>
                <a:gd name="connsiteX9" fmla="*/ 321851 w 365192"/>
                <a:gd name="connsiteY9" fmla="*/ 402173 h 761894"/>
                <a:gd name="connsiteX10" fmla="*/ 365192 w 365192"/>
                <a:gd name="connsiteY10" fmla="*/ 390530 h 761894"/>
                <a:gd name="connsiteX0" fmla="*/ 0 w 365192"/>
                <a:gd name="connsiteY0" fmla="*/ 339994 h 761063"/>
                <a:gd name="connsiteX1" fmla="*/ 65010 w 365192"/>
                <a:gd name="connsiteY1" fmla="*/ 502341 h 761063"/>
                <a:gd name="connsiteX2" fmla="*/ 91297 w 365192"/>
                <a:gd name="connsiteY2" fmla="*/ 118239 h 761063"/>
                <a:gd name="connsiteX3" fmla="*/ 123624 w 365192"/>
                <a:gd name="connsiteY3" fmla="*/ 760603 h 761063"/>
                <a:gd name="connsiteX4" fmla="*/ 152755 w 365192"/>
                <a:gd name="connsiteY4" fmla="*/ 25 h 761063"/>
                <a:gd name="connsiteX5" fmla="*/ 194318 w 365192"/>
                <a:gd name="connsiteY5" fmla="*/ 731811 h 761063"/>
                <a:gd name="connsiteX6" fmla="*/ 218830 w 365192"/>
                <a:gd name="connsiteY6" fmla="*/ 202515 h 761063"/>
                <a:gd name="connsiteX7" fmla="*/ 255421 w 365192"/>
                <a:gd name="connsiteY7" fmla="*/ 473565 h 761063"/>
                <a:gd name="connsiteX8" fmla="*/ 282063 w 365192"/>
                <a:gd name="connsiteY8" fmla="*/ 377284 h 761063"/>
                <a:gd name="connsiteX9" fmla="*/ 321851 w 365192"/>
                <a:gd name="connsiteY9" fmla="*/ 402172 h 761063"/>
                <a:gd name="connsiteX10" fmla="*/ 365192 w 365192"/>
                <a:gd name="connsiteY10" fmla="*/ 390529 h 761063"/>
                <a:gd name="connsiteX0" fmla="*/ 0 w 365192"/>
                <a:gd name="connsiteY0" fmla="*/ 339994 h 761053"/>
                <a:gd name="connsiteX1" fmla="*/ 71404 w 365192"/>
                <a:gd name="connsiteY1" fmla="*/ 581769 h 761053"/>
                <a:gd name="connsiteX2" fmla="*/ 91297 w 365192"/>
                <a:gd name="connsiteY2" fmla="*/ 118239 h 761053"/>
                <a:gd name="connsiteX3" fmla="*/ 123624 w 365192"/>
                <a:gd name="connsiteY3" fmla="*/ 760603 h 761053"/>
                <a:gd name="connsiteX4" fmla="*/ 152755 w 365192"/>
                <a:gd name="connsiteY4" fmla="*/ 25 h 761053"/>
                <a:gd name="connsiteX5" fmla="*/ 194318 w 365192"/>
                <a:gd name="connsiteY5" fmla="*/ 731811 h 761053"/>
                <a:gd name="connsiteX6" fmla="*/ 218830 w 365192"/>
                <a:gd name="connsiteY6" fmla="*/ 202515 h 761053"/>
                <a:gd name="connsiteX7" fmla="*/ 255421 w 365192"/>
                <a:gd name="connsiteY7" fmla="*/ 473565 h 761053"/>
                <a:gd name="connsiteX8" fmla="*/ 282063 w 365192"/>
                <a:gd name="connsiteY8" fmla="*/ 377284 h 761053"/>
                <a:gd name="connsiteX9" fmla="*/ 321851 w 365192"/>
                <a:gd name="connsiteY9" fmla="*/ 402172 h 761053"/>
                <a:gd name="connsiteX10" fmla="*/ 365192 w 365192"/>
                <a:gd name="connsiteY10" fmla="*/ 390529 h 761053"/>
                <a:gd name="connsiteX0" fmla="*/ 0 w 368389"/>
                <a:gd name="connsiteY0" fmla="*/ 383680 h 761053"/>
                <a:gd name="connsiteX1" fmla="*/ 74601 w 368389"/>
                <a:gd name="connsiteY1" fmla="*/ 581769 h 761053"/>
                <a:gd name="connsiteX2" fmla="*/ 94494 w 368389"/>
                <a:gd name="connsiteY2" fmla="*/ 118239 h 761053"/>
                <a:gd name="connsiteX3" fmla="*/ 126821 w 368389"/>
                <a:gd name="connsiteY3" fmla="*/ 760603 h 761053"/>
                <a:gd name="connsiteX4" fmla="*/ 155952 w 368389"/>
                <a:gd name="connsiteY4" fmla="*/ 25 h 761053"/>
                <a:gd name="connsiteX5" fmla="*/ 197515 w 368389"/>
                <a:gd name="connsiteY5" fmla="*/ 731811 h 761053"/>
                <a:gd name="connsiteX6" fmla="*/ 222027 w 368389"/>
                <a:gd name="connsiteY6" fmla="*/ 202515 h 761053"/>
                <a:gd name="connsiteX7" fmla="*/ 258618 w 368389"/>
                <a:gd name="connsiteY7" fmla="*/ 473565 h 761053"/>
                <a:gd name="connsiteX8" fmla="*/ 285260 w 368389"/>
                <a:gd name="connsiteY8" fmla="*/ 377284 h 761053"/>
                <a:gd name="connsiteX9" fmla="*/ 325048 w 368389"/>
                <a:gd name="connsiteY9" fmla="*/ 402172 h 761053"/>
                <a:gd name="connsiteX10" fmla="*/ 368389 w 368389"/>
                <a:gd name="connsiteY10" fmla="*/ 390529 h 761053"/>
                <a:gd name="connsiteX0" fmla="*/ 11000 w 379389"/>
                <a:gd name="connsiteY0" fmla="*/ 383680 h 761053"/>
                <a:gd name="connsiteX1" fmla="*/ 4365 w 379389"/>
                <a:gd name="connsiteY1" fmla="*/ 370087 h 761053"/>
                <a:gd name="connsiteX2" fmla="*/ 85601 w 379389"/>
                <a:gd name="connsiteY2" fmla="*/ 581769 h 761053"/>
                <a:gd name="connsiteX3" fmla="*/ 105494 w 379389"/>
                <a:gd name="connsiteY3" fmla="*/ 118239 h 761053"/>
                <a:gd name="connsiteX4" fmla="*/ 137821 w 379389"/>
                <a:gd name="connsiteY4" fmla="*/ 760603 h 761053"/>
                <a:gd name="connsiteX5" fmla="*/ 166952 w 379389"/>
                <a:gd name="connsiteY5" fmla="*/ 25 h 761053"/>
                <a:gd name="connsiteX6" fmla="*/ 208515 w 379389"/>
                <a:gd name="connsiteY6" fmla="*/ 731811 h 761053"/>
                <a:gd name="connsiteX7" fmla="*/ 233027 w 379389"/>
                <a:gd name="connsiteY7" fmla="*/ 202515 h 761053"/>
                <a:gd name="connsiteX8" fmla="*/ 269618 w 379389"/>
                <a:gd name="connsiteY8" fmla="*/ 473565 h 761053"/>
                <a:gd name="connsiteX9" fmla="*/ 296260 w 379389"/>
                <a:gd name="connsiteY9" fmla="*/ 377284 h 761053"/>
                <a:gd name="connsiteX10" fmla="*/ 336048 w 379389"/>
                <a:gd name="connsiteY10" fmla="*/ 402172 h 761053"/>
                <a:gd name="connsiteX11" fmla="*/ 379389 w 379389"/>
                <a:gd name="connsiteY11" fmla="*/ 390529 h 761053"/>
                <a:gd name="connsiteX0" fmla="*/ 25354 w 393743"/>
                <a:gd name="connsiteY0" fmla="*/ 383680 h 761053"/>
                <a:gd name="connsiteX1" fmla="*/ 2733 w 393743"/>
                <a:gd name="connsiteY1" fmla="*/ 413772 h 761053"/>
                <a:gd name="connsiteX2" fmla="*/ 99955 w 393743"/>
                <a:gd name="connsiteY2" fmla="*/ 581769 h 761053"/>
                <a:gd name="connsiteX3" fmla="*/ 119848 w 393743"/>
                <a:gd name="connsiteY3" fmla="*/ 118239 h 761053"/>
                <a:gd name="connsiteX4" fmla="*/ 152175 w 393743"/>
                <a:gd name="connsiteY4" fmla="*/ 760603 h 761053"/>
                <a:gd name="connsiteX5" fmla="*/ 181306 w 393743"/>
                <a:gd name="connsiteY5" fmla="*/ 25 h 761053"/>
                <a:gd name="connsiteX6" fmla="*/ 222869 w 393743"/>
                <a:gd name="connsiteY6" fmla="*/ 731811 h 761053"/>
                <a:gd name="connsiteX7" fmla="*/ 247381 w 393743"/>
                <a:gd name="connsiteY7" fmla="*/ 202515 h 761053"/>
                <a:gd name="connsiteX8" fmla="*/ 283972 w 393743"/>
                <a:gd name="connsiteY8" fmla="*/ 473565 h 761053"/>
                <a:gd name="connsiteX9" fmla="*/ 310614 w 393743"/>
                <a:gd name="connsiteY9" fmla="*/ 377284 h 761053"/>
                <a:gd name="connsiteX10" fmla="*/ 350402 w 393743"/>
                <a:gd name="connsiteY10" fmla="*/ 402172 h 761053"/>
                <a:gd name="connsiteX11" fmla="*/ 393743 w 393743"/>
                <a:gd name="connsiteY11" fmla="*/ 390529 h 761053"/>
                <a:gd name="connsiteX0" fmla="*/ 831 w 369220"/>
                <a:gd name="connsiteY0" fmla="*/ 383680 h 761053"/>
                <a:gd name="connsiteX1" fmla="*/ 10182 w 369220"/>
                <a:gd name="connsiteY1" fmla="*/ 334344 h 761053"/>
                <a:gd name="connsiteX2" fmla="*/ 75432 w 369220"/>
                <a:gd name="connsiteY2" fmla="*/ 581769 h 761053"/>
                <a:gd name="connsiteX3" fmla="*/ 95325 w 369220"/>
                <a:gd name="connsiteY3" fmla="*/ 118239 h 761053"/>
                <a:gd name="connsiteX4" fmla="*/ 127652 w 369220"/>
                <a:gd name="connsiteY4" fmla="*/ 760603 h 761053"/>
                <a:gd name="connsiteX5" fmla="*/ 156783 w 369220"/>
                <a:gd name="connsiteY5" fmla="*/ 25 h 761053"/>
                <a:gd name="connsiteX6" fmla="*/ 198346 w 369220"/>
                <a:gd name="connsiteY6" fmla="*/ 731811 h 761053"/>
                <a:gd name="connsiteX7" fmla="*/ 222858 w 369220"/>
                <a:gd name="connsiteY7" fmla="*/ 202515 h 761053"/>
                <a:gd name="connsiteX8" fmla="*/ 259449 w 369220"/>
                <a:gd name="connsiteY8" fmla="*/ 473565 h 761053"/>
                <a:gd name="connsiteX9" fmla="*/ 286091 w 369220"/>
                <a:gd name="connsiteY9" fmla="*/ 377284 h 761053"/>
                <a:gd name="connsiteX10" fmla="*/ 325879 w 369220"/>
                <a:gd name="connsiteY10" fmla="*/ 402172 h 761053"/>
                <a:gd name="connsiteX11" fmla="*/ 369220 w 369220"/>
                <a:gd name="connsiteY11" fmla="*/ 390529 h 761053"/>
                <a:gd name="connsiteX0" fmla="*/ 33 w 397196"/>
                <a:gd name="connsiteY0" fmla="*/ 411480 h 761053"/>
                <a:gd name="connsiteX1" fmla="*/ 38158 w 397196"/>
                <a:gd name="connsiteY1" fmla="*/ 334344 h 761053"/>
                <a:gd name="connsiteX2" fmla="*/ 103408 w 397196"/>
                <a:gd name="connsiteY2" fmla="*/ 581769 h 761053"/>
                <a:gd name="connsiteX3" fmla="*/ 123301 w 397196"/>
                <a:gd name="connsiteY3" fmla="*/ 118239 h 761053"/>
                <a:gd name="connsiteX4" fmla="*/ 155628 w 397196"/>
                <a:gd name="connsiteY4" fmla="*/ 760603 h 761053"/>
                <a:gd name="connsiteX5" fmla="*/ 184759 w 397196"/>
                <a:gd name="connsiteY5" fmla="*/ 25 h 761053"/>
                <a:gd name="connsiteX6" fmla="*/ 226322 w 397196"/>
                <a:gd name="connsiteY6" fmla="*/ 731811 h 761053"/>
                <a:gd name="connsiteX7" fmla="*/ 250834 w 397196"/>
                <a:gd name="connsiteY7" fmla="*/ 202515 h 761053"/>
                <a:gd name="connsiteX8" fmla="*/ 287425 w 397196"/>
                <a:gd name="connsiteY8" fmla="*/ 473565 h 761053"/>
                <a:gd name="connsiteX9" fmla="*/ 314067 w 397196"/>
                <a:gd name="connsiteY9" fmla="*/ 377284 h 761053"/>
                <a:gd name="connsiteX10" fmla="*/ 353855 w 397196"/>
                <a:gd name="connsiteY10" fmla="*/ 402172 h 761053"/>
                <a:gd name="connsiteX11" fmla="*/ 397196 w 397196"/>
                <a:gd name="connsiteY11" fmla="*/ 390529 h 761053"/>
                <a:gd name="connsiteX0" fmla="*/ 33 w 397196"/>
                <a:gd name="connsiteY0" fmla="*/ 411480 h 761053"/>
                <a:gd name="connsiteX1" fmla="*/ 38158 w 397196"/>
                <a:gd name="connsiteY1" fmla="*/ 366116 h 761053"/>
                <a:gd name="connsiteX2" fmla="*/ 103408 w 397196"/>
                <a:gd name="connsiteY2" fmla="*/ 581769 h 761053"/>
                <a:gd name="connsiteX3" fmla="*/ 123301 w 397196"/>
                <a:gd name="connsiteY3" fmla="*/ 118239 h 761053"/>
                <a:gd name="connsiteX4" fmla="*/ 155628 w 397196"/>
                <a:gd name="connsiteY4" fmla="*/ 760603 h 761053"/>
                <a:gd name="connsiteX5" fmla="*/ 184759 w 397196"/>
                <a:gd name="connsiteY5" fmla="*/ 25 h 761053"/>
                <a:gd name="connsiteX6" fmla="*/ 226322 w 397196"/>
                <a:gd name="connsiteY6" fmla="*/ 731811 h 761053"/>
                <a:gd name="connsiteX7" fmla="*/ 250834 w 397196"/>
                <a:gd name="connsiteY7" fmla="*/ 202515 h 761053"/>
                <a:gd name="connsiteX8" fmla="*/ 287425 w 397196"/>
                <a:gd name="connsiteY8" fmla="*/ 473565 h 761053"/>
                <a:gd name="connsiteX9" fmla="*/ 314067 w 397196"/>
                <a:gd name="connsiteY9" fmla="*/ 377284 h 761053"/>
                <a:gd name="connsiteX10" fmla="*/ 353855 w 397196"/>
                <a:gd name="connsiteY10" fmla="*/ 402172 h 761053"/>
                <a:gd name="connsiteX11" fmla="*/ 397196 w 397196"/>
                <a:gd name="connsiteY11" fmla="*/ 390529 h 761053"/>
                <a:gd name="connsiteX0" fmla="*/ 107 w 378086"/>
                <a:gd name="connsiteY0" fmla="*/ 415451 h 761053"/>
                <a:gd name="connsiteX1" fmla="*/ 19048 w 378086"/>
                <a:gd name="connsiteY1" fmla="*/ 366116 h 761053"/>
                <a:gd name="connsiteX2" fmla="*/ 84298 w 378086"/>
                <a:gd name="connsiteY2" fmla="*/ 581769 h 761053"/>
                <a:gd name="connsiteX3" fmla="*/ 104191 w 378086"/>
                <a:gd name="connsiteY3" fmla="*/ 118239 h 761053"/>
                <a:gd name="connsiteX4" fmla="*/ 136518 w 378086"/>
                <a:gd name="connsiteY4" fmla="*/ 760603 h 761053"/>
                <a:gd name="connsiteX5" fmla="*/ 165649 w 378086"/>
                <a:gd name="connsiteY5" fmla="*/ 25 h 761053"/>
                <a:gd name="connsiteX6" fmla="*/ 207212 w 378086"/>
                <a:gd name="connsiteY6" fmla="*/ 731811 h 761053"/>
                <a:gd name="connsiteX7" fmla="*/ 231724 w 378086"/>
                <a:gd name="connsiteY7" fmla="*/ 202515 h 761053"/>
                <a:gd name="connsiteX8" fmla="*/ 268315 w 378086"/>
                <a:gd name="connsiteY8" fmla="*/ 473565 h 761053"/>
                <a:gd name="connsiteX9" fmla="*/ 294957 w 378086"/>
                <a:gd name="connsiteY9" fmla="*/ 377284 h 761053"/>
                <a:gd name="connsiteX10" fmla="*/ 334745 w 378086"/>
                <a:gd name="connsiteY10" fmla="*/ 402172 h 761053"/>
                <a:gd name="connsiteX11" fmla="*/ 378086 w 378086"/>
                <a:gd name="connsiteY11" fmla="*/ 390529 h 7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086" h="761053">
                  <a:moveTo>
                    <a:pt x="107" y="415451"/>
                  </a:moveTo>
                  <a:cubicBezTo>
                    <a:pt x="-999" y="413186"/>
                    <a:pt x="6615" y="333101"/>
                    <a:pt x="19048" y="366116"/>
                  </a:cubicBezTo>
                  <a:cubicBezTo>
                    <a:pt x="31481" y="399131"/>
                    <a:pt x="70108" y="623082"/>
                    <a:pt x="84298" y="581769"/>
                  </a:cubicBezTo>
                  <a:cubicBezTo>
                    <a:pt x="98488" y="540456"/>
                    <a:pt x="95488" y="88433"/>
                    <a:pt x="104191" y="118239"/>
                  </a:cubicBezTo>
                  <a:cubicBezTo>
                    <a:pt x="112894" y="148045"/>
                    <a:pt x="126275" y="780305"/>
                    <a:pt x="136518" y="760603"/>
                  </a:cubicBezTo>
                  <a:cubicBezTo>
                    <a:pt x="146761" y="740901"/>
                    <a:pt x="153867" y="4824"/>
                    <a:pt x="165649" y="25"/>
                  </a:cubicBezTo>
                  <a:cubicBezTo>
                    <a:pt x="177431" y="-4774"/>
                    <a:pt x="196200" y="698063"/>
                    <a:pt x="207212" y="731811"/>
                  </a:cubicBezTo>
                  <a:cubicBezTo>
                    <a:pt x="218224" y="765559"/>
                    <a:pt x="221540" y="245556"/>
                    <a:pt x="231724" y="202515"/>
                  </a:cubicBezTo>
                  <a:cubicBezTo>
                    <a:pt x="241908" y="159474"/>
                    <a:pt x="257776" y="444437"/>
                    <a:pt x="268315" y="473565"/>
                  </a:cubicBezTo>
                  <a:cubicBezTo>
                    <a:pt x="278854" y="502693"/>
                    <a:pt x="283885" y="389183"/>
                    <a:pt x="294957" y="377284"/>
                  </a:cubicBezTo>
                  <a:cubicBezTo>
                    <a:pt x="306029" y="365385"/>
                    <a:pt x="320890" y="399965"/>
                    <a:pt x="334745" y="402172"/>
                  </a:cubicBezTo>
                  <a:cubicBezTo>
                    <a:pt x="348600" y="404379"/>
                    <a:pt x="378086" y="390529"/>
                    <a:pt x="378086" y="390529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262C2C-6271-01F9-CB9E-523780283161}"/>
              </a:ext>
            </a:extLst>
          </p:cNvPr>
          <p:cNvGrpSpPr/>
          <p:nvPr/>
        </p:nvGrpSpPr>
        <p:grpSpPr>
          <a:xfrm>
            <a:off x="4783117" y="3501522"/>
            <a:ext cx="519580" cy="669962"/>
            <a:chOff x="3374017" y="5454073"/>
            <a:chExt cx="519580" cy="669962"/>
          </a:xfrm>
        </p:grpSpPr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B46E7359-CE44-F8D8-9314-CD136201AA7B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17">
              <a:extLst>
                <a:ext uri="{FF2B5EF4-FFF2-40B4-BE49-F238E27FC236}">
                  <a16:creationId xmlns:a16="http://schemas.microsoft.com/office/drawing/2014/main" id="{89371B75-E2C5-B776-120E-CD85490EE5BC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64">
              <a:extLst>
                <a:ext uri="{FF2B5EF4-FFF2-40B4-BE49-F238E27FC236}">
                  <a16:creationId xmlns:a16="http://schemas.microsoft.com/office/drawing/2014/main" id="{89251D5D-98E1-E9B8-C172-D7E8D2053A5B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853F64-4D45-1E77-9A74-2C3B4CD8075B}"/>
              </a:ext>
            </a:extLst>
          </p:cNvPr>
          <p:cNvGrpSpPr/>
          <p:nvPr/>
        </p:nvGrpSpPr>
        <p:grpSpPr>
          <a:xfrm>
            <a:off x="10569814" y="3501522"/>
            <a:ext cx="519580" cy="669962"/>
            <a:chOff x="3374017" y="5454073"/>
            <a:chExt cx="519580" cy="669962"/>
          </a:xfrm>
        </p:grpSpPr>
        <p:sp>
          <p:nvSpPr>
            <p:cNvPr id="37" name="Freeform: Shape 17">
              <a:extLst>
                <a:ext uri="{FF2B5EF4-FFF2-40B4-BE49-F238E27FC236}">
                  <a16:creationId xmlns:a16="http://schemas.microsoft.com/office/drawing/2014/main" id="{31F049FA-3AB9-5749-47BC-D247F6B7BF07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17">
              <a:extLst>
                <a:ext uri="{FF2B5EF4-FFF2-40B4-BE49-F238E27FC236}">
                  <a16:creationId xmlns:a16="http://schemas.microsoft.com/office/drawing/2014/main" id="{2840CAC4-B96F-1606-379E-DACC543AA1BC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964">
              <a:extLst>
                <a:ext uri="{FF2B5EF4-FFF2-40B4-BE49-F238E27FC236}">
                  <a16:creationId xmlns:a16="http://schemas.microsoft.com/office/drawing/2014/main" id="{5720502A-B2A8-E568-2620-1E69F29F66A0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Right Arrow 6">
            <a:extLst>
              <a:ext uri="{FF2B5EF4-FFF2-40B4-BE49-F238E27FC236}">
                <a16:creationId xmlns:a16="http://schemas.microsoft.com/office/drawing/2014/main" id="{36B6DD58-1613-5A87-8207-957BEACAE936}"/>
              </a:ext>
            </a:extLst>
          </p:cNvPr>
          <p:cNvSpPr/>
          <p:nvPr/>
        </p:nvSpPr>
        <p:spPr>
          <a:xfrm>
            <a:off x="2372170" y="3648308"/>
            <a:ext cx="515779" cy="371771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marL="0" marR="0" lvl="0" indent="0" algn="ctr" defTabSz="914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D579EDD-DFC9-AA7B-862A-D2C60D99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18" y="3354390"/>
            <a:ext cx="2133600" cy="91239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73AEFA2-E03D-7648-B701-2D384234525B}"/>
              </a:ext>
            </a:extLst>
          </p:cNvPr>
          <p:cNvGrpSpPr/>
          <p:nvPr/>
        </p:nvGrpSpPr>
        <p:grpSpPr>
          <a:xfrm>
            <a:off x="9503781" y="3499154"/>
            <a:ext cx="519580" cy="674698"/>
            <a:chOff x="3417985" y="4750976"/>
            <a:chExt cx="519580" cy="674698"/>
          </a:xfrm>
        </p:grpSpPr>
        <p:sp>
          <p:nvSpPr>
            <p:cNvPr id="47" name="Freeform: Shape 17">
              <a:extLst>
                <a:ext uri="{FF2B5EF4-FFF2-40B4-BE49-F238E27FC236}">
                  <a16:creationId xmlns:a16="http://schemas.microsoft.com/office/drawing/2014/main" id="{B9F2E89C-A0C9-9B16-9FD9-10C04CF06775}"/>
                </a:ext>
              </a:extLst>
            </p:cNvPr>
            <p:cNvSpPr/>
            <p:nvPr/>
          </p:nvSpPr>
          <p:spPr>
            <a:xfrm>
              <a:off x="3417985" y="4750976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id="{DC4AE996-1549-9964-FAF4-5B822592C491}"/>
                </a:ext>
              </a:extLst>
            </p:cNvPr>
            <p:cNvSpPr/>
            <p:nvPr/>
          </p:nvSpPr>
          <p:spPr>
            <a:xfrm flipV="1">
              <a:off x="3428641" y="5085550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64">
              <a:extLst>
                <a:ext uri="{FF2B5EF4-FFF2-40B4-BE49-F238E27FC236}">
                  <a16:creationId xmlns:a16="http://schemas.microsoft.com/office/drawing/2014/main" id="{9C508919-5810-CEF3-E4DA-8D48996CA00B}"/>
                </a:ext>
              </a:extLst>
            </p:cNvPr>
            <p:cNvSpPr/>
            <p:nvPr/>
          </p:nvSpPr>
          <p:spPr>
            <a:xfrm rot="10800000">
              <a:off x="3468357" y="4819647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30B21E8-8D4C-FDC4-8E93-8B55BC18D653}"/>
              </a:ext>
            </a:extLst>
          </p:cNvPr>
          <p:cNvGrpSpPr/>
          <p:nvPr/>
        </p:nvGrpSpPr>
        <p:grpSpPr>
          <a:xfrm>
            <a:off x="7053527" y="3499154"/>
            <a:ext cx="519580" cy="674698"/>
            <a:chOff x="3417985" y="4750976"/>
            <a:chExt cx="519580" cy="674698"/>
          </a:xfrm>
        </p:grpSpPr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44B0C9A4-CC42-10C5-2DD0-8704CFC280EF}"/>
                </a:ext>
              </a:extLst>
            </p:cNvPr>
            <p:cNvSpPr/>
            <p:nvPr/>
          </p:nvSpPr>
          <p:spPr>
            <a:xfrm>
              <a:off x="3417985" y="4750976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17">
              <a:extLst>
                <a:ext uri="{FF2B5EF4-FFF2-40B4-BE49-F238E27FC236}">
                  <a16:creationId xmlns:a16="http://schemas.microsoft.com/office/drawing/2014/main" id="{CB4B4B0A-ED1F-0D28-5E6C-A967BDEC5606}"/>
                </a:ext>
              </a:extLst>
            </p:cNvPr>
            <p:cNvSpPr/>
            <p:nvPr/>
          </p:nvSpPr>
          <p:spPr>
            <a:xfrm flipV="1">
              <a:off x="3428641" y="5085550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964">
              <a:extLst>
                <a:ext uri="{FF2B5EF4-FFF2-40B4-BE49-F238E27FC236}">
                  <a16:creationId xmlns:a16="http://schemas.microsoft.com/office/drawing/2014/main" id="{59BFCD6C-E768-F2E2-AC8B-710EFBDFEEE9}"/>
                </a:ext>
              </a:extLst>
            </p:cNvPr>
            <p:cNvSpPr/>
            <p:nvPr/>
          </p:nvSpPr>
          <p:spPr>
            <a:xfrm rot="10800000">
              <a:off x="3468357" y="4819647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4BF600D-E1C5-1823-9A4C-9A83DB715055}"/>
              </a:ext>
            </a:extLst>
          </p:cNvPr>
          <p:cNvSpPr txBox="1"/>
          <p:nvPr/>
        </p:nvSpPr>
        <p:spPr>
          <a:xfrm>
            <a:off x="1639388" y="1208884"/>
            <a:ext cx="891322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Passively Mode-Locked Laser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time of laser pulses and phase relationship between pulses are variable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set by the dynamics of the laser cavity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frequency domain, broad spectral bandwidth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laser with short pulses with relatively low timing jitter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1CEB2-83FE-FE85-B230-D98800049BED}"/>
              </a:ext>
            </a:extLst>
          </p:cNvPr>
          <p:cNvSpPr txBox="1"/>
          <p:nvPr/>
        </p:nvSpPr>
        <p:spPr>
          <a:xfrm>
            <a:off x="11137450" y="3744003"/>
            <a:ext cx="879416" cy="27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0532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F5B8-E87B-1FBB-965B-F80D5786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4"/>
            <a:ext cx="11089395" cy="1026615"/>
          </a:xfrm>
        </p:spPr>
        <p:txBody>
          <a:bodyPr>
            <a:normAutofit fontScale="90000"/>
          </a:bodyPr>
          <a:lstStyle/>
          <a:p>
            <a:r>
              <a:rPr lang="en-US" dirty="0"/>
              <a:t>Optical Time Transfer at the Quantum Limit</a:t>
            </a:r>
            <a:br>
              <a:rPr lang="en-US" dirty="0"/>
            </a:br>
            <a:r>
              <a:rPr lang="en-US" dirty="0"/>
              <a:t>Over 300 km of </a:t>
            </a:r>
            <a:r>
              <a:rPr lang="en-US" dirty="0">
                <a:latin typeface="+mj-lt"/>
              </a:rPr>
              <a:t>Turbulent</a:t>
            </a:r>
            <a:r>
              <a:rPr lang="en-US" dirty="0"/>
              <a:t> 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C8709-B2AA-08EF-48D8-0DDE9D5C2A0B}"/>
              </a:ext>
            </a:extLst>
          </p:cNvPr>
          <p:cNvSpPr txBox="1"/>
          <p:nvPr/>
        </p:nvSpPr>
        <p:spPr>
          <a:xfrm>
            <a:off x="3726206" y="1138745"/>
            <a:ext cx="44791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Sub-femtosecond synchronization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Shot-noise limited SNR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threshold (~1/100 photons per pulse)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7468AD-2CF4-BAC3-66A5-27CFE27D854F}"/>
              </a:ext>
            </a:extLst>
          </p:cNvPr>
          <p:cNvSpPr txBox="1"/>
          <p:nvPr/>
        </p:nvSpPr>
        <p:spPr>
          <a:xfrm>
            <a:off x="2576738" y="207312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C0DF3B-9832-109D-ED57-367D7AE9E451}"/>
              </a:ext>
            </a:extLst>
          </p:cNvPr>
          <p:cNvSpPr txBox="1"/>
          <p:nvPr/>
        </p:nvSpPr>
        <p:spPr>
          <a:xfrm>
            <a:off x="0" y="6621945"/>
            <a:ext cx="87828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7038D4-8125-4C92-67E9-110F638EE217}"/>
              </a:ext>
            </a:extLst>
          </p:cNvPr>
          <p:cNvGrpSpPr/>
          <p:nvPr/>
        </p:nvGrpSpPr>
        <p:grpSpPr>
          <a:xfrm>
            <a:off x="96934" y="2257794"/>
            <a:ext cx="6090505" cy="4025312"/>
            <a:chOff x="96935" y="2101168"/>
            <a:chExt cx="5526625" cy="3608374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5F95DDF2-AE36-25C5-0E0D-DDF5069E4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35" y="2101168"/>
              <a:ext cx="5471224" cy="360837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2AABAC-76C5-287A-96B3-0E5C511FB386}"/>
                </a:ext>
              </a:extLst>
            </p:cNvPr>
            <p:cNvSpPr/>
            <p:nvPr/>
          </p:nvSpPr>
          <p:spPr>
            <a:xfrm>
              <a:off x="5448300" y="2438400"/>
              <a:ext cx="175260" cy="1341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D5B0A2-09D7-C2DD-93F3-98044D6B7995}"/>
              </a:ext>
            </a:extLst>
          </p:cNvPr>
          <p:cNvSpPr txBox="1"/>
          <p:nvPr/>
        </p:nvSpPr>
        <p:spPr>
          <a:xfrm>
            <a:off x="4205725" y="4465366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7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second average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1816C-2EBE-1B00-19C5-4358E2C56F36}"/>
              </a:ext>
            </a:extLst>
          </p:cNvPr>
          <p:cNvSpPr txBox="1"/>
          <p:nvPr/>
        </p:nvSpPr>
        <p:spPr>
          <a:xfrm>
            <a:off x="4106339" y="5111982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5A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second average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B8112-5CAE-7FB6-2E0E-58898062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1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C913748F-7FCC-A0FF-4025-D166F2FAE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125" y="1479750"/>
            <a:ext cx="8449073" cy="50093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5CA653-563A-EDC1-C4DB-E4B839E2D2C2}"/>
              </a:ext>
            </a:extLst>
          </p:cNvPr>
          <p:cNvSpPr txBox="1"/>
          <p:nvPr/>
        </p:nvSpPr>
        <p:spPr>
          <a:xfrm rot="2007564">
            <a:off x="4756951" y="3401338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1E7C8-9CA9-F08E-AD80-9E448309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3"/>
            <a:ext cx="11089395" cy="101898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j-lt"/>
              </a:rPr>
              <a:t>Optical Time Transfer at the Quantum Limit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Over 300 km of Turbulent Air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EE6AE-214C-7A6B-F146-F00BF022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2DD350-D8FC-4864-4A23-2311FD862CA4}"/>
              </a:ext>
            </a:extLst>
          </p:cNvPr>
          <p:cNvSpPr txBox="1"/>
          <p:nvPr/>
        </p:nvSpPr>
        <p:spPr>
          <a:xfrm rot="1850077">
            <a:off x="4142827" y="3096962"/>
            <a:ext cx="243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km, 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9D7B8-899C-A33F-3F15-D9FE15B2C17E}"/>
              </a:ext>
            </a:extLst>
          </p:cNvPr>
          <p:cNvSpPr txBox="1"/>
          <p:nvPr/>
        </p:nvSpPr>
        <p:spPr>
          <a:xfrm rot="2007564">
            <a:off x="4031457" y="3705713"/>
            <a:ext cx="126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shorted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C524F8-A844-9195-57BA-620D9EACE0ED}"/>
              </a:ext>
            </a:extLst>
          </p:cNvPr>
          <p:cNvGrpSpPr/>
          <p:nvPr/>
        </p:nvGrpSpPr>
        <p:grpSpPr>
          <a:xfrm>
            <a:off x="6065043" y="4885373"/>
            <a:ext cx="1439772" cy="493059"/>
            <a:chOff x="5997310" y="4956466"/>
            <a:chExt cx="1439772" cy="4930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BCAAF3-FD5E-48C5-09BE-6DF1D10EAAA0}"/>
                </a:ext>
              </a:extLst>
            </p:cNvPr>
            <p:cNvSpPr txBox="1"/>
            <p:nvPr/>
          </p:nvSpPr>
          <p:spPr>
            <a:xfrm rot="2085673">
              <a:off x="6045675" y="4956466"/>
              <a:ext cx="139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Quantum limit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6E5E5E-4263-C924-CE0B-15AD20ED46DD}"/>
                </a:ext>
              </a:extLst>
            </p:cNvPr>
            <p:cNvSpPr txBox="1"/>
            <p:nvPr/>
          </p:nvSpPr>
          <p:spPr>
            <a:xfrm rot="2085673">
              <a:off x="5997310" y="5110971"/>
              <a:ext cx="1252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(2km power)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373D3C-9782-627E-8BC8-B671A734F653}"/>
              </a:ext>
            </a:extLst>
          </p:cNvPr>
          <p:cNvSpPr txBox="1"/>
          <p:nvPr/>
        </p:nvSpPr>
        <p:spPr>
          <a:xfrm>
            <a:off x="0" y="6621945"/>
            <a:ext cx="87828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2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F5B8-E87B-1FBB-965B-F80D5786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4"/>
            <a:ext cx="11089395" cy="10266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Optical Time Transfer at the Quantum Limit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Over 300 km of Turbulent 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C8709-B2AA-08EF-48D8-0DDE9D5C2A0B}"/>
              </a:ext>
            </a:extLst>
          </p:cNvPr>
          <p:cNvSpPr txBox="1"/>
          <p:nvPr/>
        </p:nvSpPr>
        <p:spPr>
          <a:xfrm>
            <a:off x="3726206" y="1138745"/>
            <a:ext cx="44791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Sub-femtosecond synchronization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Shot-noise limited SNR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threshold (~1/100 photons per pulse)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7468AD-2CF4-BAC3-66A5-27CFE27D854F}"/>
              </a:ext>
            </a:extLst>
          </p:cNvPr>
          <p:cNvSpPr txBox="1"/>
          <p:nvPr/>
        </p:nvSpPr>
        <p:spPr>
          <a:xfrm>
            <a:off x="2576738" y="207312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C0DF3B-9832-109D-ED57-367D7AE9E451}"/>
              </a:ext>
            </a:extLst>
          </p:cNvPr>
          <p:cNvSpPr txBox="1"/>
          <p:nvPr/>
        </p:nvSpPr>
        <p:spPr>
          <a:xfrm>
            <a:off x="0" y="6621945"/>
            <a:ext cx="87828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7038D4-8125-4C92-67E9-110F638EE217}"/>
              </a:ext>
            </a:extLst>
          </p:cNvPr>
          <p:cNvGrpSpPr/>
          <p:nvPr/>
        </p:nvGrpSpPr>
        <p:grpSpPr>
          <a:xfrm>
            <a:off x="96934" y="2257794"/>
            <a:ext cx="6090505" cy="4025312"/>
            <a:chOff x="96935" y="2101168"/>
            <a:chExt cx="5526625" cy="3608374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5F95DDF2-AE36-25C5-0E0D-DDF5069E4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35" y="2101168"/>
              <a:ext cx="5471224" cy="360837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2AABAC-76C5-287A-96B3-0E5C511FB386}"/>
                </a:ext>
              </a:extLst>
            </p:cNvPr>
            <p:cNvSpPr/>
            <p:nvPr/>
          </p:nvSpPr>
          <p:spPr>
            <a:xfrm>
              <a:off x="5448300" y="2438400"/>
              <a:ext cx="175260" cy="1341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99EB4F-0B65-57EA-5537-56BE920699B8}"/>
              </a:ext>
            </a:extLst>
          </p:cNvPr>
          <p:cNvGrpSpPr/>
          <p:nvPr/>
        </p:nvGrpSpPr>
        <p:grpSpPr>
          <a:xfrm>
            <a:off x="6096000" y="2218422"/>
            <a:ext cx="5905500" cy="4064684"/>
            <a:chOff x="6034977" y="2101168"/>
            <a:chExt cx="5608383" cy="3618087"/>
          </a:xfrm>
        </p:grpSpPr>
        <p:pic>
          <p:nvPicPr>
            <p:cNvPr id="17" name="Picture 16" descr="Chart&#10;&#10;Description automatically generated">
              <a:extLst>
                <a:ext uri="{FF2B5EF4-FFF2-40B4-BE49-F238E27FC236}">
                  <a16:creationId xmlns:a16="http://schemas.microsoft.com/office/drawing/2014/main" id="{1EFEDFAE-A8B9-D910-BBC8-8F50FC5DF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4977" y="2101168"/>
              <a:ext cx="5471223" cy="361808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3756E-2E56-4804-F4EA-E465F5B26999}"/>
                </a:ext>
              </a:extLst>
            </p:cNvPr>
            <p:cNvSpPr/>
            <p:nvPr/>
          </p:nvSpPr>
          <p:spPr>
            <a:xfrm>
              <a:off x="11418570" y="2316624"/>
              <a:ext cx="224790" cy="1462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A7C40C-7B97-6755-7C53-10881EFCB1CD}"/>
              </a:ext>
            </a:extLst>
          </p:cNvPr>
          <p:cNvSpPr txBox="1"/>
          <p:nvPr/>
        </p:nvSpPr>
        <p:spPr>
          <a:xfrm>
            <a:off x="8654705" y="1836166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5B0A2-09D7-C2DD-93F3-98044D6B7995}"/>
              </a:ext>
            </a:extLst>
          </p:cNvPr>
          <p:cNvSpPr txBox="1"/>
          <p:nvPr/>
        </p:nvSpPr>
        <p:spPr>
          <a:xfrm>
            <a:off x="4205725" y="4465366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7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second average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1816C-2EBE-1B00-19C5-4358E2C56F36}"/>
              </a:ext>
            </a:extLst>
          </p:cNvPr>
          <p:cNvSpPr txBox="1"/>
          <p:nvPr/>
        </p:nvSpPr>
        <p:spPr>
          <a:xfrm>
            <a:off x="4106339" y="5111982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5A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second average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0EE432-637A-0EFE-5F76-9CF80A11023E}"/>
              </a:ext>
            </a:extLst>
          </p:cNvPr>
          <p:cNvSpPr txBox="1"/>
          <p:nvPr/>
        </p:nvSpPr>
        <p:spPr>
          <a:xfrm>
            <a:off x="10098979" y="4402554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88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second average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497915-0AAE-0EF9-731B-C189D424BC95}"/>
              </a:ext>
            </a:extLst>
          </p:cNvPr>
          <p:cNvSpPr txBox="1"/>
          <p:nvPr/>
        </p:nvSpPr>
        <p:spPr>
          <a:xfrm>
            <a:off x="9999593" y="5049170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F2E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second average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B8112-5CAE-7FB6-2E0E-58898062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18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473D3B67-9524-CE21-DD1D-D8CAD0813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125" y="1481112"/>
            <a:ext cx="8449073" cy="50093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5FE40B-C82C-7F1B-552C-7AACB577D1F9}"/>
              </a:ext>
            </a:extLst>
          </p:cNvPr>
          <p:cNvSpPr txBox="1"/>
          <p:nvPr/>
        </p:nvSpPr>
        <p:spPr>
          <a:xfrm rot="2007564">
            <a:off x="4756951" y="3401338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C03749-0D3B-3778-8E8C-C0F396CB3D76}"/>
              </a:ext>
            </a:extLst>
          </p:cNvPr>
          <p:cNvSpPr txBox="1"/>
          <p:nvPr/>
        </p:nvSpPr>
        <p:spPr>
          <a:xfrm rot="1850077">
            <a:off x="4142827" y="3096962"/>
            <a:ext cx="243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km, 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1E7C8-9CA9-F08E-AD80-9E448309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4"/>
            <a:ext cx="11089395" cy="95616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Evaluation of Tracking Comb-based Time Transfer: </a:t>
            </a:r>
            <a:br>
              <a:rPr lang="en-US" sz="3600" dirty="0">
                <a:latin typeface="+mj-lt"/>
                <a:cs typeface="Arial" panose="020B0604020202020204" pitchFamily="34" charset="0"/>
              </a:rPr>
            </a:br>
            <a:r>
              <a:rPr lang="en-US" sz="3600" dirty="0">
                <a:latin typeface="+mj-lt"/>
                <a:cs typeface="Arial" panose="020B0604020202020204" pitchFamily="34" charset="0"/>
              </a:rPr>
              <a:t>Fractional Frequency Instability- 2km to 300 km</a:t>
            </a:r>
            <a:endParaRPr lang="en-US" sz="36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F5C9D-D16C-5CF5-2C5A-76CBE6D8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493F7-E878-E648-0F02-6B089C6AF486}"/>
              </a:ext>
            </a:extLst>
          </p:cNvPr>
          <p:cNvSpPr txBox="1"/>
          <p:nvPr/>
        </p:nvSpPr>
        <p:spPr>
          <a:xfrm rot="1948968">
            <a:off x="4539211" y="2748655"/>
            <a:ext cx="243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km, 40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B3B8B-98F2-8C06-57A9-7306096BBDDF}"/>
              </a:ext>
            </a:extLst>
          </p:cNvPr>
          <p:cNvSpPr txBox="1"/>
          <p:nvPr/>
        </p:nvSpPr>
        <p:spPr>
          <a:xfrm rot="2007564">
            <a:off x="4031457" y="3705713"/>
            <a:ext cx="126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shorted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24B665-B2D0-AFD6-A2BE-1BD70CD544E3}"/>
              </a:ext>
            </a:extLst>
          </p:cNvPr>
          <p:cNvGrpSpPr/>
          <p:nvPr/>
        </p:nvGrpSpPr>
        <p:grpSpPr>
          <a:xfrm>
            <a:off x="6065043" y="4885373"/>
            <a:ext cx="1439772" cy="493059"/>
            <a:chOff x="5997310" y="4956466"/>
            <a:chExt cx="1439772" cy="4930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B38B5B-84CC-461E-86E1-A6EBEB2259C5}"/>
                </a:ext>
              </a:extLst>
            </p:cNvPr>
            <p:cNvSpPr txBox="1"/>
            <p:nvPr/>
          </p:nvSpPr>
          <p:spPr>
            <a:xfrm rot="2085673">
              <a:off x="6045675" y="4956466"/>
              <a:ext cx="139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Quantum limit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7C34FC-454A-709B-48F2-AC7CB596A7C7}"/>
                </a:ext>
              </a:extLst>
            </p:cNvPr>
            <p:cNvSpPr txBox="1"/>
            <p:nvPr/>
          </p:nvSpPr>
          <p:spPr>
            <a:xfrm rot="2085673">
              <a:off x="5997310" y="5110971"/>
              <a:ext cx="1252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(2km power)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73E381-90E3-11FE-060A-2964686A1003}"/>
              </a:ext>
            </a:extLst>
          </p:cNvPr>
          <p:cNvSpPr txBox="1"/>
          <p:nvPr/>
        </p:nvSpPr>
        <p:spPr>
          <a:xfrm>
            <a:off x="0" y="6595633"/>
            <a:ext cx="87828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88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86D12D0-BC9E-9185-217E-CE8477D86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125" y="1481112"/>
            <a:ext cx="8451645" cy="50093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C03749-0D3B-3778-8E8C-C0F396CB3D76}"/>
              </a:ext>
            </a:extLst>
          </p:cNvPr>
          <p:cNvSpPr txBox="1"/>
          <p:nvPr/>
        </p:nvSpPr>
        <p:spPr>
          <a:xfrm rot="1850077">
            <a:off x="4142827" y="3096962"/>
            <a:ext cx="243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km, 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1E7C8-9CA9-F08E-AD80-9E448309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4"/>
            <a:ext cx="11089395" cy="101271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j-lt"/>
              </a:rPr>
              <a:t>Optical Time Transfer at the Quantum Limit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Over 300 km of Turbulent 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F5C9D-D16C-5CF5-2C5A-76CBE6D8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493F7-E878-E648-0F02-6B089C6AF486}"/>
              </a:ext>
            </a:extLst>
          </p:cNvPr>
          <p:cNvSpPr txBox="1"/>
          <p:nvPr/>
        </p:nvSpPr>
        <p:spPr>
          <a:xfrm rot="1948968">
            <a:off x="4539211" y="2748655"/>
            <a:ext cx="243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km, 40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66E6D185-8D51-1327-BBE4-52F58E9222DB}"/>
              </a:ext>
            </a:extLst>
          </p:cNvPr>
          <p:cNvSpPr/>
          <p:nvPr/>
        </p:nvSpPr>
        <p:spPr>
          <a:xfrm rot="5400000">
            <a:off x="7817818" y="5126052"/>
            <a:ext cx="101900" cy="87845"/>
          </a:xfrm>
          <a:prstGeom prst="triangle">
            <a:avLst/>
          </a:prstGeom>
          <a:solidFill>
            <a:srgbClr val="218733"/>
          </a:solidFill>
          <a:ln>
            <a:solidFill>
              <a:srgbClr val="218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474DF5E4-EB42-C8BB-7971-7CFBF2415982}"/>
              </a:ext>
            </a:extLst>
          </p:cNvPr>
          <p:cNvSpPr/>
          <p:nvPr/>
        </p:nvSpPr>
        <p:spPr>
          <a:xfrm rot="5400000">
            <a:off x="6583477" y="4284719"/>
            <a:ext cx="101900" cy="87845"/>
          </a:xfrm>
          <a:prstGeom prst="triangle">
            <a:avLst/>
          </a:prstGeom>
          <a:solidFill>
            <a:srgbClr val="218733"/>
          </a:solidFill>
          <a:ln>
            <a:solidFill>
              <a:srgbClr val="218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070D7A2-2FD8-F4D3-1C94-EF285D57A61A}"/>
              </a:ext>
            </a:extLst>
          </p:cNvPr>
          <p:cNvSpPr/>
          <p:nvPr/>
        </p:nvSpPr>
        <p:spPr>
          <a:xfrm rot="5400000">
            <a:off x="5366774" y="3470478"/>
            <a:ext cx="101900" cy="87845"/>
          </a:xfrm>
          <a:prstGeom prst="triangle">
            <a:avLst/>
          </a:prstGeom>
          <a:solidFill>
            <a:srgbClr val="218733"/>
          </a:solidFill>
          <a:ln>
            <a:solidFill>
              <a:srgbClr val="218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FC91FDB-E2A7-09AA-5C9A-1FB0042D21F1}"/>
              </a:ext>
            </a:extLst>
          </p:cNvPr>
          <p:cNvSpPr/>
          <p:nvPr/>
        </p:nvSpPr>
        <p:spPr>
          <a:xfrm rot="5400000">
            <a:off x="4133416" y="2638533"/>
            <a:ext cx="101900" cy="87845"/>
          </a:xfrm>
          <a:prstGeom prst="triangle">
            <a:avLst/>
          </a:prstGeom>
          <a:solidFill>
            <a:srgbClr val="218733"/>
          </a:solidFill>
          <a:ln>
            <a:solidFill>
              <a:srgbClr val="218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AB517C-AE00-9DB4-0DEB-8F68833B5ECF}"/>
              </a:ext>
            </a:extLst>
          </p:cNvPr>
          <p:cNvSpPr/>
          <p:nvPr/>
        </p:nvSpPr>
        <p:spPr>
          <a:xfrm>
            <a:off x="4120455" y="2980557"/>
            <a:ext cx="98323" cy="98323"/>
          </a:xfrm>
          <a:prstGeom prst="ellipse">
            <a:avLst/>
          </a:prstGeom>
          <a:solidFill>
            <a:srgbClr val="4479AB"/>
          </a:solidFill>
          <a:ln>
            <a:solidFill>
              <a:srgbClr val="447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B7967D-9622-7B56-8545-AE0F60EDA9D3}"/>
              </a:ext>
            </a:extLst>
          </p:cNvPr>
          <p:cNvSpPr/>
          <p:nvPr/>
        </p:nvSpPr>
        <p:spPr>
          <a:xfrm>
            <a:off x="5361276" y="3826443"/>
            <a:ext cx="98323" cy="98323"/>
          </a:xfrm>
          <a:prstGeom prst="ellipse">
            <a:avLst/>
          </a:prstGeom>
          <a:solidFill>
            <a:srgbClr val="4479AB"/>
          </a:solidFill>
          <a:ln>
            <a:solidFill>
              <a:srgbClr val="447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FEC335-62B4-E527-E302-C6B7463064B3}"/>
              </a:ext>
            </a:extLst>
          </p:cNvPr>
          <p:cNvSpPr/>
          <p:nvPr/>
        </p:nvSpPr>
        <p:spPr>
          <a:xfrm>
            <a:off x="6585265" y="4621561"/>
            <a:ext cx="98323" cy="98323"/>
          </a:xfrm>
          <a:prstGeom prst="ellipse">
            <a:avLst/>
          </a:prstGeom>
          <a:solidFill>
            <a:srgbClr val="4479AB"/>
          </a:solidFill>
          <a:ln>
            <a:solidFill>
              <a:srgbClr val="447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4E736F-1CC9-2FAA-B813-D822313BA87E}"/>
              </a:ext>
            </a:extLst>
          </p:cNvPr>
          <p:cNvSpPr/>
          <p:nvPr/>
        </p:nvSpPr>
        <p:spPr>
          <a:xfrm>
            <a:off x="7814368" y="5455830"/>
            <a:ext cx="98323" cy="98323"/>
          </a:xfrm>
          <a:prstGeom prst="ellipse">
            <a:avLst/>
          </a:prstGeom>
          <a:solidFill>
            <a:srgbClr val="4479AB"/>
          </a:solidFill>
          <a:ln>
            <a:solidFill>
              <a:srgbClr val="447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1D9A96-8196-7584-853E-1E0D8C6C9750}"/>
              </a:ext>
            </a:extLst>
          </p:cNvPr>
          <p:cNvGrpSpPr/>
          <p:nvPr/>
        </p:nvGrpSpPr>
        <p:grpSpPr>
          <a:xfrm rot="19530350">
            <a:off x="2866442" y="3909683"/>
            <a:ext cx="2795317" cy="736017"/>
            <a:chOff x="4567189" y="4399298"/>
            <a:chExt cx="2795317" cy="7360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75E9E9-9730-A9F6-9B8E-7A9CF52A8516}"/>
                </a:ext>
              </a:extLst>
            </p:cNvPr>
            <p:cNvSpPr txBox="1"/>
            <p:nvPr/>
          </p:nvSpPr>
          <p:spPr>
            <a:xfrm rot="2085673">
              <a:off x="5434162" y="4399298"/>
              <a:ext cx="139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9A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Quantum limit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46B465-1692-6E9E-CF29-D6535603AAF2}"/>
                </a:ext>
              </a:extLst>
            </p:cNvPr>
            <p:cNvSpPr txBox="1"/>
            <p:nvPr/>
          </p:nvSpPr>
          <p:spPr>
            <a:xfrm rot="2059536">
              <a:off x="4567189" y="4550540"/>
              <a:ext cx="27953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9A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(rec. power from 4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9A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mW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9A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launch)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96B8D2-25BB-7E08-35A3-8556155C8E32}"/>
              </a:ext>
            </a:extLst>
          </p:cNvPr>
          <p:cNvGrpSpPr/>
          <p:nvPr/>
        </p:nvGrpSpPr>
        <p:grpSpPr>
          <a:xfrm rot="19486607">
            <a:off x="4179805" y="4874350"/>
            <a:ext cx="2848216" cy="736017"/>
            <a:chOff x="4540740" y="4399298"/>
            <a:chExt cx="2848216" cy="7360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F23B99-420A-36BF-40F5-2F8627C1C2BD}"/>
                </a:ext>
              </a:extLst>
            </p:cNvPr>
            <p:cNvSpPr txBox="1"/>
            <p:nvPr/>
          </p:nvSpPr>
          <p:spPr>
            <a:xfrm rot="2085673">
              <a:off x="5434162" y="4399298"/>
              <a:ext cx="139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1873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Quantum limit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E8BF62-CB1B-70AC-CFEC-47A16FF34705}"/>
                </a:ext>
              </a:extLst>
            </p:cNvPr>
            <p:cNvSpPr txBox="1"/>
            <p:nvPr/>
          </p:nvSpPr>
          <p:spPr>
            <a:xfrm rot="2059536">
              <a:off x="4540740" y="4550540"/>
              <a:ext cx="28482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1873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(rec. power from 40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873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μW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1873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launch)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87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A90623-4FC2-7F52-F535-D62F88204FEE}"/>
              </a:ext>
            </a:extLst>
          </p:cNvPr>
          <p:cNvCxnSpPr>
            <a:cxnSpLocks/>
          </p:cNvCxnSpPr>
          <p:nvPr/>
        </p:nvCxnSpPr>
        <p:spPr>
          <a:xfrm>
            <a:off x="4984045" y="4023038"/>
            <a:ext cx="509420" cy="0"/>
          </a:xfrm>
          <a:prstGeom prst="straightConnector1">
            <a:avLst/>
          </a:prstGeom>
          <a:ln w="28575">
            <a:solidFill>
              <a:srgbClr val="4479A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A3C1D7-DD6D-1F1F-A699-FCB3ECA424C3}"/>
              </a:ext>
            </a:extLst>
          </p:cNvPr>
          <p:cNvCxnSpPr>
            <a:cxnSpLocks/>
          </p:cNvCxnSpPr>
          <p:nvPr/>
        </p:nvCxnSpPr>
        <p:spPr>
          <a:xfrm>
            <a:off x="6321143" y="4984836"/>
            <a:ext cx="1129524" cy="0"/>
          </a:xfrm>
          <a:prstGeom prst="straightConnector1">
            <a:avLst/>
          </a:prstGeom>
          <a:ln w="28575">
            <a:solidFill>
              <a:srgbClr val="21873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D5E6CC3-F73E-4741-E2C1-3BDA92577F7A}"/>
              </a:ext>
            </a:extLst>
          </p:cNvPr>
          <p:cNvSpPr txBox="1"/>
          <p:nvPr/>
        </p:nvSpPr>
        <p:spPr>
          <a:xfrm>
            <a:off x="7334088" y="1773726"/>
            <a:ext cx="4770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the full synchronized signal is not quantum limited, the acquisition and measurement system still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Synchronization is limited by extra turbulence noise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46531-5362-4B8E-0460-1144E5738B92}"/>
              </a:ext>
            </a:extLst>
          </p:cNvPr>
          <p:cNvSpPr txBox="1"/>
          <p:nvPr/>
        </p:nvSpPr>
        <p:spPr>
          <a:xfrm>
            <a:off x="0" y="6573786"/>
            <a:ext cx="87828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Caldwell, E.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BD63BC2A-410C-188C-CEC5-1F5F76315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123" y="1481112"/>
            <a:ext cx="8449073" cy="5009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1548D0-4D29-9649-C32F-B5612F83CCA0}"/>
              </a:ext>
            </a:extLst>
          </p:cNvPr>
          <p:cNvSpPr txBox="1"/>
          <p:nvPr/>
        </p:nvSpPr>
        <p:spPr>
          <a:xfrm rot="2007564">
            <a:off x="3963490" y="3690324"/>
            <a:ext cx="14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shorted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B53D7-0221-272E-FCEF-D9C7BFD8B475}"/>
              </a:ext>
            </a:extLst>
          </p:cNvPr>
          <p:cNvSpPr txBox="1"/>
          <p:nvPr/>
        </p:nvSpPr>
        <p:spPr>
          <a:xfrm rot="2007564">
            <a:off x="4756951" y="3401338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A0904-25D8-66ED-9E57-130CBB0809C4}"/>
              </a:ext>
            </a:extLst>
          </p:cNvPr>
          <p:cNvSpPr txBox="1"/>
          <p:nvPr/>
        </p:nvSpPr>
        <p:spPr>
          <a:xfrm rot="1850077">
            <a:off x="4142827" y="3096962"/>
            <a:ext cx="243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km, 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0DE5F-D4EB-29D3-F203-B402B2574EE4}"/>
              </a:ext>
            </a:extLst>
          </p:cNvPr>
          <p:cNvSpPr txBox="1"/>
          <p:nvPr/>
        </p:nvSpPr>
        <p:spPr>
          <a:xfrm rot="1948968">
            <a:off x="4539211" y="2748655"/>
            <a:ext cx="243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km, 40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88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launch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1E7C8-9CA9-F08E-AD80-9E448309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33"/>
            <a:ext cx="11089395" cy="99564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j-lt"/>
              </a:rPr>
              <a:t>Optical Time Transfer at the Quantum Limit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Over 300 km of Turbulent 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32AE6-2E6D-1CE9-3902-8ABE36B68086}"/>
              </a:ext>
            </a:extLst>
          </p:cNvPr>
          <p:cNvSpPr txBox="1"/>
          <p:nvPr/>
        </p:nvSpPr>
        <p:spPr>
          <a:xfrm rot="782180">
            <a:off x="6843413" y="3962063"/>
            <a:ext cx="386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A3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State-of-the-art transportable clocks [1]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7883C-83ED-0AAA-ABEB-0296FA304532}"/>
              </a:ext>
            </a:extLst>
          </p:cNvPr>
          <p:cNvSpPr txBox="1"/>
          <p:nvPr/>
        </p:nvSpPr>
        <p:spPr>
          <a:xfrm rot="720595">
            <a:off x="7237448" y="4280197"/>
            <a:ext cx="386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D2D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State-of-the-art laboratory clocks [2]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58318-67B9-E9E3-C5D6-00DE1BCD331E}"/>
              </a:ext>
            </a:extLst>
          </p:cNvPr>
          <p:cNvSpPr txBox="1"/>
          <p:nvPr/>
        </p:nvSpPr>
        <p:spPr>
          <a:xfrm>
            <a:off x="0" y="6280589"/>
            <a:ext cx="12325119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Takamoto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Test of general relativity by a pair of transportable optical lattice clocks.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Photonics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1–5 (2020).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Boulder Atomic Clock Optical Network (BACON) Collaboration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Frequency ratio measurements at 18-digit accuracy using an optical clock network.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564–569 (2021).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D.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Quantum-limited optical time transfer for future geosynchronous links.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618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721–726 (2023)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4BBEC-93E7-EE6A-1FC3-51ABFCE651CF}"/>
              </a:ext>
            </a:extLst>
          </p:cNvPr>
          <p:cNvSpPr txBox="1"/>
          <p:nvPr/>
        </p:nvSpPr>
        <p:spPr>
          <a:xfrm rot="2085673">
            <a:off x="5963616" y="4822576"/>
            <a:ext cx="139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limit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(2km power)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03FDF-1130-A571-690C-7F3F9EB0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62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35629-71C9-E4A1-FBE4-B73F409CE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86FBEC-92AC-3613-AB50-5F830FA9F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1086"/>
            <a:ext cx="12235110" cy="57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4B27D-D3DA-DE6F-8C2C-57336125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to the Future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918F8-7656-0D49-6A8D-45E9AF5E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B6451-6F81-4AEE-84A6-DC04D729BF6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770E5-7AD9-69ED-6274-5FAC3CC8F79C}"/>
              </a:ext>
            </a:extLst>
          </p:cNvPr>
          <p:cNvSpPr/>
          <p:nvPr/>
        </p:nvSpPr>
        <p:spPr>
          <a:xfrm>
            <a:off x="121298" y="939337"/>
            <a:ext cx="12006971" cy="5916769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A4FC5-EF5E-EF66-6D55-3B9EF0CC6C67}"/>
              </a:ext>
            </a:extLst>
          </p:cNvPr>
          <p:cNvSpPr txBox="1"/>
          <p:nvPr/>
        </p:nvSpPr>
        <p:spPr>
          <a:xfrm>
            <a:off x="4215221" y="1158389"/>
            <a:ext cx="7734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Longer spans using ground-to-satellite links, good-enough oscillators on-board satellites and state-of-the-art ground clocks</a:t>
            </a:r>
          </a:p>
          <a:p>
            <a:pPr marL="0" lvl="1"/>
            <a:r>
              <a:rPr lang="en-US" sz="2000" dirty="0"/>
              <a:t>	Modeling suggests existing tracking comb optical time transfer 	</a:t>
            </a:r>
            <a:r>
              <a:rPr lang="en-US" sz="2000" i="1" dirty="0"/>
              <a:t>with minimal modifications </a:t>
            </a:r>
            <a:r>
              <a:rPr lang="en-US" sz="2000" dirty="0"/>
              <a:t>would work  </a:t>
            </a:r>
            <a:r>
              <a:rPr lang="en-US" dirty="0"/>
              <a:t>(</a:t>
            </a:r>
            <a:r>
              <a:rPr lang="en-US" dirty="0">
                <a:solidFill>
                  <a:prstClr val="black"/>
                </a:solidFill>
              </a:rPr>
              <a:t>E.D. Caldwell et al, APL 	Photonics, </a:t>
            </a:r>
            <a:r>
              <a:rPr lang="en-US" b="1" dirty="0">
                <a:solidFill>
                  <a:prstClr val="black"/>
                </a:solidFill>
              </a:rPr>
              <a:t>9</a:t>
            </a:r>
            <a:r>
              <a:rPr lang="en-US" dirty="0">
                <a:solidFill>
                  <a:prstClr val="black"/>
                </a:solidFill>
              </a:rPr>
              <a:t>, 016112 (2024)</a:t>
            </a:r>
            <a:endParaRPr lang="en-US" sz="2000" dirty="0"/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6BEA6286-E46C-3784-8668-BA2EB1853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46" y="2794716"/>
            <a:ext cx="3366159" cy="2321895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21387949-B2AA-E40B-9B44-1A1AB2988D9C}"/>
              </a:ext>
            </a:extLst>
          </p:cNvPr>
          <p:cNvSpPr txBox="1"/>
          <p:nvPr/>
        </p:nvSpPr>
        <p:spPr>
          <a:xfrm>
            <a:off x="4055105" y="5407180"/>
            <a:ext cx="8194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Re-envisioning tracking comb optical time transfer to support the Doppler shifts and slew rates of ground-to-satellite links (collaboration with University of Western Australia)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0E1B28CB-5327-9EB8-071B-B1EAA670C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483" y="1011322"/>
            <a:ext cx="2054142" cy="1662864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E755B74B-BFAF-B739-734A-AFA5EB89A4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761" y="1193989"/>
            <a:ext cx="2111459" cy="1297530"/>
          </a:xfrm>
          <a:prstGeom prst="rect">
            <a:avLst/>
          </a:prstGeom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55455828-F726-F419-4BAB-331FA12B1C34}"/>
              </a:ext>
            </a:extLst>
          </p:cNvPr>
          <p:cNvSpPr txBox="1"/>
          <p:nvPr/>
        </p:nvSpPr>
        <p:spPr>
          <a:xfrm>
            <a:off x="4176403" y="3355500"/>
            <a:ext cx="7773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Terrestrial networks using the exquisite precision of atomic optical clocks 	</a:t>
            </a:r>
          </a:p>
          <a:p>
            <a:pPr marL="457200" lvl="2"/>
            <a:r>
              <a:rPr lang="en-US" sz="2000" dirty="0"/>
              <a:t>Peaks to Plains Relativistic Redshift (R2P2) Collaboration -- a comparison of Yb lattice clocks separated by 2700 m of elevation (successful hardware shakedown summer 2025)</a:t>
            </a: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D95725F0-2398-BB09-4CB9-2DF595427C93}"/>
              </a:ext>
            </a:extLst>
          </p:cNvPr>
          <p:cNvGrpSpPr/>
          <p:nvPr/>
        </p:nvGrpSpPr>
        <p:grpSpPr>
          <a:xfrm>
            <a:off x="1176440" y="5231641"/>
            <a:ext cx="2511213" cy="1624465"/>
            <a:chOff x="1330189" y="5116611"/>
            <a:chExt cx="2511213" cy="1624465"/>
          </a:xfrm>
        </p:grpSpPr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B4FF2CDB-013D-C868-0826-8A5EAB142E33}"/>
                </a:ext>
              </a:extLst>
            </p:cNvPr>
            <p:cNvSpPr/>
            <p:nvPr/>
          </p:nvSpPr>
          <p:spPr>
            <a:xfrm>
              <a:off x="1330189" y="5116611"/>
              <a:ext cx="2311227" cy="1624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4956B185-3954-E074-5FCA-BCDC1AF1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6620" y="5196205"/>
              <a:ext cx="2434782" cy="1523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133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4AF054-5DCD-C362-A6F7-3DE0F4806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1086"/>
            <a:ext cx="12235110" cy="57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C519F-D84C-4DDA-CFBC-863A7FFC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listening. 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F8437-DB82-4278-653C-390EEF00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B6451-6F81-4AEE-84A6-DC04D729BF6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8A2F5EB7-970D-4FC4-46B6-2381B6DF6D2C}"/>
              </a:ext>
            </a:extLst>
          </p:cNvPr>
          <p:cNvSpPr txBox="1"/>
          <p:nvPr/>
        </p:nvSpPr>
        <p:spPr>
          <a:xfrm>
            <a:off x="6418217" y="1071111"/>
            <a:ext cx="5524172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Upcoming talks: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EFTF: Emily Caldwell and Shawn </a:t>
            </a:r>
            <a:r>
              <a:rPr lang="en-US" dirty="0" err="1"/>
              <a:t>McSorely</a:t>
            </a:r>
            <a:r>
              <a:rPr lang="en-US" dirty="0"/>
              <a:t> (University of Western Australia)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IFCS: Fabrizio Giorgetta and myself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Recent Review Paper: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E.D. Caldwell, T. M. Triano, L.C. Sinclair, “High-precision optical time and frequency transfer”, Advances in Optics and Photonics, 17, 375-440 (2025)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3AE262-4FD2-1024-DE27-3932F928A484}"/>
              </a:ext>
            </a:extLst>
          </p:cNvPr>
          <p:cNvSpPr/>
          <p:nvPr/>
        </p:nvSpPr>
        <p:spPr>
          <a:xfrm>
            <a:off x="0" y="6026991"/>
            <a:ext cx="12192000" cy="8168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08479-8894-5F3E-1CC8-F72BB00B395F}"/>
              </a:ext>
            </a:extLst>
          </p:cNvPr>
          <p:cNvSpPr txBox="1"/>
          <p:nvPr/>
        </p:nvSpPr>
        <p:spPr>
          <a:xfrm>
            <a:off x="-48776" y="5961278"/>
            <a:ext cx="165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support over the years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3654D-8541-EACC-5507-6D846C0EF85A}"/>
              </a:ext>
            </a:extLst>
          </p:cNvPr>
          <p:cNvSpPr txBox="1"/>
          <p:nvPr/>
        </p:nvSpPr>
        <p:spPr>
          <a:xfrm>
            <a:off x="7169721" y="6153116"/>
            <a:ext cx="377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specific support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NTIA, NOAA, and the University of Hawaii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B7E465-0021-2DCF-EDDE-59F6CAF94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608" y="6064856"/>
            <a:ext cx="1308879" cy="31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19A813D4-83BD-42CE-BA77-75C8810A8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65" y="6479635"/>
            <a:ext cx="491661" cy="331871"/>
          </a:xfrm>
          <a:prstGeom prst="rect">
            <a:avLst/>
          </a:prstGeom>
        </p:spPr>
      </p:pic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45837F64-B0B9-6054-F516-AF74D42EA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192" y="6385172"/>
            <a:ext cx="461728" cy="4648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ED9787-F994-30FA-A9FF-D968CDE369B6}"/>
              </a:ext>
            </a:extLst>
          </p:cNvPr>
          <p:cNvSpPr txBox="1"/>
          <p:nvPr/>
        </p:nvSpPr>
        <p:spPr>
          <a:xfrm>
            <a:off x="2571125" y="6536072"/>
            <a:ext cx="123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QSEC-TAQS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CD36CF6-1610-E71C-145F-545D4A69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133" y="6040087"/>
            <a:ext cx="853996" cy="4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843A7C-E388-E5D9-0FAB-FA3D0FFFC596}"/>
              </a:ext>
            </a:extLst>
          </p:cNvPr>
          <p:cNvSpPr txBox="1"/>
          <p:nvPr/>
        </p:nvSpPr>
        <p:spPr>
          <a:xfrm>
            <a:off x="-30453" y="869422"/>
            <a:ext cx="59546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Optical Time Transfer 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Emily Caldwell, Ian Coddington,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Christopher Dennis, Fabrizio Giorgetta, Laura Sinclair,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 Swann, and Theodora Triano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OctoSig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Consulting/Waxwing Instruments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Hugo Bergeron, Jean-Daniel Deschenes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378601-A772-B2E9-1FE1-000ED45650FD}"/>
              </a:ext>
            </a:extLst>
          </p:cNvPr>
          <p:cNvSpPr txBox="1"/>
          <p:nvPr/>
        </p:nvSpPr>
        <p:spPr>
          <a:xfrm>
            <a:off x="434893" y="3741125"/>
            <a:ext cx="50239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 OTT Project Members</a:t>
            </a: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Esther Baumann, Hugo Bergeron, Martha Bodine, </a:t>
            </a: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Mick Cermak, </a:t>
            </a:r>
            <a:r>
              <a:rPr lang="en-US" dirty="0">
                <a:solidFill>
                  <a:schemeClr val="bg1"/>
                </a:solidFill>
              </a:rPr>
              <a:t>Allie Christensen,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Ellis, </a:t>
            </a: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Christopher Flood (CU Aerospace), Isaac Khader, </a:t>
            </a:r>
          </a:p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Paritosh Manurkar, Nathan Newbury,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Sarah Stevenson, Benjamin Stuhl (Space Dynamics Laboratory), and Saad Syed</a:t>
            </a:r>
          </a:p>
        </p:txBody>
      </p:sp>
      <p:pic>
        <p:nvPicPr>
          <p:cNvPr id="19" name="Picture 6" descr="afosr-logo-1 | Computational Vision Laboratory | Northeastern University">
            <a:extLst>
              <a:ext uri="{FF2B5EF4-FFF2-40B4-BE49-F238E27FC236}">
                <a16:creationId xmlns:a16="http://schemas.microsoft.com/office/drawing/2014/main" id="{B9A5412F-7FDA-6D74-FB23-11F2ED14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329" y="6053424"/>
            <a:ext cx="1160336" cy="4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21">
            <a:extLst>
              <a:ext uri="{FF2B5EF4-FFF2-40B4-BE49-F238E27FC236}">
                <a16:creationId xmlns:a16="http://schemas.microsoft.com/office/drawing/2014/main" id="{5472B33A-BE58-5041-7A22-302531BFD8E4}"/>
              </a:ext>
            </a:extLst>
          </p:cNvPr>
          <p:cNvSpPr txBox="1">
            <a:spLocks/>
          </p:cNvSpPr>
          <p:nvPr/>
        </p:nvSpPr>
        <p:spPr>
          <a:xfrm>
            <a:off x="11366500" y="6631934"/>
            <a:ext cx="838200" cy="22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E5B6451-6F81-4AEE-84A6-DC04D729BF6B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27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4D4137-D897-2949-E0EB-27F5C6E400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557" y="6545851"/>
            <a:ext cx="892534" cy="2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5441385-1D31-E24E-5655-861B4AE9E5C2}"/>
              </a:ext>
            </a:extLst>
          </p:cNvPr>
          <p:cNvCxnSpPr>
            <a:stCxn id="40" idx="3"/>
          </p:cNvCxnSpPr>
          <p:nvPr/>
        </p:nvCxnSpPr>
        <p:spPr>
          <a:xfrm flipV="1">
            <a:off x="2887949" y="3830789"/>
            <a:ext cx="8320241" cy="340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059D1B-23B1-4D82-1239-223FC010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The optical frequency comb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6">
            <a:extLst>
              <a:ext uri="{FF2B5EF4-FFF2-40B4-BE49-F238E27FC236}">
                <a16:creationId xmlns:a16="http://schemas.microsoft.com/office/drawing/2014/main" id="{36B6DD58-1613-5A87-8207-957BEACAE936}"/>
              </a:ext>
            </a:extLst>
          </p:cNvPr>
          <p:cNvSpPr/>
          <p:nvPr/>
        </p:nvSpPr>
        <p:spPr>
          <a:xfrm>
            <a:off x="2372170" y="3648308"/>
            <a:ext cx="515779" cy="371771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marL="0" marR="0" lvl="0" indent="0" algn="ctr" defTabSz="914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D579EDD-DFC9-AA7B-862A-D2C60D99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18" y="3354390"/>
            <a:ext cx="2133600" cy="91239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A8B14-5172-8DAC-A85E-8CECCC666E8B}"/>
              </a:ext>
            </a:extLst>
          </p:cNvPr>
          <p:cNvSpPr txBox="1"/>
          <p:nvPr/>
        </p:nvSpPr>
        <p:spPr>
          <a:xfrm>
            <a:off x="1589307" y="1037896"/>
            <a:ext cx="891322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Self-Referenced Optical Frequency Comb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Stabilize a passively mode-locked laser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time of comb pulses and phase relationship between pulses are fixed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defined by the reference oscillator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8D53ACE-66EC-CB58-B446-88BCB1658D5D}"/>
              </a:ext>
            </a:extLst>
          </p:cNvPr>
          <p:cNvSpPr/>
          <p:nvPr/>
        </p:nvSpPr>
        <p:spPr>
          <a:xfrm rot="16200000">
            <a:off x="242157" y="4521564"/>
            <a:ext cx="881330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988;p12">
            <a:extLst>
              <a:ext uri="{FF2B5EF4-FFF2-40B4-BE49-F238E27FC236}">
                <a16:creationId xmlns:a16="http://schemas.microsoft.com/office/drawing/2014/main" id="{E892EC51-FC2E-A1CF-0B35-9FE7480E516E}"/>
              </a:ext>
            </a:extLst>
          </p:cNvPr>
          <p:cNvSpPr/>
          <p:nvPr/>
        </p:nvSpPr>
        <p:spPr>
          <a:xfrm>
            <a:off x="283332" y="5034352"/>
            <a:ext cx="798979" cy="7187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~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23;p12">
            <a:extLst>
              <a:ext uri="{FF2B5EF4-FFF2-40B4-BE49-F238E27FC236}">
                <a16:creationId xmlns:a16="http://schemas.microsoft.com/office/drawing/2014/main" id="{A3335E4A-5369-5426-8058-B28B60B8A729}"/>
              </a:ext>
            </a:extLst>
          </p:cNvPr>
          <p:cNvSpPr txBox="1"/>
          <p:nvPr/>
        </p:nvSpPr>
        <p:spPr>
          <a:xfrm>
            <a:off x="-32801" y="5745088"/>
            <a:ext cx="153071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247A74-2D3D-C072-39A2-A8C89DF9D0ED}"/>
              </a:ext>
            </a:extLst>
          </p:cNvPr>
          <p:cNvSpPr/>
          <p:nvPr/>
        </p:nvSpPr>
        <p:spPr>
          <a:xfrm rot="16200000">
            <a:off x="1416120" y="433354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A8CF6-5841-030D-3DFC-C1EFCC960D20}"/>
              </a:ext>
            </a:extLst>
          </p:cNvPr>
          <p:cNvSpPr txBox="1"/>
          <p:nvPr/>
        </p:nvSpPr>
        <p:spPr>
          <a:xfrm>
            <a:off x="1568627" y="4772068"/>
            <a:ext cx="11308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C8A38A-5767-B959-2D4D-B6E0941BF2D7}"/>
              </a:ext>
            </a:extLst>
          </p:cNvPr>
          <p:cNvSpPr/>
          <p:nvPr/>
        </p:nvSpPr>
        <p:spPr>
          <a:xfrm rot="5400000">
            <a:off x="2119527" y="433354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66F127-E3F6-E1EB-7973-02C1A5D28A4D}"/>
              </a:ext>
            </a:extLst>
          </p:cNvPr>
          <p:cNvGrpSpPr/>
          <p:nvPr/>
        </p:nvGrpSpPr>
        <p:grpSpPr>
          <a:xfrm>
            <a:off x="3344777" y="3502220"/>
            <a:ext cx="7129041" cy="674698"/>
            <a:chOff x="3344777" y="3502220"/>
            <a:chExt cx="7129041" cy="67469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96FA49-7BEB-6D2A-453C-0F2FE36D01B3}"/>
                </a:ext>
              </a:extLst>
            </p:cNvPr>
            <p:cNvGrpSpPr/>
            <p:nvPr/>
          </p:nvGrpSpPr>
          <p:grpSpPr>
            <a:xfrm>
              <a:off x="3344777" y="3504995"/>
              <a:ext cx="519580" cy="669148"/>
              <a:chOff x="7290360" y="3500026"/>
              <a:chExt cx="519580" cy="669148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A784EAD4-74E6-313D-649D-113752C08B39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17">
                <a:extLst>
                  <a:ext uri="{FF2B5EF4-FFF2-40B4-BE49-F238E27FC236}">
                    <a16:creationId xmlns:a16="http://schemas.microsoft.com/office/drawing/2014/main" id="{BA377AAD-D1D6-B98C-D747-B72E11B14492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64">
                <a:extLst>
                  <a:ext uri="{FF2B5EF4-FFF2-40B4-BE49-F238E27FC236}">
                    <a16:creationId xmlns:a16="http://schemas.microsoft.com/office/drawing/2014/main" id="{7A83DF7C-9B6F-B0C0-14A0-3E771061045A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262C2C-6271-01F9-CB9E-523780283161}"/>
                </a:ext>
              </a:extLst>
            </p:cNvPr>
            <p:cNvGrpSpPr/>
            <p:nvPr/>
          </p:nvGrpSpPr>
          <p:grpSpPr>
            <a:xfrm>
              <a:off x="4666669" y="3504588"/>
              <a:ext cx="519580" cy="669962"/>
              <a:chOff x="3374017" y="5454073"/>
              <a:chExt cx="519580" cy="669962"/>
            </a:xfrm>
          </p:grpSpPr>
          <p:sp>
            <p:nvSpPr>
              <p:cNvPr id="23" name="Freeform: Shape 17">
                <a:extLst>
                  <a:ext uri="{FF2B5EF4-FFF2-40B4-BE49-F238E27FC236}">
                    <a16:creationId xmlns:a16="http://schemas.microsoft.com/office/drawing/2014/main" id="{B46E7359-CE44-F8D8-9314-CD136201AA7B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17">
                <a:extLst>
                  <a:ext uri="{FF2B5EF4-FFF2-40B4-BE49-F238E27FC236}">
                    <a16:creationId xmlns:a16="http://schemas.microsoft.com/office/drawing/2014/main" id="{89371B75-E2C5-B776-120E-CD85490EE5BC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964">
                <a:extLst>
                  <a:ext uri="{FF2B5EF4-FFF2-40B4-BE49-F238E27FC236}">
                    <a16:creationId xmlns:a16="http://schemas.microsoft.com/office/drawing/2014/main" id="{89251D5D-98E1-E9B8-C172-D7E8D2053A5B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8853F64-4D45-1E77-9A74-2C3B4CD8075B}"/>
                </a:ext>
              </a:extLst>
            </p:cNvPr>
            <p:cNvGrpSpPr/>
            <p:nvPr/>
          </p:nvGrpSpPr>
          <p:grpSpPr>
            <a:xfrm>
              <a:off x="8632345" y="3504588"/>
              <a:ext cx="519580" cy="669962"/>
              <a:chOff x="3374017" y="5454073"/>
              <a:chExt cx="519580" cy="669962"/>
            </a:xfrm>
          </p:grpSpPr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31F049FA-3AB9-5749-47BC-D247F6B7BF07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7">
                <a:extLst>
                  <a:ext uri="{FF2B5EF4-FFF2-40B4-BE49-F238E27FC236}">
                    <a16:creationId xmlns:a16="http://schemas.microsoft.com/office/drawing/2014/main" id="{2840CAC4-B96F-1606-379E-DACC543AA1BC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64">
                <a:extLst>
                  <a:ext uri="{FF2B5EF4-FFF2-40B4-BE49-F238E27FC236}">
                    <a16:creationId xmlns:a16="http://schemas.microsoft.com/office/drawing/2014/main" id="{5720502A-B2A8-E568-2620-1E69F29F66A0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3AEFA2-E03D-7648-B701-2D384234525B}"/>
                </a:ext>
              </a:extLst>
            </p:cNvPr>
            <p:cNvGrpSpPr/>
            <p:nvPr/>
          </p:nvGrpSpPr>
          <p:grpSpPr>
            <a:xfrm>
              <a:off x="7310453" y="3502220"/>
              <a:ext cx="519580" cy="674698"/>
              <a:chOff x="3417985" y="4750976"/>
              <a:chExt cx="519580" cy="674698"/>
            </a:xfrm>
          </p:grpSpPr>
          <p:sp>
            <p:nvSpPr>
              <p:cNvPr id="47" name="Freeform: Shape 17">
                <a:extLst>
                  <a:ext uri="{FF2B5EF4-FFF2-40B4-BE49-F238E27FC236}">
                    <a16:creationId xmlns:a16="http://schemas.microsoft.com/office/drawing/2014/main" id="{B9F2E89C-A0C9-9B16-9FD9-10C04CF06775}"/>
                  </a:ext>
                </a:extLst>
              </p:cNvPr>
              <p:cNvSpPr/>
              <p:nvPr/>
            </p:nvSpPr>
            <p:spPr>
              <a:xfrm>
                <a:off x="3417985" y="475097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17">
                <a:extLst>
                  <a:ext uri="{FF2B5EF4-FFF2-40B4-BE49-F238E27FC236}">
                    <a16:creationId xmlns:a16="http://schemas.microsoft.com/office/drawing/2014/main" id="{DC4AE996-1549-9964-FAF4-5B822592C491}"/>
                  </a:ext>
                </a:extLst>
              </p:cNvPr>
              <p:cNvSpPr/>
              <p:nvPr/>
            </p:nvSpPr>
            <p:spPr>
              <a:xfrm flipV="1">
                <a:off x="3428641" y="508555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964">
                <a:extLst>
                  <a:ext uri="{FF2B5EF4-FFF2-40B4-BE49-F238E27FC236}">
                    <a16:creationId xmlns:a16="http://schemas.microsoft.com/office/drawing/2014/main" id="{9C508919-5810-CEF3-E4DA-8D48996CA00B}"/>
                  </a:ext>
                </a:extLst>
              </p:cNvPr>
              <p:cNvSpPr/>
              <p:nvPr/>
            </p:nvSpPr>
            <p:spPr>
              <a:xfrm rot="10800000">
                <a:off x="3468357" y="4819647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30B21E8-8D4C-FDC4-8E93-8B55BC18D653}"/>
                </a:ext>
              </a:extLst>
            </p:cNvPr>
            <p:cNvGrpSpPr/>
            <p:nvPr/>
          </p:nvGrpSpPr>
          <p:grpSpPr>
            <a:xfrm>
              <a:off x="5988561" y="3502220"/>
              <a:ext cx="519580" cy="674698"/>
              <a:chOff x="3417985" y="4750976"/>
              <a:chExt cx="519580" cy="674698"/>
            </a:xfrm>
          </p:grpSpPr>
          <p:sp>
            <p:nvSpPr>
              <p:cNvPr id="52" name="Freeform: Shape 17">
                <a:extLst>
                  <a:ext uri="{FF2B5EF4-FFF2-40B4-BE49-F238E27FC236}">
                    <a16:creationId xmlns:a16="http://schemas.microsoft.com/office/drawing/2014/main" id="{44B0C9A4-CC42-10C5-2DD0-8704CFC280EF}"/>
                  </a:ext>
                </a:extLst>
              </p:cNvPr>
              <p:cNvSpPr/>
              <p:nvPr/>
            </p:nvSpPr>
            <p:spPr>
              <a:xfrm>
                <a:off x="3417985" y="475097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CB4B4B0A-ED1F-0D28-5E6C-A967BDEC5606}"/>
                  </a:ext>
                </a:extLst>
              </p:cNvPr>
              <p:cNvSpPr/>
              <p:nvPr/>
            </p:nvSpPr>
            <p:spPr>
              <a:xfrm flipV="1">
                <a:off x="3428641" y="508555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964">
                <a:extLst>
                  <a:ext uri="{FF2B5EF4-FFF2-40B4-BE49-F238E27FC236}">
                    <a16:creationId xmlns:a16="http://schemas.microsoft.com/office/drawing/2014/main" id="{59BFCD6C-E768-F2E2-AC8B-710EFBDFEEE9}"/>
                  </a:ext>
                </a:extLst>
              </p:cNvPr>
              <p:cNvSpPr/>
              <p:nvPr/>
            </p:nvSpPr>
            <p:spPr>
              <a:xfrm rot="10800000">
                <a:off x="3468357" y="4819647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88BC03-A47A-2B79-95BA-D0EAFCE03253}"/>
                </a:ext>
              </a:extLst>
            </p:cNvPr>
            <p:cNvGrpSpPr/>
            <p:nvPr/>
          </p:nvGrpSpPr>
          <p:grpSpPr>
            <a:xfrm>
              <a:off x="9954238" y="3504588"/>
              <a:ext cx="519580" cy="669962"/>
              <a:chOff x="3374017" y="5454073"/>
              <a:chExt cx="519580" cy="669962"/>
            </a:xfrm>
          </p:grpSpPr>
          <p:sp>
            <p:nvSpPr>
              <p:cNvPr id="11" name="Freeform: Shape 17">
                <a:extLst>
                  <a:ext uri="{FF2B5EF4-FFF2-40B4-BE49-F238E27FC236}">
                    <a16:creationId xmlns:a16="http://schemas.microsoft.com/office/drawing/2014/main" id="{7C1A986B-93DA-F8D7-1843-0D1806B5285B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7">
                <a:extLst>
                  <a:ext uri="{FF2B5EF4-FFF2-40B4-BE49-F238E27FC236}">
                    <a16:creationId xmlns:a16="http://schemas.microsoft.com/office/drawing/2014/main" id="{B4DE038C-84D9-0BBA-C0FD-F17E7742E92A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964">
                <a:extLst>
                  <a:ext uri="{FF2B5EF4-FFF2-40B4-BE49-F238E27FC236}">
                    <a16:creationId xmlns:a16="http://schemas.microsoft.com/office/drawing/2014/main" id="{C3D9A3A3-3219-BEF0-A8EF-DBE7D9265F4A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7EAAB-90BF-65EC-462E-59DE0CF0027D}"/>
                  </a:ext>
                </a:extLst>
              </p:cNvPr>
              <p:cNvSpPr txBox="1"/>
              <p:nvPr/>
            </p:nvSpPr>
            <p:spPr>
              <a:xfrm>
                <a:off x="4056290" y="3035730"/>
                <a:ext cx="6103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7EAAB-90BF-65EC-462E-59DE0CF00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90" y="3035730"/>
                <a:ext cx="610379" cy="307777"/>
              </a:xfrm>
              <a:prstGeom prst="rect">
                <a:avLst/>
              </a:prstGeom>
              <a:blipFill>
                <a:blip r:embed="rId3"/>
                <a:stretch>
                  <a:fillRect l="-297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ket 15">
            <a:extLst>
              <a:ext uri="{FF2B5EF4-FFF2-40B4-BE49-F238E27FC236}">
                <a16:creationId xmlns:a16="http://schemas.microsoft.com/office/drawing/2014/main" id="{7BF8975E-1D07-C22E-2A4A-8BAEC256AD04}"/>
              </a:ext>
            </a:extLst>
          </p:cNvPr>
          <p:cNvSpPr/>
          <p:nvPr/>
        </p:nvSpPr>
        <p:spPr>
          <a:xfrm rot="16200000">
            <a:off x="4221096" y="2732047"/>
            <a:ext cx="108042" cy="1351755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D7314-0EE8-6661-91FE-D9EBA8B84E5F}"/>
              </a:ext>
            </a:extLst>
          </p:cNvPr>
          <p:cNvSpPr txBox="1"/>
          <p:nvPr/>
        </p:nvSpPr>
        <p:spPr>
          <a:xfrm>
            <a:off x="11091713" y="3744003"/>
            <a:ext cx="879416" cy="27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E7A6C4-460C-6B8E-0ACB-60E209C532C4}"/>
              </a:ext>
            </a:extLst>
          </p:cNvPr>
          <p:cNvCxnSpPr/>
          <p:nvPr/>
        </p:nvCxnSpPr>
        <p:spPr>
          <a:xfrm>
            <a:off x="9297679" y="3286116"/>
            <a:ext cx="0" cy="11069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4FA975-7F96-413E-7506-93C31A9E61D4}"/>
              </a:ext>
            </a:extLst>
          </p:cNvPr>
          <p:cNvSpPr txBox="1"/>
          <p:nvPr/>
        </p:nvSpPr>
        <p:spPr>
          <a:xfrm>
            <a:off x="8507694" y="2986671"/>
            <a:ext cx="1994836" cy="36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 Plane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3FE58-BFF3-397C-5F8A-93D5EE67D081}"/>
              </a:ext>
            </a:extLst>
          </p:cNvPr>
          <p:cNvSpPr txBox="1"/>
          <p:nvPr/>
        </p:nvSpPr>
        <p:spPr>
          <a:xfrm>
            <a:off x="8786181" y="411846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6E5180-92EC-3E3C-2F9F-03FD463BCF21}"/>
              </a:ext>
            </a:extLst>
          </p:cNvPr>
          <p:cNvSpPr txBox="1"/>
          <p:nvPr/>
        </p:nvSpPr>
        <p:spPr>
          <a:xfrm>
            <a:off x="10023251" y="41184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BD842-985E-02D2-220D-BD1F5A7795AC}"/>
              </a:ext>
            </a:extLst>
          </p:cNvPr>
          <p:cNvSpPr txBox="1"/>
          <p:nvPr/>
        </p:nvSpPr>
        <p:spPr>
          <a:xfrm>
            <a:off x="7363463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51106-8D32-54F7-1AE8-2FAC70D71FFC}"/>
              </a:ext>
            </a:extLst>
          </p:cNvPr>
          <p:cNvSpPr txBox="1"/>
          <p:nvPr/>
        </p:nvSpPr>
        <p:spPr>
          <a:xfrm>
            <a:off x="5982374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EECE3-1D9F-7F82-B783-2F5003FF920A}"/>
              </a:ext>
            </a:extLst>
          </p:cNvPr>
          <p:cNvSpPr txBox="1"/>
          <p:nvPr/>
        </p:nvSpPr>
        <p:spPr>
          <a:xfrm>
            <a:off x="4714725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D6777A-2847-1CC2-4903-02B7F754F57D}"/>
              </a:ext>
            </a:extLst>
          </p:cNvPr>
          <p:cNvSpPr txBox="1"/>
          <p:nvPr/>
        </p:nvSpPr>
        <p:spPr>
          <a:xfrm>
            <a:off x="3387691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k+4</a:t>
            </a:r>
          </a:p>
        </p:txBody>
      </p:sp>
    </p:spTree>
    <p:extLst>
      <p:ext uri="{BB962C8B-B14F-4D97-AF65-F5344CB8AC3E}">
        <p14:creationId xmlns:p14="http://schemas.microsoft.com/office/powerpoint/2010/main" val="330043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5441385-1D31-E24E-5655-861B4AE9E5C2}"/>
              </a:ext>
            </a:extLst>
          </p:cNvPr>
          <p:cNvCxnSpPr>
            <a:stCxn id="40" idx="3"/>
          </p:cNvCxnSpPr>
          <p:nvPr/>
        </p:nvCxnSpPr>
        <p:spPr>
          <a:xfrm flipV="1">
            <a:off x="2887949" y="3830789"/>
            <a:ext cx="8320241" cy="340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059D1B-23B1-4D82-1239-223FC010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The optical frequency comb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6">
            <a:extLst>
              <a:ext uri="{FF2B5EF4-FFF2-40B4-BE49-F238E27FC236}">
                <a16:creationId xmlns:a16="http://schemas.microsoft.com/office/drawing/2014/main" id="{36B6DD58-1613-5A87-8207-957BEACAE936}"/>
              </a:ext>
            </a:extLst>
          </p:cNvPr>
          <p:cNvSpPr/>
          <p:nvPr/>
        </p:nvSpPr>
        <p:spPr>
          <a:xfrm>
            <a:off x="2372170" y="3648308"/>
            <a:ext cx="515779" cy="371771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marL="0" marR="0" lvl="0" indent="0" algn="ctr" defTabSz="914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D579EDD-DFC9-AA7B-862A-D2C60D99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18" y="3354390"/>
            <a:ext cx="2133600" cy="91239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A8B14-5172-8DAC-A85E-8CECCC666E8B}"/>
              </a:ext>
            </a:extLst>
          </p:cNvPr>
          <p:cNvSpPr txBox="1"/>
          <p:nvPr/>
        </p:nvSpPr>
        <p:spPr>
          <a:xfrm>
            <a:off x="1589307" y="1037896"/>
            <a:ext cx="891322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Self-Referenced Optical Frequency Comb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Stabilize a passively mode-locked laser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time of comb pulses and phase relationship between pulses are fixed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defined by the reference oscillator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frequency domain, a “comb” of optical frequencies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8D53ACE-66EC-CB58-B446-88BCB1658D5D}"/>
              </a:ext>
            </a:extLst>
          </p:cNvPr>
          <p:cNvSpPr/>
          <p:nvPr/>
        </p:nvSpPr>
        <p:spPr>
          <a:xfrm rot="16200000">
            <a:off x="242157" y="4521564"/>
            <a:ext cx="881330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988;p12">
            <a:extLst>
              <a:ext uri="{FF2B5EF4-FFF2-40B4-BE49-F238E27FC236}">
                <a16:creationId xmlns:a16="http://schemas.microsoft.com/office/drawing/2014/main" id="{E892EC51-FC2E-A1CF-0B35-9FE7480E516E}"/>
              </a:ext>
            </a:extLst>
          </p:cNvPr>
          <p:cNvSpPr/>
          <p:nvPr/>
        </p:nvSpPr>
        <p:spPr>
          <a:xfrm>
            <a:off x="283332" y="5034352"/>
            <a:ext cx="798979" cy="7187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~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23;p12">
            <a:extLst>
              <a:ext uri="{FF2B5EF4-FFF2-40B4-BE49-F238E27FC236}">
                <a16:creationId xmlns:a16="http://schemas.microsoft.com/office/drawing/2014/main" id="{A3335E4A-5369-5426-8058-B28B60B8A729}"/>
              </a:ext>
            </a:extLst>
          </p:cNvPr>
          <p:cNvSpPr txBox="1"/>
          <p:nvPr/>
        </p:nvSpPr>
        <p:spPr>
          <a:xfrm>
            <a:off x="-32801" y="5745088"/>
            <a:ext cx="153071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247A74-2D3D-C072-39A2-A8C89DF9D0ED}"/>
              </a:ext>
            </a:extLst>
          </p:cNvPr>
          <p:cNvSpPr/>
          <p:nvPr/>
        </p:nvSpPr>
        <p:spPr>
          <a:xfrm rot="16200000">
            <a:off x="1416120" y="433354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A8CF6-5841-030D-3DFC-C1EFCC960D20}"/>
              </a:ext>
            </a:extLst>
          </p:cNvPr>
          <p:cNvSpPr txBox="1"/>
          <p:nvPr/>
        </p:nvSpPr>
        <p:spPr>
          <a:xfrm>
            <a:off x="1568627" y="4772068"/>
            <a:ext cx="11308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C8A38A-5767-B959-2D4D-B6E0941BF2D7}"/>
              </a:ext>
            </a:extLst>
          </p:cNvPr>
          <p:cNvSpPr/>
          <p:nvPr/>
        </p:nvSpPr>
        <p:spPr>
          <a:xfrm rot="5400000">
            <a:off x="2119527" y="433354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66F127-E3F6-E1EB-7973-02C1A5D28A4D}"/>
              </a:ext>
            </a:extLst>
          </p:cNvPr>
          <p:cNvGrpSpPr/>
          <p:nvPr/>
        </p:nvGrpSpPr>
        <p:grpSpPr>
          <a:xfrm>
            <a:off x="3344777" y="3502220"/>
            <a:ext cx="7129041" cy="674698"/>
            <a:chOff x="3344777" y="3502220"/>
            <a:chExt cx="7129041" cy="67469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96FA49-7BEB-6D2A-453C-0F2FE36D01B3}"/>
                </a:ext>
              </a:extLst>
            </p:cNvPr>
            <p:cNvGrpSpPr/>
            <p:nvPr/>
          </p:nvGrpSpPr>
          <p:grpSpPr>
            <a:xfrm>
              <a:off x="3344777" y="3504995"/>
              <a:ext cx="519580" cy="669148"/>
              <a:chOff x="7290360" y="3500026"/>
              <a:chExt cx="519580" cy="669148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A784EAD4-74E6-313D-649D-113752C08B39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17">
                <a:extLst>
                  <a:ext uri="{FF2B5EF4-FFF2-40B4-BE49-F238E27FC236}">
                    <a16:creationId xmlns:a16="http://schemas.microsoft.com/office/drawing/2014/main" id="{BA377AAD-D1D6-B98C-D747-B72E11B14492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64">
                <a:extLst>
                  <a:ext uri="{FF2B5EF4-FFF2-40B4-BE49-F238E27FC236}">
                    <a16:creationId xmlns:a16="http://schemas.microsoft.com/office/drawing/2014/main" id="{7A83DF7C-9B6F-B0C0-14A0-3E771061045A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262C2C-6271-01F9-CB9E-523780283161}"/>
                </a:ext>
              </a:extLst>
            </p:cNvPr>
            <p:cNvGrpSpPr/>
            <p:nvPr/>
          </p:nvGrpSpPr>
          <p:grpSpPr>
            <a:xfrm>
              <a:off x="4666669" y="3504588"/>
              <a:ext cx="519580" cy="669962"/>
              <a:chOff x="3374017" y="5454073"/>
              <a:chExt cx="519580" cy="669962"/>
            </a:xfrm>
          </p:grpSpPr>
          <p:sp>
            <p:nvSpPr>
              <p:cNvPr id="23" name="Freeform: Shape 17">
                <a:extLst>
                  <a:ext uri="{FF2B5EF4-FFF2-40B4-BE49-F238E27FC236}">
                    <a16:creationId xmlns:a16="http://schemas.microsoft.com/office/drawing/2014/main" id="{B46E7359-CE44-F8D8-9314-CD136201AA7B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17">
                <a:extLst>
                  <a:ext uri="{FF2B5EF4-FFF2-40B4-BE49-F238E27FC236}">
                    <a16:creationId xmlns:a16="http://schemas.microsoft.com/office/drawing/2014/main" id="{89371B75-E2C5-B776-120E-CD85490EE5BC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964">
                <a:extLst>
                  <a:ext uri="{FF2B5EF4-FFF2-40B4-BE49-F238E27FC236}">
                    <a16:creationId xmlns:a16="http://schemas.microsoft.com/office/drawing/2014/main" id="{89251D5D-98E1-E9B8-C172-D7E8D2053A5B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8853F64-4D45-1E77-9A74-2C3B4CD8075B}"/>
                </a:ext>
              </a:extLst>
            </p:cNvPr>
            <p:cNvGrpSpPr/>
            <p:nvPr/>
          </p:nvGrpSpPr>
          <p:grpSpPr>
            <a:xfrm>
              <a:off x="8632345" y="3504588"/>
              <a:ext cx="519580" cy="669962"/>
              <a:chOff x="3374017" y="5454073"/>
              <a:chExt cx="519580" cy="669962"/>
            </a:xfrm>
          </p:grpSpPr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31F049FA-3AB9-5749-47BC-D247F6B7BF07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7">
                <a:extLst>
                  <a:ext uri="{FF2B5EF4-FFF2-40B4-BE49-F238E27FC236}">
                    <a16:creationId xmlns:a16="http://schemas.microsoft.com/office/drawing/2014/main" id="{2840CAC4-B96F-1606-379E-DACC543AA1BC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64">
                <a:extLst>
                  <a:ext uri="{FF2B5EF4-FFF2-40B4-BE49-F238E27FC236}">
                    <a16:creationId xmlns:a16="http://schemas.microsoft.com/office/drawing/2014/main" id="{5720502A-B2A8-E568-2620-1E69F29F66A0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3AEFA2-E03D-7648-B701-2D384234525B}"/>
                </a:ext>
              </a:extLst>
            </p:cNvPr>
            <p:cNvGrpSpPr/>
            <p:nvPr/>
          </p:nvGrpSpPr>
          <p:grpSpPr>
            <a:xfrm>
              <a:off x="7310453" y="3502220"/>
              <a:ext cx="519580" cy="674698"/>
              <a:chOff x="3417985" y="4750976"/>
              <a:chExt cx="519580" cy="674698"/>
            </a:xfrm>
          </p:grpSpPr>
          <p:sp>
            <p:nvSpPr>
              <p:cNvPr id="47" name="Freeform: Shape 17">
                <a:extLst>
                  <a:ext uri="{FF2B5EF4-FFF2-40B4-BE49-F238E27FC236}">
                    <a16:creationId xmlns:a16="http://schemas.microsoft.com/office/drawing/2014/main" id="{B9F2E89C-A0C9-9B16-9FD9-10C04CF06775}"/>
                  </a:ext>
                </a:extLst>
              </p:cNvPr>
              <p:cNvSpPr/>
              <p:nvPr/>
            </p:nvSpPr>
            <p:spPr>
              <a:xfrm>
                <a:off x="3417985" y="475097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17">
                <a:extLst>
                  <a:ext uri="{FF2B5EF4-FFF2-40B4-BE49-F238E27FC236}">
                    <a16:creationId xmlns:a16="http://schemas.microsoft.com/office/drawing/2014/main" id="{DC4AE996-1549-9964-FAF4-5B822592C491}"/>
                  </a:ext>
                </a:extLst>
              </p:cNvPr>
              <p:cNvSpPr/>
              <p:nvPr/>
            </p:nvSpPr>
            <p:spPr>
              <a:xfrm flipV="1">
                <a:off x="3428641" y="508555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964">
                <a:extLst>
                  <a:ext uri="{FF2B5EF4-FFF2-40B4-BE49-F238E27FC236}">
                    <a16:creationId xmlns:a16="http://schemas.microsoft.com/office/drawing/2014/main" id="{9C508919-5810-CEF3-E4DA-8D48996CA00B}"/>
                  </a:ext>
                </a:extLst>
              </p:cNvPr>
              <p:cNvSpPr/>
              <p:nvPr/>
            </p:nvSpPr>
            <p:spPr>
              <a:xfrm rot="10800000">
                <a:off x="3468357" y="4819647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30B21E8-8D4C-FDC4-8E93-8B55BC18D653}"/>
                </a:ext>
              </a:extLst>
            </p:cNvPr>
            <p:cNvGrpSpPr/>
            <p:nvPr/>
          </p:nvGrpSpPr>
          <p:grpSpPr>
            <a:xfrm>
              <a:off x="5988561" y="3502220"/>
              <a:ext cx="519580" cy="674698"/>
              <a:chOff x="3417985" y="4750976"/>
              <a:chExt cx="519580" cy="674698"/>
            </a:xfrm>
          </p:grpSpPr>
          <p:sp>
            <p:nvSpPr>
              <p:cNvPr id="52" name="Freeform: Shape 17">
                <a:extLst>
                  <a:ext uri="{FF2B5EF4-FFF2-40B4-BE49-F238E27FC236}">
                    <a16:creationId xmlns:a16="http://schemas.microsoft.com/office/drawing/2014/main" id="{44B0C9A4-CC42-10C5-2DD0-8704CFC280EF}"/>
                  </a:ext>
                </a:extLst>
              </p:cNvPr>
              <p:cNvSpPr/>
              <p:nvPr/>
            </p:nvSpPr>
            <p:spPr>
              <a:xfrm>
                <a:off x="3417985" y="475097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CB4B4B0A-ED1F-0D28-5E6C-A967BDEC5606}"/>
                  </a:ext>
                </a:extLst>
              </p:cNvPr>
              <p:cNvSpPr/>
              <p:nvPr/>
            </p:nvSpPr>
            <p:spPr>
              <a:xfrm flipV="1">
                <a:off x="3428641" y="508555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964">
                <a:extLst>
                  <a:ext uri="{FF2B5EF4-FFF2-40B4-BE49-F238E27FC236}">
                    <a16:creationId xmlns:a16="http://schemas.microsoft.com/office/drawing/2014/main" id="{59BFCD6C-E768-F2E2-AC8B-710EFBDFEEE9}"/>
                  </a:ext>
                </a:extLst>
              </p:cNvPr>
              <p:cNvSpPr/>
              <p:nvPr/>
            </p:nvSpPr>
            <p:spPr>
              <a:xfrm rot="10800000">
                <a:off x="3468357" y="4819647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88BC03-A47A-2B79-95BA-D0EAFCE03253}"/>
                </a:ext>
              </a:extLst>
            </p:cNvPr>
            <p:cNvGrpSpPr/>
            <p:nvPr/>
          </p:nvGrpSpPr>
          <p:grpSpPr>
            <a:xfrm>
              <a:off x="9954238" y="3504588"/>
              <a:ext cx="519580" cy="669962"/>
              <a:chOff x="3374017" y="5454073"/>
              <a:chExt cx="519580" cy="669962"/>
            </a:xfrm>
          </p:grpSpPr>
          <p:sp>
            <p:nvSpPr>
              <p:cNvPr id="11" name="Freeform: Shape 17">
                <a:extLst>
                  <a:ext uri="{FF2B5EF4-FFF2-40B4-BE49-F238E27FC236}">
                    <a16:creationId xmlns:a16="http://schemas.microsoft.com/office/drawing/2014/main" id="{7C1A986B-93DA-F8D7-1843-0D1806B5285B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7">
                <a:extLst>
                  <a:ext uri="{FF2B5EF4-FFF2-40B4-BE49-F238E27FC236}">
                    <a16:creationId xmlns:a16="http://schemas.microsoft.com/office/drawing/2014/main" id="{B4DE038C-84D9-0BBA-C0FD-F17E7742E92A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964">
                <a:extLst>
                  <a:ext uri="{FF2B5EF4-FFF2-40B4-BE49-F238E27FC236}">
                    <a16:creationId xmlns:a16="http://schemas.microsoft.com/office/drawing/2014/main" id="{C3D9A3A3-3219-BEF0-A8EF-DBE7D9265F4A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7EAAB-90BF-65EC-462E-59DE0CF0027D}"/>
                  </a:ext>
                </a:extLst>
              </p:cNvPr>
              <p:cNvSpPr txBox="1"/>
              <p:nvPr/>
            </p:nvSpPr>
            <p:spPr>
              <a:xfrm>
                <a:off x="4056290" y="3035730"/>
                <a:ext cx="6103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7EAAB-90BF-65EC-462E-59DE0CF00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90" y="3035730"/>
                <a:ext cx="610379" cy="307777"/>
              </a:xfrm>
              <a:prstGeom prst="rect">
                <a:avLst/>
              </a:prstGeom>
              <a:blipFill>
                <a:blip r:embed="rId3"/>
                <a:stretch>
                  <a:fillRect l="-297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ket 15">
            <a:extLst>
              <a:ext uri="{FF2B5EF4-FFF2-40B4-BE49-F238E27FC236}">
                <a16:creationId xmlns:a16="http://schemas.microsoft.com/office/drawing/2014/main" id="{7BF8975E-1D07-C22E-2A4A-8BAEC256AD04}"/>
              </a:ext>
            </a:extLst>
          </p:cNvPr>
          <p:cNvSpPr/>
          <p:nvPr/>
        </p:nvSpPr>
        <p:spPr>
          <a:xfrm rot="16200000">
            <a:off x="4221096" y="2732047"/>
            <a:ext cx="108042" cy="1351755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D7314-0EE8-6661-91FE-D9EBA8B84E5F}"/>
              </a:ext>
            </a:extLst>
          </p:cNvPr>
          <p:cNvSpPr txBox="1"/>
          <p:nvPr/>
        </p:nvSpPr>
        <p:spPr>
          <a:xfrm>
            <a:off x="11091713" y="3744003"/>
            <a:ext cx="879416" cy="27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E7A6C4-460C-6B8E-0ACB-60E209C532C4}"/>
              </a:ext>
            </a:extLst>
          </p:cNvPr>
          <p:cNvCxnSpPr/>
          <p:nvPr/>
        </p:nvCxnSpPr>
        <p:spPr>
          <a:xfrm>
            <a:off x="9297679" y="3286116"/>
            <a:ext cx="0" cy="11069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B3FE58-BFF3-397C-5F8A-93D5EE67D081}"/>
              </a:ext>
            </a:extLst>
          </p:cNvPr>
          <p:cNvSpPr txBox="1"/>
          <p:nvPr/>
        </p:nvSpPr>
        <p:spPr>
          <a:xfrm>
            <a:off x="8786181" y="411846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6E5180-92EC-3E3C-2F9F-03FD463BCF21}"/>
              </a:ext>
            </a:extLst>
          </p:cNvPr>
          <p:cNvSpPr txBox="1"/>
          <p:nvPr/>
        </p:nvSpPr>
        <p:spPr>
          <a:xfrm>
            <a:off x="10023251" y="41184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BD842-985E-02D2-220D-BD1F5A7795AC}"/>
              </a:ext>
            </a:extLst>
          </p:cNvPr>
          <p:cNvSpPr txBox="1"/>
          <p:nvPr/>
        </p:nvSpPr>
        <p:spPr>
          <a:xfrm>
            <a:off x="7363463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51106-8D32-54F7-1AE8-2FAC70D71FFC}"/>
              </a:ext>
            </a:extLst>
          </p:cNvPr>
          <p:cNvSpPr txBox="1"/>
          <p:nvPr/>
        </p:nvSpPr>
        <p:spPr>
          <a:xfrm>
            <a:off x="5982374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EECE3-1D9F-7F82-B783-2F5003FF920A}"/>
              </a:ext>
            </a:extLst>
          </p:cNvPr>
          <p:cNvSpPr txBox="1"/>
          <p:nvPr/>
        </p:nvSpPr>
        <p:spPr>
          <a:xfrm>
            <a:off x="4714725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D6777A-2847-1CC2-4903-02B7F754F57D}"/>
              </a:ext>
            </a:extLst>
          </p:cNvPr>
          <p:cNvSpPr txBox="1"/>
          <p:nvPr/>
        </p:nvSpPr>
        <p:spPr>
          <a:xfrm>
            <a:off x="3387691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k+4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5075C5D-07C2-1A19-3D4A-630792C14D3F}"/>
              </a:ext>
            </a:extLst>
          </p:cNvPr>
          <p:cNvGrpSpPr/>
          <p:nvPr/>
        </p:nvGrpSpPr>
        <p:grpSpPr>
          <a:xfrm>
            <a:off x="7133620" y="5134920"/>
            <a:ext cx="4328118" cy="1467400"/>
            <a:chOff x="4691986" y="5339300"/>
            <a:chExt cx="4328118" cy="146740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B7B5649-279C-4AD3-B8DC-0C5198C6EE02}"/>
                </a:ext>
              </a:extLst>
            </p:cNvPr>
            <p:cNvCxnSpPr>
              <a:cxnSpLocks/>
            </p:cNvCxnSpPr>
            <p:nvPr/>
          </p:nvCxnSpPr>
          <p:spPr>
            <a:xfrm>
              <a:off x="7396069" y="5339300"/>
              <a:ext cx="0" cy="1073381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B6C5C3-D5DE-D824-13D4-1967AA070FF6}"/>
                </a:ext>
              </a:extLst>
            </p:cNvPr>
            <p:cNvCxnSpPr>
              <a:cxnSpLocks/>
            </p:cNvCxnSpPr>
            <p:nvPr/>
          </p:nvCxnSpPr>
          <p:spPr>
            <a:xfrm>
              <a:off x="7515913" y="5339300"/>
              <a:ext cx="0" cy="1073381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D563D8A-34F8-8671-D910-8DF93DFE7EB0}"/>
                </a:ext>
              </a:extLst>
            </p:cNvPr>
            <p:cNvGrpSpPr/>
            <p:nvPr/>
          </p:nvGrpSpPr>
          <p:grpSpPr>
            <a:xfrm>
              <a:off x="4691986" y="5420189"/>
              <a:ext cx="4328118" cy="1386511"/>
              <a:chOff x="4691986" y="5420189"/>
              <a:chExt cx="4328118" cy="1386511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8FC4327-EE0E-652F-4875-DB13B3540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986" y="6439393"/>
                <a:ext cx="41200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12A59EF-ACBF-9722-428E-8115DA85B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9345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7A7C5FD-13D0-4DF1-7B73-1CAFBB8BB643}"/>
                  </a:ext>
                </a:extLst>
              </p:cNvPr>
              <p:cNvCxnSpPr/>
              <p:nvPr/>
            </p:nvCxnSpPr>
            <p:spPr>
              <a:xfrm flipV="1">
                <a:off x="4691986" y="5536926"/>
                <a:ext cx="0" cy="9024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F3FD814-E5D3-D3A4-FBA3-A56005A7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9501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13E35CA-9076-457C-E859-08D65289F0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99189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FE4F57A-4D0A-0DC6-D557-ECFC09CAF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033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90FAF89-6D60-0BAB-8143-8C33B1AA1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877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6E3B60-AA1D-C400-8F3F-603F93C89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721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715B963-244F-DAEC-2A8E-9E11A890C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8565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F0CB4B3-F383-7BEB-3A9F-B76BF6C28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409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FB4E89E-E4A9-CEA5-BD2F-6D83B45BE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8253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7C81519-548B-FC14-68E0-92EADD55D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8097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B958623-0FB6-4B22-1D95-4F07BB7F8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941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C32BA7A-3023-C32E-3C6D-105E7F0A9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7785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8182AD0-AEC5-3110-12CF-1DAFCD892C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629" y="6254561"/>
                <a:ext cx="0" cy="15812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2685228-7D73-FDB5-B1D6-214548722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7473" y="6196725"/>
                <a:ext cx="0" cy="2159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E7CF9D3-7155-5AE7-AC5C-CD7BA2CC8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17" y="6131243"/>
                <a:ext cx="0" cy="28143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0A12DAB-9F46-A37D-13AA-E68940BCCE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161" y="5988159"/>
                <a:ext cx="0" cy="424522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01644CF-39B2-F7FB-8762-4CD5F528FE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7005" y="5915978"/>
                <a:ext cx="0" cy="496703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5FA1F3D-6450-7945-DEBF-668A650E1B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6849" y="5875990"/>
                <a:ext cx="7670" cy="536691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6D7C4C4-1C96-71E7-D6BC-E70709C12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0594" y="5766913"/>
                <a:ext cx="6099" cy="645767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1DE8946-824D-0D9B-6560-4BB0E407E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537" y="5662857"/>
                <a:ext cx="0" cy="749824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B5EC428-BFDD-3EF9-73BE-72817962ED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6381" y="5500725"/>
                <a:ext cx="0" cy="911956"/>
              </a:xfrm>
              <a:prstGeom prst="line">
                <a:avLst/>
              </a:prstGeom>
              <a:ln w="38100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65AD7D9-4702-E02B-0620-D5CF29AB2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6225" y="5420189"/>
                <a:ext cx="0" cy="992492"/>
              </a:xfrm>
              <a:prstGeom prst="line">
                <a:avLst/>
              </a:prstGeom>
              <a:ln w="38100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4C96BC4-C695-4859-D4CF-7B62C72A5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5757" y="5420189"/>
                <a:ext cx="0" cy="992492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F83ECC1-9D42-B384-1008-C72090E09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5601" y="5536926"/>
                <a:ext cx="0" cy="87575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8C64B05-F38D-FC79-7B2D-AD7D99308F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5444" y="5747785"/>
                <a:ext cx="0" cy="664896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07A4B15-C3B4-72ED-8336-A77669330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5288" y="5875990"/>
                <a:ext cx="0" cy="536691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40FDDBA-4D86-4675-E551-AB97A0C19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5132" y="5988159"/>
                <a:ext cx="0" cy="424522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640EECE-9A26-A09D-9F9A-FEB25F017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976" y="6080233"/>
                <a:ext cx="0" cy="332448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05C6DF5-EC7D-D74E-89B4-B2679EC48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4820" y="6246457"/>
                <a:ext cx="0" cy="166224"/>
              </a:xfrm>
              <a:prstGeom prst="line">
                <a:avLst/>
              </a:prstGeom>
              <a:ln w="38100">
                <a:solidFill>
                  <a:srgbClr val="DC66E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8F27B5B-B748-CB28-8394-E44BB2871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4664" y="6246457"/>
                <a:ext cx="0" cy="166224"/>
              </a:xfrm>
              <a:prstGeom prst="line">
                <a:avLst/>
              </a:prstGeom>
              <a:ln w="38100">
                <a:solidFill>
                  <a:srgbClr val="DC66E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8520FA7-351F-1A75-F06D-FE051842B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4504" y="6304703"/>
                <a:ext cx="0" cy="107978"/>
              </a:xfrm>
              <a:prstGeom prst="line">
                <a:avLst/>
              </a:prstGeom>
              <a:ln w="38100">
                <a:solidFill>
                  <a:srgbClr val="DC66E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43C5674-E250-CE05-8BE5-DE5B844A2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9119" y="6096443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ight Bracket 84">
                <a:extLst>
                  <a:ext uri="{FF2B5EF4-FFF2-40B4-BE49-F238E27FC236}">
                    <a16:creationId xmlns:a16="http://schemas.microsoft.com/office/drawing/2014/main" id="{7A2C7319-047B-223D-4D1F-403978B62EB4}"/>
                  </a:ext>
                </a:extLst>
              </p:cNvPr>
              <p:cNvSpPr/>
              <p:nvPr/>
            </p:nvSpPr>
            <p:spPr>
              <a:xfrm rot="5400000">
                <a:off x="5281902" y="6437731"/>
                <a:ext cx="45719" cy="107914"/>
              </a:xfrm>
              <a:prstGeom prst="rightBracket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91C2A2D3-818A-378F-EF56-2D6F64A39616}"/>
                      </a:ext>
                    </a:extLst>
                  </p:cNvPr>
                  <p:cNvSpPr txBox="1"/>
                  <p:nvPr/>
                </p:nvSpPr>
                <p:spPr>
                  <a:xfrm>
                    <a:off x="5166995" y="6498923"/>
                    <a:ext cx="26468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mbria Math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91C2A2D3-818A-378F-EF56-2D6F64A396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6995" y="6498923"/>
                    <a:ext cx="264688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818" r="-9091" b="-3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62EADDB-F8C6-04C6-61EA-A4DFA9D946CD}"/>
                  </a:ext>
                </a:extLst>
              </p:cNvPr>
              <p:cNvSpPr txBox="1"/>
              <p:nvPr/>
            </p:nvSpPr>
            <p:spPr>
              <a:xfrm>
                <a:off x="8798520" y="6299621"/>
                <a:ext cx="2215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F02FB71-4708-794D-EC4F-549BBC1E38C2}"/>
              </a:ext>
            </a:extLst>
          </p:cNvPr>
          <p:cNvSpPr txBox="1"/>
          <p:nvPr/>
        </p:nvSpPr>
        <p:spPr>
          <a:xfrm>
            <a:off x="9656464" y="4699168"/>
            <a:ext cx="275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Domain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3F263C7-1B6D-4627-2CD8-E6AC3064A36B}"/>
              </a:ext>
            </a:extLst>
          </p:cNvPr>
          <p:cNvSpPr txBox="1"/>
          <p:nvPr/>
        </p:nvSpPr>
        <p:spPr>
          <a:xfrm>
            <a:off x="5913983" y="2924804"/>
            <a:ext cx="199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Domain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D81F6705-9362-CDF6-5D8B-B60B83FE89A5}"/>
              </a:ext>
            </a:extLst>
          </p:cNvPr>
          <p:cNvSpPr/>
          <p:nvPr/>
        </p:nvSpPr>
        <p:spPr>
          <a:xfrm>
            <a:off x="9141269" y="4619232"/>
            <a:ext cx="288856" cy="46166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F9648BF-ACBE-3CC5-AC3D-4382D0831E9C}"/>
              </a:ext>
            </a:extLst>
          </p:cNvPr>
          <p:cNvSpPr txBox="1"/>
          <p:nvPr/>
        </p:nvSpPr>
        <p:spPr>
          <a:xfrm>
            <a:off x="7349852" y="4562409"/>
            <a:ext cx="189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Fourier Transform of many pulses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C6B709-E5D2-2E38-4960-225DC09605E0}"/>
              </a:ext>
            </a:extLst>
          </p:cNvPr>
          <p:cNvSpPr txBox="1"/>
          <p:nvPr/>
        </p:nvSpPr>
        <p:spPr>
          <a:xfrm>
            <a:off x="9938693" y="4997080"/>
            <a:ext cx="219488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/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en-US" sz="2000" b="1" i="1" baseline="-25000" dirty="0" err="1"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i="1" baseline="-25000" dirty="0" err="1">
                <a:latin typeface="Times New Roman" pitchFamily="18" charset="0"/>
                <a:cs typeface="Times New Roman" pitchFamily="18" charset="0"/>
              </a:rPr>
              <a:t>ceo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8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5441385-1D31-E24E-5655-861B4AE9E5C2}"/>
              </a:ext>
            </a:extLst>
          </p:cNvPr>
          <p:cNvCxnSpPr>
            <a:stCxn id="40" idx="3"/>
          </p:cNvCxnSpPr>
          <p:nvPr/>
        </p:nvCxnSpPr>
        <p:spPr>
          <a:xfrm flipV="1">
            <a:off x="2887949" y="3830789"/>
            <a:ext cx="8320241" cy="340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059D1B-23B1-4D82-1239-223FC010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The optical frequency comb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6">
            <a:extLst>
              <a:ext uri="{FF2B5EF4-FFF2-40B4-BE49-F238E27FC236}">
                <a16:creationId xmlns:a16="http://schemas.microsoft.com/office/drawing/2014/main" id="{36B6DD58-1613-5A87-8207-957BEACAE936}"/>
              </a:ext>
            </a:extLst>
          </p:cNvPr>
          <p:cNvSpPr/>
          <p:nvPr/>
        </p:nvSpPr>
        <p:spPr>
          <a:xfrm>
            <a:off x="2372170" y="3648308"/>
            <a:ext cx="515779" cy="371771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marL="0" marR="0" lvl="0" indent="0" algn="ctr" defTabSz="914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Gill Sans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D579EDD-DFC9-AA7B-862A-D2C60D99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18" y="3354390"/>
            <a:ext cx="2133600" cy="91239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A8B14-5172-8DAC-A85E-8CECCC666E8B}"/>
              </a:ext>
            </a:extLst>
          </p:cNvPr>
          <p:cNvSpPr txBox="1"/>
          <p:nvPr/>
        </p:nvSpPr>
        <p:spPr>
          <a:xfrm>
            <a:off x="1589307" y="1037896"/>
            <a:ext cx="891322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Self-Referenced Optical Frequency Comb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Stabilize a passively mode-locked laser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time of comb pulses and phase relationship between pulses are fixed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defined by the reference oscillator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frequency domain, a “comb” of optical frequencies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ultra-precise fixed ruler for time and frequency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8D53ACE-66EC-CB58-B446-88BCB1658D5D}"/>
              </a:ext>
            </a:extLst>
          </p:cNvPr>
          <p:cNvSpPr/>
          <p:nvPr/>
        </p:nvSpPr>
        <p:spPr>
          <a:xfrm rot="16200000">
            <a:off x="242157" y="4521564"/>
            <a:ext cx="881330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988;p12">
            <a:extLst>
              <a:ext uri="{FF2B5EF4-FFF2-40B4-BE49-F238E27FC236}">
                <a16:creationId xmlns:a16="http://schemas.microsoft.com/office/drawing/2014/main" id="{E892EC51-FC2E-A1CF-0B35-9FE7480E516E}"/>
              </a:ext>
            </a:extLst>
          </p:cNvPr>
          <p:cNvSpPr/>
          <p:nvPr/>
        </p:nvSpPr>
        <p:spPr>
          <a:xfrm>
            <a:off x="283332" y="5034352"/>
            <a:ext cx="798979" cy="7187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~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23;p12">
            <a:extLst>
              <a:ext uri="{FF2B5EF4-FFF2-40B4-BE49-F238E27FC236}">
                <a16:creationId xmlns:a16="http://schemas.microsoft.com/office/drawing/2014/main" id="{A3335E4A-5369-5426-8058-B28B60B8A729}"/>
              </a:ext>
            </a:extLst>
          </p:cNvPr>
          <p:cNvSpPr txBox="1"/>
          <p:nvPr/>
        </p:nvSpPr>
        <p:spPr>
          <a:xfrm>
            <a:off x="-32801" y="5745088"/>
            <a:ext cx="153071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247A74-2D3D-C072-39A2-A8C89DF9D0ED}"/>
              </a:ext>
            </a:extLst>
          </p:cNvPr>
          <p:cNvSpPr/>
          <p:nvPr/>
        </p:nvSpPr>
        <p:spPr>
          <a:xfrm rot="16200000">
            <a:off x="1416120" y="433354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A8CF6-5841-030D-3DFC-C1EFCC960D20}"/>
              </a:ext>
            </a:extLst>
          </p:cNvPr>
          <p:cNvSpPr txBox="1"/>
          <p:nvPr/>
        </p:nvSpPr>
        <p:spPr>
          <a:xfrm>
            <a:off x="1568627" y="4772068"/>
            <a:ext cx="11308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C8A38A-5767-B959-2D4D-B6E0941BF2D7}"/>
              </a:ext>
            </a:extLst>
          </p:cNvPr>
          <p:cNvSpPr/>
          <p:nvPr/>
        </p:nvSpPr>
        <p:spPr>
          <a:xfrm rot="5400000">
            <a:off x="2119527" y="4333540"/>
            <a:ext cx="505284" cy="3717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66F127-E3F6-E1EB-7973-02C1A5D28A4D}"/>
              </a:ext>
            </a:extLst>
          </p:cNvPr>
          <p:cNvGrpSpPr/>
          <p:nvPr/>
        </p:nvGrpSpPr>
        <p:grpSpPr>
          <a:xfrm>
            <a:off x="3344777" y="3502220"/>
            <a:ext cx="7129041" cy="674698"/>
            <a:chOff x="3344777" y="3502220"/>
            <a:chExt cx="7129041" cy="67469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96FA49-7BEB-6D2A-453C-0F2FE36D01B3}"/>
                </a:ext>
              </a:extLst>
            </p:cNvPr>
            <p:cNvGrpSpPr/>
            <p:nvPr/>
          </p:nvGrpSpPr>
          <p:grpSpPr>
            <a:xfrm>
              <a:off x="3344777" y="3504995"/>
              <a:ext cx="519580" cy="669148"/>
              <a:chOff x="7290360" y="3500026"/>
              <a:chExt cx="519580" cy="669148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A784EAD4-74E6-313D-649D-113752C08B39}"/>
                  </a:ext>
                </a:extLst>
              </p:cNvPr>
              <p:cNvSpPr/>
              <p:nvPr/>
            </p:nvSpPr>
            <p:spPr>
              <a:xfrm>
                <a:off x="7290360" y="350002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17">
                <a:extLst>
                  <a:ext uri="{FF2B5EF4-FFF2-40B4-BE49-F238E27FC236}">
                    <a16:creationId xmlns:a16="http://schemas.microsoft.com/office/drawing/2014/main" id="{BA377AAD-D1D6-B98C-D747-B72E11B14492}"/>
                  </a:ext>
                </a:extLst>
              </p:cNvPr>
              <p:cNvSpPr/>
              <p:nvPr/>
            </p:nvSpPr>
            <p:spPr>
              <a:xfrm flipV="1">
                <a:off x="7301016" y="383460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64">
                <a:extLst>
                  <a:ext uri="{FF2B5EF4-FFF2-40B4-BE49-F238E27FC236}">
                    <a16:creationId xmlns:a16="http://schemas.microsoft.com/office/drawing/2014/main" id="{7A83DF7C-9B6F-B0C0-14A0-3E771061045A}"/>
                  </a:ext>
                </a:extLst>
              </p:cNvPr>
              <p:cNvSpPr/>
              <p:nvPr/>
            </p:nvSpPr>
            <p:spPr>
              <a:xfrm>
                <a:off x="7398463" y="3506730"/>
                <a:ext cx="378086" cy="612691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8866 w 429491"/>
                  <a:gd name="connsiteY8" fmla="*/ 294142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  <a:gd name="connsiteX0" fmla="*/ 0 w 429491"/>
                  <a:gd name="connsiteY0" fmla="*/ 333913 h 607431"/>
                  <a:gd name="connsiteX1" fmla="*/ 55418 w 429491"/>
                  <a:gd name="connsiteY1" fmla="*/ 352386 h 607431"/>
                  <a:gd name="connsiteX2" fmla="*/ 78509 w 429491"/>
                  <a:gd name="connsiteY2" fmla="*/ 292349 h 607431"/>
                  <a:gd name="connsiteX3" fmla="*/ 110836 w 429491"/>
                  <a:gd name="connsiteY3" fmla="*/ 412422 h 607431"/>
                  <a:gd name="connsiteX4" fmla="*/ 143163 w 429491"/>
                  <a:gd name="connsiteY4" fmla="*/ 153804 h 607431"/>
                  <a:gd name="connsiteX5" fmla="*/ 184727 w 429491"/>
                  <a:gd name="connsiteY5" fmla="*/ 606386 h 607431"/>
                  <a:gd name="connsiteX6" fmla="*/ 212436 w 429491"/>
                  <a:gd name="connsiteY6" fmla="*/ 1404 h 607431"/>
                  <a:gd name="connsiteX7" fmla="*/ 252224 w 429491"/>
                  <a:gd name="connsiteY7" fmla="*/ 435512 h 607431"/>
                  <a:gd name="connsiteX8" fmla="*/ 278866 w 429491"/>
                  <a:gd name="connsiteY8" fmla="*/ 295546 h 607431"/>
                  <a:gd name="connsiteX9" fmla="*/ 318654 w 429491"/>
                  <a:gd name="connsiteY9" fmla="*/ 407804 h 607431"/>
                  <a:gd name="connsiteX10" fmla="*/ 355600 w 429491"/>
                  <a:gd name="connsiteY10" fmla="*/ 324676 h 607431"/>
                  <a:gd name="connsiteX11" fmla="*/ 378691 w 429491"/>
                  <a:gd name="connsiteY11" fmla="*/ 352386 h 607431"/>
                  <a:gd name="connsiteX12" fmla="*/ 429491 w 429491"/>
                  <a:gd name="connsiteY12" fmla="*/ 343149 h 607431"/>
                  <a:gd name="connsiteX0" fmla="*/ 0 w 429491"/>
                  <a:gd name="connsiteY0" fmla="*/ 182813 h 455291"/>
                  <a:gd name="connsiteX1" fmla="*/ 55418 w 429491"/>
                  <a:gd name="connsiteY1" fmla="*/ 201286 h 455291"/>
                  <a:gd name="connsiteX2" fmla="*/ 78509 w 429491"/>
                  <a:gd name="connsiteY2" fmla="*/ 141249 h 455291"/>
                  <a:gd name="connsiteX3" fmla="*/ 110836 w 429491"/>
                  <a:gd name="connsiteY3" fmla="*/ 261322 h 455291"/>
                  <a:gd name="connsiteX4" fmla="*/ 143163 w 429491"/>
                  <a:gd name="connsiteY4" fmla="*/ 2704 h 455291"/>
                  <a:gd name="connsiteX5" fmla="*/ 184727 w 429491"/>
                  <a:gd name="connsiteY5" fmla="*/ 455286 h 455291"/>
                  <a:gd name="connsiteX6" fmla="*/ 215633 w 429491"/>
                  <a:gd name="connsiteY6" fmla="*/ 13362 h 455291"/>
                  <a:gd name="connsiteX7" fmla="*/ 252224 w 429491"/>
                  <a:gd name="connsiteY7" fmla="*/ 284412 h 455291"/>
                  <a:gd name="connsiteX8" fmla="*/ 278866 w 429491"/>
                  <a:gd name="connsiteY8" fmla="*/ 144446 h 455291"/>
                  <a:gd name="connsiteX9" fmla="*/ 318654 w 429491"/>
                  <a:gd name="connsiteY9" fmla="*/ 256704 h 455291"/>
                  <a:gd name="connsiteX10" fmla="*/ 355600 w 429491"/>
                  <a:gd name="connsiteY10" fmla="*/ 173576 h 455291"/>
                  <a:gd name="connsiteX11" fmla="*/ 378691 w 429491"/>
                  <a:gd name="connsiteY11" fmla="*/ 201286 h 455291"/>
                  <a:gd name="connsiteX12" fmla="*/ 429491 w 429491"/>
                  <a:gd name="connsiteY12" fmla="*/ 192049 h 455291"/>
                  <a:gd name="connsiteX0" fmla="*/ 0 w 429491"/>
                  <a:gd name="connsiteY0" fmla="*/ 373682 h 647971"/>
                  <a:gd name="connsiteX1" fmla="*/ 55418 w 429491"/>
                  <a:gd name="connsiteY1" fmla="*/ 392155 h 647971"/>
                  <a:gd name="connsiteX2" fmla="*/ 78509 w 429491"/>
                  <a:gd name="connsiteY2" fmla="*/ 332118 h 647971"/>
                  <a:gd name="connsiteX3" fmla="*/ 110836 w 429491"/>
                  <a:gd name="connsiteY3" fmla="*/ 452191 h 647971"/>
                  <a:gd name="connsiteX4" fmla="*/ 149558 w 429491"/>
                  <a:gd name="connsiteY4" fmla="*/ 1741 h 647971"/>
                  <a:gd name="connsiteX5" fmla="*/ 184727 w 429491"/>
                  <a:gd name="connsiteY5" fmla="*/ 646155 h 647971"/>
                  <a:gd name="connsiteX6" fmla="*/ 215633 w 429491"/>
                  <a:gd name="connsiteY6" fmla="*/ 204231 h 647971"/>
                  <a:gd name="connsiteX7" fmla="*/ 252224 w 429491"/>
                  <a:gd name="connsiteY7" fmla="*/ 475281 h 647971"/>
                  <a:gd name="connsiteX8" fmla="*/ 278866 w 429491"/>
                  <a:gd name="connsiteY8" fmla="*/ 335315 h 647971"/>
                  <a:gd name="connsiteX9" fmla="*/ 318654 w 429491"/>
                  <a:gd name="connsiteY9" fmla="*/ 447573 h 647971"/>
                  <a:gd name="connsiteX10" fmla="*/ 355600 w 429491"/>
                  <a:gd name="connsiteY10" fmla="*/ 364445 h 647971"/>
                  <a:gd name="connsiteX11" fmla="*/ 378691 w 429491"/>
                  <a:gd name="connsiteY11" fmla="*/ 392155 h 647971"/>
                  <a:gd name="connsiteX12" fmla="*/ 429491 w 429491"/>
                  <a:gd name="connsiteY12" fmla="*/ 382918 h 647971"/>
                  <a:gd name="connsiteX0" fmla="*/ 0 w 429491"/>
                  <a:gd name="connsiteY0" fmla="*/ 372379 h 765940"/>
                  <a:gd name="connsiteX1" fmla="*/ 55418 w 429491"/>
                  <a:gd name="connsiteY1" fmla="*/ 390852 h 765940"/>
                  <a:gd name="connsiteX2" fmla="*/ 78509 w 429491"/>
                  <a:gd name="connsiteY2" fmla="*/ 330815 h 765940"/>
                  <a:gd name="connsiteX3" fmla="*/ 120427 w 429491"/>
                  <a:gd name="connsiteY3" fmla="*/ 761016 h 765940"/>
                  <a:gd name="connsiteX4" fmla="*/ 149558 w 429491"/>
                  <a:gd name="connsiteY4" fmla="*/ 438 h 765940"/>
                  <a:gd name="connsiteX5" fmla="*/ 184727 w 429491"/>
                  <a:gd name="connsiteY5" fmla="*/ 644852 h 765940"/>
                  <a:gd name="connsiteX6" fmla="*/ 215633 w 429491"/>
                  <a:gd name="connsiteY6" fmla="*/ 202928 h 765940"/>
                  <a:gd name="connsiteX7" fmla="*/ 252224 w 429491"/>
                  <a:gd name="connsiteY7" fmla="*/ 473978 h 765940"/>
                  <a:gd name="connsiteX8" fmla="*/ 278866 w 429491"/>
                  <a:gd name="connsiteY8" fmla="*/ 334012 h 765940"/>
                  <a:gd name="connsiteX9" fmla="*/ 318654 w 429491"/>
                  <a:gd name="connsiteY9" fmla="*/ 446270 h 765940"/>
                  <a:gd name="connsiteX10" fmla="*/ 355600 w 429491"/>
                  <a:gd name="connsiteY10" fmla="*/ 363142 h 765940"/>
                  <a:gd name="connsiteX11" fmla="*/ 378691 w 429491"/>
                  <a:gd name="connsiteY11" fmla="*/ 390852 h 765940"/>
                  <a:gd name="connsiteX12" fmla="*/ 429491 w 429491"/>
                  <a:gd name="connsiteY12" fmla="*/ 381615 h 765940"/>
                  <a:gd name="connsiteX0" fmla="*/ 0 w 429491"/>
                  <a:gd name="connsiteY0" fmla="*/ 372379 h 762348"/>
                  <a:gd name="connsiteX1" fmla="*/ 55418 w 429491"/>
                  <a:gd name="connsiteY1" fmla="*/ 390852 h 762348"/>
                  <a:gd name="connsiteX2" fmla="*/ 88100 w 429491"/>
                  <a:gd name="connsiteY2" fmla="*/ 190138 h 762348"/>
                  <a:gd name="connsiteX3" fmla="*/ 120427 w 429491"/>
                  <a:gd name="connsiteY3" fmla="*/ 761016 h 762348"/>
                  <a:gd name="connsiteX4" fmla="*/ 149558 w 429491"/>
                  <a:gd name="connsiteY4" fmla="*/ 438 h 762348"/>
                  <a:gd name="connsiteX5" fmla="*/ 184727 w 429491"/>
                  <a:gd name="connsiteY5" fmla="*/ 644852 h 762348"/>
                  <a:gd name="connsiteX6" fmla="*/ 215633 w 429491"/>
                  <a:gd name="connsiteY6" fmla="*/ 202928 h 762348"/>
                  <a:gd name="connsiteX7" fmla="*/ 252224 w 429491"/>
                  <a:gd name="connsiteY7" fmla="*/ 473978 h 762348"/>
                  <a:gd name="connsiteX8" fmla="*/ 278866 w 429491"/>
                  <a:gd name="connsiteY8" fmla="*/ 334012 h 762348"/>
                  <a:gd name="connsiteX9" fmla="*/ 318654 w 429491"/>
                  <a:gd name="connsiteY9" fmla="*/ 446270 h 762348"/>
                  <a:gd name="connsiteX10" fmla="*/ 355600 w 429491"/>
                  <a:gd name="connsiteY10" fmla="*/ 363142 h 762348"/>
                  <a:gd name="connsiteX11" fmla="*/ 378691 w 429491"/>
                  <a:gd name="connsiteY11" fmla="*/ 390852 h 762348"/>
                  <a:gd name="connsiteX12" fmla="*/ 429491 w 429491"/>
                  <a:gd name="connsiteY12" fmla="*/ 381615 h 762348"/>
                  <a:gd name="connsiteX0" fmla="*/ 0 w 429491"/>
                  <a:gd name="connsiteY0" fmla="*/ 372379 h 762306"/>
                  <a:gd name="connsiteX1" fmla="*/ 61813 w 429491"/>
                  <a:gd name="connsiteY1" fmla="*/ 502754 h 762306"/>
                  <a:gd name="connsiteX2" fmla="*/ 88100 w 429491"/>
                  <a:gd name="connsiteY2" fmla="*/ 190138 h 762306"/>
                  <a:gd name="connsiteX3" fmla="*/ 120427 w 429491"/>
                  <a:gd name="connsiteY3" fmla="*/ 761016 h 762306"/>
                  <a:gd name="connsiteX4" fmla="*/ 149558 w 429491"/>
                  <a:gd name="connsiteY4" fmla="*/ 438 h 762306"/>
                  <a:gd name="connsiteX5" fmla="*/ 184727 w 429491"/>
                  <a:gd name="connsiteY5" fmla="*/ 644852 h 762306"/>
                  <a:gd name="connsiteX6" fmla="*/ 215633 w 429491"/>
                  <a:gd name="connsiteY6" fmla="*/ 202928 h 762306"/>
                  <a:gd name="connsiteX7" fmla="*/ 252224 w 429491"/>
                  <a:gd name="connsiteY7" fmla="*/ 473978 h 762306"/>
                  <a:gd name="connsiteX8" fmla="*/ 278866 w 429491"/>
                  <a:gd name="connsiteY8" fmla="*/ 334012 h 762306"/>
                  <a:gd name="connsiteX9" fmla="*/ 318654 w 429491"/>
                  <a:gd name="connsiteY9" fmla="*/ 446270 h 762306"/>
                  <a:gd name="connsiteX10" fmla="*/ 355600 w 429491"/>
                  <a:gd name="connsiteY10" fmla="*/ 363142 h 762306"/>
                  <a:gd name="connsiteX11" fmla="*/ 378691 w 429491"/>
                  <a:gd name="connsiteY11" fmla="*/ 390852 h 762306"/>
                  <a:gd name="connsiteX12" fmla="*/ 429491 w 429491"/>
                  <a:gd name="connsiteY12" fmla="*/ 381615 h 762306"/>
                  <a:gd name="connsiteX0" fmla="*/ 0 w 432688"/>
                  <a:gd name="connsiteY0" fmla="*/ 340407 h 762306"/>
                  <a:gd name="connsiteX1" fmla="*/ 65010 w 432688"/>
                  <a:gd name="connsiteY1" fmla="*/ 502754 h 762306"/>
                  <a:gd name="connsiteX2" fmla="*/ 91297 w 432688"/>
                  <a:gd name="connsiteY2" fmla="*/ 190138 h 762306"/>
                  <a:gd name="connsiteX3" fmla="*/ 123624 w 432688"/>
                  <a:gd name="connsiteY3" fmla="*/ 761016 h 762306"/>
                  <a:gd name="connsiteX4" fmla="*/ 152755 w 432688"/>
                  <a:gd name="connsiteY4" fmla="*/ 438 h 762306"/>
                  <a:gd name="connsiteX5" fmla="*/ 187924 w 432688"/>
                  <a:gd name="connsiteY5" fmla="*/ 644852 h 762306"/>
                  <a:gd name="connsiteX6" fmla="*/ 218830 w 432688"/>
                  <a:gd name="connsiteY6" fmla="*/ 202928 h 762306"/>
                  <a:gd name="connsiteX7" fmla="*/ 255421 w 432688"/>
                  <a:gd name="connsiteY7" fmla="*/ 473978 h 762306"/>
                  <a:gd name="connsiteX8" fmla="*/ 282063 w 432688"/>
                  <a:gd name="connsiteY8" fmla="*/ 334012 h 762306"/>
                  <a:gd name="connsiteX9" fmla="*/ 321851 w 432688"/>
                  <a:gd name="connsiteY9" fmla="*/ 446270 h 762306"/>
                  <a:gd name="connsiteX10" fmla="*/ 358797 w 432688"/>
                  <a:gd name="connsiteY10" fmla="*/ 363142 h 762306"/>
                  <a:gd name="connsiteX11" fmla="*/ 381888 w 432688"/>
                  <a:gd name="connsiteY11" fmla="*/ 390852 h 762306"/>
                  <a:gd name="connsiteX12" fmla="*/ 432688 w 432688"/>
                  <a:gd name="connsiteY12" fmla="*/ 381615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81888"/>
                  <a:gd name="connsiteY0" fmla="*/ 340407 h 762306"/>
                  <a:gd name="connsiteX1" fmla="*/ 65010 w 381888"/>
                  <a:gd name="connsiteY1" fmla="*/ 502754 h 762306"/>
                  <a:gd name="connsiteX2" fmla="*/ 91297 w 381888"/>
                  <a:gd name="connsiteY2" fmla="*/ 190138 h 762306"/>
                  <a:gd name="connsiteX3" fmla="*/ 123624 w 381888"/>
                  <a:gd name="connsiteY3" fmla="*/ 761016 h 762306"/>
                  <a:gd name="connsiteX4" fmla="*/ 152755 w 381888"/>
                  <a:gd name="connsiteY4" fmla="*/ 438 h 762306"/>
                  <a:gd name="connsiteX5" fmla="*/ 187924 w 381888"/>
                  <a:gd name="connsiteY5" fmla="*/ 644852 h 762306"/>
                  <a:gd name="connsiteX6" fmla="*/ 218830 w 381888"/>
                  <a:gd name="connsiteY6" fmla="*/ 202928 h 762306"/>
                  <a:gd name="connsiteX7" fmla="*/ 255421 w 381888"/>
                  <a:gd name="connsiteY7" fmla="*/ 473978 h 762306"/>
                  <a:gd name="connsiteX8" fmla="*/ 282063 w 381888"/>
                  <a:gd name="connsiteY8" fmla="*/ 334012 h 762306"/>
                  <a:gd name="connsiteX9" fmla="*/ 321851 w 381888"/>
                  <a:gd name="connsiteY9" fmla="*/ 446270 h 762306"/>
                  <a:gd name="connsiteX10" fmla="*/ 358797 w 381888"/>
                  <a:gd name="connsiteY10" fmla="*/ 363142 h 762306"/>
                  <a:gd name="connsiteX11" fmla="*/ 381888 w 381888"/>
                  <a:gd name="connsiteY11" fmla="*/ 390852 h 762306"/>
                  <a:gd name="connsiteX0" fmla="*/ 0 w 358797"/>
                  <a:gd name="connsiteY0" fmla="*/ 340407 h 762306"/>
                  <a:gd name="connsiteX1" fmla="*/ 65010 w 358797"/>
                  <a:gd name="connsiteY1" fmla="*/ 502754 h 762306"/>
                  <a:gd name="connsiteX2" fmla="*/ 91297 w 358797"/>
                  <a:gd name="connsiteY2" fmla="*/ 190138 h 762306"/>
                  <a:gd name="connsiteX3" fmla="*/ 123624 w 358797"/>
                  <a:gd name="connsiteY3" fmla="*/ 761016 h 762306"/>
                  <a:gd name="connsiteX4" fmla="*/ 152755 w 358797"/>
                  <a:gd name="connsiteY4" fmla="*/ 438 h 762306"/>
                  <a:gd name="connsiteX5" fmla="*/ 187924 w 358797"/>
                  <a:gd name="connsiteY5" fmla="*/ 644852 h 762306"/>
                  <a:gd name="connsiteX6" fmla="*/ 218830 w 358797"/>
                  <a:gd name="connsiteY6" fmla="*/ 202928 h 762306"/>
                  <a:gd name="connsiteX7" fmla="*/ 255421 w 358797"/>
                  <a:gd name="connsiteY7" fmla="*/ 473978 h 762306"/>
                  <a:gd name="connsiteX8" fmla="*/ 282063 w 358797"/>
                  <a:gd name="connsiteY8" fmla="*/ 334012 h 762306"/>
                  <a:gd name="connsiteX9" fmla="*/ 321851 w 358797"/>
                  <a:gd name="connsiteY9" fmla="*/ 446270 h 762306"/>
                  <a:gd name="connsiteX10" fmla="*/ 358797 w 358797"/>
                  <a:gd name="connsiteY10" fmla="*/ 3631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46270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34012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40407 h 762306"/>
                  <a:gd name="connsiteX1" fmla="*/ 65010 w 365192"/>
                  <a:gd name="connsiteY1" fmla="*/ 502754 h 762306"/>
                  <a:gd name="connsiteX2" fmla="*/ 91297 w 365192"/>
                  <a:gd name="connsiteY2" fmla="*/ 190138 h 762306"/>
                  <a:gd name="connsiteX3" fmla="*/ 123624 w 365192"/>
                  <a:gd name="connsiteY3" fmla="*/ 761016 h 762306"/>
                  <a:gd name="connsiteX4" fmla="*/ 152755 w 365192"/>
                  <a:gd name="connsiteY4" fmla="*/ 438 h 762306"/>
                  <a:gd name="connsiteX5" fmla="*/ 187924 w 365192"/>
                  <a:gd name="connsiteY5" fmla="*/ 644852 h 762306"/>
                  <a:gd name="connsiteX6" fmla="*/ 218830 w 365192"/>
                  <a:gd name="connsiteY6" fmla="*/ 202928 h 762306"/>
                  <a:gd name="connsiteX7" fmla="*/ 255421 w 365192"/>
                  <a:gd name="connsiteY7" fmla="*/ 473978 h 762306"/>
                  <a:gd name="connsiteX8" fmla="*/ 282063 w 365192"/>
                  <a:gd name="connsiteY8" fmla="*/ 377697 h 762306"/>
                  <a:gd name="connsiteX9" fmla="*/ 321851 w 365192"/>
                  <a:gd name="connsiteY9" fmla="*/ 402585 h 762306"/>
                  <a:gd name="connsiteX10" fmla="*/ 365192 w 365192"/>
                  <a:gd name="connsiteY10" fmla="*/ 390942 h 762306"/>
                  <a:gd name="connsiteX0" fmla="*/ 0 w 365192"/>
                  <a:gd name="connsiteY0" fmla="*/ 339995 h 761894"/>
                  <a:gd name="connsiteX1" fmla="*/ 65010 w 365192"/>
                  <a:gd name="connsiteY1" fmla="*/ 502342 h 761894"/>
                  <a:gd name="connsiteX2" fmla="*/ 91297 w 365192"/>
                  <a:gd name="connsiteY2" fmla="*/ 189726 h 761894"/>
                  <a:gd name="connsiteX3" fmla="*/ 123624 w 365192"/>
                  <a:gd name="connsiteY3" fmla="*/ 760604 h 761894"/>
                  <a:gd name="connsiteX4" fmla="*/ 152755 w 365192"/>
                  <a:gd name="connsiteY4" fmla="*/ 26 h 761894"/>
                  <a:gd name="connsiteX5" fmla="*/ 194318 w 365192"/>
                  <a:gd name="connsiteY5" fmla="*/ 731812 h 761894"/>
                  <a:gd name="connsiteX6" fmla="*/ 218830 w 365192"/>
                  <a:gd name="connsiteY6" fmla="*/ 202516 h 761894"/>
                  <a:gd name="connsiteX7" fmla="*/ 255421 w 365192"/>
                  <a:gd name="connsiteY7" fmla="*/ 473566 h 761894"/>
                  <a:gd name="connsiteX8" fmla="*/ 282063 w 365192"/>
                  <a:gd name="connsiteY8" fmla="*/ 377285 h 761894"/>
                  <a:gd name="connsiteX9" fmla="*/ 321851 w 365192"/>
                  <a:gd name="connsiteY9" fmla="*/ 402173 h 761894"/>
                  <a:gd name="connsiteX10" fmla="*/ 365192 w 365192"/>
                  <a:gd name="connsiteY10" fmla="*/ 390530 h 761894"/>
                  <a:gd name="connsiteX0" fmla="*/ 0 w 365192"/>
                  <a:gd name="connsiteY0" fmla="*/ 339994 h 761063"/>
                  <a:gd name="connsiteX1" fmla="*/ 65010 w 365192"/>
                  <a:gd name="connsiteY1" fmla="*/ 502341 h 761063"/>
                  <a:gd name="connsiteX2" fmla="*/ 91297 w 365192"/>
                  <a:gd name="connsiteY2" fmla="*/ 118239 h 761063"/>
                  <a:gd name="connsiteX3" fmla="*/ 123624 w 365192"/>
                  <a:gd name="connsiteY3" fmla="*/ 760603 h 761063"/>
                  <a:gd name="connsiteX4" fmla="*/ 152755 w 365192"/>
                  <a:gd name="connsiteY4" fmla="*/ 25 h 761063"/>
                  <a:gd name="connsiteX5" fmla="*/ 194318 w 365192"/>
                  <a:gd name="connsiteY5" fmla="*/ 731811 h 761063"/>
                  <a:gd name="connsiteX6" fmla="*/ 218830 w 365192"/>
                  <a:gd name="connsiteY6" fmla="*/ 202515 h 761063"/>
                  <a:gd name="connsiteX7" fmla="*/ 255421 w 365192"/>
                  <a:gd name="connsiteY7" fmla="*/ 473565 h 761063"/>
                  <a:gd name="connsiteX8" fmla="*/ 282063 w 365192"/>
                  <a:gd name="connsiteY8" fmla="*/ 377284 h 761063"/>
                  <a:gd name="connsiteX9" fmla="*/ 321851 w 365192"/>
                  <a:gd name="connsiteY9" fmla="*/ 402172 h 761063"/>
                  <a:gd name="connsiteX10" fmla="*/ 365192 w 365192"/>
                  <a:gd name="connsiteY10" fmla="*/ 390529 h 761063"/>
                  <a:gd name="connsiteX0" fmla="*/ 0 w 365192"/>
                  <a:gd name="connsiteY0" fmla="*/ 339994 h 761053"/>
                  <a:gd name="connsiteX1" fmla="*/ 71404 w 365192"/>
                  <a:gd name="connsiteY1" fmla="*/ 581769 h 761053"/>
                  <a:gd name="connsiteX2" fmla="*/ 91297 w 365192"/>
                  <a:gd name="connsiteY2" fmla="*/ 118239 h 761053"/>
                  <a:gd name="connsiteX3" fmla="*/ 123624 w 365192"/>
                  <a:gd name="connsiteY3" fmla="*/ 760603 h 761053"/>
                  <a:gd name="connsiteX4" fmla="*/ 152755 w 365192"/>
                  <a:gd name="connsiteY4" fmla="*/ 25 h 761053"/>
                  <a:gd name="connsiteX5" fmla="*/ 194318 w 365192"/>
                  <a:gd name="connsiteY5" fmla="*/ 731811 h 761053"/>
                  <a:gd name="connsiteX6" fmla="*/ 218830 w 365192"/>
                  <a:gd name="connsiteY6" fmla="*/ 202515 h 761053"/>
                  <a:gd name="connsiteX7" fmla="*/ 255421 w 365192"/>
                  <a:gd name="connsiteY7" fmla="*/ 473565 h 761053"/>
                  <a:gd name="connsiteX8" fmla="*/ 282063 w 365192"/>
                  <a:gd name="connsiteY8" fmla="*/ 377284 h 761053"/>
                  <a:gd name="connsiteX9" fmla="*/ 321851 w 365192"/>
                  <a:gd name="connsiteY9" fmla="*/ 402172 h 761053"/>
                  <a:gd name="connsiteX10" fmla="*/ 365192 w 365192"/>
                  <a:gd name="connsiteY10" fmla="*/ 390529 h 761053"/>
                  <a:gd name="connsiteX0" fmla="*/ 0 w 368389"/>
                  <a:gd name="connsiteY0" fmla="*/ 383680 h 761053"/>
                  <a:gd name="connsiteX1" fmla="*/ 74601 w 368389"/>
                  <a:gd name="connsiteY1" fmla="*/ 581769 h 761053"/>
                  <a:gd name="connsiteX2" fmla="*/ 94494 w 368389"/>
                  <a:gd name="connsiteY2" fmla="*/ 118239 h 761053"/>
                  <a:gd name="connsiteX3" fmla="*/ 126821 w 368389"/>
                  <a:gd name="connsiteY3" fmla="*/ 760603 h 761053"/>
                  <a:gd name="connsiteX4" fmla="*/ 155952 w 368389"/>
                  <a:gd name="connsiteY4" fmla="*/ 25 h 761053"/>
                  <a:gd name="connsiteX5" fmla="*/ 197515 w 368389"/>
                  <a:gd name="connsiteY5" fmla="*/ 731811 h 761053"/>
                  <a:gd name="connsiteX6" fmla="*/ 222027 w 368389"/>
                  <a:gd name="connsiteY6" fmla="*/ 202515 h 761053"/>
                  <a:gd name="connsiteX7" fmla="*/ 258618 w 368389"/>
                  <a:gd name="connsiteY7" fmla="*/ 473565 h 761053"/>
                  <a:gd name="connsiteX8" fmla="*/ 285260 w 368389"/>
                  <a:gd name="connsiteY8" fmla="*/ 377284 h 761053"/>
                  <a:gd name="connsiteX9" fmla="*/ 325048 w 368389"/>
                  <a:gd name="connsiteY9" fmla="*/ 402172 h 761053"/>
                  <a:gd name="connsiteX10" fmla="*/ 368389 w 368389"/>
                  <a:gd name="connsiteY10" fmla="*/ 390529 h 761053"/>
                  <a:gd name="connsiteX0" fmla="*/ 11000 w 379389"/>
                  <a:gd name="connsiteY0" fmla="*/ 383680 h 761053"/>
                  <a:gd name="connsiteX1" fmla="*/ 4365 w 379389"/>
                  <a:gd name="connsiteY1" fmla="*/ 370087 h 761053"/>
                  <a:gd name="connsiteX2" fmla="*/ 85601 w 379389"/>
                  <a:gd name="connsiteY2" fmla="*/ 581769 h 761053"/>
                  <a:gd name="connsiteX3" fmla="*/ 105494 w 379389"/>
                  <a:gd name="connsiteY3" fmla="*/ 118239 h 761053"/>
                  <a:gd name="connsiteX4" fmla="*/ 137821 w 379389"/>
                  <a:gd name="connsiteY4" fmla="*/ 760603 h 761053"/>
                  <a:gd name="connsiteX5" fmla="*/ 166952 w 379389"/>
                  <a:gd name="connsiteY5" fmla="*/ 25 h 761053"/>
                  <a:gd name="connsiteX6" fmla="*/ 208515 w 379389"/>
                  <a:gd name="connsiteY6" fmla="*/ 731811 h 761053"/>
                  <a:gd name="connsiteX7" fmla="*/ 233027 w 379389"/>
                  <a:gd name="connsiteY7" fmla="*/ 202515 h 761053"/>
                  <a:gd name="connsiteX8" fmla="*/ 269618 w 379389"/>
                  <a:gd name="connsiteY8" fmla="*/ 473565 h 761053"/>
                  <a:gd name="connsiteX9" fmla="*/ 296260 w 379389"/>
                  <a:gd name="connsiteY9" fmla="*/ 377284 h 761053"/>
                  <a:gd name="connsiteX10" fmla="*/ 336048 w 379389"/>
                  <a:gd name="connsiteY10" fmla="*/ 402172 h 761053"/>
                  <a:gd name="connsiteX11" fmla="*/ 379389 w 379389"/>
                  <a:gd name="connsiteY11" fmla="*/ 390529 h 761053"/>
                  <a:gd name="connsiteX0" fmla="*/ 25354 w 393743"/>
                  <a:gd name="connsiteY0" fmla="*/ 383680 h 761053"/>
                  <a:gd name="connsiteX1" fmla="*/ 2733 w 393743"/>
                  <a:gd name="connsiteY1" fmla="*/ 413772 h 761053"/>
                  <a:gd name="connsiteX2" fmla="*/ 99955 w 393743"/>
                  <a:gd name="connsiteY2" fmla="*/ 581769 h 761053"/>
                  <a:gd name="connsiteX3" fmla="*/ 119848 w 393743"/>
                  <a:gd name="connsiteY3" fmla="*/ 118239 h 761053"/>
                  <a:gd name="connsiteX4" fmla="*/ 152175 w 393743"/>
                  <a:gd name="connsiteY4" fmla="*/ 760603 h 761053"/>
                  <a:gd name="connsiteX5" fmla="*/ 181306 w 393743"/>
                  <a:gd name="connsiteY5" fmla="*/ 25 h 761053"/>
                  <a:gd name="connsiteX6" fmla="*/ 222869 w 393743"/>
                  <a:gd name="connsiteY6" fmla="*/ 731811 h 761053"/>
                  <a:gd name="connsiteX7" fmla="*/ 247381 w 393743"/>
                  <a:gd name="connsiteY7" fmla="*/ 202515 h 761053"/>
                  <a:gd name="connsiteX8" fmla="*/ 283972 w 393743"/>
                  <a:gd name="connsiteY8" fmla="*/ 473565 h 761053"/>
                  <a:gd name="connsiteX9" fmla="*/ 310614 w 393743"/>
                  <a:gd name="connsiteY9" fmla="*/ 377284 h 761053"/>
                  <a:gd name="connsiteX10" fmla="*/ 350402 w 393743"/>
                  <a:gd name="connsiteY10" fmla="*/ 402172 h 761053"/>
                  <a:gd name="connsiteX11" fmla="*/ 393743 w 393743"/>
                  <a:gd name="connsiteY11" fmla="*/ 390529 h 761053"/>
                  <a:gd name="connsiteX0" fmla="*/ 831 w 369220"/>
                  <a:gd name="connsiteY0" fmla="*/ 383680 h 761053"/>
                  <a:gd name="connsiteX1" fmla="*/ 10182 w 369220"/>
                  <a:gd name="connsiteY1" fmla="*/ 334344 h 761053"/>
                  <a:gd name="connsiteX2" fmla="*/ 75432 w 369220"/>
                  <a:gd name="connsiteY2" fmla="*/ 581769 h 761053"/>
                  <a:gd name="connsiteX3" fmla="*/ 95325 w 369220"/>
                  <a:gd name="connsiteY3" fmla="*/ 118239 h 761053"/>
                  <a:gd name="connsiteX4" fmla="*/ 127652 w 369220"/>
                  <a:gd name="connsiteY4" fmla="*/ 760603 h 761053"/>
                  <a:gd name="connsiteX5" fmla="*/ 156783 w 369220"/>
                  <a:gd name="connsiteY5" fmla="*/ 25 h 761053"/>
                  <a:gd name="connsiteX6" fmla="*/ 198346 w 369220"/>
                  <a:gd name="connsiteY6" fmla="*/ 731811 h 761053"/>
                  <a:gd name="connsiteX7" fmla="*/ 222858 w 369220"/>
                  <a:gd name="connsiteY7" fmla="*/ 202515 h 761053"/>
                  <a:gd name="connsiteX8" fmla="*/ 259449 w 369220"/>
                  <a:gd name="connsiteY8" fmla="*/ 473565 h 761053"/>
                  <a:gd name="connsiteX9" fmla="*/ 286091 w 369220"/>
                  <a:gd name="connsiteY9" fmla="*/ 377284 h 761053"/>
                  <a:gd name="connsiteX10" fmla="*/ 325879 w 369220"/>
                  <a:gd name="connsiteY10" fmla="*/ 402172 h 761053"/>
                  <a:gd name="connsiteX11" fmla="*/ 369220 w 369220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34344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33 w 397196"/>
                  <a:gd name="connsiteY0" fmla="*/ 411480 h 761053"/>
                  <a:gd name="connsiteX1" fmla="*/ 38158 w 397196"/>
                  <a:gd name="connsiteY1" fmla="*/ 366116 h 761053"/>
                  <a:gd name="connsiteX2" fmla="*/ 103408 w 397196"/>
                  <a:gd name="connsiteY2" fmla="*/ 581769 h 761053"/>
                  <a:gd name="connsiteX3" fmla="*/ 123301 w 397196"/>
                  <a:gd name="connsiteY3" fmla="*/ 118239 h 761053"/>
                  <a:gd name="connsiteX4" fmla="*/ 155628 w 397196"/>
                  <a:gd name="connsiteY4" fmla="*/ 760603 h 761053"/>
                  <a:gd name="connsiteX5" fmla="*/ 184759 w 397196"/>
                  <a:gd name="connsiteY5" fmla="*/ 25 h 761053"/>
                  <a:gd name="connsiteX6" fmla="*/ 226322 w 397196"/>
                  <a:gd name="connsiteY6" fmla="*/ 731811 h 761053"/>
                  <a:gd name="connsiteX7" fmla="*/ 250834 w 397196"/>
                  <a:gd name="connsiteY7" fmla="*/ 202515 h 761053"/>
                  <a:gd name="connsiteX8" fmla="*/ 287425 w 397196"/>
                  <a:gd name="connsiteY8" fmla="*/ 473565 h 761053"/>
                  <a:gd name="connsiteX9" fmla="*/ 314067 w 397196"/>
                  <a:gd name="connsiteY9" fmla="*/ 377284 h 761053"/>
                  <a:gd name="connsiteX10" fmla="*/ 353855 w 397196"/>
                  <a:gd name="connsiteY10" fmla="*/ 402172 h 761053"/>
                  <a:gd name="connsiteX11" fmla="*/ 397196 w 397196"/>
                  <a:gd name="connsiteY11" fmla="*/ 390529 h 761053"/>
                  <a:gd name="connsiteX0" fmla="*/ 107 w 378086"/>
                  <a:gd name="connsiteY0" fmla="*/ 415451 h 761053"/>
                  <a:gd name="connsiteX1" fmla="*/ 19048 w 378086"/>
                  <a:gd name="connsiteY1" fmla="*/ 366116 h 761053"/>
                  <a:gd name="connsiteX2" fmla="*/ 84298 w 378086"/>
                  <a:gd name="connsiteY2" fmla="*/ 581769 h 761053"/>
                  <a:gd name="connsiteX3" fmla="*/ 104191 w 378086"/>
                  <a:gd name="connsiteY3" fmla="*/ 118239 h 761053"/>
                  <a:gd name="connsiteX4" fmla="*/ 136518 w 378086"/>
                  <a:gd name="connsiteY4" fmla="*/ 760603 h 761053"/>
                  <a:gd name="connsiteX5" fmla="*/ 165649 w 378086"/>
                  <a:gd name="connsiteY5" fmla="*/ 25 h 761053"/>
                  <a:gd name="connsiteX6" fmla="*/ 207212 w 378086"/>
                  <a:gd name="connsiteY6" fmla="*/ 731811 h 761053"/>
                  <a:gd name="connsiteX7" fmla="*/ 231724 w 378086"/>
                  <a:gd name="connsiteY7" fmla="*/ 202515 h 761053"/>
                  <a:gd name="connsiteX8" fmla="*/ 268315 w 378086"/>
                  <a:gd name="connsiteY8" fmla="*/ 473565 h 761053"/>
                  <a:gd name="connsiteX9" fmla="*/ 294957 w 378086"/>
                  <a:gd name="connsiteY9" fmla="*/ 377284 h 761053"/>
                  <a:gd name="connsiteX10" fmla="*/ 334745 w 378086"/>
                  <a:gd name="connsiteY10" fmla="*/ 402172 h 761053"/>
                  <a:gd name="connsiteX11" fmla="*/ 378086 w 378086"/>
                  <a:gd name="connsiteY11" fmla="*/ 390529 h 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086" h="761053">
                    <a:moveTo>
                      <a:pt x="107" y="415451"/>
                    </a:moveTo>
                    <a:cubicBezTo>
                      <a:pt x="-999" y="413186"/>
                      <a:pt x="6615" y="333101"/>
                      <a:pt x="19048" y="366116"/>
                    </a:cubicBezTo>
                    <a:cubicBezTo>
                      <a:pt x="31481" y="399131"/>
                      <a:pt x="70108" y="623082"/>
                      <a:pt x="84298" y="581769"/>
                    </a:cubicBezTo>
                    <a:cubicBezTo>
                      <a:pt x="98488" y="540456"/>
                      <a:pt x="95488" y="88433"/>
                      <a:pt x="104191" y="118239"/>
                    </a:cubicBezTo>
                    <a:cubicBezTo>
                      <a:pt x="112894" y="148045"/>
                      <a:pt x="126275" y="780305"/>
                      <a:pt x="136518" y="760603"/>
                    </a:cubicBezTo>
                    <a:cubicBezTo>
                      <a:pt x="146761" y="740901"/>
                      <a:pt x="153867" y="4824"/>
                      <a:pt x="165649" y="25"/>
                    </a:cubicBezTo>
                    <a:cubicBezTo>
                      <a:pt x="177431" y="-4774"/>
                      <a:pt x="196200" y="698063"/>
                      <a:pt x="207212" y="731811"/>
                    </a:cubicBezTo>
                    <a:cubicBezTo>
                      <a:pt x="218224" y="765559"/>
                      <a:pt x="221540" y="245556"/>
                      <a:pt x="231724" y="202515"/>
                    </a:cubicBezTo>
                    <a:cubicBezTo>
                      <a:pt x="241908" y="159474"/>
                      <a:pt x="257776" y="444437"/>
                      <a:pt x="268315" y="473565"/>
                    </a:cubicBezTo>
                    <a:cubicBezTo>
                      <a:pt x="278854" y="502693"/>
                      <a:pt x="283885" y="389183"/>
                      <a:pt x="294957" y="377284"/>
                    </a:cubicBezTo>
                    <a:cubicBezTo>
                      <a:pt x="306029" y="365385"/>
                      <a:pt x="320890" y="399965"/>
                      <a:pt x="334745" y="402172"/>
                    </a:cubicBezTo>
                    <a:cubicBezTo>
                      <a:pt x="348600" y="404379"/>
                      <a:pt x="378086" y="390529"/>
                      <a:pt x="378086" y="390529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262C2C-6271-01F9-CB9E-523780283161}"/>
                </a:ext>
              </a:extLst>
            </p:cNvPr>
            <p:cNvGrpSpPr/>
            <p:nvPr/>
          </p:nvGrpSpPr>
          <p:grpSpPr>
            <a:xfrm>
              <a:off x="4666669" y="3504588"/>
              <a:ext cx="519580" cy="669962"/>
              <a:chOff x="3374017" y="5454073"/>
              <a:chExt cx="519580" cy="669962"/>
            </a:xfrm>
          </p:grpSpPr>
          <p:sp>
            <p:nvSpPr>
              <p:cNvPr id="23" name="Freeform: Shape 17">
                <a:extLst>
                  <a:ext uri="{FF2B5EF4-FFF2-40B4-BE49-F238E27FC236}">
                    <a16:creationId xmlns:a16="http://schemas.microsoft.com/office/drawing/2014/main" id="{B46E7359-CE44-F8D8-9314-CD136201AA7B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17">
                <a:extLst>
                  <a:ext uri="{FF2B5EF4-FFF2-40B4-BE49-F238E27FC236}">
                    <a16:creationId xmlns:a16="http://schemas.microsoft.com/office/drawing/2014/main" id="{89371B75-E2C5-B776-120E-CD85490EE5BC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964">
                <a:extLst>
                  <a:ext uri="{FF2B5EF4-FFF2-40B4-BE49-F238E27FC236}">
                    <a16:creationId xmlns:a16="http://schemas.microsoft.com/office/drawing/2014/main" id="{89251D5D-98E1-E9B8-C172-D7E8D2053A5B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8853F64-4D45-1E77-9A74-2C3B4CD8075B}"/>
                </a:ext>
              </a:extLst>
            </p:cNvPr>
            <p:cNvGrpSpPr/>
            <p:nvPr/>
          </p:nvGrpSpPr>
          <p:grpSpPr>
            <a:xfrm>
              <a:off x="8632345" y="3504588"/>
              <a:ext cx="519580" cy="669962"/>
              <a:chOff x="3374017" y="5454073"/>
              <a:chExt cx="519580" cy="669962"/>
            </a:xfrm>
          </p:grpSpPr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31F049FA-3AB9-5749-47BC-D247F6B7BF07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7">
                <a:extLst>
                  <a:ext uri="{FF2B5EF4-FFF2-40B4-BE49-F238E27FC236}">
                    <a16:creationId xmlns:a16="http://schemas.microsoft.com/office/drawing/2014/main" id="{2840CAC4-B96F-1606-379E-DACC543AA1BC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964">
                <a:extLst>
                  <a:ext uri="{FF2B5EF4-FFF2-40B4-BE49-F238E27FC236}">
                    <a16:creationId xmlns:a16="http://schemas.microsoft.com/office/drawing/2014/main" id="{5720502A-B2A8-E568-2620-1E69F29F66A0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3AEFA2-E03D-7648-B701-2D384234525B}"/>
                </a:ext>
              </a:extLst>
            </p:cNvPr>
            <p:cNvGrpSpPr/>
            <p:nvPr/>
          </p:nvGrpSpPr>
          <p:grpSpPr>
            <a:xfrm>
              <a:off x="7310453" y="3502220"/>
              <a:ext cx="519580" cy="674698"/>
              <a:chOff x="3417985" y="4750976"/>
              <a:chExt cx="519580" cy="674698"/>
            </a:xfrm>
          </p:grpSpPr>
          <p:sp>
            <p:nvSpPr>
              <p:cNvPr id="47" name="Freeform: Shape 17">
                <a:extLst>
                  <a:ext uri="{FF2B5EF4-FFF2-40B4-BE49-F238E27FC236}">
                    <a16:creationId xmlns:a16="http://schemas.microsoft.com/office/drawing/2014/main" id="{B9F2E89C-A0C9-9B16-9FD9-10C04CF06775}"/>
                  </a:ext>
                </a:extLst>
              </p:cNvPr>
              <p:cNvSpPr/>
              <p:nvPr/>
            </p:nvSpPr>
            <p:spPr>
              <a:xfrm>
                <a:off x="3417985" y="475097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17">
                <a:extLst>
                  <a:ext uri="{FF2B5EF4-FFF2-40B4-BE49-F238E27FC236}">
                    <a16:creationId xmlns:a16="http://schemas.microsoft.com/office/drawing/2014/main" id="{DC4AE996-1549-9964-FAF4-5B822592C491}"/>
                  </a:ext>
                </a:extLst>
              </p:cNvPr>
              <p:cNvSpPr/>
              <p:nvPr/>
            </p:nvSpPr>
            <p:spPr>
              <a:xfrm flipV="1">
                <a:off x="3428641" y="508555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964">
                <a:extLst>
                  <a:ext uri="{FF2B5EF4-FFF2-40B4-BE49-F238E27FC236}">
                    <a16:creationId xmlns:a16="http://schemas.microsoft.com/office/drawing/2014/main" id="{9C508919-5810-CEF3-E4DA-8D48996CA00B}"/>
                  </a:ext>
                </a:extLst>
              </p:cNvPr>
              <p:cNvSpPr/>
              <p:nvPr/>
            </p:nvSpPr>
            <p:spPr>
              <a:xfrm rot="10800000">
                <a:off x="3468357" y="4819647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30B21E8-8D4C-FDC4-8E93-8B55BC18D653}"/>
                </a:ext>
              </a:extLst>
            </p:cNvPr>
            <p:cNvGrpSpPr/>
            <p:nvPr/>
          </p:nvGrpSpPr>
          <p:grpSpPr>
            <a:xfrm>
              <a:off x="5988561" y="3502220"/>
              <a:ext cx="519580" cy="674698"/>
              <a:chOff x="3417985" y="4750976"/>
              <a:chExt cx="519580" cy="674698"/>
            </a:xfrm>
          </p:grpSpPr>
          <p:sp>
            <p:nvSpPr>
              <p:cNvPr id="52" name="Freeform: Shape 17">
                <a:extLst>
                  <a:ext uri="{FF2B5EF4-FFF2-40B4-BE49-F238E27FC236}">
                    <a16:creationId xmlns:a16="http://schemas.microsoft.com/office/drawing/2014/main" id="{44B0C9A4-CC42-10C5-2DD0-8704CFC280EF}"/>
                  </a:ext>
                </a:extLst>
              </p:cNvPr>
              <p:cNvSpPr/>
              <p:nvPr/>
            </p:nvSpPr>
            <p:spPr>
              <a:xfrm>
                <a:off x="3417985" y="4750976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CB4B4B0A-ED1F-0D28-5E6C-A967BDEC5606}"/>
                  </a:ext>
                </a:extLst>
              </p:cNvPr>
              <p:cNvSpPr/>
              <p:nvPr/>
            </p:nvSpPr>
            <p:spPr>
              <a:xfrm flipV="1">
                <a:off x="3428641" y="5085550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964">
                <a:extLst>
                  <a:ext uri="{FF2B5EF4-FFF2-40B4-BE49-F238E27FC236}">
                    <a16:creationId xmlns:a16="http://schemas.microsoft.com/office/drawing/2014/main" id="{59BFCD6C-E768-F2E2-AC8B-710EFBDFEEE9}"/>
                  </a:ext>
                </a:extLst>
              </p:cNvPr>
              <p:cNvSpPr/>
              <p:nvPr/>
            </p:nvSpPr>
            <p:spPr>
              <a:xfrm rot="10800000">
                <a:off x="3468357" y="4819647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88BC03-A47A-2B79-95BA-D0EAFCE03253}"/>
                </a:ext>
              </a:extLst>
            </p:cNvPr>
            <p:cNvGrpSpPr/>
            <p:nvPr/>
          </p:nvGrpSpPr>
          <p:grpSpPr>
            <a:xfrm>
              <a:off x="9954238" y="3504588"/>
              <a:ext cx="519580" cy="669962"/>
              <a:chOff x="3374017" y="5454073"/>
              <a:chExt cx="519580" cy="669962"/>
            </a:xfrm>
          </p:grpSpPr>
          <p:sp>
            <p:nvSpPr>
              <p:cNvPr id="11" name="Freeform: Shape 17">
                <a:extLst>
                  <a:ext uri="{FF2B5EF4-FFF2-40B4-BE49-F238E27FC236}">
                    <a16:creationId xmlns:a16="http://schemas.microsoft.com/office/drawing/2014/main" id="{7C1A986B-93DA-F8D7-1843-0D1806B5285B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7">
                <a:extLst>
                  <a:ext uri="{FF2B5EF4-FFF2-40B4-BE49-F238E27FC236}">
                    <a16:creationId xmlns:a16="http://schemas.microsoft.com/office/drawing/2014/main" id="{B4DE038C-84D9-0BBA-C0FD-F17E7742E92A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964">
                <a:extLst>
                  <a:ext uri="{FF2B5EF4-FFF2-40B4-BE49-F238E27FC236}">
                    <a16:creationId xmlns:a16="http://schemas.microsoft.com/office/drawing/2014/main" id="{C3D9A3A3-3219-BEF0-A8EF-DBE7D9265F4A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7EAAB-90BF-65EC-462E-59DE0CF0027D}"/>
                  </a:ext>
                </a:extLst>
              </p:cNvPr>
              <p:cNvSpPr txBox="1"/>
              <p:nvPr/>
            </p:nvSpPr>
            <p:spPr>
              <a:xfrm>
                <a:off x="4056290" y="3035730"/>
                <a:ext cx="6103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87EAAB-90BF-65EC-462E-59DE0CF00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90" y="3035730"/>
                <a:ext cx="610379" cy="307777"/>
              </a:xfrm>
              <a:prstGeom prst="rect">
                <a:avLst/>
              </a:prstGeom>
              <a:blipFill>
                <a:blip r:embed="rId3"/>
                <a:stretch>
                  <a:fillRect l="-297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ket 15">
            <a:extLst>
              <a:ext uri="{FF2B5EF4-FFF2-40B4-BE49-F238E27FC236}">
                <a16:creationId xmlns:a16="http://schemas.microsoft.com/office/drawing/2014/main" id="{7BF8975E-1D07-C22E-2A4A-8BAEC256AD04}"/>
              </a:ext>
            </a:extLst>
          </p:cNvPr>
          <p:cNvSpPr/>
          <p:nvPr/>
        </p:nvSpPr>
        <p:spPr>
          <a:xfrm rot="16200000">
            <a:off x="4221096" y="2732047"/>
            <a:ext cx="108042" cy="1351755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D7314-0EE8-6661-91FE-D9EBA8B84E5F}"/>
              </a:ext>
            </a:extLst>
          </p:cNvPr>
          <p:cNvSpPr txBox="1"/>
          <p:nvPr/>
        </p:nvSpPr>
        <p:spPr>
          <a:xfrm>
            <a:off x="11091713" y="3744003"/>
            <a:ext cx="879416" cy="27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E7A6C4-460C-6B8E-0ACB-60E209C532C4}"/>
              </a:ext>
            </a:extLst>
          </p:cNvPr>
          <p:cNvCxnSpPr/>
          <p:nvPr/>
        </p:nvCxnSpPr>
        <p:spPr>
          <a:xfrm>
            <a:off x="9297679" y="3286116"/>
            <a:ext cx="0" cy="11069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B3FE58-BFF3-397C-5F8A-93D5EE67D081}"/>
              </a:ext>
            </a:extLst>
          </p:cNvPr>
          <p:cNvSpPr txBox="1"/>
          <p:nvPr/>
        </p:nvSpPr>
        <p:spPr>
          <a:xfrm>
            <a:off x="8786181" y="411846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6E5180-92EC-3E3C-2F9F-03FD463BCF21}"/>
              </a:ext>
            </a:extLst>
          </p:cNvPr>
          <p:cNvSpPr txBox="1"/>
          <p:nvPr/>
        </p:nvSpPr>
        <p:spPr>
          <a:xfrm>
            <a:off x="10023251" y="41184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BD842-985E-02D2-220D-BD1F5A7795AC}"/>
              </a:ext>
            </a:extLst>
          </p:cNvPr>
          <p:cNvSpPr txBox="1"/>
          <p:nvPr/>
        </p:nvSpPr>
        <p:spPr>
          <a:xfrm>
            <a:off x="7363463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51106-8D32-54F7-1AE8-2FAC70D71FFC}"/>
              </a:ext>
            </a:extLst>
          </p:cNvPr>
          <p:cNvSpPr txBox="1"/>
          <p:nvPr/>
        </p:nvSpPr>
        <p:spPr>
          <a:xfrm>
            <a:off x="5982374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EECE3-1D9F-7F82-B783-2F5003FF920A}"/>
              </a:ext>
            </a:extLst>
          </p:cNvPr>
          <p:cNvSpPr txBox="1"/>
          <p:nvPr/>
        </p:nvSpPr>
        <p:spPr>
          <a:xfrm>
            <a:off x="4714725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D6777A-2847-1CC2-4903-02B7F754F57D}"/>
              </a:ext>
            </a:extLst>
          </p:cNvPr>
          <p:cNvSpPr txBox="1"/>
          <p:nvPr/>
        </p:nvSpPr>
        <p:spPr>
          <a:xfrm>
            <a:off x="3387691" y="411846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k+4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5075C5D-07C2-1A19-3D4A-630792C14D3F}"/>
              </a:ext>
            </a:extLst>
          </p:cNvPr>
          <p:cNvGrpSpPr/>
          <p:nvPr/>
        </p:nvGrpSpPr>
        <p:grpSpPr>
          <a:xfrm>
            <a:off x="7133620" y="5134920"/>
            <a:ext cx="4328118" cy="1467400"/>
            <a:chOff x="4691986" y="5339300"/>
            <a:chExt cx="4328118" cy="146740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B7B5649-279C-4AD3-B8DC-0C5198C6EE02}"/>
                </a:ext>
              </a:extLst>
            </p:cNvPr>
            <p:cNvCxnSpPr>
              <a:cxnSpLocks/>
            </p:cNvCxnSpPr>
            <p:nvPr/>
          </p:nvCxnSpPr>
          <p:spPr>
            <a:xfrm>
              <a:off x="7396069" y="5339300"/>
              <a:ext cx="0" cy="1073381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B6C5C3-D5DE-D824-13D4-1967AA070FF6}"/>
                </a:ext>
              </a:extLst>
            </p:cNvPr>
            <p:cNvCxnSpPr>
              <a:cxnSpLocks/>
            </p:cNvCxnSpPr>
            <p:nvPr/>
          </p:nvCxnSpPr>
          <p:spPr>
            <a:xfrm>
              <a:off x="7515913" y="5339300"/>
              <a:ext cx="0" cy="1073381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D563D8A-34F8-8671-D910-8DF93DFE7EB0}"/>
                </a:ext>
              </a:extLst>
            </p:cNvPr>
            <p:cNvGrpSpPr/>
            <p:nvPr/>
          </p:nvGrpSpPr>
          <p:grpSpPr>
            <a:xfrm>
              <a:off x="4691986" y="5420189"/>
              <a:ext cx="4328118" cy="1386511"/>
              <a:chOff x="4691986" y="5420189"/>
              <a:chExt cx="4328118" cy="1386511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8FC4327-EE0E-652F-4875-DB13B3540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986" y="6439393"/>
                <a:ext cx="41200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12A59EF-ACBF-9722-428E-8115DA85B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9345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7A7C5FD-13D0-4DF1-7B73-1CAFBB8BB643}"/>
                  </a:ext>
                </a:extLst>
              </p:cNvPr>
              <p:cNvCxnSpPr/>
              <p:nvPr/>
            </p:nvCxnSpPr>
            <p:spPr>
              <a:xfrm flipV="1">
                <a:off x="4691986" y="5536926"/>
                <a:ext cx="0" cy="9024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F3FD814-E5D3-D3A4-FBA3-A56005A7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9501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13E35CA-9076-457C-E859-08D65289F0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99189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FE4F57A-4D0A-0DC6-D557-ECFC09CAF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9033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90FAF89-6D60-0BAB-8143-8C33B1AA1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877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6E3B60-AA1D-C400-8F3F-603F93C89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721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715B963-244F-DAEC-2A8E-9E11A890C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8565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F0CB4B3-F383-7BEB-3A9F-B76BF6C28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409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FB4E89E-E4A9-CEA5-BD2F-6D83B45BE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8253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7C81519-548B-FC14-68E0-92EADD55D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8097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B958623-0FB6-4B22-1D95-4F07BB7F8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941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C32BA7A-3023-C32E-3C6D-105E7F0A9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7785" y="6096442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8182AD0-AEC5-3110-12CF-1DAFCD892C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629" y="6254561"/>
                <a:ext cx="0" cy="15812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2685228-7D73-FDB5-B1D6-214548722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7473" y="6196725"/>
                <a:ext cx="0" cy="2159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E7CF9D3-7155-5AE7-AC5C-CD7BA2CC8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17" y="6131243"/>
                <a:ext cx="0" cy="28143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0A12DAB-9F46-A37D-13AA-E68940BCCE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161" y="5988159"/>
                <a:ext cx="0" cy="424522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01644CF-39B2-F7FB-8762-4CD5F528FE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7005" y="5915978"/>
                <a:ext cx="0" cy="496703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5FA1F3D-6450-7945-DEBF-668A650E1B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6849" y="5875990"/>
                <a:ext cx="7670" cy="536691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6D7C4C4-1C96-71E7-D6BC-E70709C12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0594" y="5766913"/>
                <a:ext cx="6099" cy="645767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1DE8946-824D-0D9B-6560-4BB0E407E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537" y="5662857"/>
                <a:ext cx="0" cy="749824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B5EC428-BFDD-3EF9-73BE-72817962ED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6381" y="5500725"/>
                <a:ext cx="0" cy="911956"/>
              </a:xfrm>
              <a:prstGeom prst="line">
                <a:avLst/>
              </a:prstGeom>
              <a:ln w="38100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65AD7D9-4702-E02B-0620-D5CF29AB2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6225" y="5420189"/>
                <a:ext cx="0" cy="992492"/>
              </a:xfrm>
              <a:prstGeom prst="line">
                <a:avLst/>
              </a:prstGeom>
              <a:ln w="38100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4C96BC4-C695-4859-D4CF-7B62C72A5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5757" y="5420189"/>
                <a:ext cx="0" cy="992492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F83ECC1-9D42-B384-1008-C72090E09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5601" y="5536926"/>
                <a:ext cx="0" cy="87575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8C64B05-F38D-FC79-7B2D-AD7D99308F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5444" y="5747785"/>
                <a:ext cx="0" cy="664896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07A4B15-C3B4-72ED-8336-A77669330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5288" y="5875990"/>
                <a:ext cx="0" cy="536691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40FDDBA-4D86-4675-E551-AB97A0C19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5132" y="5988159"/>
                <a:ext cx="0" cy="424522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640EECE-9A26-A09D-9F9A-FEB25F017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976" y="6080233"/>
                <a:ext cx="0" cy="332448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05C6DF5-EC7D-D74E-89B4-B2679EC48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4820" y="6246457"/>
                <a:ext cx="0" cy="166224"/>
              </a:xfrm>
              <a:prstGeom prst="line">
                <a:avLst/>
              </a:prstGeom>
              <a:ln w="38100">
                <a:solidFill>
                  <a:srgbClr val="DC66E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8F27B5B-B748-CB28-8394-E44BB2871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4664" y="6246457"/>
                <a:ext cx="0" cy="166224"/>
              </a:xfrm>
              <a:prstGeom prst="line">
                <a:avLst/>
              </a:prstGeom>
              <a:ln w="38100">
                <a:solidFill>
                  <a:srgbClr val="DC66E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8520FA7-351F-1A75-F06D-FE051842B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4504" y="6304703"/>
                <a:ext cx="0" cy="107978"/>
              </a:xfrm>
              <a:prstGeom prst="line">
                <a:avLst/>
              </a:prstGeom>
              <a:ln w="38100">
                <a:solidFill>
                  <a:srgbClr val="DC66E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43C5674-E250-CE05-8BE5-DE5B844A2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9119" y="6096443"/>
                <a:ext cx="0" cy="31623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ight Bracket 84">
                <a:extLst>
                  <a:ext uri="{FF2B5EF4-FFF2-40B4-BE49-F238E27FC236}">
                    <a16:creationId xmlns:a16="http://schemas.microsoft.com/office/drawing/2014/main" id="{7A2C7319-047B-223D-4D1F-403978B62EB4}"/>
                  </a:ext>
                </a:extLst>
              </p:cNvPr>
              <p:cNvSpPr/>
              <p:nvPr/>
            </p:nvSpPr>
            <p:spPr>
              <a:xfrm rot="5400000">
                <a:off x="5281902" y="6437731"/>
                <a:ext cx="45719" cy="107914"/>
              </a:xfrm>
              <a:prstGeom prst="rightBracket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91C2A2D3-818A-378F-EF56-2D6F64A39616}"/>
                      </a:ext>
                    </a:extLst>
                  </p:cNvPr>
                  <p:cNvSpPr txBox="1"/>
                  <p:nvPr/>
                </p:nvSpPr>
                <p:spPr>
                  <a:xfrm>
                    <a:off x="5166995" y="6498923"/>
                    <a:ext cx="26468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mbria Math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91C2A2D3-818A-378F-EF56-2D6F64A396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6995" y="6498923"/>
                    <a:ext cx="264688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818" r="-9091" b="-3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62EADDB-F8C6-04C6-61EA-A4DFA9D946CD}"/>
                  </a:ext>
                </a:extLst>
              </p:cNvPr>
              <p:cNvSpPr txBox="1"/>
              <p:nvPr/>
            </p:nvSpPr>
            <p:spPr>
              <a:xfrm>
                <a:off x="8798520" y="6299621"/>
                <a:ext cx="2215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F02FB71-4708-794D-EC4F-549BBC1E38C2}"/>
              </a:ext>
            </a:extLst>
          </p:cNvPr>
          <p:cNvSpPr txBox="1"/>
          <p:nvPr/>
        </p:nvSpPr>
        <p:spPr>
          <a:xfrm>
            <a:off x="9656464" y="4699168"/>
            <a:ext cx="275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Domain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3F263C7-1B6D-4627-2CD8-E6AC3064A36B}"/>
              </a:ext>
            </a:extLst>
          </p:cNvPr>
          <p:cNvSpPr txBox="1"/>
          <p:nvPr/>
        </p:nvSpPr>
        <p:spPr>
          <a:xfrm>
            <a:off x="5913983" y="2924804"/>
            <a:ext cx="199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Domain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D81F6705-9362-CDF6-5D8B-B60B83FE89A5}"/>
              </a:ext>
            </a:extLst>
          </p:cNvPr>
          <p:cNvSpPr/>
          <p:nvPr/>
        </p:nvSpPr>
        <p:spPr>
          <a:xfrm>
            <a:off x="9141269" y="4619232"/>
            <a:ext cx="288856" cy="46166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F9648BF-ACBE-3CC5-AC3D-4382D0831E9C}"/>
              </a:ext>
            </a:extLst>
          </p:cNvPr>
          <p:cNvSpPr txBox="1"/>
          <p:nvPr/>
        </p:nvSpPr>
        <p:spPr>
          <a:xfrm>
            <a:off x="7349852" y="4562409"/>
            <a:ext cx="189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Fourier Transform of many pulses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3060689-DDB9-0D01-2E74-B8F41C0884DC}"/>
              </a:ext>
            </a:extLst>
          </p:cNvPr>
          <p:cNvSpPr txBox="1"/>
          <p:nvPr/>
        </p:nvSpPr>
        <p:spPr>
          <a:xfrm>
            <a:off x="2537001" y="5458195"/>
            <a:ext cx="450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Broadband, narrow linewidth, few-fs timing jitter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2BBF3E3-203D-AB87-C92E-C2AFEEA3315B}"/>
              </a:ext>
            </a:extLst>
          </p:cNvPr>
          <p:cNvGrpSpPr/>
          <p:nvPr/>
        </p:nvGrpSpPr>
        <p:grpSpPr>
          <a:xfrm>
            <a:off x="9197629" y="2217790"/>
            <a:ext cx="2709963" cy="953960"/>
            <a:chOff x="7384651" y="5219533"/>
            <a:chExt cx="2709963" cy="95396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696FA98-2163-B373-E441-92709DF8F0CF}"/>
                </a:ext>
              </a:extLst>
            </p:cNvPr>
            <p:cNvSpPr/>
            <p:nvPr/>
          </p:nvSpPr>
          <p:spPr>
            <a:xfrm>
              <a:off x="7384651" y="5219533"/>
              <a:ext cx="2709963" cy="953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8" name="Group 10">
              <a:extLst>
                <a:ext uri="{FF2B5EF4-FFF2-40B4-BE49-F238E27FC236}">
                  <a16:creationId xmlns:a16="http://schemas.microsoft.com/office/drawing/2014/main" id="{2956F81C-ACB1-DC0A-2B95-D0D689848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4651" y="5268014"/>
              <a:ext cx="2517610" cy="830997"/>
              <a:chOff x="6376633" y="1676003"/>
              <a:chExt cx="2796959" cy="923655"/>
            </a:xfrm>
          </p:grpSpPr>
          <p:pic>
            <p:nvPicPr>
              <p:cNvPr id="99" name="Picture 219" descr="Nobel_medal_dsc06171.png">
                <a:extLst>
                  <a:ext uri="{FF2B5EF4-FFF2-40B4-BE49-F238E27FC236}">
                    <a16:creationId xmlns:a16="http://schemas.microsoft.com/office/drawing/2014/main" id="{902CE809-483C-4BAD-E8AD-4A6A5B5D6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009" y="1676003"/>
                <a:ext cx="920583" cy="9206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TextBox 221">
                <a:extLst>
                  <a:ext uri="{FF2B5EF4-FFF2-40B4-BE49-F238E27FC236}">
                    <a16:creationId xmlns:a16="http://schemas.microsoft.com/office/drawing/2014/main" id="{94C86157-78FE-13CE-0147-B5573F940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6633" y="1676003"/>
                <a:ext cx="1950409" cy="923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 eaLnBrk="0" hangingPunct="0"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 eaLnBrk="0" hangingPunct="0"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 eaLnBrk="0" hangingPunct="0"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 eaLnBrk="0" hangingPunct="0"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FFFFFF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marL="0" marR="0" lvl="0" indent="0" algn="ctr" defTabSz="91439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ヒラギノ角ゴ Pro W3" charset="-128"/>
                    <a:cs typeface="+mn-cs"/>
                    <a:sym typeface="Arial" pitchFamily="34" charset="0"/>
                  </a:rPr>
                  <a:t>Nobel Prize 2005</a:t>
                </a:r>
              </a:p>
              <a:p>
                <a:pPr marL="0" marR="0" lvl="0" indent="0" algn="ctr" defTabSz="91439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ヒラギノ角ゴ Pro W3" charset="-128"/>
                    <a:cs typeface="+mn-cs"/>
                    <a:sym typeface="Arial" pitchFamily="34" charset="0"/>
                  </a:rPr>
                  <a:t>T.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ヒラギノ角ゴ Pro W3" charset="-128"/>
                    <a:cs typeface="+mn-cs"/>
                    <a:sym typeface="Arial" pitchFamily="34" charset="0"/>
                  </a:rPr>
                  <a:t>Hänsch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ヒラギノ角ゴ Pro W3" charset="-128"/>
                  <a:cs typeface="+mn-cs"/>
                  <a:sym typeface="Arial" pitchFamily="34" charset="0"/>
                </a:endParaRPr>
              </a:p>
              <a:p>
                <a:pPr marL="0" marR="0" lvl="0" indent="0" algn="ctr" defTabSz="91439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ヒラギノ角ゴ Pro W3" charset="-128"/>
                    <a:cs typeface="+mn-cs"/>
                    <a:sym typeface="Arial" pitchFamily="34" charset="0"/>
                  </a:rPr>
                  <a:t>J. Hall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589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0F88E-DCDE-BC92-505F-A28CE060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8170-DDDE-A34F-09F9-E44DBB1F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Frequency Combs Make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Timing Comparisons at 18-Digits Possible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62A2FFB-A5B1-FC4A-E56B-7DBA69F7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F7CF1E-80CF-6B7B-5938-C86964FA2301}"/>
              </a:ext>
            </a:extLst>
          </p:cNvPr>
          <p:cNvSpPr/>
          <p:nvPr/>
        </p:nvSpPr>
        <p:spPr>
          <a:xfrm>
            <a:off x="850083" y="1453865"/>
            <a:ext cx="2503167" cy="1159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Clock or reference oscillator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908775-E9B3-D10F-0B73-13BC0419869C}"/>
              </a:ext>
            </a:extLst>
          </p:cNvPr>
          <p:cNvSpPr/>
          <p:nvPr/>
        </p:nvSpPr>
        <p:spPr>
          <a:xfrm>
            <a:off x="1969908" y="2891669"/>
            <a:ext cx="1383342" cy="104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63" name="Graphic 62" descr="Clock with solid fill">
            <a:extLst>
              <a:ext uri="{FF2B5EF4-FFF2-40B4-BE49-F238E27FC236}">
                <a16:creationId xmlns:a16="http://schemas.microsoft.com/office/drawing/2014/main" id="{1B47D94B-A468-DA15-3E31-96D19959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4379" y="1518033"/>
            <a:ext cx="914400" cy="914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0DFA873-7DAF-4134-6EAD-507F9FE58C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907" y="3101340"/>
            <a:ext cx="1383341" cy="719647"/>
          </a:xfrm>
          <a:prstGeom prst="rect">
            <a:avLst/>
          </a:prstGeom>
          <a:ln w="3175">
            <a:noFill/>
          </a:ln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33E165A-797F-28FA-A868-7A040AF1C0F9}"/>
              </a:ext>
            </a:extLst>
          </p:cNvPr>
          <p:cNvCxnSpPr>
            <a:cxnSpLocks/>
          </p:cNvCxnSpPr>
          <p:nvPr/>
        </p:nvCxnSpPr>
        <p:spPr>
          <a:xfrm>
            <a:off x="2774942" y="2613414"/>
            <a:ext cx="0" cy="12178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Lock with solid fill">
            <a:extLst>
              <a:ext uri="{FF2B5EF4-FFF2-40B4-BE49-F238E27FC236}">
                <a16:creationId xmlns:a16="http://schemas.microsoft.com/office/drawing/2014/main" id="{B62EB008-1F8E-CAA9-27F1-152B6B1C7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586452" y="3101339"/>
            <a:ext cx="487514" cy="487514"/>
          </a:xfrm>
          <a:prstGeom prst="rect">
            <a:avLst/>
          </a:prstGeom>
        </p:spPr>
      </p:pic>
      <p:pic>
        <p:nvPicPr>
          <p:cNvPr id="79" name="Graphic 78" descr="Lock with solid fill">
            <a:extLst>
              <a:ext uri="{FF2B5EF4-FFF2-40B4-BE49-F238E27FC236}">
                <a16:creationId xmlns:a16="http://schemas.microsoft.com/office/drawing/2014/main" id="{8FD8BA3A-CB78-AB4D-C1D8-E26A2C331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911929" y="3496316"/>
            <a:ext cx="385098" cy="385098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7DFBFAE4-0412-7C09-A16A-F5DBE1C23E86}"/>
              </a:ext>
            </a:extLst>
          </p:cNvPr>
          <p:cNvSpPr/>
          <p:nvPr/>
        </p:nvSpPr>
        <p:spPr>
          <a:xfrm>
            <a:off x="45675" y="1184949"/>
            <a:ext cx="5971768" cy="434278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1D6569C-C449-F9AC-5B0A-6E224BEC019E}"/>
              </a:ext>
            </a:extLst>
          </p:cNvPr>
          <p:cNvSpPr txBox="1"/>
          <p:nvPr/>
        </p:nvSpPr>
        <p:spPr>
          <a:xfrm>
            <a:off x="2193275" y="5130232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Site A</a:t>
            </a:r>
          </a:p>
        </p:txBody>
      </p: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999099C0-22C4-DFB7-42D6-4E6F7D7B7767}"/>
              </a:ext>
            </a:extLst>
          </p:cNvPr>
          <p:cNvCxnSpPr>
            <a:cxnSpLocks/>
          </p:cNvCxnSpPr>
          <p:nvPr/>
        </p:nvCxnSpPr>
        <p:spPr>
          <a:xfrm flipV="1">
            <a:off x="3378059" y="3175482"/>
            <a:ext cx="5467482" cy="534129"/>
          </a:xfrm>
          <a:prstGeom prst="bentConnector3">
            <a:avLst>
              <a:gd name="adj1" fmla="val 9984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47FE59-B250-0971-60D2-6CC6D8BC9621}"/>
              </a:ext>
            </a:extLst>
          </p:cNvPr>
          <p:cNvGrpSpPr/>
          <p:nvPr/>
        </p:nvGrpSpPr>
        <p:grpSpPr>
          <a:xfrm>
            <a:off x="3405282" y="3362400"/>
            <a:ext cx="519580" cy="669962"/>
            <a:chOff x="3374017" y="5454073"/>
            <a:chExt cx="519580" cy="669962"/>
          </a:xfrm>
        </p:grpSpPr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01ADBFB5-55E1-3283-ABC8-579556B78008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: Shape 17">
              <a:extLst>
                <a:ext uri="{FF2B5EF4-FFF2-40B4-BE49-F238E27FC236}">
                  <a16:creationId xmlns:a16="http://schemas.microsoft.com/office/drawing/2014/main" id="{B6A8CB00-507C-9C4A-B2FE-C4C0CDDC826A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3A4AF482-D6AA-91C5-B1C9-6541CEFFDBA8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A3BABDA-522A-1B0B-DCD1-A96C221AF642}"/>
              </a:ext>
            </a:extLst>
          </p:cNvPr>
          <p:cNvGrpSpPr/>
          <p:nvPr/>
        </p:nvGrpSpPr>
        <p:grpSpPr>
          <a:xfrm>
            <a:off x="4433598" y="3360661"/>
            <a:ext cx="519580" cy="669962"/>
            <a:chOff x="3374017" y="5454073"/>
            <a:chExt cx="519580" cy="669962"/>
          </a:xfrm>
        </p:grpSpPr>
        <p:sp>
          <p:nvSpPr>
            <p:cNvPr id="127" name="Freeform: Shape 17">
              <a:extLst>
                <a:ext uri="{FF2B5EF4-FFF2-40B4-BE49-F238E27FC236}">
                  <a16:creationId xmlns:a16="http://schemas.microsoft.com/office/drawing/2014/main" id="{2E36C5E5-ED6A-C504-3016-7117A21E5772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00606BF0-1A0E-DB0C-205F-A5252FA02468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B57DA58-D089-EC08-0E5C-FA589F48BC9E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0F0BE0E-FA67-5431-D973-3B08C85B5054}"/>
              </a:ext>
            </a:extLst>
          </p:cNvPr>
          <p:cNvGrpSpPr/>
          <p:nvPr/>
        </p:nvGrpSpPr>
        <p:grpSpPr>
          <a:xfrm>
            <a:off x="5491840" y="3361068"/>
            <a:ext cx="519580" cy="669962"/>
            <a:chOff x="3374017" y="5454073"/>
            <a:chExt cx="519580" cy="669962"/>
          </a:xfrm>
        </p:grpSpPr>
        <p:sp>
          <p:nvSpPr>
            <p:cNvPr id="131" name="Freeform: Shape 17">
              <a:extLst>
                <a:ext uri="{FF2B5EF4-FFF2-40B4-BE49-F238E27FC236}">
                  <a16:creationId xmlns:a16="http://schemas.microsoft.com/office/drawing/2014/main" id="{9D9A45F1-881C-C3F7-545F-ECAE40724ED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F28C4ED4-46A8-AE52-378C-2E14E5DB7046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122755F-BCAA-67C7-7969-8A8C4DC291B7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4664C0-F7AE-8716-FB87-89696E59D5DE}"/>
              </a:ext>
            </a:extLst>
          </p:cNvPr>
          <p:cNvGrpSpPr/>
          <p:nvPr/>
        </p:nvGrpSpPr>
        <p:grpSpPr>
          <a:xfrm>
            <a:off x="6591635" y="3368169"/>
            <a:ext cx="519580" cy="669962"/>
            <a:chOff x="3374017" y="5454073"/>
            <a:chExt cx="519580" cy="669962"/>
          </a:xfrm>
        </p:grpSpPr>
        <p:sp>
          <p:nvSpPr>
            <p:cNvPr id="135" name="Freeform: Shape 17">
              <a:extLst>
                <a:ext uri="{FF2B5EF4-FFF2-40B4-BE49-F238E27FC236}">
                  <a16:creationId xmlns:a16="http://schemas.microsoft.com/office/drawing/2014/main" id="{BC0ACA40-6E6A-7D17-A459-6FC0822FBC47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: Shape 17">
              <a:extLst>
                <a:ext uri="{FF2B5EF4-FFF2-40B4-BE49-F238E27FC236}">
                  <a16:creationId xmlns:a16="http://schemas.microsoft.com/office/drawing/2014/main" id="{FFA05AC0-E1B6-E15C-E476-A25B52C362CE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4EFB8A1-6D85-724A-FBD0-0C50C78EDB63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142DFB-79A2-1C9A-E7C4-5D79AC58D2A1}"/>
              </a:ext>
            </a:extLst>
          </p:cNvPr>
          <p:cNvGrpSpPr/>
          <p:nvPr/>
        </p:nvGrpSpPr>
        <p:grpSpPr>
          <a:xfrm>
            <a:off x="7706442" y="3361068"/>
            <a:ext cx="519580" cy="669962"/>
            <a:chOff x="3374017" y="5454073"/>
            <a:chExt cx="519580" cy="669962"/>
          </a:xfrm>
        </p:grpSpPr>
        <p:sp>
          <p:nvSpPr>
            <p:cNvPr id="139" name="Freeform: Shape 17">
              <a:extLst>
                <a:ext uri="{FF2B5EF4-FFF2-40B4-BE49-F238E27FC236}">
                  <a16:creationId xmlns:a16="http://schemas.microsoft.com/office/drawing/2014/main" id="{A92841F8-396D-6712-34FA-5A5985556C8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: Shape 17">
              <a:extLst>
                <a:ext uri="{FF2B5EF4-FFF2-40B4-BE49-F238E27FC236}">
                  <a16:creationId xmlns:a16="http://schemas.microsoft.com/office/drawing/2014/main" id="{DB4D0839-0B2E-6706-2E8F-95BF5AC69863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088D29C8-9534-D93A-C9AE-54E4FEC79BA1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53CB63-5401-E9D3-38FB-EB6FF4528568}"/>
              </a:ext>
            </a:extLst>
          </p:cNvPr>
          <p:cNvGrpSpPr/>
          <p:nvPr/>
        </p:nvGrpSpPr>
        <p:grpSpPr>
          <a:xfrm>
            <a:off x="7551738" y="1243264"/>
            <a:ext cx="4388012" cy="3459654"/>
            <a:chOff x="7551738" y="1243264"/>
            <a:chExt cx="4388012" cy="345965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B29C624-A1BA-D847-48B0-39305890717B}"/>
                </a:ext>
              </a:extLst>
            </p:cNvPr>
            <p:cNvGrpSpPr/>
            <p:nvPr/>
          </p:nvGrpSpPr>
          <p:grpSpPr>
            <a:xfrm>
              <a:off x="9368344" y="3371448"/>
              <a:ext cx="519580" cy="669962"/>
              <a:chOff x="3374017" y="5454073"/>
              <a:chExt cx="519580" cy="669962"/>
            </a:xfrm>
          </p:grpSpPr>
          <p:sp>
            <p:nvSpPr>
              <p:cNvPr id="100" name="Freeform: Shape 17">
                <a:extLst>
                  <a:ext uri="{FF2B5EF4-FFF2-40B4-BE49-F238E27FC236}">
                    <a16:creationId xmlns:a16="http://schemas.microsoft.com/office/drawing/2014/main" id="{3E2C2FBD-CEA9-67D7-875F-2EDBF6430573}"/>
                  </a:ext>
                </a:extLst>
              </p:cNvPr>
              <p:cNvSpPr/>
              <p:nvPr/>
            </p:nvSpPr>
            <p:spPr>
              <a:xfrm>
                <a:off x="3374017" y="5454887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7">
                <a:extLst>
                  <a:ext uri="{FF2B5EF4-FFF2-40B4-BE49-F238E27FC236}">
                    <a16:creationId xmlns:a16="http://schemas.microsoft.com/office/drawing/2014/main" id="{474735DF-4192-5A5C-429A-E91C0E661E0F}"/>
                  </a:ext>
                </a:extLst>
              </p:cNvPr>
              <p:cNvSpPr/>
              <p:nvPr/>
            </p:nvSpPr>
            <p:spPr>
              <a:xfrm flipV="1">
                <a:off x="3384673" y="5789461"/>
                <a:ext cx="508924" cy="334574"/>
              </a:xfrm>
              <a:custGeom>
                <a:avLst/>
                <a:gdLst>
                  <a:gd name="connsiteX0" fmla="*/ 0 w 749300"/>
                  <a:gd name="connsiteY0" fmla="*/ 488952 h 531162"/>
                  <a:gd name="connsiteX1" fmla="*/ 209550 w 749300"/>
                  <a:gd name="connsiteY1" fmla="*/ 476252 h 531162"/>
                  <a:gd name="connsiteX2" fmla="*/ 412750 w 749300"/>
                  <a:gd name="connsiteY2" fmla="*/ 2 h 531162"/>
                  <a:gd name="connsiteX3" fmla="*/ 584200 w 749300"/>
                  <a:gd name="connsiteY3" fmla="*/ 482602 h 531162"/>
                  <a:gd name="connsiteX4" fmla="*/ 749300 w 7493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8952 h 531162"/>
                  <a:gd name="connsiteX1" fmla="*/ 171450 w 711200"/>
                  <a:gd name="connsiteY1" fmla="*/ 476252 h 531162"/>
                  <a:gd name="connsiteX2" fmla="*/ 374650 w 711200"/>
                  <a:gd name="connsiteY2" fmla="*/ 2 h 531162"/>
                  <a:gd name="connsiteX3" fmla="*/ 546100 w 711200"/>
                  <a:gd name="connsiteY3" fmla="*/ 482602 h 531162"/>
                  <a:gd name="connsiteX4" fmla="*/ 711200 w 711200"/>
                  <a:gd name="connsiteY4" fmla="*/ 488952 h 531162"/>
                  <a:gd name="connsiteX0" fmla="*/ 0 w 711200"/>
                  <a:gd name="connsiteY0" fmla="*/ 489271 h 531481"/>
                  <a:gd name="connsiteX1" fmla="*/ 178149 w 711200"/>
                  <a:gd name="connsiteY1" fmla="*/ 409582 h 531481"/>
                  <a:gd name="connsiteX2" fmla="*/ 374650 w 711200"/>
                  <a:gd name="connsiteY2" fmla="*/ 321 h 531481"/>
                  <a:gd name="connsiteX3" fmla="*/ 546100 w 711200"/>
                  <a:gd name="connsiteY3" fmla="*/ 482921 h 531481"/>
                  <a:gd name="connsiteX4" fmla="*/ 711200 w 711200"/>
                  <a:gd name="connsiteY4" fmla="*/ 489271 h 531481"/>
                  <a:gd name="connsiteX0" fmla="*/ 0 w 711200"/>
                  <a:gd name="connsiteY0" fmla="*/ 488961 h 506566"/>
                  <a:gd name="connsiteX1" fmla="*/ 178149 w 711200"/>
                  <a:gd name="connsiteY1" fmla="*/ 409272 h 506566"/>
                  <a:gd name="connsiteX2" fmla="*/ 374650 w 711200"/>
                  <a:gd name="connsiteY2" fmla="*/ 11 h 506566"/>
                  <a:gd name="connsiteX3" fmla="*/ 526003 w 711200"/>
                  <a:gd name="connsiteY3" fmla="*/ 422320 h 506566"/>
                  <a:gd name="connsiteX4" fmla="*/ 711200 w 711200"/>
                  <a:gd name="connsiteY4" fmla="*/ 488961 h 506566"/>
                  <a:gd name="connsiteX0" fmla="*/ 0 w 711200"/>
                  <a:gd name="connsiteY0" fmla="*/ 488961 h 488961"/>
                  <a:gd name="connsiteX1" fmla="*/ 178149 w 711200"/>
                  <a:gd name="connsiteY1" fmla="*/ 409272 h 488961"/>
                  <a:gd name="connsiteX2" fmla="*/ 374650 w 711200"/>
                  <a:gd name="connsiteY2" fmla="*/ 11 h 488961"/>
                  <a:gd name="connsiteX3" fmla="*/ 526003 w 711200"/>
                  <a:gd name="connsiteY3" fmla="*/ 422320 h 488961"/>
                  <a:gd name="connsiteX4" fmla="*/ 711200 w 711200"/>
                  <a:gd name="connsiteY4" fmla="*/ 488961 h 48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200" h="488961">
                    <a:moveTo>
                      <a:pt x="0" y="488961"/>
                    </a:moveTo>
                    <a:cubicBezTo>
                      <a:pt x="83777" y="473115"/>
                      <a:pt x="115707" y="490764"/>
                      <a:pt x="178149" y="409272"/>
                    </a:cubicBezTo>
                    <a:cubicBezTo>
                      <a:pt x="240591" y="327780"/>
                      <a:pt x="316674" y="-2164"/>
                      <a:pt x="374650" y="11"/>
                    </a:cubicBezTo>
                    <a:cubicBezTo>
                      <a:pt x="432626" y="2186"/>
                      <a:pt x="469911" y="340828"/>
                      <a:pt x="526003" y="422320"/>
                    </a:cubicBezTo>
                    <a:cubicBezTo>
                      <a:pt x="582095" y="503812"/>
                      <a:pt x="636599" y="469591"/>
                      <a:pt x="711200" y="4889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50196246-6D19-50AC-DD62-6B0DAF74AE2E}"/>
                  </a:ext>
                </a:extLst>
              </p:cNvPr>
              <p:cNvSpPr/>
              <p:nvPr/>
            </p:nvSpPr>
            <p:spPr>
              <a:xfrm>
                <a:off x="3422073" y="5454073"/>
                <a:ext cx="429491" cy="606027"/>
              </a:xfrm>
              <a:custGeom>
                <a:avLst/>
                <a:gdLst>
                  <a:gd name="connsiteX0" fmla="*/ 0 w 429491"/>
                  <a:gd name="connsiteY0" fmla="*/ 332509 h 606027"/>
                  <a:gd name="connsiteX1" fmla="*/ 55418 w 429491"/>
                  <a:gd name="connsiteY1" fmla="*/ 350982 h 606027"/>
                  <a:gd name="connsiteX2" fmla="*/ 78509 w 429491"/>
                  <a:gd name="connsiteY2" fmla="*/ 290945 h 606027"/>
                  <a:gd name="connsiteX3" fmla="*/ 110836 w 429491"/>
                  <a:gd name="connsiteY3" fmla="*/ 411018 h 606027"/>
                  <a:gd name="connsiteX4" fmla="*/ 143163 w 429491"/>
                  <a:gd name="connsiteY4" fmla="*/ 152400 h 606027"/>
                  <a:gd name="connsiteX5" fmla="*/ 184727 w 429491"/>
                  <a:gd name="connsiteY5" fmla="*/ 604982 h 606027"/>
                  <a:gd name="connsiteX6" fmla="*/ 212436 w 429491"/>
                  <a:gd name="connsiteY6" fmla="*/ 0 h 606027"/>
                  <a:gd name="connsiteX7" fmla="*/ 258618 w 429491"/>
                  <a:gd name="connsiteY7" fmla="*/ 600363 h 606027"/>
                  <a:gd name="connsiteX8" fmla="*/ 272472 w 429491"/>
                  <a:gd name="connsiteY8" fmla="*/ 166254 h 606027"/>
                  <a:gd name="connsiteX9" fmla="*/ 318654 w 429491"/>
                  <a:gd name="connsiteY9" fmla="*/ 406400 h 606027"/>
                  <a:gd name="connsiteX10" fmla="*/ 355600 w 429491"/>
                  <a:gd name="connsiteY10" fmla="*/ 323272 h 606027"/>
                  <a:gd name="connsiteX11" fmla="*/ 378691 w 429491"/>
                  <a:gd name="connsiteY11" fmla="*/ 350982 h 606027"/>
                  <a:gd name="connsiteX12" fmla="*/ 429491 w 429491"/>
                  <a:gd name="connsiteY12" fmla="*/ 341745 h 60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491" h="606027">
                    <a:moveTo>
                      <a:pt x="0" y="332509"/>
                    </a:moveTo>
                    <a:cubicBezTo>
                      <a:pt x="21166" y="345209"/>
                      <a:pt x="42333" y="357909"/>
                      <a:pt x="55418" y="350982"/>
                    </a:cubicBezTo>
                    <a:cubicBezTo>
                      <a:pt x="68503" y="344055"/>
                      <a:pt x="69273" y="280939"/>
                      <a:pt x="78509" y="290945"/>
                    </a:cubicBezTo>
                    <a:cubicBezTo>
                      <a:pt x="87745" y="300951"/>
                      <a:pt x="100060" y="434109"/>
                      <a:pt x="110836" y="411018"/>
                    </a:cubicBezTo>
                    <a:cubicBezTo>
                      <a:pt x="121612" y="387927"/>
                      <a:pt x="130848" y="120073"/>
                      <a:pt x="143163" y="152400"/>
                    </a:cubicBezTo>
                    <a:cubicBezTo>
                      <a:pt x="155478" y="184727"/>
                      <a:pt x="173181" y="630382"/>
                      <a:pt x="184727" y="604982"/>
                    </a:cubicBezTo>
                    <a:cubicBezTo>
                      <a:pt x="196273" y="579582"/>
                      <a:pt x="200121" y="770"/>
                      <a:pt x="212436" y="0"/>
                    </a:cubicBezTo>
                    <a:cubicBezTo>
                      <a:pt x="224751" y="-770"/>
                      <a:pt x="248612" y="572654"/>
                      <a:pt x="258618" y="600363"/>
                    </a:cubicBezTo>
                    <a:cubicBezTo>
                      <a:pt x="268624" y="628072"/>
                      <a:pt x="262466" y="198581"/>
                      <a:pt x="272472" y="166254"/>
                    </a:cubicBezTo>
                    <a:cubicBezTo>
                      <a:pt x="282478" y="133927"/>
                      <a:pt x="304799" y="380230"/>
                      <a:pt x="318654" y="406400"/>
                    </a:cubicBezTo>
                    <a:cubicBezTo>
                      <a:pt x="332509" y="432570"/>
                      <a:pt x="355600" y="323272"/>
                      <a:pt x="355600" y="323272"/>
                    </a:cubicBezTo>
                    <a:cubicBezTo>
                      <a:pt x="365606" y="314036"/>
                      <a:pt x="366376" y="347903"/>
                      <a:pt x="378691" y="350982"/>
                    </a:cubicBezTo>
                    <a:cubicBezTo>
                      <a:pt x="391006" y="354061"/>
                      <a:pt x="410248" y="347903"/>
                      <a:pt x="429491" y="341745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3ECD438-1BAF-5ACD-2589-A8C3D94E8178}"/>
                </a:ext>
              </a:extLst>
            </p:cNvPr>
            <p:cNvSpPr/>
            <p:nvPr/>
          </p:nvSpPr>
          <p:spPr>
            <a:xfrm>
              <a:off x="8091012" y="2207094"/>
              <a:ext cx="1739607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Timing Comparison</a:t>
              </a:r>
            </a:p>
          </p:txBody>
        </p:sp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8FA94F72-FF51-A809-6A64-59E0D9E656C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75510" y="3150087"/>
              <a:ext cx="808327" cy="567825"/>
            </a:xfrm>
            <a:prstGeom prst="bentConnector3">
              <a:avLst>
                <a:gd name="adj1" fmla="val 101016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665B569-7C38-109D-2803-3CB31DDD5F04}"/>
                </a:ext>
              </a:extLst>
            </p:cNvPr>
            <p:cNvGrpSpPr/>
            <p:nvPr/>
          </p:nvGrpSpPr>
          <p:grpSpPr>
            <a:xfrm>
              <a:off x="7551738" y="1243264"/>
              <a:ext cx="4388012" cy="3459654"/>
              <a:chOff x="7551738" y="1243264"/>
              <a:chExt cx="4388012" cy="345965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F563332-32C9-7798-F147-FAF8CFB64AD6}"/>
                  </a:ext>
                </a:extLst>
              </p:cNvPr>
              <p:cNvSpPr/>
              <p:nvPr/>
            </p:nvSpPr>
            <p:spPr>
              <a:xfrm>
                <a:off x="10208632" y="1422119"/>
                <a:ext cx="1133285" cy="11595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rPr>
                  <a:t>Clock or reference oscillator</a:t>
                </a:r>
              </a:p>
            </p:txBody>
          </p:sp>
          <p:pic>
            <p:nvPicPr>
              <p:cNvPr id="83" name="Graphic 82" descr="Clock with solid fill">
                <a:extLst>
                  <a:ext uri="{FF2B5EF4-FFF2-40B4-BE49-F238E27FC236}">
                    <a16:creationId xmlns:a16="http://schemas.microsoft.com/office/drawing/2014/main" id="{7C7149FE-8649-3D0D-53E1-844083DF0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18075" y="150803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ADC899-847C-57C0-EED0-C432B73B6E06}"/>
                  </a:ext>
                </a:extLst>
              </p:cNvPr>
              <p:cNvSpPr/>
              <p:nvPr/>
            </p:nvSpPr>
            <p:spPr>
              <a:xfrm>
                <a:off x="10045600" y="2855527"/>
                <a:ext cx="1383342" cy="104273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rPr>
                  <a:t>Comb with pulse output</a:t>
                </a: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D5185D41-1CEA-609A-928D-50D87C9E03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45599" y="3065198"/>
                <a:ext cx="1383341" cy="719647"/>
              </a:xfrm>
              <a:prstGeom prst="rect">
                <a:avLst/>
              </a:prstGeom>
              <a:ln w="3175">
                <a:noFill/>
              </a:ln>
            </p:spPr>
          </p:pic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24FD4C8E-665C-72FD-039D-7DC4B60D8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0634" y="2577272"/>
                <a:ext cx="0" cy="12178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6" name="Graphic 95" descr="Lock with solid fill">
                <a:extLst>
                  <a:ext uri="{FF2B5EF4-FFF2-40B4-BE49-F238E27FC236}">
                    <a16:creationId xmlns:a16="http://schemas.microsoft.com/office/drawing/2014/main" id="{ABF988F1-A7ED-7220-AFAC-745710E0E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6200000">
                <a:off x="10662144" y="3065197"/>
                <a:ext cx="487514" cy="487514"/>
              </a:xfrm>
              <a:prstGeom prst="rect">
                <a:avLst/>
              </a:prstGeom>
            </p:spPr>
          </p:pic>
          <p:pic>
            <p:nvPicPr>
              <p:cNvPr id="103" name="Graphic 102" descr="Lock with solid fill">
                <a:extLst>
                  <a:ext uri="{FF2B5EF4-FFF2-40B4-BE49-F238E27FC236}">
                    <a16:creationId xmlns:a16="http://schemas.microsoft.com/office/drawing/2014/main" id="{D955A191-8C7E-DBA1-010A-CCA0613FE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6200000">
                <a:off x="9987621" y="3460174"/>
                <a:ext cx="385098" cy="385098"/>
              </a:xfrm>
              <a:prstGeom prst="rect">
                <a:avLst/>
              </a:prstGeom>
            </p:spPr>
          </p:pic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8C92E6E-4ADE-CAB3-198B-B41B3CCA6094}"/>
                  </a:ext>
                </a:extLst>
              </p:cNvPr>
              <p:cNvSpPr/>
              <p:nvPr/>
            </p:nvSpPr>
            <p:spPr>
              <a:xfrm>
                <a:off x="7551738" y="1243264"/>
                <a:ext cx="4388012" cy="343106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2049EEF-3792-9175-725A-99E5C375D834}"/>
                  </a:ext>
                </a:extLst>
              </p:cNvPr>
              <p:cNvSpPr txBox="1"/>
              <p:nvPr/>
            </p:nvSpPr>
            <p:spPr>
              <a:xfrm>
                <a:off x="9420160" y="4241253"/>
                <a:ext cx="941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+mn-ea"/>
                    <a:cs typeface="+mn-cs"/>
                  </a:rPr>
                  <a:t>Site B</a:t>
                </a:r>
              </a:p>
            </p:txBody>
          </p:sp>
        </p:grpSp>
      </p:grpSp>
      <p:sp>
        <p:nvSpPr>
          <p:cNvPr id="5" name="Google Shape;1223;p12">
            <a:extLst>
              <a:ext uri="{FF2B5EF4-FFF2-40B4-BE49-F238E27FC236}">
                <a16:creationId xmlns:a16="http://schemas.microsoft.com/office/drawing/2014/main" id="{FF10F25F-92EF-572B-1DE1-9A4808156A71}"/>
              </a:ext>
            </a:extLst>
          </p:cNvPr>
          <p:cNvSpPr txBox="1"/>
          <p:nvPr/>
        </p:nvSpPr>
        <p:spPr>
          <a:xfrm>
            <a:off x="611613" y="1555939"/>
            <a:ext cx="20499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/>
                <a:cs typeface="Calibri"/>
                <a:sym typeface="Calibri"/>
              </a:rPr>
              <a:t>Optical 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B05C7-19FC-49DD-0034-4ED883DA2BA7}"/>
              </a:ext>
            </a:extLst>
          </p:cNvPr>
          <p:cNvSpPr txBox="1"/>
          <p:nvPr/>
        </p:nvSpPr>
        <p:spPr>
          <a:xfrm>
            <a:off x="2557988" y="5673051"/>
            <a:ext cx="718775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a local timescale with sub-femtosecond precision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 a frequency reference with sub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precision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0C4740-5DC5-3C6F-CCBD-89BDDB46A808}"/>
              </a:ext>
            </a:extLst>
          </p:cNvPr>
          <p:cNvGrpSpPr/>
          <p:nvPr/>
        </p:nvGrpSpPr>
        <p:grpSpPr>
          <a:xfrm>
            <a:off x="3342595" y="1572903"/>
            <a:ext cx="2046525" cy="1698982"/>
            <a:chOff x="3342595" y="1572903"/>
            <a:chExt cx="2046525" cy="16989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85626E1-4A8B-A0EF-8943-E6131EC93315}"/>
                </a:ext>
              </a:extLst>
            </p:cNvPr>
            <p:cNvGrpSpPr/>
            <p:nvPr/>
          </p:nvGrpSpPr>
          <p:grpSpPr>
            <a:xfrm>
              <a:off x="3342595" y="1572903"/>
              <a:ext cx="1895998" cy="1698982"/>
              <a:chOff x="3342595" y="1572903"/>
              <a:chExt cx="1895998" cy="1698982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402847CE-931A-8377-64FB-2F6E6AC09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3756" y="3271885"/>
                <a:ext cx="1059478" cy="0"/>
              </a:xfrm>
              <a:prstGeom prst="straightConnector1">
                <a:avLst/>
              </a:prstGeom>
              <a:ln w="127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8E39033-A7EE-1510-0951-044371650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0242" y="2868951"/>
                <a:ext cx="534684" cy="309114"/>
              </a:xfrm>
              <a:prstGeom prst="rect">
                <a:avLst/>
              </a:prstGeom>
            </p:spPr>
          </p:pic>
          <p:cxnSp>
            <p:nvCxnSpPr>
              <p:cNvPr id="8" name="Elbow Connector 63">
                <a:extLst>
                  <a:ext uri="{FF2B5EF4-FFF2-40B4-BE49-F238E27FC236}">
                    <a16:creationId xmlns:a16="http://schemas.microsoft.com/office/drawing/2014/main" id="{BEE94D8C-A842-16AF-8348-8887CF0A56CB}"/>
                  </a:ext>
                </a:extLst>
              </p:cNvPr>
              <p:cNvCxnSpPr>
                <a:cxnSpLocks/>
                <a:stCxn id="7" idx="0"/>
              </p:cNvCxnSpPr>
              <p:nvPr/>
            </p:nvCxnSpPr>
            <p:spPr>
              <a:xfrm rot="16200000" flipV="1">
                <a:off x="3387756" y="2109123"/>
                <a:ext cx="714667" cy="804990"/>
              </a:xfrm>
              <a:prstGeom prst="bentConnector2">
                <a:avLst/>
              </a:prstGeom>
              <a:ln w="190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D8FCB1-6828-67B3-13B4-F7DB40CF3D13}"/>
                  </a:ext>
                </a:extLst>
              </p:cNvPr>
              <p:cNvSpPr txBox="1"/>
              <p:nvPr/>
            </p:nvSpPr>
            <p:spPr>
              <a:xfrm>
                <a:off x="3628603" y="1572903"/>
                <a:ext cx="1609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Sets pulse spacing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EE4668-1F5F-6978-C81C-EFEA160D36CE}"/>
                </a:ext>
              </a:extLst>
            </p:cNvPr>
            <p:cNvSpPr txBox="1"/>
            <p:nvPr/>
          </p:nvSpPr>
          <p:spPr>
            <a:xfrm>
              <a:off x="4407069" y="2834864"/>
              <a:ext cx="982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~5ns</a:t>
              </a:r>
            </a:p>
          </p:txBody>
        </p:sp>
      </p:grpSp>
      <p:sp>
        <p:nvSpPr>
          <p:cNvPr id="17" name="Google Shape;1156;p12">
            <a:extLst>
              <a:ext uri="{FF2B5EF4-FFF2-40B4-BE49-F238E27FC236}">
                <a16:creationId xmlns:a16="http://schemas.microsoft.com/office/drawing/2014/main" id="{76725790-D150-A25F-0F48-B580F49C03D4}"/>
              </a:ext>
            </a:extLst>
          </p:cNvPr>
          <p:cNvSpPr/>
          <p:nvPr/>
        </p:nvSpPr>
        <p:spPr>
          <a:xfrm>
            <a:off x="1969907" y="4210519"/>
            <a:ext cx="1651408" cy="914400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1217;p12">
            <a:extLst>
              <a:ext uri="{FF2B5EF4-FFF2-40B4-BE49-F238E27FC236}">
                <a16:creationId xmlns:a16="http://schemas.microsoft.com/office/drawing/2014/main" id="{E3384BAC-7898-CD7B-3BA9-720D00F18834}"/>
              </a:ext>
            </a:extLst>
          </p:cNvPr>
          <p:cNvCxnSpPr>
            <a:cxnSpLocks/>
          </p:cNvCxnSpPr>
          <p:nvPr/>
        </p:nvCxnSpPr>
        <p:spPr>
          <a:xfrm>
            <a:off x="2710041" y="3951068"/>
            <a:ext cx="0" cy="316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216;p12">
            <a:extLst>
              <a:ext uri="{FF2B5EF4-FFF2-40B4-BE49-F238E27FC236}">
                <a16:creationId xmlns:a16="http://schemas.microsoft.com/office/drawing/2014/main" id="{4ABEBFEC-659D-D117-E554-43BDD7D37C9F}"/>
              </a:ext>
            </a:extLst>
          </p:cNvPr>
          <p:cNvSpPr txBox="1"/>
          <p:nvPr/>
        </p:nvSpPr>
        <p:spPr>
          <a:xfrm>
            <a:off x="1969907" y="4446913"/>
            <a:ext cx="25517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Controller: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Count pulses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BD1533-3A95-230C-1121-7B5315CA928C}"/>
              </a:ext>
            </a:extLst>
          </p:cNvPr>
          <p:cNvCxnSpPr>
            <a:cxnSpLocks/>
          </p:cNvCxnSpPr>
          <p:nvPr/>
        </p:nvCxnSpPr>
        <p:spPr>
          <a:xfrm>
            <a:off x="5756151" y="3295721"/>
            <a:ext cx="0" cy="148482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F51913-FB4F-B700-B57D-2B1507BB93E2}"/>
              </a:ext>
            </a:extLst>
          </p:cNvPr>
          <p:cNvCxnSpPr>
            <a:cxnSpLocks/>
          </p:cNvCxnSpPr>
          <p:nvPr/>
        </p:nvCxnSpPr>
        <p:spPr>
          <a:xfrm flipH="1">
            <a:off x="3639460" y="4778554"/>
            <a:ext cx="212754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BE2BE3-689F-C9B0-A0F9-FE5E1E578F44}"/>
              </a:ext>
            </a:extLst>
          </p:cNvPr>
          <p:cNvSpPr txBox="1"/>
          <p:nvPr/>
        </p:nvSpPr>
        <p:spPr>
          <a:xfrm>
            <a:off x="5901230" y="4410587"/>
            <a:ext cx="294431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Ticks of local timescale defined by pulses crossing this reference plane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CD82D4-3084-4586-22CA-9E224D615FC0}"/>
              </a:ext>
            </a:extLst>
          </p:cNvPr>
          <p:cNvCxnSpPr>
            <a:cxnSpLocks/>
            <a:endCxn id="132" idx="2"/>
          </p:cNvCxnSpPr>
          <p:nvPr/>
        </p:nvCxnSpPr>
        <p:spPr>
          <a:xfrm flipH="1" flipV="1">
            <a:off x="5770590" y="4031022"/>
            <a:ext cx="289247" cy="49448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86EED3-46EE-B214-A677-58362F598DB5}"/>
              </a:ext>
            </a:extLst>
          </p:cNvPr>
          <p:cNvSpPr txBox="1"/>
          <p:nvPr/>
        </p:nvSpPr>
        <p:spPr>
          <a:xfrm>
            <a:off x="6542276" y="1093982"/>
            <a:ext cx="330361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“Dual-comb” measurements:</a:t>
            </a:r>
          </a:p>
          <a:p>
            <a:r>
              <a:rPr lang="en-US" dirty="0"/>
              <a:t>Attosecond-level precision on pulse arrival timing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AA20516-D58F-0C78-FCE1-D387C605865C}"/>
              </a:ext>
            </a:extLst>
          </p:cNvPr>
          <p:cNvSpPr/>
          <p:nvPr/>
        </p:nvSpPr>
        <p:spPr>
          <a:xfrm rot="2150375">
            <a:off x="8577095" y="1919734"/>
            <a:ext cx="860345" cy="33457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" grpId="0"/>
      <p:bldP spid="4" grpId="0" animBg="1"/>
      <p:bldP spid="17" grpId="0" animBg="1"/>
      <p:bldP spid="19" grpId="0"/>
      <p:bldP spid="23" grpId="0" animBg="1"/>
      <p:bldP spid="23" grpId="1" animBg="1"/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0" descr="C:\Users\nnewbury\AppData\Local\Microsoft\Windows\Temporary Internet Files\Content.IE5\ZVLVM3Y0\MP900448283[1].jpg">
            <a:extLst>
              <a:ext uri="{FF2B5EF4-FFF2-40B4-BE49-F238E27FC236}">
                <a16:creationId xmlns:a16="http://schemas.microsoft.com/office/drawing/2014/main" id="{B532083A-D782-2B8C-9FF4-66EAA4DEA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691" y="988678"/>
            <a:ext cx="2118699" cy="35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DA6AB-C358-C64C-A1E0-509C1C06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Free-space Time Transfer Challenges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FFB0E48-E347-53D7-84D9-D2115B62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FDA298-09C1-ED2F-385D-D816D991260A}"/>
              </a:ext>
            </a:extLst>
          </p:cNvPr>
          <p:cNvSpPr/>
          <p:nvPr/>
        </p:nvSpPr>
        <p:spPr>
          <a:xfrm>
            <a:off x="850083" y="1263683"/>
            <a:ext cx="2503167" cy="1159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Clock or reference oscillator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75AB6A-8F0B-2988-AFBE-4E40300E9C9D}"/>
              </a:ext>
            </a:extLst>
          </p:cNvPr>
          <p:cNvSpPr/>
          <p:nvPr/>
        </p:nvSpPr>
        <p:spPr>
          <a:xfrm>
            <a:off x="1969908" y="2701487"/>
            <a:ext cx="1383342" cy="104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63" name="Graphic 62" descr="Clock with solid fill">
            <a:extLst>
              <a:ext uri="{FF2B5EF4-FFF2-40B4-BE49-F238E27FC236}">
                <a16:creationId xmlns:a16="http://schemas.microsoft.com/office/drawing/2014/main" id="{001F1F5B-C0B8-85A4-2284-34E7C6F99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4379" y="1327851"/>
            <a:ext cx="914400" cy="914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0FCBBDA-B6C9-1A2D-41C0-01AF8C9CB1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907" y="2911158"/>
            <a:ext cx="1383341" cy="719647"/>
          </a:xfrm>
          <a:prstGeom prst="rect">
            <a:avLst/>
          </a:prstGeom>
          <a:ln w="3175">
            <a:noFill/>
          </a:ln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734E39-5517-89D1-A800-D09327E5018F}"/>
              </a:ext>
            </a:extLst>
          </p:cNvPr>
          <p:cNvCxnSpPr>
            <a:cxnSpLocks/>
          </p:cNvCxnSpPr>
          <p:nvPr/>
        </p:nvCxnSpPr>
        <p:spPr>
          <a:xfrm>
            <a:off x="2774942" y="2423232"/>
            <a:ext cx="0" cy="12178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Lock with solid fill">
            <a:extLst>
              <a:ext uri="{FF2B5EF4-FFF2-40B4-BE49-F238E27FC236}">
                <a16:creationId xmlns:a16="http://schemas.microsoft.com/office/drawing/2014/main" id="{EA632DB1-B0F1-ABDD-4877-94185C470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2586452" y="2911157"/>
            <a:ext cx="487514" cy="487514"/>
          </a:xfrm>
          <a:prstGeom prst="rect">
            <a:avLst/>
          </a:prstGeom>
        </p:spPr>
      </p:pic>
      <p:pic>
        <p:nvPicPr>
          <p:cNvPr id="79" name="Graphic 78" descr="Lock with solid fill">
            <a:extLst>
              <a:ext uri="{FF2B5EF4-FFF2-40B4-BE49-F238E27FC236}">
                <a16:creationId xmlns:a16="http://schemas.microsoft.com/office/drawing/2014/main" id="{8C483704-CC5F-FEC3-37D3-684F2368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911929" y="3306134"/>
            <a:ext cx="385098" cy="385098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98EB4629-2806-369C-F75F-FB0DC35775DF}"/>
              </a:ext>
            </a:extLst>
          </p:cNvPr>
          <p:cNvGrpSpPr/>
          <p:nvPr/>
        </p:nvGrpSpPr>
        <p:grpSpPr>
          <a:xfrm>
            <a:off x="9368344" y="3181266"/>
            <a:ext cx="519580" cy="669962"/>
            <a:chOff x="3374017" y="5454073"/>
            <a:chExt cx="519580" cy="669962"/>
          </a:xfrm>
        </p:grpSpPr>
        <p:sp>
          <p:nvSpPr>
            <p:cNvPr id="100" name="Freeform: Shape 17">
              <a:extLst>
                <a:ext uri="{FF2B5EF4-FFF2-40B4-BE49-F238E27FC236}">
                  <a16:creationId xmlns:a16="http://schemas.microsoft.com/office/drawing/2014/main" id="{B8B90D0A-E442-B305-A1EF-F6F435E88E8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: Shape 17">
              <a:extLst>
                <a:ext uri="{FF2B5EF4-FFF2-40B4-BE49-F238E27FC236}">
                  <a16:creationId xmlns:a16="http://schemas.microsoft.com/office/drawing/2014/main" id="{7C713B6A-4B06-03B5-D378-A0554B0C017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D00C303-A315-C082-FF4B-2A2289A24A1C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401561-F66F-08DA-6BC0-6212AB0BC836}"/>
              </a:ext>
            </a:extLst>
          </p:cNvPr>
          <p:cNvSpPr/>
          <p:nvPr/>
        </p:nvSpPr>
        <p:spPr>
          <a:xfrm>
            <a:off x="8091012" y="2016912"/>
            <a:ext cx="173960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Timing Comparison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F6544A4-447A-53BC-9BDF-359AFA871227}"/>
              </a:ext>
            </a:extLst>
          </p:cNvPr>
          <p:cNvSpPr/>
          <p:nvPr/>
        </p:nvSpPr>
        <p:spPr>
          <a:xfrm>
            <a:off x="45675" y="994767"/>
            <a:ext cx="5340709" cy="348937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D549F1-4FC2-8A8D-21BC-87325BBDE237}"/>
              </a:ext>
            </a:extLst>
          </p:cNvPr>
          <p:cNvSpPr txBox="1"/>
          <p:nvPr/>
        </p:nvSpPr>
        <p:spPr>
          <a:xfrm>
            <a:off x="2557067" y="4022479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Site A</a:t>
            </a:r>
          </a:p>
        </p:txBody>
      </p: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2FADF451-E14E-88F8-52AA-4E0F63CE5567}"/>
              </a:ext>
            </a:extLst>
          </p:cNvPr>
          <p:cNvCxnSpPr>
            <a:cxnSpLocks/>
          </p:cNvCxnSpPr>
          <p:nvPr/>
        </p:nvCxnSpPr>
        <p:spPr>
          <a:xfrm flipV="1">
            <a:off x="3378059" y="2985300"/>
            <a:ext cx="5467482" cy="534129"/>
          </a:xfrm>
          <a:prstGeom prst="bentConnector3">
            <a:avLst>
              <a:gd name="adj1" fmla="val 9984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D86025-6D3D-8E41-B2AC-A83D5E0F3A1C}"/>
              </a:ext>
            </a:extLst>
          </p:cNvPr>
          <p:cNvGrpSpPr/>
          <p:nvPr/>
        </p:nvGrpSpPr>
        <p:grpSpPr>
          <a:xfrm>
            <a:off x="3405282" y="3172218"/>
            <a:ext cx="519580" cy="669962"/>
            <a:chOff x="3374017" y="5454073"/>
            <a:chExt cx="519580" cy="669962"/>
          </a:xfrm>
        </p:grpSpPr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47CAA5EB-548A-8B3B-A318-15275C0E698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: Shape 17">
              <a:extLst>
                <a:ext uri="{FF2B5EF4-FFF2-40B4-BE49-F238E27FC236}">
                  <a16:creationId xmlns:a16="http://schemas.microsoft.com/office/drawing/2014/main" id="{466AC617-F662-4592-C449-82D679F90CD6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4496690-F210-85FC-FE89-BDF42DB3D88F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50558A-714B-9BA0-E573-EBCC4C6C06EA}"/>
              </a:ext>
            </a:extLst>
          </p:cNvPr>
          <p:cNvGrpSpPr/>
          <p:nvPr/>
        </p:nvGrpSpPr>
        <p:grpSpPr>
          <a:xfrm>
            <a:off x="4433598" y="3170479"/>
            <a:ext cx="519580" cy="669962"/>
            <a:chOff x="3374017" y="5454073"/>
            <a:chExt cx="519580" cy="669962"/>
          </a:xfrm>
        </p:grpSpPr>
        <p:sp>
          <p:nvSpPr>
            <p:cNvPr id="127" name="Freeform: Shape 17">
              <a:extLst>
                <a:ext uri="{FF2B5EF4-FFF2-40B4-BE49-F238E27FC236}">
                  <a16:creationId xmlns:a16="http://schemas.microsoft.com/office/drawing/2014/main" id="{C0EC2914-E91B-E626-057C-8B1F5C6112EC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8EB34F16-E8B2-444A-9147-DAA0EAB44CF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E68CD73-9D40-5856-489A-2CB9031C3764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8A0669-94EC-4B5D-0D59-621D58E4726A}"/>
              </a:ext>
            </a:extLst>
          </p:cNvPr>
          <p:cNvGrpSpPr/>
          <p:nvPr/>
        </p:nvGrpSpPr>
        <p:grpSpPr>
          <a:xfrm>
            <a:off x="5491840" y="3170886"/>
            <a:ext cx="519580" cy="669962"/>
            <a:chOff x="3374017" y="5454073"/>
            <a:chExt cx="519580" cy="669962"/>
          </a:xfrm>
        </p:grpSpPr>
        <p:sp>
          <p:nvSpPr>
            <p:cNvPr id="131" name="Freeform: Shape 17">
              <a:extLst>
                <a:ext uri="{FF2B5EF4-FFF2-40B4-BE49-F238E27FC236}">
                  <a16:creationId xmlns:a16="http://schemas.microsoft.com/office/drawing/2014/main" id="{A4D79A6A-BD5A-B2D9-D32C-3BB7861E61EA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659730EC-5D5B-079E-CDC6-650B947783AF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4858D9-BB06-FF57-FD09-F1FEFE892C45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CCEB7BD-5419-BB3D-DBE6-183B839FAFA0}"/>
              </a:ext>
            </a:extLst>
          </p:cNvPr>
          <p:cNvGrpSpPr/>
          <p:nvPr/>
        </p:nvGrpSpPr>
        <p:grpSpPr>
          <a:xfrm>
            <a:off x="6591635" y="3177987"/>
            <a:ext cx="519580" cy="669962"/>
            <a:chOff x="3374017" y="5454073"/>
            <a:chExt cx="519580" cy="669962"/>
          </a:xfrm>
        </p:grpSpPr>
        <p:sp>
          <p:nvSpPr>
            <p:cNvPr id="135" name="Freeform: Shape 17">
              <a:extLst>
                <a:ext uri="{FF2B5EF4-FFF2-40B4-BE49-F238E27FC236}">
                  <a16:creationId xmlns:a16="http://schemas.microsoft.com/office/drawing/2014/main" id="{86E20AF0-D16A-F0D7-99B6-404E78B1E038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: Shape 17">
              <a:extLst>
                <a:ext uri="{FF2B5EF4-FFF2-40B4-BE49-F238E27FC236}">
                  <a16:creationId xmlns:a16="http://schemas.microsoft.com/office/drawing/2014/main" id="{E48DB884-908E-50D4-EBFD-AF851A9BC50F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5FAE585-0F66-0BD9-C7AE-323C0100FD24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2D4C675-23F2-F9EA-5362-BCD3A2332050}"/>
              </a:ext>
            </a:extLst>
          </p:cNvPr>
          <p:cNvGrpSpPr/>
          <p:nvPr/>
        </p:nvGrpSpPr>
        <p:grpSpPr>
          <a:xfrm>
            <a:off x="7706442" y="3170886"/>
            <a:ext cx="519580" cy="669962"/>
            <a:chOff x="3374017" y="5454073"/>
            <a:chExt cx="519580" cy="669962"/>
          </a:xfrm>
        </p:grpSpPr>
        <p:sp>
          <p:nvSpPr>
            <p:cNvPr id="139" name="Freeform: Shape 17">
              <a:extLst>
                <a:ext uri="{FF2B5EF4-FFF2-40B4-BE49-F238E27FC236}">
                  <a16:creationId xmlns:a16="http://schemas.microsoft.com/office/drawing/2014/main" id="{DC14F72F-E03B-A1AA-F007-ABF2A1509B8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: Shape 17">
              <a:extLst>
                <a:ext uri="{FF2B5EF4-FFF2-40B4-BE49-F238E27FC236}">
                  <a16:creationId xmlns:a16="http://schemas.microsoft.com/office/drawing/2014/main" id="{F0B168C0-B0E1-166E-CDE8-B95289E64BE9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629B0D2-E4E8-D27C-DD47-56BCB7B9DEFC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9E8520CC-63DB-C9B5-208E-D426A74E0B35}"/>
              </a:ext>
            </a:extLst>
          </p:cNvPr>
          <p:cNvCxnSpPr>
            <a:cxnSpLocks/>
          </p:cNvCxnSpPr>
          <p:nvPr/>
        </p:nvCxnSpPr>
        <p:spPr>
          <a:xfrm rot="10800000">
            <a:off x="9275510" y="2959905"/>
            <a:ext cx="808327" cy="567825"/>
          </a:xfrm>
          <a:prstGeom prst="bentConnector3">
            <a:avLst>
              <a:gd name="adj1" fmla="val 101016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07B73B6-3D93-BCC6-F779-899C22528BF0}"/>
              </a:ext>
            </a:extLst>
          </p:cNvPr>
          <p:cNvGrpSpPr/>
          <p:nvPr/>
        </p:nvGrpSpPr>
        <p:grpSpPr>
          <a:xfrm>
            <a:off x="7551738" y="1053082"/>
            <a:ext cx="4388012" cy="3459654"/>
            <a:chOff x="7551738" y="1243264"/>
            <a:chExt cx="4388012" cy="345965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C2DBFFF-2CB9-986C-627A-92C98C456D23}"/>
                </a:ext>
              </a:extLst>
            </p:cNvPr>
            <p:cNvSpPr/>
            <p:nvPr/>
          </p:nvSpPr>
          <p:spPr>
            <a:xfrm>
              <a:off x="10208632" y="1422119"/>
              <a:ext cx="1133285" cy="11595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Clock or reference oscillator</a:t>
              </a:r>
            </a:p>
          </p:txBody>
        </p:sp>
        <p:pic>
          <p:nvPicPr>
            <p:cNvPr id="83" name="Graphic 82" descr="Clock with solid fill">
              <a:extLst>
                <a:ext uri="{FF2B5EF4-FFF2-40B4-BE49-F238E27FC236}">
                  <a16:creationId xmlns:a16="http://schemas.microsoft.com/office/drawing/2014/main" id="{5484A3B6-73EE-C175-EAE2-770CE02A1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18075" y="1508036"/>
              <a:ext cx="914400" cy="914400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379BE7-8BCE-9012-AB63-9D0693A2AEE7}"/>
                </a:ext>
              </a:extLst>
            </p:cNvPr>
            <p:cNvSpPr/>
            <p:nvPr/>
          </p:nvSpPr>
          <p:spPr>
            <a:xfrm>
              <a:off x="10045600" y="2855527"/>
              <a:ext cx="1383342" cy="1042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Comb with pulse output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922B6C9-E0E4-2F2E-964F-A93786FA8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5599" y="3065198"/>
              <a:ext cx="1383341" cy="719647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00CC979-DB9D-CF6B-61C0-13FB6DDADC54}"/>
                </a:ext>
              </a:extLst>
            </p:cNvPr>
            <p:cNvCxnSpPr>
              <a:cxnSpLocks/>
            </p:cNvCxnSpPr>
            <p:nvPr/>
          </p:nvCxnSpPr>
          <p:spPr>
            <a:xfrm>
              <a:off x="10850634" y="2577272"/>
              <a:ext cx="0" cy="12178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Graphic 95" descr="Lock with solid fill">
              <a:extLst>
                <a:ext uri="{FF2B5EF4-FFF2-40B4-BE49-F238E27FC236}">
                  <a16:creationId xmlns:a16="http://schemas.microsoft.com/office/drawing/2014/main" id="{5BA86E2C-DA91-6899-EF48-81C07FBF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0662144" y="3065197"/>
              <a:ext cx="487514" cy="487514"/>
            </a:xfrm>
            <a:prstGeom prst="rect">
              <a:avLst/>
            </a:prstGeom>
          </p:spPr>
        </p:pic>
        <p:pic>
          <p:nvPicPr>
            <p:cNvPr id="103" name="Graphic 102" descr="Lock with solid fill">
              <a:extLst>
                <a:ext uri="{FF2B5EF4-FFF2-40B4-BE49-F238E27FC236}">
                  <a16:creationId xmlns:a16="http://schemas.microsoft.com/office/drawing/2014/main" id="{A9D7EC0A-A5F0-51F6-E904-00A772D9C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9987621" y="3460174"/>
              <a:ext cx="385098" cy="385098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D8048EB-C8C0-9695-9D41-384E7ACB75E1}"/>
                </a:ext>
              </a:extLst>
            </p:cNvPr>
            <p:cNvSpPr/>
            <p:nvPr/>
          </p:nvSpPr>
          <p:spPr>
            <a:xfrm>
              <a:off x="7551738" y="1243264"/>
              <a:ext cx="4388012" cy="34310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6CF8EA6-E261-665F-64C7-416CFAD7D1F3}"/>
                </a:ext>
              </a:extLst>
            </p:cNvPr>
            <p:cNvSpPr txBox="1"/>
            <p:nvPr/>
          </p:nvSpPr>
          <p:spPr>
            <a:xfrm>
              <a:off x="9420160" y="4241253"/>
              <a:ext cx="941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Site 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4445F58-107A-9459-EFA5-E1F3C243D161}"/>
              </a:ext>
            </a:extLst>
          </p:cNvPr>
          <p:cNvSpPr txBox="1"/>
          <p:nvPr/>
        </p:nvSpPr>
        <p:spPr>
          <a:xfrm>
            <a:off x="210570" y="4462032"/>
            <a:ext cx="1158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Free-space channel challenges</a:t>
            </a:r>
          </a:p>
        </p:txBody>
      </p:sp>
      <p:sp>
        <p:nvSpPr>
          <p:cNvPr id="5" name="Google Shape;1223;p12">
            <a:extLst>
              <a:ext uri="{FF2B5EF4-FFF2-40B4-BE49-F238E27FC236}">
                <a16:creationId xmlns:a16="http://schemas.microsoft.com/office/drawing/2014/main" id="{67FDFC44-E80F-F41C-DCA2-60AA85039F00}"/>
              </a:ext>
            </a:extLst>
          </p:cNvPr>
          <p:cNvSpPr txBox="1"/>
          <p:nvPr/>
        </p:nvSpPr>
        <p:spPr>
          <a:xfrm>
            <a:off x="611613" y="1365757"/>
            <a:ext cx="20499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/>
                <a:cs typeface="Calibri"/>
                <a:sym typeface="Calibri"/>
              </a:rPr>
              <a:t>Optical 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0" descr="C:\Users\nnewbury\AppData\Local\Microsoft\Windows\Temporary Internet Files\Content.IE5\ZVLVM3Y0\MP900448283[1].jpg">
            <a:extLst>
              <a:ext uri="{FF2B5EF4-FFF2-40B4-BE49-F238E27FC236}">
                <a16:creationId xmlns:a16="http://schemas.microsoft.com/office/drawing/2014/main" id="{B532083A-D782-2B8C-9FF4-66EAA4DEA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691" y="988663"/>
            <a:ext cx="2118699" cy="35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DA6AB-C358-C64C-A1E0-509C1C06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Free-space Time Transfer Challenges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FFB0E48-E347-53D7-84D9-D2115B62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FDA298-09C1-ED2F-385D-D816D991260A}"/>
              </a:ext>
            </a:extLst>
          </p:cNvPr>
          <p:cNvSpPr/>
          <p:nvPr/>
        </p:nvSpPr>
        <p:spPr>
          <a:xfrm>
            <a:off x="850083" y="1263668"/>
            <a:ext cx="2503167" cy="1159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Clock or reference oscillator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75AB6A-8F0B-2988-AFBE-4E40300E9C9D}"/>
              </a:ext>
            </a:extLst>
          </p:cNvPr>
          <p:cNvSpPr/>
          <p:nvPr/>
        </p:nvSpPr>
        <p:spPr>
          <a:xfrm>
            <a:off x="1969908" y="2701472"/>
            <a:ext cx="1383342" cy="104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63" name="Graphic 62" descr="Clock with solid fill">
            <a:extLst>
              <a:ext uri="{FF2B5EF4-FFF2-40B4-BE49-F238E27FC236}">
                <a16:creationId xmlns:a16="http://schemas.microsoft.com/office/drawing/2014/main" id="{001F1F5B-C0B8-85A4-2284-34E7C6F99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4379" y="1327836"/>
            <a:ext cx="914400" cy="914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0FCBBDA-B6C9-1A2D-41C0-01AF8C9CB1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907" y="2911143"/>
            <a:ext cx="1383341" cy="719647"/>
          </a:xfrm>
          <a:prstGeom prst="rect">
            <a:avLst/>
          </a:prstGeom>
          <a:ln w="3175">
            <a:noFill/>
          </a:ln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734E39-5517-89D1-A800-D09327E5018F}"/>
              </a:ext>
            </a:extLst>
          </p:cNvPr>
          <p:cNvCxnSpPr>
            <a:cxnSpLocks/>
          </p:cNvCxnSpPr>
          <p:nvPr/>
        </p:nvCxnSpPr>
        <p:spPr>
          <a:xfrm>
            <a:off x="2774942" y="2423217"/>
            <a:ext cx="0" cy="12178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Lock with solid fill">
            <a:extLst>
              <a:ext uri="{FF2B5EF4-FFF2-40B4-BE49-F238E27FC236}">
                <a16:creationId xmlns:a16="http://schemas.microsoft.com/office/drawing/2014/main" id="{EA632DB1-B0F1-ABDD-4877-94185C470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2586452" y="2911142"/>
            <a:ext cx="487514" cy="487514"/>
          </a:xfrm>
          <a:prstGeom prst="rect">
            <a:avLst/>
          </a:prstGeom>
        </p:spPr>
      </p:pic>
      <p:pic>
        <p:nvPicPr>
          <p:cNvPr id="79" name="Graphic 78" descr="Lock with solid fill">
            <a:extLst>
              <a:ext uri="{FF2B5EF4-FFF2-40B4-BE49-F238E27FC236}">
                <a16:creationId xmlns:a16="http://schemas.microsoft.com/office/drawing/2014/main" id="{8C483704-CC5F-FEC3-37D3-684F2368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911929" y="3306119"/>
            <a:ext cx="385098" cy="385098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98EB4629-2806-369C-F75F-FB0DC35775DF}"/>
              </a:ext>
            </a:extLst>
          </p:cNvPr>
          <p:cNvGrpSpPr/>
          <p:nvPr/>
        </p:nvGrpSpPr>
        <p:grpSpPr>
          <a:xfrm>
            <a:off x="9368344" y="3181251"/>
            <a:ext cx="519580" cy="669962"/>
            <a:chOff x="3374017" y="5454073"/>
            <a:chExt cx="519580" cy="669962"/>
          </a:xfrm>
        </p:grpSpPr>
        <p:sp>
          <p:nvSpPr>
            <p:cNvPr id="100" name="Freeform: Shape 17">
              <a:extLst>
                <a:ext uri="{FF2B5EF4-FFF2-40B4-BE49-F238E27FC236}">
                  <a16:creationId xmlns:a16="http://schemas.microsoft.com/office/drawing/2014/main" id="{B8B90D0A-E442-B305-A1EF-F6F435E88E8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: Shape 17">
              <a:extLst>
                <a:ext uri="{FF2B5EF4-FFF2-40B4-BE49-F238E27FC236}">
                  <a16:creationId xmlns:a16="http://schemas.microsoft.com/office/drawing/2014/main" id="{7C713B6A-4B06-03B5-D378-A0554B0C017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D00C303-A315-C082-FF4B-2A2289A24A1C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401561-F66F-08DA-6BC0-6212AB0BC836}"/>
              </a:ext>
            </a:extLst>
          </p:cNvPr>
          <p:cNvSpPr/>
          <p:nvPr/>
        </p:nvSpPr>
        <p:spPr>
          <a:xfrm>
            <a:off x="8091012" y="2016897"/>
            <a:ext cx="173960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Timing Comparison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F6544A4-447A-53BC-9BDF-359AFA871227}"/>
              </a:ext>
            </a:extLst>
          </p:cNvPr>
          <p:cNvSpPr/>
          <p:nvPr/>
        </p:nvSpPr>
        <p:spPr>
          <a:xfrm>
            <a:off x="45675" y="994752"/>
            <a:ext cx="5340709" cy="348937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D549F1-4FC2-8A8D-21BC-87325BBDE237}"/>
              </a:ext>
            </a:extLst>
          </p:cNvPr>
          <p:cNvSpPr txBox="1"/>
          <p:nvPr/>
        </p:nvSpPr>
        <p:spPr>
          <a:xfrm>
            <a:off x="2557067" y="4022464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Site A</a:t>
            </a:r>
          </a:p>
        </p:txBody>
      </p: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2FADF451-E14E-88F8-52AA-4E0F63CE5567}"/>
              </a:ext>
            </a:extLst>
          </p:cNvPr>
          <p:cNvCxnSpPr>
            <a:cxnSpLocks/>
          </p:cNvCxnSpPr>
          <p:nvPr/>
        </p:nvCxnSpPr>
        <p:spPr>
          <a:xfrm flipV="1">
            <a:off x="3378059" y="2985285"/>
            <a:ext cx="5467482" cy="534129"/>
          </a:xfrm>
          <a:prstGeom prst="bentConnector3">
            <a:avLst>
              <a:gd name="adj1" fmla="val 9984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D86025-6D3D-8E41-B2AC-A83D5E0F3A1C}"/>
              </a:ext>
            </a:extLst>
          </p:cNvPr>
          <p:cNvGrpSpPr/>
          <p:nvPr/>
        </p:nvGrpSpPr>
        <p:grpSpPr>
          <a:xfrm>
            <a:off x="3405282" y="3172203"/>
            <a:ext cx="519580" cy="669962"/>
            <a:chOff x="3374017" y="5454073"/>
            <a:chExt cx="519580" cy="669962"/>
          </a:xfrm>
        </p:grpSpPr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47CAA5EB-548A-8B3B-A318-15275C0E698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: Shape 17">
              <a:extLst>
                <a:ext uri="{FF2B5EF4-FFF2-40B4-BE49-F238E27FC236}">
                  <a16:creationId xmlns:a16="http://schemas.microsoft.com/office/drawing/2014/main" id="{466AC617-F662-4592-C449-82D679F90CD6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4496690-F210-85FC-FE89-BDF42DB3D88F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50558A-714B-9BA0-E573-EBCC4C6C06EA}"/>
              </a:ext>
            </a:extLst>
          </p:cNvPr>
          <p:cNvGrpSpPr/>
          <p:nvPr/>
        </p:nvGrpSpPr>
        <p:grpSpPr>
          <a:xfrm>
            <a:off x="4433598" y="3170464"/>
            <a:ext cx="519580" cy="669962"/>
            <a:chOff x="3374017" y="5454073"/>
            <a:chExt cx="519580" cy="669962"/>
          </a:xfrm>
        </p:grpSpPr>
        <p:sp>
          <p:nvSpPr>
            <p:cNvPr id="127" name="Freeform: Shape 17">
              <a:extLst>
                <a:ext uri="{FF2B5EF4-FFF2-40B4-BE49-F238E27FC236}">
                  <a16:creationId xmlns:a16="http://schemas.microsoft.com/office/drawing/2014/main" id="{C0EC2914-E91B-E626-057C-8B1F5C6112EC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8EB34F16-E8B2-444A-9147-DAA0EAB44CF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E68CD73-9D40-5856-489A-2CB9031C3764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8A0669-94EC-4B5D-0D59-621D58E4726A}"/>
              </a:ext>
            </a:extLst>
          </p:cNvPr>
          <p:cNvGrpSpPr/>
          <p:nvPr/>
        </p:nvGrpSpPr>
        <p:grpSpPr>
          <a:xfrm>
            <a:off x="5491840" y="3301119"/>
            <a:ext cx="519580" cy="442177"/>
            <a:chOff x="3374017" y="5454073"/>
            <a:chExt cx="519580" cy="669962"/>
          </a:xfrm>
        </p:grpSpPr>
        <p:sp>
          <p:nvSpPr>
            <p:cNvPr id="131" name="Freeform: Shape 17">
              <a:extLst>
                <a:ext uri="{FF2B5EF4-FFF2-40B4-BE49-F238E27FC236}">
                  <a16:creationId xmlns:a16="http://schemas.microsoft.com/office/drawing/2014/main" id="{A4D79A6A-BD5A-B2D9-D32C-3BB7861E61EA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659730EC-5D5B-079E-CDC6-650B947783AF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4858D9-BB06-FF57-FD09-F1FEFE892C45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CCEB7BD-5419-BB3D-DBE6-183B839FAFA0}"/>
              </a:ext>
            </a:extLst>
          </p:cNvPr>
          <p:cNvGrpSpPr/>
          <p:nvPr/>
        </p:nvGrpSpPr>
        <p:grpSpPr>
          <a:xfrm>
            <a:off x="6591635" y="3435618"/>
            <a:ext cx="519580" cy="192859"/>
            <a:chOff x="3374017" y="5454073"/>
            <a:chExt cx="519580" cy="669962"/>
          </a:xfrm>
        </p:grpSpPr>
        <p:sp>
          <p:nvSpPr>
            <p:cNvPr id="135" name="Freeform: Shape 17">
              <a:extLst>
                <a:ext uri="{FF2B5EF4-FFF2-40B4-BE49-F238E27FC236}">
                  <a16:creationId xmlns:a16="http://schemas.microsoft.com/office/drawing/2014/main" id="{86E20AF0-D16A-F0D7-99B6-404E78B1E038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: Shape 17">
              <a:extLst>
                <a:ext uri="{FF2B5EF4-FFF2-40B4-BE49-F238E27FC236}">
                  <a16:creationId xmlns:a16="http://schemas.microsoft.com/office/drawing/2014/main" id="{E48DB884-908E-50D4-EBFD-AF851A9BC50F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5FAE585-0F66-0BD9-C7AE-323C0100FD24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2D4C675-23F2-F9EA-5362-BCD3A2332050}"/>
              </a:ext>
            </a:extLst>
          </p:cNvPr>
          <p:cNvGrpSpPr/>
          <p:nvPr/>
        </p:nvGrpSpPr>
        <p:grpSpPr>
          <a:xfrm>
            <a:off x="7706442" y="3380461"/>
            <a:ext cx="519580" cy="289684"/>
            <a:chOff x="3374017" y="5454073"/>
            <a:chExt cx="519580" cy="669962"/>
          </a:xfrm>
        </p:grpSpPr>
        <p:sp>
          <p:nvSpPr>
            <p:cNvPr id="139" name="Freeform: Shape 17">
              <a:extLst>
                <a:ext uri="{FF2B5EF4-FFF2-40B4-BE49-F238E27FC236}">
                  <a16:creationId xmlns:a16="http://schemas.microsoft.com/office/drawing/2014/main" id="{DC14F72F-E03B-A1AA-F007-ABF2A1509B8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: Shape 17">
              <a:extLst>
                <a:ext uri="{FF2B5EF4-FFF2-40B4-BE49-F238E27FC236}">
                  <a16:creationId xmlns:a16="http://schemas.microsoft.com/office/drawing/2014/main" id="{F0B168C0-B0E1-166E-CDE8-B95289E64BE9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629B0D2-E4E8-D27C-DD47-56BCB7B9DEFC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9E8520CC-63DB-C9B5-208E-D426A74E0B35}"/>
              </a:ext>
            </a:extLst>
          </p:cNvPr>
          <p:cNvCxnSpPr>
            <a:cxnSpLocks/>
          </p:cNvCxnSpPr>
          <p:nvPr/>
        </p:nvCxnSpPr>
        <p:spPr>
          <a:xfrm rot="10800000">
            <a:off x="9275510" y="2959890"/>
            <a:ext cx="808327" cy="567825"/>
          </a:xfrm>
          <a:prstGeom prst="bentConnector3">
            <a:avLst>
              <a:gd name="adj1" fmla="val 101016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07B73B6-3D93-BCC6-F779-899C22528BF0}"/>
              </a:ext>
            </a:extLst>
          </p:cNvPr>
          <p:cNvGrpSpPr/>
          <p:nvPr/>
        </p:nvGrpSpPr>
        <p:grpSpPr>
          <a:xfrm>
            <a:off x="7551738" y="1053067"/>
            <a:ext cx="4388012" cy="3459654"/>
            <a:chOff x="7551738" y="1243264"/>
            <a:chExt cx="4388012" cy="345965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C2DBFFF-2CB9-986C-627A-92C98C456D23}"/>
                </a:ext>
              </a:extLst>
            </p:cNvPr>
            <p:cNvSpPr/>
            <p:nvPr/>
          </p:nvSpPr>
          <p:spPr>
            <a:xfrm>
              <a:off x="10208632" y="1422119"/>
              <a:ext cx="1133285" cy="11595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Clock or reference oscillator</a:t>
              </a:r>
            </a:p>
          </p:txBody>
        </p:sp>
        <p:pic>
          <p:nvPicPr>
            <p:cNvPr id="83" name="Graphic 82" descr="Clock with solid fill">
              <a:extLst>
                <a:ext uri="{FF2B5EF4-FFF2-40B4-BE49-F238E27FC236}">
                  <a16:creationId xmlns:a16="http://schemas.microsoft.com/office/drawing/2014/main" id="{5484A3B6-73EE-C175-EAE2-770CE02A1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18075" y="1508036"/>
              <a:ext cx="914400" cy="914400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379BE7-8BCE-9012-AB63-9D0693A2AEE7}"/>
                </a:ext>
              </a:extLst>
            </p:cNvPr>
            <p:cNvSpPr/>
            <p:nvPr/>
          </p:nvSpPr>
          <p:spPr>
            <a:xfrm>
              <a:off x="10045600" y="2855527"/>
              <a:ext cx="1383342" cy="1042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Comb with pulse output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922B6C9-E0E4-2F2E-964F-A93786FA8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5599" y="3065198"/>
              <a:ext cx="1383341" cy="719647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00CC979-DB9D-CF6B-61C0-13FB6DDADC54}"/>
                </a:ext>
              </a:extLst>
            </p:cNvPr>
            <p:cNvCxnSpPr>
              <a:cxnSpLocks/>
            </p:cNvCxnSpPr>
            <p:nvPr/>
          </p:nvCxnSpPr>
          <p:spPr>
            <a:xfrm>
              <a:off x="10850634" y="2577272"/>
              <a:ext cx="0" cy="12178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Graphic 95" descr="Lock with solid fill">
              <a:extLst>
                <a:ext uri="{FF2B5EF4-FFF2-40B4-BE49-F238E27FC236}">
                  <a16:creationId xmlns:a16="http://schemas.microsoft.com/office/drawing/2014/main" id="{5BA86E2C-DA91-6899-EF48-81C07FBF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0662144" y="3065197"/>
              <a:ext cx="487514" cy="487514"/>
            </a:xfrm>
            <a:prstGeom prst="rect">
              <a:avLst/>
            </a:prstGeom>
          </p:spPr>
        </p:pic>
        <p:pic>
          <p:nvPicPr>
            <p:cNvPr id="103" name="Graphic 102" descr="Lock with solid fill">
              <a:extLst>
                <a:ext uri="{FF2B5EF4-FFF2-40B4-BE49-F238E27FC236}">
                  <a16:creationId xmlns:a16="http://schemas.microsoft.com/office/drawing/2014/main" id="{A9D7EC0A-A5F0-51F6-E904-00A772D9C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9987621" y="3460174"/>
              <a:ext cx="385098" cy="385098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D8048EB-C8C0-9695-9D41-384E7ACB75E1}"/>
                </a:ext>
              </a:extLst>
            </p:cNvPr>
            <p:cNvSpPr/>
            <p:nvPr/>
          </p:nvSpPr>
          <p:spPr>
            <a:xfrm>
              <a:off x="7551738" y="1243264"/>
              <a:ext cx="4388012" cy="34310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6CF8EA6-E261-665F-64C7-416CFAD7D1F3}"/>
                </a:ext>
              </a:extLst>
            </p:cNvPr>
            <p:cNvSpPr txBox="1"/>
            <p:nvPr/>
          </p:nvSpPr>
          <p:spPr>
            <a:xfrm>
              <a:off x="9420160" y="4241253"/>
              <a:ext cx="941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Site 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4445F58-107A-9459-EFA5-E1F3C243D161}"/>
              </a:ext>
            </a:extLst>
          </p:cNvPr>
          <p:cNvSpPr txBox="1"/>
          <p:nvPr/>
        </p:nvSpPr>
        <p:spPr>
          <a:xfrm>
            <a:off x="210570" y="4462017"/>
            <a:ext cx="11580387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Free-space channel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Intensity fluctuations (scintillation)- orders of magnitude variations in received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1223;p12">
            <a:extLst>
              <a:ext uri="{FF2B5EF4-FFF2-40B4-BE49-F238E27FC236}">
                <a16:creationId xmlns:a16="http://schemas.microsoft.com/office/drawing/2014/main" id="{67FDFC44-E80F-F41C-DCA2-60AA85039F00}"/>
              </a:ext>
            </a:extLst>
          </p:cNvPr>
          <p:cNvSpPr txBox="1"/>
          <p:nvPr/>
        </p:nvSpPr>
        <p:spPr>
          <a:xfrm>
            <a:off x="611613" y="1365742"/>
            <a:ext cx="20499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/>
                <a:cs typeface="Calibri"/>
                <a:sym typeface="Calibri"/>
              </a:rPr>
              <a:t>Optical 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1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0" descr="C:\Users\nnewbury\AppData\Local\Microsoft\Windows\Temporary Internet Files\Content.IE5\ZVLVM3Y0\MP900448283[1].jpg">
            <a:extLst>
              <a:ext uri="{FF2B5EF4-FFF2-40B4-BE49-F238E27FC236}">
                <a16:creationId xmlns:a16="http://schemas.microsoft.com/office/drawing/2014/main" id="{B532083A-D782-2B8C-9FF4-66EAA4DEA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691" y="998409"/>
            <a:ext cx="2118699" cy="35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DA6AB-C358-C64C-A1E0-509C1C06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Free-space Time Transfer Challenges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FFB0E48-E347-53D7-84D9-D2115B62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CAA1A-7FC9-3F46-ABEC-D2898EAEB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FDA298-09C1-ED2F-385D-D816D991260A}"/>
              </a:ext>
            </a:extLst>
          </p:cNvPr>
          <p:cNvSpPr/>
          <p:nvPr/>
        </p:nvSpPr>
        <p:spPr>
          <a:xfrm>
            <a:off x="850083" y="1273414"/>
            <a:ext cx="2503167" cy="1159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Clock or reference oscillator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75AB6A-8F0B-2988-AFBE-4E40300E9C9D}"/>
              </a:ext>
            </a:extLst>
          </p:cNvPr>
          <p:cNvSpPr/>
          <p:nvPr/>
        </p:nvSpPr>
        <p:spPr>
          <a:xfrm>
            <a:off x="1969908" y="2711218"/>
            <a:ext cx="1383342" cy="10427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Comb with pulse output</a:t>
            </a:r>
          </a:p>
        </p:txBody>
      </p:sp>
      <p:pic>
        <p:nvPicPr>
          <p:cNvPr id="63" name="Graphic 62" descr="Clock with solid fill">
            <a:extLst>
              <a:ext uri="{FF2B5EF4-FFF2-40B4-BE49-F238E27FC236}">
                <a16:creationId xmlns:a16="http://schemas.microsoft.com/office/drawing/2014/main" id="{001F1F5B-C0B8-85A4-2284-34E7C6F99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4379" y="1337582"/>
            <a:ext cx="914400" cy="914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0FCBBDA-B6C9-1A2D-41C0-01AF8C9CB1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907" y="2920889"/>
            <a:ext cx="1383341" cy="719647"/>
          </a:xfrm>
          <a:prstGeom prst="rect">
            <a:avLst/>
          </a:prstGeom>
          <a:ln w="3175">
            <a:noFill/>
          </a:ln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734E39-5517-89D1-A800-D09327E5018F}"/>
              </a:ext>
            </a:extLst>
          </p:cNvPr>
          <p:cNvCxnSpPr>
            <a:cxnSpLocks/>
          </p:cNvCxnSpPr>
          <p:nvPr/>
        </p:nvCxnSpPr>
        <p:spPr>
          <a:xfrm>
            <a:off x="2774942" y="2432963"/>
            <a:ext cx="0" cy="1217869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Lock with solid fill">
            <a:extLst>
              <a:ext uri="{FF2B5EF4-FFF2-40B4-BE49-F238E27FC236}">
                <a16:creationId xmlns:a16="http://schemas.microsoft.com/office/drawing/2014/main" id="{EA632DB1-B0F1-ABDD-4877-94185C470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2586452" y="2920888"/>
            <a:ext cx="487514" cy="487514"/>
          </a:xfrm>
          <a:prstGeom prst="rect">
            <a:avLst/>
          </a:prstGeom>
        </p:spPr>
      </p:pic>
      <p:pic>
        <p:nvPicPr>
          <p:cNvPr id="79" name="Graphic 78" descr="Lock with solid fill">
            <a:extLst>
              <a:ext uri="{FF2B5EF4-FFF2-40B4-BE49-F238E27FC236}">
                <a16:creationId xmlns:a16="http://schemas.microsoft.com/office/drawing/2014/main" id="{8C483704-CC5F-FEC3-37D3-684F2368B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911929" y="3315865"/>
            <a:ext cx="385098" cy="385098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98EB4629-2806-369C-F75F-FB0DC35775DF}"/>
              </a:ext>
            </a:extLst>
          </p:cNvPr>
          <p:cNvGrpSpPr/>
          <p:nvPr/>
        </p:nvGrpSpPr>
        <p:grpSpPr>
          <a:xfrm>
            <a:off x="9368344" y="3190997"/>
            <a:ext cx="519580" cy="669962"/>
            <a:chOff x="3374017" y="5454073"/>
            <a:chExt cx="519580" cy="669962"/>
          </a:xfrm>
        </p:grpSpPr>
        <p:sp>
          <p:nvSpPr>
            <p:cNvPr id="100" name="Freeform: Shape 17">
              <a:extLst>
                <a:ext uri="{FF2B5EF4-FFF2-40B4-BE49-F238E27FC236}">
                  <a16:creationId xmlns:a16="http://schemas.microsoft.com/office/drawing/2014/main" id="{B8B90D0A-E442-B305-A1EF-F6F435E88E8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: Shape 17">
              <a:extLst>
                <a:ext uri="{FF2B5EF4-FFF2-40B4-BE49-F238E27FC236}">
                  <a16:creationId xmlns:a16="http://schemas.microsoft.com/office/drawing/2014/main" id="{7C713B6A-4B06-03B5-D378-A0554B0C017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D00C303-A315-C082-FF4B-2A2289A24A1C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401561-F66F-08DA-6BC0-6212AB0BC836}"/>
              </a:ext>
            </a:extLst>
          </p:cNvPr>
          <p:cNvSpPr/>
          <p:nvPr/>
        </p:nvSpPr>
        <p:spPr>
          <a:xfrm>
            <a:off x="8091012" y="2026643"/>
            <a:ext cx="173960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Timing Comparison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F6544A4-447A-53BC-9BDF-359AFA871227}"/>
              </a:ext>
            </a:extLst>
          </p:cNvPr>
          <p:cNvSpPr/>
          <p:nvPr/>
        </p:nvSpPr>
        <p:spPr>
          <a:xfrm>
            <a:off x="45675" y="1004498"/>
            <a:ext cx="5340709" cy="348937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D549F1-4FC2-8A8D-21BC-87325BBDE237}"/>
              </a:ext>
            </a:extLst>
          </p:cNvPr>
          <p:cNvSpPr txBox="1"/>
          <p:nvPr/>
        </p:nvSpPr>
        <p:spPr>
          <a:xfrm>
            <a:off x="2557067" y="4032210"/>
            <a:ext cx="93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Site A</a:t>
            </a:r>
          </a:p>
        </p:txBody>
      </p: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2FADF451-E14E-88F8-52AA-4E0F63CE5567}"/>
              </a:ext>
            </a:extLst>
          </p:cNvPr>
          <p:cNvCxnSpPr>
            <a:cxnSpLocks/>
          </p:cNvCxnSpPr>
          <p:nvPr/>
        </p:nvCxnSpPr>
        <p:spPr>
          <a:xfrm flipV="1">
            <a:off x="3378059" y="2995031"/>
            <a:ext cx="5467482" cy="534129"/>
          </a:xfrm>
          <a:prstGeom prst="bentConnector3">
            <a:avLst>
              <a:gd name="adj1" fmla="val 9984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D86025-6D3D-8E41-B2AC-A83D5E0F3A1C}"/>
              </a:ext>
            </a:extLst>
          </p:cNvPr>
          <p:cNvGrpSpPr/>
          <p:nvPr/>
        </p:nvGrpSpPr>
        <p:grpSpPr>
          <a:xfrm>
            <a:off x="3405282" y="3181949"/>
            <a:ext cx="519580" cy="669962"/>
            <a:chOff x="3374017" y="5454073"/>
            <a:chExt cx="519580" cy="669962"/>
          </a:xfrm>
        </p:grpSpPr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47CAA5EB-548A-8B3B-A318-15275C0E6980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: Shape 17">
              <a:extLst>
                <a:ext uri="{FF2B5EF4-FFF2-40B4-BE49-F238E27FC236}">
                  <a16:creationId xmlns:a16="http://schemas.microsoft.com/office/drawing/2014/main" id="{466AC617-F662-4592-C449-82D679F90CD6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4496690-F210-85FC-FE89-BDF42DB3D88F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50558A-714B-9BA0-E573-EBCC4C6C06EA}"/>
              </a:ext>
            </a:extLst>
          </p:cNvPr>
          <p:cNvGrpSpPr/>
          <p:nvPr/>
        </p:nvGrpSpPr>
        <p:grpSpPr>
          <a:xfrm>
            <a:off x="4433598" y="3180210"/>
            <a:ext cx="519580" cy="669962"/>
            <a:chOff x="3374017" y="5454073"/>
            <a:chExt cx="519580" cy="669962"/>
          </a:xfrm>
        </p:grpSpPr>
        <p:sp>
          <p:nvSpPr>
            <p:cNvPr id="127" name="Freeform: Shape 17">
              <a:extLst>
                <a:ext uri="{FF2B5EF4-FFF2-40B4-BE49-F238E27FC236}">
                  <a16:creationId xmlns:a16="http://schemas.microsoft.com/office/drawing/2014/main" id="{C0EC2914-E91B-E626-057C-8B1F5C6112EC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8EB34F16-E8B2-444A-9147-DAA0EAB44CF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E68CD73-9D40-5856-489A-2CB9031C3764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9E8520CC-63DB-C9B5-208E-D426A74E0B35}"/>
              </a:ext>
            </a:extLst>
          </p:cNvPr>
          <p:cNvCxnSpPr>
            <a:cxnSpLocks/>
          </p:cNvCxnSpPr>
          <p:nvPr/>
        </p:nvCxnSpPr>
        <p:spPr>
          <a:xfrm rot="10800000">
            <a:off x="9275510" y="2969636"/>
            <a:ext cx="808327" cy="567825"/>
          </a:xfrm>
          <a:prstGeom prst="bentConnector3">
            <a:avLst>
              <a:gd name="adj1" fmla="val 101016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07B73B6-3D93-BCC6-F779-899C22528BF0}"/>
              </a:ext>
            </a:extLst>
          </p:cNvPr>
          <p:cNvGrpSpPr/>
          <p:nvPr/>
        </p:nvGrpSpPr>
        <p:grpSpPr>
          <a:xfrm>
            <a:off x="7551738" y="1062813"/>
            <a:ext cx="4388012" cy="3459654"/>
            <a:chOff x="7551738" y="1243264"/>
            <a:chExt cx="4388012" cy="345965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C2DBFFF-2CB9-986C-627A-92C98C456D23}"/>
                </a:ext>
              </a:extLst>
            </p:cNvPr>
            <p:cNvSpPr/>
            <p:nvPr/>
          </p:nvSpPr>
          <p:spPr>
            <a:xfrm>
              <a:off x="10208632" y="1422119"/>
              <a:ext cx="1133285" cy="11595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Clock or reference oscillator</a:t>
              </a:r>
            </a:p>
          </p:txBody>
        </p:sp>
        <p:pic>
          <p:nvPicPr>
            <p:cNvPr id="83" name="Graphic 82" descr="Clock with solid fill">
              <a:extLst>
                <a:ext uri="{FF2B5EF4-FFF2-40B4-BE49-F238E27FC236}">
                  <a16:creationId xmlns:a16="http://schemas.microsoft.com/office/drawing/2014/main" id="{5484A3B6-73EE-C175-EAE2-770CE02A1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18075" y="1508036"/>
              <a:ext cx="914400" cy="914400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379BE7-8BCE-9012-AB63-9D0693A2AEE7}"/>
                </a:ext>
              </a:extLst>
            </p:cNvPr>
            <p:cNvSpPr/>
            <p:nvPr/>
          </p:nvSpPr>
          <p:spPr>
            <a:xfrm>
              <a:off x="10045600" y="2855527"/>
              <a:ext cx="1383342" cy="10427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Comb with pulse output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922B6C9-E0E4-2F2E-964F-A93786FA8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5599" y="3065198"/>
              <a:ext cx="1383341" cy="719647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00CC979-DB9D-CF6B-61C0-13FB6DDADC54}"/>
                </a:ext>
              </a:extLst>
            </p:cNvPr>
            <p:cNvCxnSpPr>
              <a:cxnSpLocks/>
            </p:cNvCxnSpPr>
            <p:nvPr/>
          </p:nvCxnSpPr>
          <p:spPr>
            <a:xfrm>
              <a:off x="10850634" y="2577272"/>
              <a:ext cx="0" cy="12178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Graphic 95" descr="Lock with solid fill">
              <a:extLst>
                <a:ext uri="{FF2B5EF4-FFF2-40B4-BE49-F238E27FC236}">
                  <a16:creationId xmlns:a16="http://schemas.microsoft.com/office/drawing/2014/main" id="{5BA86E2C-DA91-6899-EF48-81C07FBF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0662144" y="3065197"/>
              <a:ext cx="487514" cy="487514"/>
            </a:xfrm>
            <a:prstGeom prst="rect">
              <a:avLst/>
            </a:prstGeom>
          </p:spPr>
        </p:pic>
        <p:pic>
          <p:nvPicPr>
            <p:cNvPr id="103" name="Graphic 102" descr="Lock with solid fill">
              <a:extLst>
                <a:ext uri="{FF2B5EF4-FFF2-40B4-BE49-F238E27FC236}">
                  <a16:creationId xmlns:a16="http://schemas.microsoft.com/office/drawing/2014/main" id="{A9D7EC0A-A5F0-51F6-E904-00A772D9C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9987621" y="3460174"/>
              <a:ext cx="385098" cy="385098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D8048EB-C8C0-9695-9D41-384E7ACB75E1}"/>
                </a:ext>
              </a:extLst>
            </p:cNvPr>
            <p:cNvSpPr/>
            <p:nvPr/>
          </p:nvSpPr>
          <p:spPr>
            <a:xfrm>
              <a:off x="7551738" y="1243264"/>
              <a:ext cx="4388012" cy="34310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6CF8EA6-E261-665F-64C7-416CFAD7D1F3}"/>
                </a:ext>
              </a:extLst>
            </p:cNvPr>
            <p:cNvSpPr txBox="1"/>
            <p:nvPr/>
          </p:nvSpPr>
          <p:spPr>
            <a:xfrm>
              <a:off x="9420160" y="4241253"/>
              <a:ext cx="941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Site 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4445F58-107A-9459-EFA5-E1F3C243D161}"/>
              </a:ext>
            </a:extLst>
          </p:cNvPr>
          <p:cNvSpPr txBox="1"/>
          <p:nvPr/>
        </p:nvSpPr>
        <p:spPr>
          <a:xfrm>
            <a:off x="210570" y="4471763"/>
            <a:ext cx="11580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Free-space channel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Intensity fluctuations (scintillation)- orders of magnitude variations in received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2. Time-of-flight fluctuations- picosecond level fluctuations in pulse arrival time</a:t>
            </a:r>
          </a:p>
        </p:txBody>
      </p:sp>
      <p:sp>
        <p:nvSpPr>
          <p:cNvPr id="5" name="Google Shape;1223;p12">
            <a:extLst>
              <a:ext uri="{FF2B5EF4-FFF2-40B4-BE49-F238E27FC236}">
                <a16:creationId xmlns:a16="http://schemas.microsoft.com/office/drawing/2014/main" id="{67FDFC44-E80F-F41C-DCA2-60AA85039F00}"/>
              </a:ext>
            </a:extLst>
          </p:cNvPr>
          <p:cNvSpPr txBox="1"/>
          <p:nvPr/>
        </p:nvSpPr>
        <p:spPr>
          <a:xfrm>
            <a:off x="611613" y="1375488"/>
            <a:ext cx="20499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/>
                <a:cs typeface="Calibri"/>
                <a:sym typeface="Calibri"/>
              </a:rPr>
              <a:t>Optical Reference Oscillator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CE275A-9F4A-2E3E-6427-CF7D78CBCEF6}"/>
              </a:ext>
            </a:extLst>
          </p:cNvPr>
          <p:cNvGrpSpPr/>
          <p:nvPr/>
        </p:nvGrpSpPr>
        <p:grpSpPr>
          <a:xfrm>
            <a:off x="5491840" y="3310865"/>
            <a:ext cx="519580" cy="442177"/>
            <a:chOff x="3374017" y="5454073"/>
            <a:chExt cx="519580" cy="669962"/>
          </a:xfrm>
        </p:grpSpPr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6EFB14CD-8865-C8D2-EA8B-6C21B2317C1E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A961A63E-521D-AF43-E92D-92BB14AA1AAF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1043796-11B1-61A0-44B7-1B62B8315046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910422-308D-DD83-2DCF-70C5C9DA986D}"/>
              </a:ext>
            </a:extLst>
          </p:cNvPr>
          <p:cNvGrpSpPr/>
          <p:nvPr/>
        </p:nvGrpSpPr>
        <p:grpSpPr>
          <a:xfrm>
            <a:off x="6591635" y="3445364"/>
            <a:ext cx="519580" cy="192859"/>
            <a:chOff x="3374017" y="5454073"/>
            <a:chExt cx="519580" cy="669962"/>
          </a:xfrm>
        </p:grpSpPr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43789979-5BF7-E02D-595C-81CDC835EAB2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: Shape 17">
              <a:extLst>
                <a:ext uri="{FF2B5EF4-FFF2-40B4-BE49-F238E27FC236}">
                  <a16:creationId xmlns:a16="http://schemas.microsoft.com/office/drawing/2014/main" id="{779BC50D-CBC6-88A9-36B5-46ECBBDB1587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6F1956F-CB70-0F57-FDAA-529FE558D990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50353C-8005-661E-302C-3C9624FBC6D3}"/>
              </a:ext>
            </a:extLst>
          </p:cNvPr>
          <p:cNvGrpSpPr/>
          <p:nvPr/>
        </p:nvGrpSpPr>
        <p:grpSpPr>
          <a:xfrm>
            <a:off x="7706442" y="3390207"/>
            <a:ext cx="519580" cy="289684"/>
            <a:chOff x="3374017" y="5454073"/>
            <a:chExt cx="519580" cy="669962"/>
          </a:xfrm>
        </p:grpSpPr>
        <p:sp>
          <p:nvSpPr>
            <p:cNvPr id="40" name="Freeform: Shape 17">
              <a:extLst>
                <a:ext uri="{FF2B5EF4-FFF2-40B4-BE49-F238E27FC236}">
                  <a16:creationId xmlns:a16="http://schemas.microsoft.com/office/drawing/2014/main" id="{9E0B85EE-A5B2-1225-64D6-756EFDFFAB04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B9F3097F-7B88-43CF-D1AE-33D02B5E088C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7EA8C69-EFF5-CF66-0D90-DE2BE429CA46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AAF9E9-D5EA-4EC1-E9C8-B527822D606A}"/>
              </a:ext>
            </a:extLst>
          </p:cNvPr>
          <p:cNvGrpSpPr/>
          <p:nvPr/>
        </p:nvGrpSpPr>
        <p:grpSpPr>
          <a:xfrm>
            <a:off x="5399752" y="3327091"/>
            <a:ext cx="519580" cy="442177"/>
            <a:chOff x="3374017" y="5454073"/>
            <a:chExt cx="519580" cy="669962"/>
          </a:xfrm>
        </p:grpSpPr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id="{824DF4C9-F440-5E1D-C12C-34F8C30019F9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: Shape 17">
              <a:extLst>
                <a:ext uri="{FF2B5EF4-FFF2-40B4-BE49-F238E27FC236}">
                  <a16:creationId xmlns:a16="http://schemas.microsoft.com/office/drawing/2014/main" id="{836BB840-4F3C-E82B-B842-F80A2E9781E1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B2D3894-5150-107E-286D-F0A229A407A0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66C6DA-2AC6-8BD4-0040-527C6CFBECA3}"/>
              </a:ext>
            </a:extLst>
          </p:cNvPr>
          <p:cNvGrpSpPr/>
          <p:nvPr/>
        </p:nvGrpSpPr>
        <p:grpSpPr>
          <a:xfrm>
            <a:off x="6334657" y="3446600"/>
            <a:ext cx="519580" cy="192859"/>
            <a:chOff x="3374017" y="5454073"/>
            <a:chExt cx="519580" cy="669962"/>
          </a:xfrm>
        </p:grpSpPr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id="{131F3644-FA3E-A749-79C9-2BC1FB681188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: Shape 17">
              <a:extLst>
                <a:ext uri="{FF2B5EF4-FFF2-40B4-BE49-F238E27FC236}">
                  <a16:creationId xmlns:a16="http://schemas.microsoft.com/office/drawing/2014/main" id="{A4B97555-C336-962D-1AA8-41809DD8D903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3D96DF3-3E8E-4100-B30A-43F4711F6517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95191C-E288-EC56-A0A9-50FF7EF4774E}"/>
              </a:ext>
            </a:extLst>
          </p:cNvPr>
          <p:cNvGrpSpPr/>
          <p:nvPr/>
        </p:nvGrpSpPr>
        <p:grpSpPr>
          <a:xfrm>
            <a:off x="7614354" y="3406433"/>
            <a:ext cx="519580" cy="289684"/>
            <a:chOff x="3374017" y="5454073"/>
            <a:chExt cx="519580" cy="669962"/>
          </a:xfrm>
        </p:grpSpPr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5E8DD119-7BA6-CE70-7EC3-C8F0A3729BA5}"/>
                </a:ext>
              </a:extLst>
            </p:cNvPr>
            <p:cNvSpPr/>
            <p:nvPr/>
          </p:nvSpPr>
          <p:spPr>
            <a:xfrm>
              <a:off x="3374017" y="5454887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: Shape 17">
              <a:extLst>
                <a:ext uri="{FF2B5EF4-FFF2-40B4-BE49-F238E27FC236}">
                  <a16:creationId xmlns:a16="http://schemas.microsoft.com/office/drawing/2014/main" id="{3CB7FEB8-EF81-82CD-B4EA-C8DA44400AF0}"/>
                </a:ext>
              </a:extLst>
            </p:cNvPr>
            <p:cNvSpPr/>
            <p:nvPr/>
          </p:nvSpPr>
          <p:spPr>
            <a:xfrm flipV="1">
              <a:off x="3384673" y="5789461"/>
              <a:ext cx="508924" cy="334574"/>
            </a:xfrm>
            <a:custGeom>
              <a:avLst/>
              <a:gdLst>
                <a:gd name="connsiteX0" fmla="*/ 0 w 749300"/>
                <a:gd name="connsiteY0" fmla="*/ 488952 h 531162"/>
                <a:gd name="connsiteX1" fmla="*/ 209550 w 749300"/>
                <a:gd name="connsiteY1" fmla="*/ 476252 h 531162"/>
                <a:gd name="connsiteX2" fmla="*/ 412750 w 749300"/>
                <a:gd name="connsiteY2" fmla="*/ 2 h 531162"/>
                <a:gd name="connsiteX3" fmla="*/ 584200 w 749300"/>
                <a:gd name="connsiteY3" fmla="*/ 482602 h 531162"/>
                <a:gd name="connsiteX4" fmla="*/ 749300 w 7493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8952 h 531162"/>
                <a:gd name="connsiteX1" fmla="*/ 171450 w 711200"/>
                <a:gd name="connsiteY1" fmla="*/ 476252 h 531162"/>
                <a:gd name="connsiteX2" fmla="*/ 374650 w 711200"/>
                <a:gd name="connsiteY2" fmla="*/ 2 h 531162"/>
                <a:gd name="connsiteX3" fmla="*/ 546100 w 711200"/>
                <a:gd name="connsiteY3" fmla="*/ 482602 h 531162"/>
                <a:gd name="connsiteX4" fmla="*/ 711200 w 711200"/>
                <a:gd name="connsiteY4" fmla="*/ 488952 h 531162"/>
                <a:gd name="connsiteX0" fmla="*/ 0 w 711200"/>
                <a:gd name="connsiteY0" fmla="*/ 489271 h 531481"/>
                <a:gd name="connsiteX1" fmla="*/ 178149 w 711200"/>
                <a:gd name="connsiteY1" fmla="*/ 409582 h 531481"/>
                <a:gd name="connsiteX2" fmla="*/ 374650 w 711200"/>
                <a:gd name="connsiteY2" fmla="*/ 321 h 531481"/>
                <a:gd name="connsiteX3" fmla="*/ 546100 w 711200"/>
                <a:gd name="connsiteY3" fmla="*/ 482921 h 531481"/>
                <a:gd name="connsiteX4" fmla="*/ 711200 w 711200"/>
                <a:gd name="connsiteY4" fmla="*/ 489271 h 531481"/>
                <a:gd name="connsiteX0" fmla="*/ 0 w 711200"/>
                <a:gd name="connsiteY0" fmla="*/ 488961 h 506566"/>
                <a:gd name="connsiteX1" fmla="*/ 178149 w 711200"/>
                <a:gd name="connsiteY1" fmla="*/ 409272 h 506566"/>
                <a:gd name="connsiteX2" fmla="*/ 374650 w 711200"/>
                <a:gd name="connsiteY2" fmla="*/ 11 h 506566"/>
                <a:gd name="connsiteX3" fmla="*/ 526003 w 711200"/>
                <a:gd name="connsiteY3" fmla="*/ 422320 h 506566"/>
                <a:gd name="connsiteX4" fmla="*/ 711200 w 711200"/>
                <a:gd name="connsiteY4" fmla="*/ 488961 h 506566"/>
                <a:gd name="connsiteX0" fmla="*/ 0 w 711200"/>
                <a:gd name="connsiteY0" fmla="*/ 488961 h 488961"/>
                <a:gd name="connsiteX1" fmla="*/ 178149 w 711200"/>
                <a:gd name="connsiteY1" fmla="*/ 409272 h 488961"/>
                <a:gd name="connsiteX2" fmla="*/ 374650 w 711200"/>
                <a:gd name="connsiteY2" fmla="*/ 11 h 488961"/>
                <a:gd name="connsiteX3" fmla="*/ 526003 w 711200"/>
                <a:gd name="connsiteY3" fmla="*/ 422320 h 488961"/>
                <a:gd name="connsiteX4" fmla="*/ 711200 w 711200"/>
                <a:gd name="connsiteY4" fmla="*/ 488961 h 48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" h="488961">
                  <a:moveTo>
                    <a:pt x="0" y="488961"/>
                  </a:moveTo>
                  <a:cubicBezTo>
                    <a:pt x="83777" y="473115"/>
                    <a:pt x="115707" y="490764"/>
                    <a:pt x="178149" y="409272"/>
                  </a:cubicBezTo>
                  <a:cubicBezTo>
                    <a:pt x="240591" y="327780"/>
                    <a:pt x="316674" y="-2164"/>
                    <a:pt x="374650" y="11"/>
                  </a:cubicBezTo>
                  <a:cubicBezTo>
                    <a:pt x="432626" y="2186"/>
                    <a:pt x="469911" y="340828"/>
                    <a:pt x="526003" y="422320"/>
                  </a:cubicBezTo>
                  <a:cubicBezTo>
                    <a:pt x="582095" y="503812"/>
                    <a:pt x="636599" y="469591"/>
                    <a:pt x="711200" y="488961"/>
                  </a:cubicBezTo>
                </a:path>
              </a:pathLst>
            </a:cu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F37B93E-59EF-0781-24A0-417BE13225A8}"/>
                </a:ext>
              </a:extLst>
            </p:cNvPr>
            <p:cNvSpPr/>
            <p:nvPr/>
          </p:nvSpPr>
          <p:spPr>
            <a:xfrm>
              <a:off x="3422073" y="5454073"/>
              <a:ext cx="429491" cy="606027"/>
            </a:xfrm>
            <a:custGeom>
              <a:avLst/>
              <a:gdLst>
                <a:gd name="connsiteX0" fmla="*/ 0 w 429491"/>
                <a:gd name="connsiteY0" fmla="*/ 332509 h 606027"/>
                <a:gd name="connsiteX1" fmla="*/ 55418 w 429491"/>
                <a:gd name="connsiteY1" fmla="*/ 350982 h 606027"/>
                <a:gd name="connsiteX2" fmla="*/ 78509 w 429491"/>
                <a:gd name="connsiteY2" fmla="*/ 290945 h 606027"/>
                <a:gd name="connsiteX3" fmla="*/ 110836 w 429491"/>
                <a:gd name="connsiteY3" fmla="*/ 411018 h 606027"/>
                <a:gd name="connsiteX4" fmla="*/ 143163 w 429491"/>
                <a:gd name="connsiteY4" fmla="*/ 152400 h 606027"/>
                <a:gd name="connsiteX5" fmla="*/ 184727 w 429491"/>
                <a:gd name="connsiteY5" fmla="*/ 604982 h 606027"/>
                <a:gd name="connsiteX6" fmla="*/ 212436 w 429491"/>
                <a:gd name="connsiteY6" fmla="*/ 0 h 606027"/>
                <a:gd name="connsiteX7" fmla="*/ 258618 w 429491"/>
                <a:gd name="connsiteY7" fmla="*/ 600363 h 606027"/>
                <a:gd name="connsiteX8" fmla="*/ 272472 w 429491"/>
                <a:gd name="connsiteY8" fmla="*/ 166254 h 606027"/>
                <a:gd name="connsiteX9" fmla="*/ 318654 w 429491"/>
                <a:gd name="connsiteY9" fmla="*/ 406400 h 606027"/>
                <a:gd name="connsiteX10" fmla="*/ 355600 w 429491"/>
                <a:gd name="connsiteY10" fmla="*/ 323272 h 606027"/>
                <a:gd name="connsiteX11" fmla="*/ 378691 w 429491"/>
                <a:gd name="connsiteY11" fmla="*/ 350982 h 606027"/>
                <a:gd name="connsiteX12" fmla="*/ 429491 w 429491"/>
                <a:gd name="connsiteY12" fmla="*/ 341745 h 60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91" h="606027">
                  <a:moveTo>
                    <a:pt x="0" y="332509"/>
                  </a:moveTo>
                  <a:cubicBezTo>
                    <a:pt x="21166" y="345209"/>
                    <a:pt x="42333" y="357909"/>
                    <a:pt x="55418" y="350982"/>
                  </a:cubicBezTo>
                  <a:cubicBezTo>
                    <a:pt x="68503" y="344055"/>
                    <a:pt x="69273" y="280939"/>
                    <a:pt x="78509" y="290945"/>
                  </a:cubicBezTo>
                  <a:cubicBezTo>
                    <a:pt x="87745" y="300951"/>
                    <a:pt x="100060" y="434109"/>
                    <a:pt x="110836" y="411018"/>
                  </a:cubicBezTo>
                  <a:cubicBezTo>
                    <a:pt x="121612" y="387927"/>
                    <a:pt x="130848" y="120073"/>
                    <a:pt x="143163" y="152400"/>
                  </a:cubicBezTo>
                  <a:cubicBezTo>
                    <a:pt x="155478" y="184727"/>
                    <a:pt x="173181" y="630382"/>
                    <a:pt x="184727" y="604982"/>
                  </a:cubicBezTo>
                  <a:cubicBezTo>
                    <a:pt x="196273" y="579582"/>
                    <a:pt x="200121" y="770"/>
                    <a:pt x="212436" y="0"/>
                  </a:cubicBezTo>
                  <a:cubicBezTo>
                    <a:pt x="224751" y="-770"/>
                    <a:pt x="248612" y="572654"/>
                    <a:pt x="258618" y="600363"/>
                  </a:cubicBezTo>
                  <a:cubicBezTo>
                    <a:pt x="268624" y="628072"/>
                    <a:pt x="262466" y="198581"/>
                    <a:pt x="272472" y="166254"/>
                  </a:cubicBezTo>
                  <a:cubicBezTo>
                    <a:pt x="282478" y="133927"/>
                    <a:pt x="304799" y="380230"/>
                    <a:pt x="318654" y="406400"/>
                  </a:cubicBezTo>
                  <a:cubicBezTo>
                    <a:pt x="332509" y="432570"/>
                    <a:pt x="355600" y="323272"/>
                    <a:pt x="355600" y="323272"/>
                  </a:cubicBezTo>
                  <a:cubicBezTo>
                    <a:pt x="365606" y="314036"/>
                    <a:pt x="366376" y="347903"/>
                    <a:pt x="378691" y="350982"/>
                  </a:cubicBezTo>
                  <a:cubicBezTo>
                    <a:pt x="391006" y="354061"/>
                    <a:pt x="410248" y="347903"/>
                    <a:pt x="429491" y="34174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2304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TL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2096</Words>
  <Application>Microsoft Office PowerPoint</Application>
  <PresentationFormat>Widescreen</PresentationFormat>
  <Paragraphs>384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Calibri Light</vt:lpstr>
      <vt:lpstr>Cambria Math</vt:lpstr>
      <vt:lpstr>Courier New</vt:lpstr>
      <vt:lpstr>Georgia</vt:lpstr>
      <vt:lpstr>Lucida Fax</vt:lpstr>
      <vt:lpstr>Magneto</vt:lpstr>
      <vt:lpstr>Montserrat</vt:lpstr>
      <vt:lpstr>Symbol</vt:lpstr>
      <vt:lpstr>Times New Roman</vt:lpstr>
      <vt:lpstr>Wingdings</vt:lpstr>
      <vt:lpstr>1_Office Theme</vt:lpstr>
      <vt:lpstr>1_Custom Design</vt:lpstr>
      <vt:lpstr>CTL Theme</vt:lpstr>
      <vt:lpstr>Equation</vt:lpstr>
      <vt:lpstr>PowerPoint Presentation</vt:lpstr>
      <vt:lpstr>The optical frequency comb</vt:lpstr>
      <vt:lpstr>The optical frequency comb</vt:lpstr>
      <vt:lpstr>The optical frequency comb</vt:lpstr>
      <vt:lpstr>The optical frequency comb</vt:lpstr>
      <vt:lpstr>Frequency Combs Make  Timing Comparisons at 18-Digits Possible</vt:lpstr>
      <vt:lpstr>Free-space Time Transfer Challenges</vt:lpstr>
      <vt:lpstr>Free-space Time Transfer Challenges</vt:lpstr>
      <vt:lpstr>Free-space Time Transfer Challenges</vt:lpstr>
      <vt:lpstr>Free-space Time Transfer Challenges</vt:lpstr>
      <vt:lpstr>Expanding the Toolbox to Handle Long Distances: The Time Programmable Frequency Comb</vt:lpstr>
      <vt:lpstr>Time Programmable Comb -&gt; Tracking Comb  A quantum limited timer</vt:lpstr>
      <vt:lpstr>Time Programmable Comb -&gt; Tracking Comb  A quantum limited timer</vt:lpstr>
      <vt:lpstr>Two-way optical time transfer: Precise detection plus removal of propagation noise</vt:lpstr>
      <vt:lpstr>Optical Time Transfer at the Quantum Limit Over 300 km of Turbulent Air</vt:lpstr>
      <vt:lpstr>Optical Time Transfer at the Quantum Limit Over 300 km of Turbulent Air</vt:lpstr>
      <vt:lpstr>Optical Time Transfer at the Quantum Limit Over 300 km of Turbulent Air – Some Numbers</vt:lpstr>
      <vt:lpstr>Optical Time Transfer at the Quantum Limit Over 300 km of Turbulent Air</vt:lpstr>
      <vt:lpstr>Optical Time Transfer at the Quantum Limit Over 300 km of Turbulent Air</vt:lpstr>
      <vt:lpstr>Optical Time Transfer at the Quantum Limit Over 300 km of Turbulent Air</vt:lpstr>
      <vt:lpstr>Optical Time Transfer at the Quantum Limit Over 300 km of Turbulent Air</vt:lpstr>
      <vt:lpstr>Optical Time Transfer at the Quantum Limit Over 300 km of Turbulent Air</vt:lpstr>
      <vt:lpstr>Evaluation of Tracking Comb-based Time Transfer:  Fractional Frequency Instability- 2km to 300 km</vt:lpstr>
      <vt:lpstr>Optical Time Transfer at the Quantum Limit Over 300 km of Turbulent Air</vt:lpstr>
      <vt:lpstr>Optical Time Transfer at the Quantum Limit Over 300 km of Turbulent Air</vt:lpstr>
      <vt:lpstr>Looking to the Future</vt:lpstr>
      <vt:lpstr>Thanks for listening.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Sinclair, Laura (Fed)</dc:creator>
  <cp:lastModifiedBy>Sinclair, Laura (Fed)</cp:lastModifiedBy>
  <cp:revision>2</cp:revision>
  <dcterms:created xsi:type="dcterms:W3CDTF">2026-02-22T03:02:04Z</dcterms:created>
  <dcterms:modified xsi:type="dcterms:W3CDTF">2026-02-23T15:01:44Z</dcterms:modified>
</cp:coreProperties>
</file>