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1829" autoAdjust="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5975C-4CDA-4D35-B78D-40652FF6A711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C79B7-4026-480C-A09E-6A5D226BC7F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580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2060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dirty="0" smtClean="0"/>
              <a:t>Haga clic para modificar el estilo de subtítulo del patrón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buFont typeface="Wingdings" pitchFamily="2" charset="2"/>
              <a:buChar char="Ø"/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 eaLnBrk="1" latinLnBrk="0" hangingPunct="1"/>
            <a:r>
              <a:rPr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lang="es-ES" dirty="0" smtClean="0"/>
              <a:t>Segundo nivel</a:t>
            </a:r>
          </a:p>
          <a:p>
            <a:pPr lvl="2" eaLnBrk="1" latinLnBrk="0" hangingPunct="1"/>
            <a:r>
              <a:rPr lang="es-ES" dirty="0" smtClean="0"/>
              <a:t>Tercer nivel</a:t>
            </a:r>
          </a:p>
          <a:p>
            <a:pPr lvl="3" eaLnBrk="1" latinLnBrk="0" hangingPunct="1"/>
            <a:r>
              <a:rPr lang="es-ES" dirty="0" smtClean="0"/>
              <a:t>Cuarto nivel</a:t>
            </a:r>
          </a:p>
          <a:p>
            <a:pPr lvl="4" eaLnBrk="1" latinLnBrk="0" hangingPunct="1"/>
            <a:r>
              <a:rPr lang="es-ES" dirty="0" smtClean="0"/>
              <a:t>Quinto nivel</a:t>
            </a:r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2012-09-17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2000"/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8229600" cy="41044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 smtClean="0"/>
              <a:t>Segundo nivel</a:t>
            </a:r>
          </a:p>
          <a:p>
            <a:pPr lvl="2" eaLnBrk="1" latinLnBrk="0" hangingPunct="1"/>
            <a:r>
              <a:rPr kumimoji="0" lang="es-ES" dirty="0" smtClean="0"/>
              <a:t>Tercer nivel</a:t>
            </a:r>
          </a:p>
          <a:p>
            <a:pPr lvl="3" eaLnBrk="1" latinLnBrk="0" hangingPunct="1"/>
            <a:r>
              <a:rPr kumimoji="0" lang="es-ES" dirty="0" smtClean="0"/>
              <a:t>Cuarto nivel</a:t>
            </a:r>
          </a:p>
          <a:p>
            <a:pPr lvl="4" eaLnBrk="1" latinLnBrk="0" hangingPunct="1"/>
            <a:r>
              <a:rPr kumimoji="0" lang="es-ES" dirty="0" smtClean="0"/>
              <a:t>Quinto nivel</a:t>
            </a:r>
            <a:endParaRPr kumimoji="0"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s-MX" dirty="0" smtClean="0"/>
              <a:t>MVA – WG-MRA</a:t>
            </a:r>
            <a:endParaRPr lang="es-MX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B2002465-03F0-4C00-8D1C-26CEED878098}" type="slidenum">
              <a:rPr lang="es-MX" smtClean="0"/>
              <a:pPr/>
              <a:t>‹Nº›</a:t>
            </a:fld>
            <a:endParaRPr lang="es-MX" dirty="0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0" y="692696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 userDrawn="1"/>
        </p:nvSpPr>
        <p:spPr>
          <a:xfrm>
            <a:off x="5436096" y="169537"/>
            <a:ext cx="360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Consultative Committee for 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Length</a:t>
            </a:r>
            <a:endParaRPr lang="en-US" noProof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solidFill>
            <a:srgbClr val="002060"/>
          </a:soli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rgbClr val="C00000"/>
        </a:buClr>
        <a:buSzPct val="65000"/>
        <a:buFont typeface="Wingdings" pitchFamily="2" charset="2"/>
        <a:buChar char="Ø"/>
        <a:defRPr kumimoji="0" sz="2800" kern="1200">
          <a:solidFill>
            <a:srgbClr val="002060"/>
          </a:solidFill>
          <a:latin typeface="Times New Roman" pitchFamily="18" charset="0"/>
          <a:ea typeface="+mn-ea"/>
          <a:cs typeface="Times New Roman" pitchFamily="18" charset="0"/>
        </a:defRPr>
      </a:lvl1pPr>
      <a:lvl2pPr marL="868680" indent="-283464" algn="l" rtl="0" eaLnBrk="1" latinLnBrk="0" hangingPunct="1">
        <a:spcBef>
          <a:spcPct val="20000"/>
        </a:spcBef>
        <a:buClr>
          <a:srgbClr val="C00000"/>
        </a:buClr>
        <a:buSzPct val="80000"/>
        <a:buFont typeface="Wingdings 2"/>
        <a:buChar char=""/>
        <a:defRPr kumimoji="0" sz="2400" kern="1200">
          <a:solidFill>
            <a:srgbClr val="002060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33856" indent="-228600" algn="l" rtl="0" eaLnBrk="1" latinLnBrk="0" hangingPunct="1">
        <a:spcBef>
          <a:spcPct val="20000"/>
        </a:spcBef>
        <a:buClr>
          <a:srgbClr val="C00000"/>
        </a:buClr>
        <a:buSzPct val="95000"/>
        <a:buFont typeface="Wingdings"/>
        <a:buChar char=""/>
        <a:defRPr kumimoji="0" sz="2200" kern="1200">
          <a:solidFill>
            <a:schemeClr val="accent4">
              <a:lumMod val="75000"/>
            </a:schemeClr>
          </a:solidFill>
          <a:latin typeface="Times New Roman" pitchFamily="18" charset="0"/>
          <a:ea typeface="+mn-ea"/>
          <a:cs typeface="Times New Roman" pitchFamily="18" charset="0"/>
        </a:defRPr>
      </a:lvl3pPr>
      <a:lvl4pPr marL="1353312" indent="-182880" algn="l" rtl="0" eaLnBrk="1" latinLnBrk="0" hangingPunct="1">
        <a:spcBef>
          <a:spcPct val="20000"/>
        </a:spcBef>
        <a:buClr>
          <a:srgbClr val="C00000"/>
        </a:buClr>
        <a:buSzPct val="100000"/>
        <a:buFont typeface="Wingdings 3"/>
        <a:buChar char=""/>
        <a:defRPr kumimoji="0" sz="2000" kern="1200">
          <a:solidFill>
            <a:schemeClr val="accent4">
              <a:lumMod val="75000"/>
            </a:schemeClr>
          </a:solidFill>
          <a:latin typeface="Times New Roman" pitchFamily="18" charset="0"/>
          <a:ea typeface="+mn-ea"/>
          <a:cs typeface="Times New Roman" pitchFamily="18" charset="0"/>
        </a:defRPr>
      </a:lvl4pPr>
      <a:lvl5pPr marL="1545336" indent="-182880" algn="l" rtl="0" eaLnBrk="1" latinLnBrk="0" hangingPunct="1">
        <a:spcBef>
          <a:spcPct val="20000"/>
        </a:spcBef>
        <a:buClr>
          <a:srgbClr val="C00000"/>
        </a:buClr>
        <a:buFont typeface="Wingdings 2"/>
        <a:buChar char=""/>
        <a:defRPr kumimoji="0" sz="2000" kern="1200">
          <a:solidFill>
            <a:schemeClr val="accent4">
              <a:lumMod val="75000"/>
            </a:schemeClr>
          </a:solidFill>
          <a:latin typeface="Times New Roman" pitchFamily="18" charset="0"/>
          <a:ea typeface="+mn-ea"/>
          <a:cs typeface="Times New Roman" pitchFamily="18" charset="0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2030" y="1196752"/>
            <a:ext cx="8229600" cy="2448272"/>
          </a:xfrm>
        </p:spPr>
        <p:txBody>
          <a:bodyPr>
            <a:noAutofit/>
          </a:bodyPr>
          <a:lstStyle/>
          <a:p>
            <a:r>
              <a:rPr lang="en-US" sz="3600" dirty="0" smtClean="0"/>
              <a:t>DG4 – Diameter - Report to </a:t>
            </a:r>
            <a:r>
              <a:rPr lang="en-US" sz="3600" dirty="0" err="1" smtClean="0"/>
              <a:t>CCl</a:t>
            </a:r>
            <a:endParaRPr lang="en-US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44008" y="5589240"/>
            <a:ext cx="3776464" cy="936104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s-MX" dirty="0" smtClean="0"/>
              <a:t>Miguel Viliesid</a:t>
            </a:r>
          </a:p>
          <a:p>
            <a:pPr algn="r"/>
            <a:r>
              <a:rPr lang="es-MX" dirty="0" smtClean="0"/>
              <a:t>CENAM</a:t>
            </a:r>
            <a:endParaRPr lang="es-MX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23528" y="5589240"/>
            <a:ext cx="3528392" cy="936104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BIPM,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Sèvres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June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14-15,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2018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MVA – CCL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2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68" y="908720"/>
            <a:ext cx="8615334" cy="3672408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350658" y="4365104"/>
            <a:ext cx="8442684" cy="1959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600"/>
              </a:spcAft>
            </a:pPr>
            <a:r>
              <a:rPr lang="en-GB" sz="2400" b="1" kern="14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Discussions</a:t>
            </a:r>
            <a:endParaRPr lang="es-MX" sz="2400" b="1" kern="140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 Miguel Viliesid from CENAM, Mexico stepped in as chairperson only since last year, taking over the position from Dr Jack Stone from NIST who had been the moderator of DG 4 until then. We wish former moderator Dr Jack Stone from NIST best wishes for his retirement!</a:t>
            </a:r>
            <a:endParaRPr lang="es-MX" sz="16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main topics of emails since the previous meeting of the CCL have been related to comparisons for MRA purposes which we mention in the following section. </a:t>
            </a:r>
            <a:endParaRPr lang="es-MX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928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MVA – WG-MRA</a:t>
            </a:r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2465-03F0-4C00-8D1C-26CEED878098}" type="slidenum">
              <a:rPr lang="es-MX" smtClean="0"/>
              <a:pPr/>
              <a:t>3</a:t>
            </a:fld>
            <a:endParaRPr lang="es-MX"/>
          </a:p>
        </p:txBody>
      </p:sp>
      <p:sp>
        <p:nvSpPr>
          <p:cNvPr id="5" name="Rectángulo 4"/>
          <p:cNvSpPr/>
          <p:nvPr/>
        </p:nvSpPr>
        <p:spPr>
          <a:xfrm>
            <a:off x="457200" y="1124744"/>
            <a:ext cx="8435280" cy="4911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600"/>
              </a:spcAft>
            </a:pPr>
            <a:r>
              <a:rPr lang="en-GB" sz="2400" b="1" kern="14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Comparison activities</a:t>
            </a:r>
            <a:endParaRPr lang="es-MX" sz="3200" b="1" kern="140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400"/>
              </a:spcBef>
              <a:spcAft>
                <a:spcPts val="300"/>
              </a:spcAft>
              <a:tabLst>
                <a:tab pos="2637155" algn="ctr"/>
                <a:tab pos="5274310" algn="r"/>
              </a:tabLst>
            </a:pP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 the moment, the following comparisons are underway:</a:t>
            </a:r>
            <a:endParaRPr lang="es-MX" sz="16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CCL-K4.2015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Pilot Laboratory NIST. Circulation has finished, Draft A report expected from September 2018, Draft B report expected for mid-2019, Final report for late 2019.</a:t>
            </a:r>
            <a:endParaRPr lang="es-MX" sz="16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EURAMET.L-K4.2005.1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Pilot Laboratories VSL &amp; SMD. Draft B report underway. Final report to be issued late 2018. </a:t>
            </a:r>
            <a:endParaRPr lang="es-MX" sz="16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EURAMET.L-K4.2015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Pilot laboratory INRIM. Two circulation loops, one of them completed, the other one to be finished shortly. Draft A expected before September 2018, Draft B expected for March 2019, Final report before the end of 2019. </a:t>
            </a:r>
            <a:endParaRPr lang="es-MX" sz="16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800"/>
              </a:spcBef>
              <a:spcAft>
                <a:spcPts val="600"/>
              </a:spcAft>
            </a:pPr>
            <a:r>
              <a:rPr lang="en-GB" sz="2400" b="1" kern="14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Potential topics for DG discussion</a:t>
            </a:r>
            <a:endParaRPr lang="es-MX" sz="3200" b="1" kern="140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 potential topics for discussion have been forwarded to the moderator at present. However, the moderator suggests the following to open the discussion.</a:t>
            </a:r>
            <a:endParaRPr lang="es-MX" sz="16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Measurement of very small diameters, internal and external (under 0.2 mm by probing or other means).</a:t>
            </a:r>
            <a:endParaRPr lang="es-MX" sz="16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 accuracy dead-weight balance piston-cylinder diameter uncertainty requirements.</a:t>
            </a:r>
            <a:endParaRPr lang="es-MX" sz="16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Non-contact high accuracy diameter measurement.</a:t>
            </a:r>
            <a:endParaRPr lang="es-MX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829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23552</TotalTime>
  <Words>280</Words>
  <Application>Microsoft Office PowerPoint</Application>
  <PresentationFormat>Presentación en pantalla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3" baseType="lpstr">
      <vt:lpstr>Arial</vt:lpstr>
      <vt:lpstr>Book Antiqua</vt:lpstr>
      <vt:lpstr>Calibri</vt:lpstr>
      <vt:lpstr>Lucida Sans</vt:lpstr>
      <vt:lpstr>Symbol</vt:lpstr>
      <vt:lpstr>Times New Roman</vt:lpstr>
      <vt:lpstr>Wingdings</vt:lpstr>
      <vt:lpstr>Wingdings 2</vt:lpstr>
      <vt:lpstr>Wingdings 3</vt:lpstr>
      <vt:lpstr>Vértice</vt:lpstr>
      <vt:lpstr>DG4 – Diameter - Report to CCl</vt:lpstr>
      <vt:lpstr>Presentación de PowerPoint</vt:lpstr>
      <vt:lpstr>Presentación de PowerPoint</vt:lpstr>
    </vt:vector>
  </TitlesOfParts>
  <Company>CENAM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 SIM.L-K1:2007 Calibration of Gauge Blocks by Optical Interferometry</dc:title>
  <dc:creator>mviliesi</dc:creator>
  <cp:lastModifiedBy>Miguel Viliesid Alonso</cp:lastModifiedBy>
  <cp:revision>173</cp:revision>
  <dcterms:created xsi:type="dcterms:W3CDTF">2012-09-13T16:25:43Z</dcterms:created>
  <dcterms:modified xsi:type="dcterms:W3CDTF">2018-06-14T11:06:38Z</dcterms:modified>
</cp:coreProperties>
</file>