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4" r:id="rId1"/>
  </p:sldMasterIdLst>
  <p:notesMasterIdLst>
    <p:notesMasterId r:id="rId19"/>
  </p:notesMasterIdLst>
  <p:sldIdLst>
    <p:sldId id="256" r:id="rId2"/>
    <p:sldId id="280" r:id="rId3"/>
    <p:sldId id="281" r:id="rId4"/>
    <p:sldId id="282" r:id="rId5"/>
    <p:sldId id="258" r:id="rId6"/>
    <p:sldId id="283" r:id="rId7"/>
    <p:sldId id="259" r:id="rId8"/>
    <p:sldId id="289" r:id="rId9"/>
    <p:sldId id="284" r:id="rId10"/>
    <p:sldId id="271" r:id="rId11"/>
    <p:sldId id="285" r:id="rId12"/>
    <p:sldId id="290" r:id="rId13"/>
    <p:sldId id="291" r:id="rId14"/>
    <p:sldId id="292" r:id="rId15"/>
    <p:sldId id="287" r:id="rId16"/>
    <p:sldId id="288" r:id="rId17"/>
    <p:sldId id="269" r:id="rId18"/>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910" autoAdjust="0"/>
  </p:normalViewPr>
  <p:slideViewPr>
    <p:cSldViewPr>
      <p:cViewPr varScale="1">
        <p:scale>
          <a:sx n="139" d="100"/>
          <a:sy n="139" d="100"/>
        </p:scale>
        <p:origin x="-114" y="-1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B74EAAD6-72BE-4350-848B-3192AF9CD826}" type="datetimeFigureOut">
              <a:rPr lang="en-GB" smtClean="0"/>
              <a:t>14/06/2018</a:t>
            </a:fld>
            <a:endParaRPr lang="en-GB"/>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FAF7B57-22C6-4EE2-95C3-A8C4C350168F}" type="slidenum">
              <a:rPr lang="en-GB" smtClean="0"/>
              <a:t>‹#›</a:t>
            </a:fld>
            <a:endParaRPr lang="en-GB"/>
          </a:p>
        </p:txBody>
      </p:sp>
    </p:spTree>
    <p:extLst>
      <p:ext uri="{BB962C8B-B14F-4D97-AF65-F5344CB8AC3E}">
        <p14:creationId xmlns:p14="http://schemas.microsoft.com/office/powerpoint/2010/main" val="195930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ED46A-4CB9-48D8-B188-A10A90A23B63}" type="slidenum">
              <a:rPr lang="en-GB" smtClean="0"/>
              <a:t>15</a:t>
            </a:fld>
            <a:endParaRPr lang="en-GB"/>
          </a:p>
        </p:txBody>
      </p:sp>
    </p:spTree>
    <p:extLst>
      <p:ext uri="{BB962C8B-B14F-4D97-AF65-F5344CB8AC3E}">
        <p14:creationId xmlns:p14="http://schemas.microsoft.com/office/powerpoint/2010/main" val="259501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ED46A-4CB9-48D8-B188-A10A90A23B63}" type="slidenum">
              <a:rPr lang="en-GB" smtClean="0"/>
              <a:t>16</a:t>
            </a:fld>
            <a:endParaRPr lang="en-GB"/>
          </a:p>
        </p:txBody>
      </p:sp>
    </p:spTree>
    <p:extLst>
      <p:ext uri="{BB962C8B-B14F-4D97-AF65-F5344CB8AC3E}">
        <p14:creationId xmlns:p14="http://schemas.microsoft.com/office/powerpoint/2010/main" val="41978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2000"/>
            <a:lum/>
          </a:blip>
          <a:srcRect/>
          <a:stretch>
            <a:fillRect l="54000" t="-4000" r="-1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0624" y="685801"/>
            <a:ext cx="7735824" cy="1102519"/>
          </a:xfrm>
        </p:spPr>
        <p:txBody>
          <a:bodyPr/>
          <a:lstStyle>
            <a:lvl1pPr>
              <a:defRPr>
                <a:solidFill>
                  <a:srgbClr val="193B7F"/>
                </a:solidFill>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a:xfrm>
            <a:off x="420624" y="2057400"/>
            <a:ext cx="3630168"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and other information</a:t>
            </a:r>
          </a:p>
        </p:txBody>
      </p:sp>
      <p:sp>
        <p:nvSpPr>
          <p:cNvPr id="5" name="Footer Placeholder 4"/>
          <p:cNvSpPr>
            <a:spLocks noGrp="1"/>
          </p:cNvSpPr>
          <p:nvPr>
            <p:ph type="ftr" sz="quarter" idx="11"/>
          </p:nvPr>
        </p:nvSpPr>
        <p:spPr/>
        <p:txBody>
          <a:bodyPr/>
          <a:lstStyle>
            <a:lvl1pPr>
              <a:defRPr>
                <a:solidFill>
                  <a:srgbClr val="193B7F"/>
                </a:solidFill>
              </a:defRPr>
            </a:lvl1pPr>
          </a:lstStyle>
          <a:p>
            <a:endParaRPr lang="en-GB"/>
          </a:p>
        </p:txBody>
      </p:sp>
      <p:pic>
        <p:nvPicPr>
          <p:cNvPr id="6" name="Picture 2" descr="C:\Users\ckuanbayev\Desktop\BIPM Template\BIPM-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 y="3968496"/>
            <a:ext cx="1823028" cy="8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18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ith w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8" name="Straight Connector 7"/>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169065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5" name="TextBox 4"/>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4"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94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web">
    <p:spTree>
      <p:nvGrpSpPr>
        <p:cNvPr id="1" name=""/>
        <p:cNvGrpSpPr/>
        <p:nvPr/>
      </p:nvGrpSpPr>
      <p:grpSpPr>
        <a:xfrm>
          <a:off x="0" y="0"/>
          <a:ext cx="0" cy="0"/>
          <a:chOff x="0" y="0"/>
          <a:chExt cx="0" cy="0"/>
        </a:xfrm>
      </p:grpSpPr>
      <p:sp>
        <p:nvSpPr>
          <p:cNvPr id="5" name="TextBox 4"/>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6" name="TextBox 5"/>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68622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and LOGO">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ct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2529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381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7"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4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with web">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ct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9" name="TextBox 8"/>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292589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and logo">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solidFill>
                  <a:srgbClr val="193B7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3750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7"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6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and web">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solidFill>
                  <a:srgbClr val="193B7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9" name="TextBox 8"/>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137852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9" name="Straight Connector 8"/>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8"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with w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8" name="TextBox 7"/>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cxnSp>
        <p:nvCxnSpPr>
          <p:cNvPr id="9" name="Straight Connector 8"/>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03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ith LOG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517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251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6"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1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with LOG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93B7F"/>
                </a:solidFill>
              </a:defRPr>
            </a:lvl1pPr>
            <a:lvl2pPr>
              <a:defRPr>
                <a:solidFill>
                  <a:srgbClr val="193B7F"/>
                </a:solidFill>
              </a:defRPr>
            </a:lvl2pPr>
            <a:lvl3pPr>
              <a:defRPr>
                <a:solidFill>
                  <a:srgbClr val="193B7F"/>
                </a:solidFill>
              </a:defRPr>
            </a:lvl3pPr>
            <a:lvl4pPr>
              <a:defRPr>
                <a:solidFill>
                  <a:srgbClr val="193B7F"/>
                </a:solidFill>
              </a:defRPr>
            </a:lvl4pPr>
            <a:lvl5pPr>
              <a:defRPr>
                <a:solidFill>
                  <a:srgbClr val="193B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lvl1pPr>
              <a:defRPr>
                <a:solidFill>
                  <a:srgbClr val="193B7F"/>
                </a:solidFill>
              </a:defRPr>
            </a:lvl1pPr>
          </a:lstStyle>
          <a:p>
            <a:r>
              <a:rPr lang="en-US" smtClean="0"/>
              <a:t>Click to edit Master title style</a:t>
            </a:r>
            <a:endParaRPr lang="en-US"/>
          </a:p>
        </p:txBody>
      </p:sp>
      <p:sp>
        <p:nvSpPr>
          <p:cNvPr id="15" name="TextBox 14"/>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9"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6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ith web">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8" name="TextBox 7"/>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1930386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Final Slide">
    <p:bg>
      <p:bgPr>
        <a:blipFill dpi="0" rotWithShape="1">
          <a:blip r:embed="rId2">
            <a:alphaModFix amt="12000"/>
            <a:lum/>
          </a:blip>
          <a:srcRect/>
          <a:stretch>
            <a:fillRect l="54000" t="-4000" r="-1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0624" y="685801"/>
            <a:ext cx="3867912" cy="1102519"/>
          </a:xfrm>
        </p:spPr>
        <p:txBody>
          <a:bodyPr/>
          <a:lstStyle>
            <a:lvl1pPr>
              <a:defRPr>
                <a:solidFill>
                  <a:srgbClr val="193B7F"/>
                </a:solidFill>
              </a:defRPr>
            </a:lvl1pPr>
          </a:lstStyle>
          <a:p>
            <a:r>
              <a:rPr lang="en-US" dirty="0" smtClean="0"/>
              <a:t>Thank you.</a:t>
            </a:r>
            <a:endParaRPr lang="en-US" dirty="0"/>
          </a:p>
        </p:txBody>
      </p:sp>
      <p:sp>
        <p:nvSpPr>
          <p:cNvPr id="3" name="Subtitle 2"/>
          <p:cNvSpPr>
            <a:spLocks noGrp="1"/>
          </p:cNvSpPr>
          <p:nvPr>
            <p:ph type="subTitle" idx="1" hasCustomPrompt="1"/>
          </p:nvPr>
        </p:nvSpPr>
        <p:spPr>
          <a:xfrm>
            <a:off x="420624" y="2057400"/>
            <a:ext cx="3630168"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Email address or…</a:t>
            </a:r>
          </a:p>
        </p:txBody>
      </p:sp>
      <p:sp>
        <p:nvSpPr>
          <p:cNvPr id="5" name="Footer Placeholder 4"/>
          <p:cNvSpPr>
            <a:spLocks noGrp="1"/>
          </p:cNvSpPr>
          <p:nvPr>
            <p:ph type="ftr" sz="quarter" idx="11"/>
          </p:nvPr>
        </p:nvSpPr>
        <p:spPr/>
        <p:txBody>
          <a:bodyPr/>
          <a:lstStyle>
            <a:lvl1pPr>
              <a:defRPr>
                <a:solidFill>
                  <a:srgbClr val="193B7F"/>
                </a:solidFill>
              </a:defRPr>
            </a:lvl1pPr>
          </a:lstStyle>
          <a:p>
            <a:endParaRPr lang="en-GB"/>
          </a:p>
        </p:txBody>
      </p:sp>
      <p:sp>
        <p:nvSpPr>
          <p:cNvPr id="8" name="TextBox 7"/>
          <p:cNvSpPr txBox="1"/>
          <p:nvPr/>
        </p:nvSpPr>
        <p:spPr>
          <a:xfrm>
            <a:off x="7231780" y="4828270"/>
            <a:ext cx="1728192" cy="276999"/>
          </a:xfrm>
          <a:prstGeom prst="rect">
            <a:avLst/>
          </a:prstGeom>
          <a:noFill/>
          <a:ln>
            <a:noFill/>
          </a:ln>
        </p:spPr>
        <p:txBody>
          <a:bodyPr wrap="square" rtlCol="0" anchor="ctr">
            <a:spAutoFit/>
          </a:bodyPr>
          <a:lstStyle/>
          <a:p>
            <a:pPr algn="r"/>
            <a:r>
              <a:rPr lang="en-US" sz="1200" b="1" dirty="0" smtClean="0">
                <a:solidFill>
                  <a:srgbClr val="193B7F"/>
                </a:solidFill>
              </a:rPr>
              <a:t>www.bipm.org</a:t>
            </a:r>
            <a:endParaRPr lang="en-US" sz="1200" b="1" dirty="0">
              <a:solidFill>
                <a:srgbClr val="193B7F"/>
              </a:solidFill>
            </a:endParaRPr>
          </a:p>
        </p:txBody>
      </p:sp>
      <p:pic>
        <p:nvPicPr>
          <p:cNvPr id="7" name="Picture 2" descr="C:\Users\ckuanbayev\Desktop\BIPM Template\BIPM-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 y="3968496"/>
            <a:ext cx="1823028" cy="8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web">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93B7F"/>
                </a:solidFill>
              </a:defRPr>
            </a:lvl1pPr>
            <a:lvl2pPr>
              <a:defRPr>
                <a:solidFill>
                  <a:srgbClr val="193B7F"/>
                </a:solidFill>
              </a:defRPr>
            </a:lvl2pPr>
            <a:lvl3pPr>
              <a:defRPr>
                <a:solidFill>
                  <a:srgbClr val="193B7F"/>
                </a:solidFill>
              </a:defRPr>
            </a:lvl3pPr>
            <a:lvl4pPr>
              <a:defRPr>
                <a:solidFill>
                  <a:srgbClr val="193B7F"/>
                </a:solidFill>
              </a:defRPr>
            </a:lvl4pPr>
            <a:lvl5pPr>
              <a:defRPr>
                <a:solidFill>
                  <a:srgbClr val="193B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lvl1pPr>
              <a:defRPr>
                <a:solidFill>
                  <a:srgbClr val="193B7F"/>
                </a:solidFill>
              </a:defRPr>
            </a:lvl1pPr>
          </a:lstStyle>
          <a:p>
            <a:r>
              <a:rPr lang="en-US" smtClean="0"/>
              <a:t>Click to edit Master title style</a:t>
            </a:r>
            <a:endParaRPr lang="en-US"/>
          </a:p>
        </p:txBody>
      </p:sp>
      <p:sp>
        <p:nvSpPr>
          <p:cNvPr id="15" name="TextBox 14"/>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6" name="TextBox 15"/>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315101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0624" y="685801"/>
            <a:ext cx="7735824" cy="1102519"/>
          </a:xfrm>
        </p:spPr>
        <p:txBody>
          <a:bodyPr/>
          <a:lstStyle>
            <a:lvl1pPr>
              <a:defRPr>
                <a:solidFill>
                  <a:srgbClr val="193B7F"/>
                </a:solidFill>
              </a:defRPr>
            </a:lvl1pPr>
          </a:lstStyle>
          <a:p>
            <a:r>
              <a:rPr lang="en-US" dirty="0" smtClean="0"/>
              <a:t>Section X (use only if presentation is in sections)</a:t>
            </a:r>
            <a:endParaRPr lang="en-US" dirty="0"/>
          </a:p>
        </p:txBody>
      </p:sp>
      <p:sp>
        <p:nvSpPr>
          <p:cNvPr id="5" name="Footer Placeholder 4"/>
          <p:cNvSpPr>
            <a:spLocks noGrp="1"/>
          </p:cNvSpPr>
          <p:nvPr>
            <p:ph type="ftr" sz="quarter" idx="11"/>
          </p:nvPr>
        </p:nvSpPr>
        <p:spPr/>
        <p:txBody>
          <a:bodyPr/>
          <a:lstStyle>
            <a:lvl1pPr>
              <a:defRPr>
                <a:solidFill>
                  <a:srgbClr val="193B7F"/>
                </a:solidFill>
              </a:defRPr>
            </a:lvl1pPr>
          </a:lstStyle>
          <a:p>
            <a:endParaRPr lang="en-GB"/>
          </a:p>
        </p:txBody>
      </p:sp>
      <p:sp>
        <p:nvSpPr>
          <p:cNvPr id="6" name="TextBox 5"/>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7"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 y="3968496"/>
            <a:ext cx="1823028" cy="8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LOG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2"/>
            <a:ext cx="4038600" cy="3257549"/>
          </a:xfrm>
        </p:spPr>
        <p:txBody>
          <a:bodyPr>
            <a:normAutofit/>
          </a:bodyPr>
          <a:lstStyle>
            <a:lvl1pPr>
              <a:defRPr sz="2000">
                <a:solidFill>
                  <a:srgbClr val="193B7F"/>
                </a:solidFill>
              </a:defRPr>
            </a:lvl1pPr>
            <a:lvl2pPr>
              <a:defRPr sz="1800">
                <a:solidFill>
                  <a:srgbClr val="193B7F"/>
                </a:solidFill>
              </a:defRPr>
            </a:lvl2pPr>
            <a:lvl3pPr>
              <a:defRPr sz="1600">
                <a:solidFill>
                  <a:srgbClr val="193B7F"/>
                </a:solidFill>
              </a:defRPr>
            </a:lvl3pPr>
            <a:lvl4pPr>
              <a:defRPr sz="1400">
                <a:solidFill>
                  <a:srgbClr val="193B7F"/>
                </a:solidFill>
              </a:defRPr>
            </a:lvl4pPr>
            <a:lvl5pPr>
              <a:defRPr sz="1400">
                <a:solidFill>
                  <a:srgbClr val="193B7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2575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cxnSp>
        <p:nvCxnSpPr>
          <p:cNvPr id="11" name="Straight Connector 10"/>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9"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3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we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a:defRPr sz="2000">
                <a:solidFill>
                  <a:srgbClr val="193B7F"/>
                </a:solidFill>
              </a:defRPr>
            </a:lvl1pPr>
            <a:lvl2pPr>
              <a:defRPr sz="1800">
                <a:solidFill>
                  <a:srgbClr val="193B7F"/>
                </a:solidFill>
              </a:defRPr>
            </a:lvl2pPr>
            <a:lvl3pPr>
              <a:defRPr sz="1600">
                <a:solidFill>
                  <a:srgbClr val="193B7F"/>
                </a:solidFill>
              </a:defRPr>
            </a:lvl3pPr>
            <a:lvl4pPr>
              <a:defRPr sz="1400">
                <a:solidFill>
                  <a:srgbClr val="193B7F"/>
                </a:solidFill>
              </a:defRPr>
            </a:lvl4pPr>
            <a:lvl5pPr>
              <a:defRPr sz="1400">
                <a:solidFill>
                  <a:srgbClr val="193B7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9" name="TextBox 8"/>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cxnSp>
        <p:nvCxnSpPr>
          <p:cNvPr id="11" name="Straight Connector 10"/>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07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82654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82654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12" name="Straight Connector 11"/>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11"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7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w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1" name="TextBox 10"/>
          <p:cNvSpPr txBox="1"/>
          <p:nvPr/>
        </p:nvSpPr>
        <p:spPr>
          <a:xfrm>
            <a:off x="470248" y="4765922"/>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cxnSp>
        <p:nvCxnSpPr>
          <p:cNvPr id="12" name="Straight Connector 11"/>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19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p:nvSpPr>
        <p:spPr>
          <a:xfrm>
            <a:off x="7236296" y="4765922"/>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8" name="Straight Connector 7"/>
          <p:cNvCxnSpPr/>
          <p:nvPr/>
        </p:nvCxnSpPr>
        <p:spPr>
          <a:xfrm>
            <a:off x="0" y="799409"/>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7" name="Picture 2" descr="C:\Users\ckuanbayev\Desktop\BIPM Template\BIPM-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4480561"/>
            <a:ext cx="1069849" cy="52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2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941"/>
            <a:ext cx="8229600" cy="768096"/>
          </a:xfrm>
          <a:prstGeom prst="rect">
            <a:avLst/>
          </a:prstGeom>
        </p:spPr>
        <p:txBody>
          <a:bodyPr vert="horz" lIns="91440" tIns="45720" rIns="91440" bIns="45720" rtlCol="0" anchor="ctr">
            <a:norm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023487"/>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lang="en-US" sz="1200">
                <a:solidFill>
                  <a:srgbClr val="193B7F"/>
                </a:solidFill>
              </a:defRPr>
            </a:lvl1pPr>
          </a:lstStyle>
          <a:p>
            <a:endParaRPr lang="en-GB"/>
          </a:p>
        </p:txBody>
      </p:sp>
    </p:spTree>
    <p:extLst>
      <p:ext uri="{BB962C8B-B14F-4D97-AF65-F5344CB8AC3E}">
        <p14:creationId xmlns:p14="http://schemas.microsoft.com/office/powerpoint/2010/main" val="27114137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iming>
    <p:tnLst>
      <p:par>
        <p:cTn id="1" dur="indefinite" restart="never" nodeType="tmRoot"/>
      </p:par>
    </p:tnLst>
  </p:timing>
  <p:txStyles>
    <p:titleStyle>
      <a:lvl1pPr algn="l" defTabSz="914400" rtl="0" eaLnBrk="1" latinLnBrk="0" hangingPunct="1">
        <a:spcBef>
          <a:spcPct val="0"/>
        </a:spcBef>
        <a:buNone/>
        <a:defRPr lang="en-US" sz="2800" b="0" kern="1200" dirty="0">
          <a:solidFill>
            <a:srgbClr val="193B7F"/>
          </a:solidFill>
          <a:latin typeface="+mj-lt"/>
          <a:ea typeface="+mj-ea"/>
          <a:cs typeface="+mj-cs"/>
        </a:defRPr>
      </a:lvl1pPr>
    </p:titleStyle>
    <p:bodyStyle>
      <a:lvl1pPr marL="342900" indent="-342900" algn="l" defTabSz="914400" rtl="0" eaLnBrk="1" latinLnBrk="0" hangingPunct="1">
        <a:spcBef>
          <a:spcPct val="20000"/>
        </a:spcBef>
        <a:buSzPct val="80000"/>
        <a:buFontTx/>
        <a:buBlip>
          <a:blip r:embed="rId23"/>
        </a:buBlip>
        <a:defRPr sz="2400" kern="1200">
          <a:solidFill>
            <a:srgbClr val="193B7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193B7F"/>
          </a:solidFill>
          <a:latin typeface="+mn-lt"/>
          <a:ea typeface="+mn-ea"/>
          <a:cs typeface="+mn-cs"/>
        </a:defRPr>
      </a:lvl2pPr>
      <a:lvl3pPr marL="1143000" indent="-228600" algn="l" defTabSz="914400" rtl="0" eaLnBrk="1" latinLnBrk="0" hangingPunct="1">
        <a:spcBef>
          <a:spcPct val="20000"/>
        </a:spcBef>
        <a:buSzPct val="70000"/>
        <a:buFontTx/>
        <a:buBlip>
          <a:blip r:embed="rId23"/>
        </a:buBlip>
        <a:defRPr sz="1800" kern="1200">
          <a:solidFill>
            <a:srgbClr val="193B7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193B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193B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pm.org/JCRBCMCs/"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bipm.org/en/committees/jc/jcrb/jcrb-directory.html" TargetMode="External"/><Relationship Id="rId4" Type="http://schemas.openxmlformats.org/officeDocument/2006/relationships/hyperlink" Target="http://www.bipm.org/en/committees/jc/jcrb/jcrb-directory-per-area.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ipm.org/utils/en/pdf/vacancy_JCRB2018.pdf"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bipm.org/jsp/en/JCRBOutcomes.jsp" TargetMode="Externa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www.bipm.org/en/cipm-mra/docum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ipm.org/utils/common/documents/CIPM-MRA/CIPM-MRA-D-04.pdf"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ipm.org/utils/common/documents/CIPM-MRA/CIPM-MRA-D-04.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JCRB Report to the CCL Meeting</a:t>
            </a:r>
            <a:endParaRPr lang="en-GB" dirty="0"/>
          </a:p>
        </p:txBody>
      </p:sp>
      <p:sp>
        <p:nvSpPr>
          <p:cNvPr id="3" name="Subtitle 2"/>
          <p:cNvSpPr>
            <a:spLocks noGrp="1"/>
          </p:cNvSpPr>
          <p:nvPr>
            <p:ph type="subTitle" idx="1"/>
          </p:nvPr>
        </p:nvSpPr>
        <p:spPr>
          <a:xfrm>
            <a:off x="420624" y="2057400"/>
            <a:ext cx="4151376" cy="1314450"/>
          </a:xfrm>
        </p:spPr>
        <p:txBody>
          <a:bodyPr>
            <a:normAutofit/>
          </a:bodyPr>
          <a:lstStyle/>
          <a:p>
            <a:r>
              <a:rPr lang="en-GB" dirty="0" smtClean="0"/>
              <a:t>Nikita </a:t>
            </a:r>
            <a:r>
              <a:rPr lang="en-GB" dirty="0" err="1" smtClean="0"/>
              <a:t>Zviagin</a:t>
            </a:r>
            <a:endParaRPr lang="en-GB" dirty="0" smtClean="0"/>
          </a:p>
          <a:p>
            <a:r>
              <a:rPr lang="en-GB" dirty="0" smtClean="0"/>
              <a:t>Executive Secretary of the JCRB</a:t>
            </a:r>
          </a:p>
          <a:p>
            <a:r>
              <a:rPr lang="en-GB" sz="2000" dirty="0" smtClean="0"/>
              <a:t>15 June 2018</a:t>
            </a:r>
            <a:endParaRPr lang="en-GB" sz="2000" dirty="0"/>
          </a:p>
        </p:txBody>
      </p:sp>
    </p:spTree>
    <p:extLst>
      <p:ext uri="{BB962C8B-B14F-4D97-AF65-F5344CB8AC3E}">
        <p14:creationId xmlns:p14="http://schemas.microsoft.com/office/powerpoint/2010/main" val="198473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9582"/>
            <a:ext cx="7460365" cy="2462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t>Viewing CMC Reviews</a:t>
            </a:r>
            <a:endParaRPr lang="en-GB" dirty="0"/>
          </a:p>
        </p:txBody>
      </p:sp>
      <p:sp>
        <p:nvSpPr>
          <p:cNvPr id="4" name="Rectangle 3"/>
          <p:cNvSpPr/>
          <p:nvPr/>
        </p:nvSpPr>
        <p:spPr>
          <a:xfrm>
            <a:off x="5347533" y="3227705"/>
            <a:ext cx="3525837" cy="369332"/>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en-GB" b="1" dirty="0">
                <a:solidFill>
                  <a:schemeClr val="bg1"/>
                </a:solidFill>
                <a:hlinkClick r:id="rId3"/>
              </a:rPr>
              <a:t>http://www.bipm.org/JCRBCMCs</a:t>
            </a:r>
            <a:r>
              <a:rPr lang="en-GB" b="1" dirty="0" smtClean="0">
                <a:solidFill>
                  <a:schemeClr val="bg1"/>
                </a:solidFill>
                <a:hlinkClick r:id="rId3"/>
              </a:rPr>
              <a:t>/</a:t>
            </a:r>
            <a:r>
              <a:rPr lang="en-GB" b="1" dirty="0" smtClean="0">
                <a:solidFill>
                  <a:schemeClr val="bg1"/>
                </a:solidFill>
              </a:rPr>
              <a:t> </a:t>
            </a:r>
            <a:endParaRPr lang="en-GB" b="1" dirty="0">
              <a:solidFill>
                <a:schemeClr val="bg1"/>
              </a:solidFill>
            </a:endParaRPr>
          </a:p>
        </p:txBody>
      </p:sp>
      <p:sp>
        <p:nvSpPr>
          <p:cNvPr id="5" name="TextBox 4"/>
          <p:cNvSpPr txBox="1"/>
          <p:nvPr/>
        </p:nvSpPr>
        <p:spPr>
          <a:xfrm>
            <a:off x="971600" y="3632502"/>
            <a:ext cx="1944216" cy="646331"/>
          </a:xfrm>
          <a:prstGeom prst="rect">
            <a:avLst/>
          </a:prstGeom>
          <a:noFill/>
          <a:ln w="12700">
            <a:solidFill>
              <a:schemeClr val="tx2"/>
            </a:solidFill>
          </a:ln>
        </p:spPr>
        <p:txBody>
          <a:bodyPr wrap="square" rtlCol="0">
            <a:spAutoFit/>
          </a:bodyPr>
          <a:lstStyle/>
          <a:p>
            <a:r>
              <a:rPr lang="en-GB" dirty="0" smtClean="0"/>
              <a:t>       </a:t>
            </a:r>
            <a:r>
              <a:rPr lang="en-GB" dirty="0" smtClean="0">
                <a:solidFill>
                  <a:schemeClr val="tx2"/>
                </a:solidFill>
              </a:rPr>
              <a:t>Login: </a:t>
            </a:r>
            <a:r>
              <a:rPr lang="en-GB" dirty="0" err="1" smtClean="0">
                <a:solidFill>
                  <a:schemeClr val="tx2"/>
                </a:solidFill>
              </a:rPr>
              <a:t>tcguest</a:t>
            </a:r>
            <a:endParaRPr lang="en-GB" dirty="0" smtClean="0">
              <a:solidFill>
                <a:schemeClr val="tx2"/>
              </a:solidFill>
            </a:endParaRPr>
          </a:p>
          <a:p>
            <a:pPr algn="ctr"/>
            <a:r>
              <a:rPr lang="en-GB" dirty="0" smtClean="0">
                <a:solidFill>
                  <a:schemeClr val="tx2"/>
                </a:solidFill>
              </a:rPr>
              <a:t>Password: </a:t>
            </a:r>
            <a:r>
              <a:rPr lang="en-GB" dirty="0" err="1" smtClean="0">
                <a:solidFill>
                  <a:schemeClr val="tx2"/>
                </a:solidFill>
              </a:rPr>
              <a:t>tcontact</a:t>
            </a:r>
            <a:endParaRPr lang="en-GB" dirty="0">
              <a:solidFill>
                <a:schemeClr val="tx2"/>
              </a:solidFill>
            </a:endParaRPr>
          </a:p>
        </p:txBody>
      </p:sp>
      <p:cxnSp>
        <p:nvCxnSpPr>
          <p:cNvPr id="7" name="Straight Arrow Connector 6"/>
          <p:cNvCxnSpPr>
            <a:stCxn id="5" idx="3"/>
          </p:cNvCxnSpPr>
          <p:nvPr/>
        </p:nvCxnSpPr>
        <p:spPr>
          <a:xfrm flipV="1">
            <a:off x="2915816" y="2499742"/>
            <a:ext cx="1152128" cy="14559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5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1"/>
            <a:ext cx="8507288" cy="768096"/>
          </a:xfrm>
        </p:spPr>
        <p:txBody>
          <a:bodyPr>
            <a:normAutofit fontScale="90000"/>
          </a:bodyPr>
          <a:lstStyle/>
          <a:p>
            <a:r>
              <a:rPr lang="en-GB" dirty="0" smtClean="0"/>
              <a:t>Statistics on CMCs in L(13 June 2018) from the September 2015</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751378748"/>
              </p:ext>
            </p:extLst>
          </p:nvPr>
        </p:nvGraphicFramePr>
        <p:xfrm>
          <a:off x="1763688" y="915566"/>
          <a:ext cx="6840760" cy="3818052"/>
        </p:xfrm>
        <a:graphic>
          <a:graphicData uri="http://schemas.openxmlformats.org/drawingml/2006/table">
            <a:tbl>
              <a:tblPr firstRow="1" bandRow="1">
                <a:tableStyleId>{5C22544A-7EE6-4342-B048-85BDC9FD1C3A}</a:tableStyleId>
              </a:tblPr>
              <a:tblGrid>
                <a:gridCol w="1656184"/>
                <a:gridCol w="1296144"/>
                <a:gridCol w="1080120"/>
                <a:gridCol w="1512168"/>
                <a:gridCol w="1296144"/>
              </a:tblGrid>
              <a:tr h="810090">
                <a:tc>
                  <a:txBody>
                    <a:bodyPr/>
                    <a:lstStyle/>
                    <a:p>
                      <a:pPr algn="ctr" fontAlgn="b"/>
                      <a:r>
                        <a:rPr lang="en-GB" sz="2400" u="none" strike="noStrike" dirty="0" smtClean="0">
                          <a:effectLst/>
                        </a:rPr>
                        <a:t>Database</a:t>
                      </a:r>
                      <a:endParaRPr lang="en-GB" sz="2400" b="1" i="0" u="none" strike="noStrike" dirty="0">
                        <a:solidFill>
                          <a:srgbClr val="000000"/>
                        </a:solidFill>
                        <a:effectLst/>
                        <a:latin typeface="Calibri"/>
                      </a:endParaRPr>
                    </a:p>
                  </a:txBody>
                  <a:tcPr marL="16182" marR="16182" marT="16182" marB="0" anchor="ctr"/>
                </a:tc>
                <a:tc>
                  <a:txBody>
                    <a:bodyPr/>
                    <a:lstStyle/>
                    <a:p>
                      <a:pPr algn="ctr" fontAlgn="ctr"/>
                      <a:r>
                        <a:rPr lang="en-GB" sz="2400" u="none" strike="noStrike" dirty="0">
                          <a:effectLst/>
                        </a:rPr>
                        <a:t>Category</a:t>
                      </a:r>
                      <a:endParaRPr lang="en-GB" sz="2400" b="1" i="0" u="none" strike="noStrike" dirty="0">
                        <a:solidFill>
                          <a:srgbClr val="000000"/>
                        </a:solidFill>
                        <a:effectLst/>
                        <a:latin typeface="Calibri"/>
                      </a:endParaRPr>
                    </a:p>
                  </a:txBody>
                  <a:tcPr marL="16182" marR="16182" marT="16182" marB="0" anchor="ctr"/>
                </a:tc>
                <a:tc>
                  <a:txBody>
                    <a:bodyPr/>
                    <a:lstStyle/>
                    <a:p>
                      <a:pPr algn="ctr" fontAlgn="b"/>
                      <a:r>
                        <a:rPr lang="en-GB" sz="2400" u="none" strike="noStrike" dirty="0">
                          <a:effectLst/>
                        </a:rPr>
                        <a:t>All areas</a:t>
                      </a:r>
                      <a:endParaRPr lang="en-GB" sz="2400" b="1" i="0" u="none" strike="noStrike" dirty="0">
                        <a:solidFill>
                          <a:srgbClr val="000000"/>
                        </a:solidFill>
                        <a:effectLst/>
                        <a:latin typeface="Calibri"/>
                      </a:endParaRPr>
                    </a:p>
                  </a:txBody>
                  <a:tcPr marL="16182" marR="16182" marT="16182" marB="0" anchor="ctr"/>
                </a:tc>
                <a:tc>
                  <a:txBody>
                    <a:bodyPr/>
                    <a:lstStyle/>
                    <a:p>
                      <a:pPr algn="ctr" fontAlgn="b"/>
                      <a:r>
                        <a:rPr lang="en-GB" sz="2400" b="1" i="0" u="none" strike="noStrike" dirty="0" smtClean="0">
                          <a:solidFill>
                            <a:schemeClr val="bg1"/>
                          </a:solidFill>
                          <a:effectLst/>
                          <a:latin typeface="Calibri"/>
                        </a:rPr>
                        <a:t>L</a:t>
                      </a:r>
                      <a:endParaRPr lang="en-GB" sz="2400" b="1" i="0" u="none" strike="noStrike" dirty="0">
                        <a:solidFill>
                          <a:schemeClr val="bg1"/>
                        </a:solidFill>
                        <a:effectLst/>
                        <a:latin typeface="Calibri"/>
                      </a:endParaRPr>
                    </a:p>
                  </a:txBody>
                  <a:tcPr marL="16182" marR="16182" marT="16182" marB="0" anchor="ctr"/>
                </a:tc>
                <a:tc>
                  <a:txBody>
                    <a:bodyPr/>
                    <a:lstStyle/>
                    <a:p>
                      <a:pPr algn="ctr" fontAlgn="b"/>
                      <a:r>
                        <a:rPr lang="en-GB" sz="2400" u="none" strike="noStrike" dirty="0" smtClean="0">
                          <a:effectLst/>
                        </a:rPr>
                        <a:t>%</a:t>
                      </a:r>
                      <a:endParaRPr lang="en-GB" sz="2400" b="1" i="0" u="none" strike="noStrike" dirty="0">
                        <a:solidFill>
                          <a:srgbClr val="000000"/>
                        </a:solidFill>
                        <a:effectLst/>
                        <a:latin typeface="Calibri"/>
                      </a:endParaRPr>
                    </a:p>
                  </a:txBody>
                  <a:tcPr marL="16182" marR="16182" marT="16182" marB="0" anchor="ctr"/>
                </a:tc>
              </a:tr>
              <a:tr h="810090">
                <a:tc>
                  <a:txBody>
                    <a:bodyPr/>
                    <a:lstStyle/>
                    <a:p>
                      <a:pPr algn="ctr" fontAlgn="ctr"/>
                      <a:r>
                        <a:rPr lang="en-GB" sz="1800" b="0" u="none" strike="noStrike" dirty="0">
                          <a:effectLst/>
                        </a:rPr>
                        <a:t>JCRB website</a:t>
                      </a:r>
                      <a:endParaRPr lang="en-GB" sz="1800" b="0" i="0" u="none" strike="noStrike" dirty="0">
                        <a:solidFill>
                          <a:srgbClr val="000000"/>
                        </a:solidFill>
                        <a:effectLst/>
                        <a:latin typeface="Calibri"/>
                      </a:endParaRPr>
                    </a:p>
                  </a:txBody>
                  <a:tcPr marL="16182" marR="16182" marT="16182" marB="0" anchor="ctr"/>
                </a:tc>
                <a:tc>
                  <a:txBody>
                    <a:bodyPr/>
                    <a:lstStyle/>
                    <a:p>
                      <a:pPr algn="ctr" fontAlgn="ctr"/>
                      <a:r>
                        <a:rPr lang="en-GB" sz="1800" b="0" u="none" strike="noStrike" dirty="0">
                          <a:effectLst/>
                        </a:rPr>
                        <a:t>All CMC sets</a:t>
                      </a:r>
                      <a:endParaRPr lang="en-GB" sz="1800" b="0" i="0" u="none" strike="noStrike" dirty="0">
                        <a:solidFill>
                          <a:srgbClr val="000000"/>
                        </a:solidFill>
                        <a:effectLst/>
                        <a:latin typeface="Calibri"/>
                      </a:endParaRPr>
                    </a:p>
                  </a:txBody>
                  <a:tcPr marL="16182" marR="16182" marT="16182" marB="0" anchor="ctr"/>
                </a:tc>
                <a:tc>
                  <a:txBody>
                    <a:bodyPr/>
                    <a:lstStyle/>
                    <a:p>
                      <a:pPr algn="ctr" fontAlgn="ctr"/>
                      <a:r>
                        <a:rPr lang="en-GB" sz="1800" b="0" u="none" strike="noStrike" dirty="0" smtClean="0">
                          <a:effectLst/>
                        </a:rPr>
                        <a:t>711</a:t>
                      </a:r>
                      <a:endParaRPr lang="en-GB" sz="1800" b="0" i="0" u="none" strike="noStrike" dirty="0">
                        <a:solidFill>
                          <a:srgbClr val="000000"/>
                        </a:solidFill>
                        <a:effectLst/>
                        <a:latin typeface="Calibri"/>
                      </a:endParaRPr>
                    </a:p>
                  </a:txBody>
                  <a:tcPr marL="16182" marR="145634" marT="16182" marB="0" anchor="ctr"/>
                </a:tc>
                <a:tc>
                  <a:txBody>
                    <a:bodyPr/>
                    <a:lstStyle/>
                    <a:p>
                      <a:pPr algn="ctr" fontAlgn="ctr"/>
                      <a:r>
                        <a:rPr lang="en-GB" sz="1800" b="0" u="none" strike="noStrike" dirty="0" smtClean="0">
                          <a:effectLst/>
                        </a:rPr>
                        <a:t>78</a:t>
                      </a:r>
                      <a:endParaRPr lang="en-GB" sz="1800" b="0" i="0" u="none" strike="noStrike" dirty="0">
                        <a:solidFill>
                          <a:srgbClr val="000000"/>
                        </a:solidFill>
                        <a:effectLst/>
                        <a:latin typeface="Calibri"/>
                      </a:endParaRPr>
                    </a:p>
                  </a:txBody>
                  <a:tcPr marL="16182" marR="145634" marT="16182" marB="0" anchor="ctr"/>
                </a:tc>
                <a:tc>
                  <a:txBody>
                    <a:bodyPr/>
                    <a:lstStyle/>
                    <a:p>
                      <a:pPr algn="ctr" fontAlgn="ctr"/>
                      <a:r>
                        <a:rPr lang="en-GB" sz="1800" b="0" u="none" strike="noStrike" dirty="0" smtClean="0">
                          <a:effectLst/>
                        </a:rPr>
                        <a:t>11</a:t>
                      </a:r>
                      <a:endParaRPr lang="en-GB" sz="1800" b="0" i="0" u="none" strike="noStrike" dirty="0">
                        <a:solidFill>
                          <a:srgbClr val="000000"/>
                        </a:solidFill>
                        <a:effectLst/>
                        <a:latin typeface="Calibri"/>
                      </a:endParaRPr>
                    </a:p>
                  </a:txBody>
                  <a:tcPr marL="16182" marR="145634" marT="16182" marB="0" anchor="ctr"/>
                </a:tc>
              </a:tr>
              <a:tr h="810090">
                <a:tc>
                  <a:txBody>
                    <a:bodyPr/>
                    <a:lstStyle/>
                    <a:p>
                      <a:pPr algn="ctr" fontAlgn="ctr"/>
                      <a:r>
                        <a:rPr lang="en-GB" sz="1800" b="0" u="none" strike="noStrike" dirty="0">
                          <a:effectLst/>
                        </a:rPr>
                        <a:t>JCRB website</a:t>
                      </a:r>
                      <a:endParaRPr lang="en-GB" sz="1800" b="0" i="0" u="none" strike="noStrike" dirty="0">
                        <a:solidFill>
                          <a:srgbClr val="000000"/>
                        </a:solidFill>
                        <a:effectLst/>
                        <a:latin typeface="Calibri"/>
                      </a:endParaRPr>
                    </a:p>
                  </a:txBody>
                  <a:tcPr marL="16182" marR="16182" marT="16182" marB="0" anchor="ctr"/>
                </a:tc>
                <a:tc>
                  <a:txBody>
                    <a:bodyPr/>
                    <a:lstStyle/>
                    <a:p>
                      <a:pPr algn="ctr" fontAlgn="ctr"/>
                      <a:r>
                        <a:rPr lang="en-GB" sz="1800" b="0" u="none" strike="noStrike" dirty="0">
                          <a:effectLst/>
                        </a:rPr>
                        <a:t>CMC sets </a:t>
                      </a:r>
                      <a:r>
                        <a:rPr lang="en-GB" sz="1800" b="0" u="none" strike="noStrike" dirty="0" smtClean="0">
                          <a:effectLst/>
                        </a:rPr>
                        <a:t>published </a:t>
                      </a:r>
                      <a:r>
                        <a:rPr lang="en-GB" sz="1800" b="0" u="none" strike="noStrike" dirty="0">
                          <a:effectLst/>
                        </a:rPr>
                        <a:t>since </a:t>
                      </a:r>
                      <a:r>
                        <a:rPr lang="en-GB" sz="1800" b="0" u="none" strike="noStrike" dirty="0" smtClean="0">
                          <a:effectLst/>
                        </a:rPr>
                        <a:t>September 2015</a:t>
                      </a:r>
                      <a:endParaRPr lang="en-GB" sz="1800" b="0" i="0" u="none" strike="noStrike" dirty="0">
                        <a:solidFill>
                          <a:srgbClr val="000000"/>
                        </a:solidFill>
                        <a:effectLst/>
                        <a:latin typeface="Calibri"/>
                      </a:endParaRPr>
                    </a:p>
                  </a:txBody>
                  <a:tcPr marL="16182" marR="16182" marT="16182" marB="0" anchor="ctr"/>
                </a:tc>
                <a:tc>
                  <a:txBody>
                    <a:bodyPr/>
                    <a:lstStyle/>
                    <a:p>
                      <a:pPr algn="ctr" fontAlgn="ctr"/>
                      <a:r>
                        <a:rPr lang="en-GB" sz="1800" b="0" u="none" strike="noStrike" dirty="0" smtClean="0">
                          <a:effectLst/>
                        </a:rPr>
                        <a:t>115</a:t>
                      </a:r>
                      <a:endParaRPr lang="en-GB" sz="1800" b="0" i="0" u="none" strike="noStrike" dirty="0">
                        <a:solidFill>
                          <a:srgbClr val="000000"/>
                        </a:solidFill>
                        <a:effectLst/>
                        <a:latin typeface="Calibri"/>
                      </a:endParaRPr>
                    </a:p>
                  </a:txBody>
                  <a:tcPr marL="16182" marR="145634" marT="1618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dirty="0" smtClean="0">
                          <a:solidFill>
                            <a:schemeClr val="dk1"/>
                          </a:solidFill>
                          <a:effectLst/>
                          <a:latin typeface="+mn-lt"/>
                        </a:rPr>
                        <a:t>10</a:t>
                      </a:r>
                      <a:endParaRPr lang="en-GB" sz="1800" b="0" i="0" u="none" strike="noStrike" dirty="0">
                        <a:solidFill>
                          <a:srgbClr val="000000"/>
                        </a:solidFill>
                        <a:effectLst/>
                        <a:latin typeface="Calibri"/>
                      </a:endParaRPr>
                    </a:p>
                  </a:txBody>
                  <a:tcPr marL="16182" marR="145634" marT="16182" marB="0" anchor="ctr"/>
                </a:tc>
                <a:tc>
                  <a:txBody>
                    <a:bodyPr/>
                    <a:lstStyle/>
                    <a:p>
                      <a:pPr algn="ctr" fontAlgn="ctr"/>
                      <a:r>
                        <a:rPr lang="en-GB" sz="1800" b="0" i="0" u="none" strike="noStrike" dirty="0" smtClean="0">
                          <a:solidFill>
                            <a:srgbClr val="000000"/>
                          </a:solidFill>
                          <a:effectLst/>
                          <a:latin typeface="Calibri"/>
                        </a:rPr>
                        <a:t>9</a:t>
                      </a:r>
                      <a:endParaRPr lang="en-GB" sz="1800" b="0" i="0" u="none" strike="noStrike" dirty="0">
                        <a:solidFill>
                          <a:srgbClr val="000000"/>
                        </a:solidFill>
                        <a:effectLst/>
                        <a:latin typeface="Calibri"/>
                      </a:endParaRPr>
                    </a:p>
                  </a:txBody>
                  <a:tcPr marL="16182" marR="145634" marT="16182" marB="0" anchor="ctr"/>
                </a:tc>
              </a:tr>
              <a:tr h="810090">
                <a:tc>
                  <a:txBody>
                    <a:bodyPr/>
                    <a:lstStyle/>
                    <a:p>
                      <a:pPr algn="ctr" fontAlgn="ctr"/>
                      <a:r>
                        <a:rPr lang="en-GB" sz="1800" b="0" u="none" strike="noStrike" dirty="0">
                          <a:effectLst/>
                        </a:rPr>
                        <a:t>KCDB </a:t>
                      </a:r>
                      <a:r>
                        <a:rPr lang="en-GB" sz="1800" b="0" u="none" strike="noStrike" dirty="0" smtClean="0">
                          <a:effectLst/>
                        </a:rPr>
                        <a:t>(4 June 2018)</a:t>
                      </a:r>
                      <a:endParaRPr lang="en-GB" sz="1800" b="0" i="0" u="none" strike="noStrike" dirty="0">
                        <a:solidFill>
                          <a:srgbClr val="000000"/>
                        </a:solidFill>
                        <a:effectLst/>
                        <a:latin typeface="Calibri"/>
                      </a:endParaRPr>
                    </a:p>
                  </a:txBody>
                  <a:tcPr marL="16182" marR="16182" marT="16182" marB="0" anchor="ctr"/>
                </a:tc>
                <a:tc>
                  <a:txBody>
                    <a:bodyPr/>
                    <a:lstStyle/>
                    <a:p>
                      <a:pPr algn="ctr" fontAlgn="ctr"/>
                      <a:r>
                        <a:rPr lang="en-GB" sz="1800" b="0" u="none" strike="noStrike" dirty="0">
                          <a:effectLst/>
                        </a:rPr>
                        <a:t>All CMC entries</a:t>
                      </a:r>
                      <a:endParaRPr lang="en-GB" sz="1800" b="0" i="0" u="none" strike="noStrike" dirty="0">
                        <a:solidFill>
                          <a:srgbClr val="000000"/>
                        </a:solidFill>
                        <a:effectLst/>
                        <a:latin typeface="Calibri"/>
                      </a:endParaRPr>
                    </a:p>
                  </a:txBody>
                  <a:tcPr marL="16182" marR="16182" marT="16182" marB="0" anchor="ctr"/>
                </a:tc>
                <a:tc>
                  <a:txBody>
                    <a:bodyPr/>
                    <a:lstStyle/>
                    <a:p>
                      <a:pPr algn="ctr" fontAlgn="ctr"/>
                      <a:r>
                        <a:rPr lang="en-GB" sz="1800" b="0" u="none" strike="noStrike" dirty="0" smtClean="0">
                          <a:effectLst/>
                        </a:rPr>
                        <a:t>25123</a:t>
                      </a:r>
                      <a:endParaRPr lang="en-GB" sz="1800" b="0" i="0" u="none" strike="noStrike" dirty="0">
                        <a:solidFill>
                          <a:srgbClr val="000000"/>
                        </a:solidFill>
                        <a:effectLst/>
                        <a:latin typeface="Calibri"/>
                      </a:endParaRPr>
                    </a:p>
                  </a:txBody>
                  <a:tcPr marL="16182" marR="145634" marT="16182"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dirty="0" smtClean="0">
                          <a:solidFill>
                            <a:schemeClr val="dk1"/>
                          </a:solidFill>
                          <a:effectLst/>
                          <a:latin typeface="+mn-lt"/>
                          <a:ea typeface="+mn-ea"/>
                          <a:cs typeface="+mn-cs"/>
                        </a:rPr>
                        <a:t>1641</a:t>
                      </a:r>
                    </a:p>
                    <a:p>
                      <a:pPr marL="0" marR="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dirty="0" smtClean="0">
                          <a:solidFill>
                            <a:schemeClr val="dk1"/>
                          </a:solidFill>
                          <a:effectLst/>
                          <a:latin typeface="+mn-lt"/>
                          <a:ea typeface="+mn-ea"/>
                          <a:cs typeface="+mn-cs"/>
                        </a:rPr>
                        <a:t>(</a:t>
                      </a:r>
                      <a:r>
                        <a:rPr lang="en-GB" sz="1600" b="0" u="none" strike="noStrike" kern="1200" dirty="0" smtClean="0">
                          <a:solidFill>
                            <a:schemeClr val="dk1"/>
                          </a:solidFill>
                          <a:effectLst/>
                          <a:latin typeface="+mn-lt"/>
                          <a:ea typeface="+mn-ea"/>
                          <a:cs typeface="+mn-cs"/>
                        </a:rPr>
                        <a:t>187 for Lasers</a:t>
                      </a:r>
                      <a:r>
                        <a:rPr lang="en-GB" sz="1800" b="0" u="none" strike="noStrike" kern="1200" dirty="0" smtClean="0">
                          <a:solidFill>
                            <a:schemeClr val="dk1"/>
                          </a:solidFill>
                          <a:effectLst/>
                          <a:latin typeface="+mn-lt"/>
                          <a:ea typeface="+mn-ea"/>
                          <a:cs typeface="+mn-cs"/>
                        </a:rPr>
                        <a:t>)</a:t>
                      </a:r>
                      <a:endParaRPr lang="en-GB"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en-GB" sz="1800" b="0" u="none" strike="noStrike" dirty="0" smtClean="0">
                          <a:effectLst/>
                        </a:rPr>
                        <a:t>7</a:t>
                      </a:r>
                      <a:endParaRPr lang="en-GB" sz="1800" b="0" i="0" u="none" strike="noStrike" dirty="0">
                        <a:solidFill>
                          <a:srgbClr val="000000"/>
                        </a:solidFill>
                        <a:effectLst/>
                        <a:latin typeface="Calibri"/>
                      </a:endParaRPr>
                    </a:p>
                  </a:txBody>
                  <a:tcPr marL="16182" marR="145634" marT="16182" marB="0" anchor="ctr"/>
                </a:tc>
              </a:tr>
            </a:tbl>
          </a:graphicData>
        </a:graphic>
      </p:graphicFrame>
    </p:spTree>
    <p:extLst>
      <p:ext uri="{BB962C8B-B14F-4D97-AF65-F5344CB8AC3E}">
        <p14:creationId xmlns:p14="http://schemas.microsoft.com/office/powerpoint/2010/main" val="185096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Statistics on CMCs in L. </a:t>
            </a:r>
            <a:r>
              <a:rPr lang="en-GB" sz="2200" dirty="0" smtClean="0">
                <a:solidFill>
                  <a:schemeClr val="tx2"/>
                </a:solidFill>
              </a:rPr>
              <a:t>CMC </a:t>
            </a:r>
            <a:r>
              <a:rPr lang="en-GB" sz="2200" dirty="0">
                <a:solidFill>
                  <a:schemeClr val="tx2"/>
                </a:solidFill>
              </a:rPr>
              <a:t>sets published since </a:t>
            </a:r>
            <a:r>
              <a:rPr lang="en-GB" sz="2200" dirty="0" smtClean="0">
                <a:solidFill>
                  <a:schemeClr val="tx2"/>
                </a:solidFill>
              </a:rPr>
              <a:t>September </a:t>
            </a:r>
            <a:r>
              <a:rPr lang="en-GB" sz="2200" dirty="0">
                <a:solidFill>
                  <a:schemeClr val="tx2"/>
                </a:solidFill>
              </a:rPr>
              <a:t>2015: </a:t>
            </a:r>
            <a:r>
              <a:rPr lang="en-GB" sz="2200" dirty="0" smtClean="0">
                <a:solidFill>
                  <a:schemeClr val="tx2"/>
                </a:solidFill>
              </a:rPr>
              <a:t>10 sets</a:t>
            </a:r>
            <a:endParaRPr lang="en-GB" sz="3600" dirty="0"/>
          </a:p>
        </p:txBody>
      </p:sp>
      <p:sp>
        <p:nvSpPr>
          <p:cNvPr id="17" name="TextBox 16"/>
          <p:cNvSpPr txBox="1"/>
          <p:nvPr/>
        </p:nvSpPr>
        <p:spPr>
          <a:xfrm>
            <a:off x="107504" y="987574"/>
            <a:ext cx="1584176" cy="954107"/>
          </a:xfrm>
          <a:prstGeom prst="rect">
            <a:avLst/>
          </a:prstGeom>
          <a:noFill/>
          <a:ln w="28575">
            <a:solidFill>
              <a:schemeClr val="tx2"/>
            </a:solidFill>
          </a:ln>
        </p:spPr>
        <p:txBody>
          <a:bodyPr wrap="square" numCol="1" rtlCol="0">
            <a:spAutoFit/>
          </a:bodyPr>
          <a:lstStyle/>
          <a:p>
            <a:pPr>
              <a:tabLst>
                <a:tab pos="1257300" algn="l"/>
              </a:tabLst>
            </a:pPr>
            <a:r>
              <a:rPr lang="en-GB" sz="1400" dirty="0" smtClean="0">
                <a:solidFill>
                  <a:schemeClr val="tx2"/>
                </a:solidFill>
              </a:rPr>
              <a:t>APMP	1</a:t>
            </a:r>
            <a:endParaRPr lang="en-GB" sz="1400" dirty="0">
              <a:solidFill>
                <a:schemeClr val="tx2"/>
              </a:solidFill>
            </a:endParaRPr>
          </a:p>
          <a:p>
            <a:pPr>
              <a:tabLst>
                <a:tab pos="1257300" algn="l"/>
              </a:tabLst>
            </a:pPr>
            <a:r>
              <a:rPr lang="en-GB" sz="1400" dirty="0" smtClean="0">
                <a:solidFill>
                  <a:schemeClr val="tx2"/>
                </a:solidFill>
              </a:rPr>
              <a:t>COOMET	3</a:t>
            </a:r>
          </a:p>
          <a:p>
            <a:pPr>
              <a:tabLst>
                <a:tab pos="1257300" algn="l"/>
              </a:tabLst>
            </a:pPr>
            <a:r>
              <a:rPr lang="en-GB" sz="1400" dirty="0" smtClean="0">
                <a:solidFill>
                  <a:schemeClr val="tx2"/>
                </a:solidFill>
              </a:rPr>
              <a:t>EURAMET 	2</a:t>
            </a:r>
          </a:p>
          <a:p>
            <a:pPr>
              <a:tabLst>
                <a:tab pos="1257300" algn="l"/>
              </a:tabLst>
            </a:pPr>
            <a:r>
              <a:rPr lang="en-GB" sz="1400" dirty="0" smtClean="0">
                <a:solidFill>
                  <a:schemeClr val="tx2"/>
                </a:solidFill>
              </a:rPr>
              <a:t>SIM	4</a:t>
            </a:r>
          </a:p>
        </p:txBody>
      </p:sp>
      <p:sp>
        <p:nvSpPr>
          <p:cNvPr id="16" name="TextBox 15"/>
          <p:cNvSpPr txBox="1"/>
          <p:nvPr/>
        </p:nvSpPr>
        <p:spPr>
          <a:xfrm>
            <a:off x="107504" y="2067694"/>
            <a:ext cx="1584176" cy="954107"/>
          </a:xfrm>
          <a:prstGeom prst="rect">
            <a:avLst/>
          </a:prstGeom>
          <a:noFill/>
          <a:ln w="28575">
            <a:solidFill>
              <a:schemeClr val="tx2"/>
            </a:solidFill>
          </a:ln>
        </p:spPr>
        <p:txBody>
          <a:bodyPr wrap="square" rtlCol="0">
            <a:spAutoFit/>
          </a:bodyPr>
          <a:lstStyle/>
          <a:p>
            <a:r>
              <a:rPr lang="en-GB" sz="1400" dirty="0">
                <a:solidFill>
                  <a:schemeClr val="tx2"/>
                </a:solidFill>
              </a:rPr>
              <a:t>Average time for review:  157 days</a:t>
            </a:r>
          </a:p>
          <a:p>
            <a:r>
              <a:rPr lang="en-GB" sz="1400" dirty="0">
                <a:solidFill>
                  <a:schemeClr val="tx2"/>
                </a:solidFill>
              </a:rPr>
              <a:t>Median time for review:  130 days</a:t>
            </a:r>
          </a:p>
        </p:txBody>
      </p:sp>
      <p:graphicFrame>
        <p:nvGraphicFramePr>
          <p:cNvPr id="14" name="Table 13"/>
          <p:cNvGraphicFramePr>
            <a:graphicFrameLocks noGrp="1"/>
          </p:cNvGraphicFramePr>
          <p:nvPr>
            <p:extLst>
              <p:ext uri="{D42A27DB-BD31-4B8C-83A1-F6EECF244321}">
                <p14:modId xmlns:p14="http://schemas.microsoft.com/office/powerpoint/2010/main" val="2327775279"/>
              </p:ext>
            </p:extLst>
          </p:nvPr>
        </p:nvGraphicFramePr>
        <p:xfrm>
          <a:off x="1763688" y="987574"/>
          <a:ext cx="7272806" cy="3744411"/>
        </p:xfrm>
        <a:graphic>
          <a:graphicData uri="http://schemas.openxmlformats.org/drawingml/2006/table">
            <a:tbl>
              <a:tblPr>
                <a:tableStyleId>{5C22544A-7EE6-4342-B048-85BDC9FD1C3A}</a:tableStyleId>
              </a:tblPr>
              <a:tblGrid>
                <a:gridCol w="1470906"/>
                <a:gridCol w="817421"/>
                <a:gridCol w="817253"/>
                <a:gridCol w="246718"/>
                <a:gridCol w="1017713"/>
                <a:gridCol w="323819"/>
                <a:gridCol w="867368"/>
                <a:gridCol w="246718"/>
                <a:gridCol w="1017713"/>
                <a:gridCol w="447177"/>
              </a:tblGrid>
              <a:tr h="340401">
                <a:tc>
                  <a:txBody>
                    <a:bodyPr/>
                    <a:lstStyle/>
                    <a:p>
                      <a:pPr algn="ctr" fontAlgn="ctr"/>
                      <a:r>
                        <a:rPr lang="en-GB" sz="1400" u="none" strike="noStrike" dirty="0">
                          <a:solidFill>
                            <a:schemeClr val="bg1"/>
                          </a:solidFill>
                          <a:effectLst/>
                        </a:rPr>
                        <a:t>Name</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RMO</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Posted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 </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Reviewed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 </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Revised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 </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Published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Total</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r>
              <a:tr h="340401">
                <a:tc>
                  <a:txBody>
                    <a:bodyPr/>
                    <a:lstStyle/>
                    <a:p>
                      <a:pPr algn="ctr" fontAlgn="ctr"/>
                      <a:r>
                        <a:rPr lang="en-GB" sz="1100" b="0" i="0" u="none" strike="noStrike" smtClean="0">
                          <a:solidFill>
                            <a:srgbClr val="000000"/>
                          </a:solidFill>
                          <a:effectLst/>
                          <a:latin typeface="Calibri"/>
                        </a:rPr>
                        <a:t>APMP.L.26.2017</a:t>
                      </a:r>
                      <a:endParaRPr lang="en-GB" sz="1100" b="0" i="0" u="none" strike="noStrike" dirty="0">
                        <a:solidFill>
                          <a:srgbClr val="000000"/>
                        </a:solidFill>
                        <a:effectLst/>
                        <a:latin typeface="Calibri"/>
                      </a:endParaRPr>
                    </a:p>
                  </a:txBody>
                  <a:tcPr marL="9525" marR="9525" marT="9525" marB="0" anchor="ctr"/>
                </a:tc>
                <a:tc>
                  <a:txBody>
                    <a:bodyPr/>
                    <a:lstStyle/>
                    <a:p>
                      <a:pPr algn="ctr" fontAlgn="ctr"/>
                      <a:r>
                        <a:rPr lang="en-GB" sz="1100" b="0" i="0" u="none" strike="noStrike">
                          <a:solidFill>
                            <a:srgbClr val="000000"/>
                          </a:solidFill>
                          <a:effectLst/>
                          <a:latin typeface="Calibri"/>
                        </a:rPr>
                        <a:t>APMP</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04-Aug-17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42</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15-Sep-17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207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10-Apr-18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18-May-18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287</a:t>
                      </a:r>
                    </a:p>
                  </a:txBody>
                  <a:tcPr marL="9525" marR="9525" marT="9525" marB="0" anchor="ctr"/>
                </a:tc>
              </a:tr>
              <a:tr h="340401">
                <a:tc>
                  <a:txBody>
                    <a:bodyPr/>
                    <a:lstStyle/>
                    <a:p>
                      <a:pPr algn="ctr" fontAlgn="ctr"/>
                      <a:r>
                        <a:rPr lang="en-GB" sz="1100" b="0" i="0" u="none" strike="noStrike" dirty="0">
                          <a:solidFill>
                            <a:srgbClr val="000000"/>
                          </a:solidFill>
                          <a:effectLst/>
                          <a:latin typeface="Calibri"/>
                        </a:rPr>
                        <a:t>COOMET.L.11.2015</a:t>
                      </a:r>
                    </a:p>
                  </a:txBody>
                  <a:tcPr marL="9525" marR="9525" marT="9525" marB="0" anchor="ctr"/>
                </a:tc>
                <a:tc>
                  <a:txBody>
                    <a:bodyPr/>
                    <a:lstStyle/>
                    <a:p>
                      <a:pPr algn="ctr" fontAlgn="ctr"/>
                      <a:r>
                        <a:rPr lang="en-GB" sz="1100" b="0" i="0" u="none" strike="noStrike">
                          <a:solidFill>
                            <a:srgbClr val="000000"/>
                          </a:solidFill>
                          <a:effectLst/>
                          <a:latin typeface="Calibri"/>
                        </a:rPr>
                        <a:t>COOMET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11-Sep-15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26</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07-Oct-15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51</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27-Nov-15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16-Dec-15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96</a:t>
                      </a:r>
                    </a:p>
                  </a:txBody>
                  <a:tcPr marL="9525" marR="9525" marT="9525" marB="0" anchor="ctr"/>
                </a:tc>
              </a:tr>
              <a:tr h="340401">
                <a:tc>
                  <a:txBody>
                    <a:bodyPr/>
                    <a:lstStyle/>
                    <a:p>
                      <a:pPr algn="ctr" fontAlgn="ctr"/>
                      <a:r>
                        <a:rPr lang="en-GB" sz="1100" b="0" i="0" u="none" strike="noStrike" dirty="0">
                          <a:solidFill>
                            <a:srgbClr val="000000"/>
                          </a:solidFill>
                          <a:effectLst/>
                          <a:latin typeface="Calibri"/>
                        </a:rPr>
                        <a:t>COOMET.L.13.2016</a:t>
                      </a:r>
                    </a:p>
                  </a:txBody>
                  <a:tcPr marL="9525" marR="9525" marT="9525" marB="0" anchor="ctr"/>
                </a:tc>
                <a:tc>
                  <a:txBody>
                    <a:bodyPr/>
                    <a:lstStyle/>
                    <a:p>
                      <a:pPr algn="ctr" fontAlgn="ctr"/>
                      <a:r>
                        <a:rPr lang="en-GB" sz="1100" b="0" i="0" u="none" strike="noStrike">
                          <a:solidFill>
                            <a:srgbClr val="000000"/>
                          </a:solidFill>
                          <a:effectLst/>
                          <a:latin typeface="Calibri"/>
                        </a:rPr>
                        <a:t>COOMET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26-Jul-16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22-Aug-16</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57</a:t>
                      </a:r>
                    </a:p>
                  </a:txBody>
                  <a:tcPr marL="9525" marR="9525" marT="9525" marB="0" anchor="ctr">
                    <a:solidFill>
                      <a:srgbClr val="E9EDF4"/>
                    </a:solidFill>
                  </a:tcP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18-Oct-16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23</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10-Nov-16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107</a:t>
                      </a:r>
                    </a:p>
                  </a:txBody>
                  <a:tcPr marL="9525" marR="9525" marT="9525" marB="0" anchor="ctr"/>
                </a:tc>
              </a:tr>
              <a:tr h="340401">
                <a:tc>
                  <a:txBody>
                    <a:bodyPr/>
                    <a:lstStyle/>
                    <a:p>
                      <a:pPr algn="ctr" fontAlgn="ctr"/>
                      <a:r>
                        <a:rPr lang="en-GB" sz="1100" b="0" i="0" u="none" strike="noStrike">
                          <a:solidFill>
                            <a:srgbClr val="000000"/>
                          </a:solidFill>
                          <a:effectLst/>
                          <a:latin typeface="Calibri"/>
                        </a:rPr>
                        <a:t>COOMET.L.14.2017</a:t>
                      </a:r>
                    </a:p>
                  </a:txBody>
                  <a:tcPr marL="9525" marR="9525" marT="9525" marB="0" anchor="ctr"/>
                </a:tc>
                <a:tc>
                  <a:txBody>
                    <a:bodyPr/>
                    <a:lstStyle/>
                    <a:p>
                      <a:pPr algn="ctr" fontAlgn="ctr"/>
                      <a:r>
                        <a:rPr lang="en-GB" sz="1100" b="0" i="0" u="none" strike="noStrike">
                          <a:solidFill>
                            <a:srgbClr val="000000"/>
                          </a:solidFill>
                          <a:effectLst/>
                          <a:latin typeface="Calibri"/>
                        </a:rPr>
                        <a:t>COOMET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22-Jun-17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19-Jul-17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87</a:t>
                      </a:r>
                    </a:p>
                  </a:txBody>
                  <a:tcPr marL="9525" marR="9525" marT="9525" marB="0" anchor="ctr">
                    <a:solidFill>
                      <a:srgbClr val="E9EDF4"/>
                    </a:solidFill>
                  </a:tcP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13-Oct-17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02-Nov-17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133</a:t>
                      </a:r>
                    </a:p>
                  </a:txBody>
                  <a:tcPr marL="9525" marR="9525" marT="9525" marB="0" anchor="ctr">
                    <a:solidFill>
                      <a:srgbClr val="E9EDF4"/>
                    </a:solidFill>
                  </a:tcPr>
                </a:tc>
              </a:tr>
              <a:tr h="340401">
                <a:tc>
                  <a:txBody>
                    <a:bodyPr/>
                    <a:lstStyle/>
                    <a:p>
                      <a:pPr algn="ctr" fontAlgn="ctr"/>
                      <a:r>
                        <a:rPr lang="en-GB" sz="1100" b="0" i="0" u="none" strike="noStrike">
                          <a:solidFill>
                            <a:srgbClr val="000000"/>
                          </a:solidFill>
                          <a:effectLst/>
                          <a:latin typeface="Calibri"/>
                        </a:rPr>
                        <a:t>EURAMET.L.16.2015</a:t>
                      </a:r>
                    </a:p>
                  </a:txBody>
                  <a:tcPr marL="9525" marR="9525" marT="9525" marB="0" anchor="ctr"/>
                </a:tc>
                <a:tc>
                  <a:txBody>
                    <a:bodyPr/>
                    <a:lstStyle/>
                    <a:p>
                      <a:pPr algn="ctr" fontAlgn="ctr"/>
                      <a:r>
                        <a:rPr lang="en-GB" sz="1100" b="0" i="0" u="none" strike="noStrike">
                          <a:solidFill>
                            <a:srgbClr val="000000"/>
                          </a:solidFill>
                          <a:effectLst/>
                          <a:latin typeface="Calibri"/>
                        </a:rPr>
                        <a:t>EURAMET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01-Apr-15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49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20-May-15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03-Sep-15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41</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15-Oct-15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197</a:t>
                      </a:r>
                    </a:p>
                  </a:txBody>
                  <a:tcPr marL="9525" marR="9525" marT="9525" marB="0" anchor="ctr"/>
                </a:tc>
              </a:tr>
              <a:tr h="340401">
                <a:tc>
                  <a:txBody>
                    <a:bodyPr/>
                    <a:lstStyle/>
                    <a:p>
                      <a:pPr algn="ctr" fontAlgn="ctr"/>
                      <a:r>
                        <a:rPr lang="en-GB" sz="1100" b="0" i="0" u="none" strike="noStrike">
                          <a:solidFill>
                            <a:srgbClr val="000000"/>
                          </a:solidFill>
                          <a:effectLst/>
                          <a:latin typeface="Calibri"/>
                        </a:rPr>
                        <a:t>EURAMET.L.17.2016</a:t>
                      </a:r>
                    </a:p>
                  </a:txBody>
                  <a:tcPr marL="9525" marR="9525" marT="9525" marB="0" anchor="ctr"/>
                </a:tc>
                <a:tc>
                  <a:txBody>
                    <a:bodyPr/>
                    <a:lstStyle/>
                    <a:p>
                      <a:pPr algn="ctr" fontAlgn="ctr"/>
                      <a:r>
                        <a:rPr lang="en-GB" sz="1100" b="0" i="0" u="none" strike="noStrike">
                          <a:solidFill>
                            <a:srgbClr val="000000"/>
                          </a:solidFill>
                          <a:effectLst/>
                          <a:latin typeface="Calibri"/>
                        </a:rPr>
                        <a:t>EURAMET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30-May-16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59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29-Jul-16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25-Aug-16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41</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05-Oct-16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127</a:t>
                      </a:r>
                    </a:p>
                  </a:txBody>
                  <a:tcPr marL="9525" marR="9525" marT="9525" marB="0" anchor="ctr"/>
                </a:tc>
              </a:tr>
              <a:tr h="340401">
                <a:tc>
                  <a:txBody>
                    <a:bodyPr/>
                    <a:lstStyle/>
                    <a:p>
                      <a:pPr algn="ctr" fontAlgn="ctr"/>
                      <a:r>
                        <a:rPr lang="en-GB" sz="1100" b="0" i="0" u="none" strike="noStrike">
                          <a:solidFill>
                            <a:srgbClr val="000000"/>
                          </a:solidFill>
                          <a:effectLst/>
                          <a:latin typeface="Calibri"/>
                        </a:rPr>
                        <a:t>SIM.L.13.2016</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24-May-16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24-Jun-16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201</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11-Jan-17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12</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23-Jan-17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243</a:t>
                      </a:r>
                    </a:p>
                  </a:txBody>
                  <a:tcPr marL="9525" marR="9525" marT="9525" marB="0" anchor="ctr"/>
                </a:tc>
              </a:tr>
              <a:tr h="340401">
                <a:tc>
                  <a:txBody>
                    <a:bodyPr/>
                    <a:lstStyle/>
                    <a:p>
                      <a:pPr algn="ctr" fontAlgn="ctr"/>
                      <a:r>
                        <a:rPr lang="en-GB" sz="1100" b="0" i="0" u="none" strike="noStrike">
                          <a:solidFill>
                            <a:srgbClr val="000000"/>
                          </a:solidFill>
                          <a:effectLst/>
                          <a:latin typeface="Calibri"/>
                        </a:rPr>
                        <a:t>SIM.L.14.2016</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26-May-16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24-Jun-16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21-Jul-16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38</a:t>
                      </a:r>
                    </a:p>
                  </a:txBody>
                  <a:tcPr marL="9525" marR="9525" marT="9525" marB="0" anchor="ctr"/>
                </a:tc>
                <a:tc>
                  <a:txBody>
                    <a:bodyPr/>
                    <a:lstStyle/>
                    <a:p>
                      <a:pPr marL="0" algn="ctr" defTabSz="914400" rtl="0" eaLnBrk="1" fontAlgn="ctr" latinLnBrk="0" hangingPunct="1"/>
                      <a:r>
                        <a:rPr lang="en-GB" sz="1100" b="0" i="0" u="none" strike="noStrike" kern="1200" dirty="0" smtClean="0">
                          <a:solidFill>
                            <a:srgbClr val="000000"/>
                          </a:solidFill>
                          <a:effectLst/>
                          <a:latin typeface="Calibri"/>
                          <a:ea typeface="+mn-ea"/>
                          <a:cs typeface="+mn-cs"/>
                        </a:rPr>
                        <a:t>29-Aug-16</a:t>
                      </a:r>
                      <a:endParaRPr lang="en-GB" sz="11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94</a:t>
                      </a:r>
                    </a:p>
                  </a:txBody>
                  <a:tcPr marL="9525" marR="9525" marT="9525" marB="0" anchor="ctr"/>
                </a:tc>
              </a:tr>
              <a:tr h="340401">
                <a:tc>
                  <a:txBody>
                    <a:bodyPr/>
                    <a:lstStyle/>
                    <a:p>
                      <a:pPr algn="ctr" fontAlgn="ctr"/>
                      <a:r>
                        <a:rPr lang="en-GB" sz="1100" b="0" i="0" u="none" strike="noStrike">
                          <a:solidFill>
                            <a:srgbClr val="000000"/>
                          </a:solidFill>
                          <a:effectLst/>
                          <a:latin typeface="Calibri"/>
                        </a:rPr>
                        <a:t>SIM.L.15.2016</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05-Aug-16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30-Aug-16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134</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10-Jan-17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10-Feb-17</a:t>
                      </a:r>
                    </a:p>
                  </a:txBody>
                  <a:tcPr marL="9525" marR="9525" marT="9525" marB="0" anchor="ctr"/>
                </a:tc>
                <a:tc>
                  <a:txBody>
                    <a:bodyPr/>
                    <a:lstStyle/>
                    <a:p>
                      <a:pPr marL="0" algn="ctr" defTabSz="914400" rtl="0" eaLnBrk="1" fontAlgn="ctr" latinLnBrk="0" hangingPunct="1"/>
                      <a:r>
                        <a:rPr lang="en-GB" sz="1100" b="0" i="0" u="none" strike="noStrike" kern="1200" dirty="0" smtClean="0">
                          <a:solidFill>
                            <a:srgbClr val="000000"/>
                          </a:solidFill>
                          <a:effectLst/>
                          <a:latin typeface="Calibri"/>
                          <a:ea typeface="+mn-ea"/>
                          <a:cs typeface="+mn-cs"/>
                        </a:rPr>
                        <a:t>188</a:t>
                      </a:r>
                      <a:endParaRPr lang="en-GB" sz="1100" b="0" i="0" u="none" strike="noStrike" kern="1200" dirty="0">
                        <a:solidFill>
                          <a:srgbClr val="000000"/>
                        </a:solidFill>
                        <a:effectLst/>
                        <a:latin typeface="Calibri"/>
                        <a:ea typeface="+mn-ea"/>
                        <a:cs typeface="+mn-cs"/>
                      </a:endParaRPr>
                    </a:p>
                  </a:txBody>
                  <a:tcPr marL="9525" marR="9525" marT="9525" marB="0" anchor="ctr"/>
                </a:tc>
              </a:tr>
              <a:tr h="340401">
                <a:tc>
                  <a:txBody>
                    <a:bodyPr/>
                    <a:lstStyle/>
                    <a:p>
                      <a:pPr algn="ctr" fontAlgn="ctr"/>
                      <a:r>
                        <a:rPr lang="en-GB" sz="1100" b="0" i="0" u="none" strike="noStrike" dirty="0">
                          <a:solidFill>
                            <a:srgbClr val="000000"/>
                          </a:solidFill>
                          <a:effectLst/>
                          <a:latin typeface="Calibri"/>
                        </a:rPr>
                        <a:t>SIM.L.16.2017</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15-Nov-17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11-Dec-17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13-Dec-17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67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19-Feb-18</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95</a:t>
                      </a: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1287017"/>
              </p:ext>
            </p:extLst>
          </p:nvPr>
        </p:nvGraphicFramePr>
        <p:xfrm>
          <a:off x="1763690" y="987574"/>
          <a:ext cx="7272806" cy="3744411"/>
        </p:xfrm>
        <a:graphic>
          <a:graphicData uri="http://schemas.openxmlformats.org/drawingml/2006/table">
            <a:tbl>
              <a:tblPr>
                <a:tableStyleId>{5C22544A-7EE6-4342-B048-85BDC9FD1C3A}</a:tableStyleId>
              </a:tblPr>
              <a:tblGrid>
                <a:gridCol w="1470906"/>
                <a:gridCol w="817421"/>
                <a:gridCol w="817253"/>
                <a:gridCol w="246718"/>
                <a:gridCol w="1017713"/>
                <a:gridCol w="323819"/>
                <a:gridCol w="867368"/>
                <a:gridCol w="246718"/>
                <a:gridCol w="1017713"/>
                <a:gridCol w="447177"/>
              </a:tblGrid>
              <a:tr h="340401">
                <a:tc>
                  <a:txBody>
                    <a:bodyPr/>
                    <a:lstStyle/>
                    <a:p>
                      <a:pPr algn="ctr" fontAlgn="ctr"/>
                      <a:r>
                        <a:rPr lang="en-GB" sz="1400" u="none" strike="noStrike" dirty="0">
                          <a:solidFill>
                            <a:schemeClr val="bg1"/>
                          </a:solidFill>
                          <a:effectLst/>
                        </a:rPr>
                        <a:t>Name</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RMO</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Posted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 </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Reviewed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 </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Revised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 </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Published on</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fontAlgn="ctr"/>
                      <a:r>
                        <a:rPr lang="en-GB" sz="1400" u="none" strike="noStrike" dirty="0">
                          <a:solidFill>
                            <a:schemeClr val="bg1"/>
                          </a:solidFill>
                          <a:effectLst/>
                        </a:rPr>
                        <a:t>Total</a:t>
                      </a:r>
                      <a:endParaRPr lang="en-GB" sz="1400" b="1" i="0" u="none" strike="noStrike" dirty="0">
                        <a:solidFill>
                          <a:schemeClr val="bg1"/>
                        </a:solidFill>
                        <a:effectLst/>
                        <a:latin typeface="Calibri"/>
                      </a:endParaRPr>
                    </a:p>
                  </a:txBody>
                  <a:tcPr marL="9525" marR="9525" marT="9525" marB="0" anchor="ctr">
                    <a:solidFill>
                      <a:schemeClr val="accent1">
                        <a:lumMod val="75000"/>
                      </a:schemeClr>
                    </a:solidFill>
                  </a:tcPr>
                </a:tc>
              </a:tr>
              <a:tr h="340401">
                <a:tc>
                  <a:txBody>
                    <a:bodyPr/>
                    <a:lstStyle/>
                    <a:p>
                      <a:pPr algn="ctr" fontAlgn="ctr"/>
                      <a:r>
                        <a:rPr lang="en-GB" sz="1100" b="0" i="0" u="none" strike="noStrike" smtClean="0">
                          <a:solidFill>
                            <a:srgbClr val="000000"/>
                          </a:solidFill>
                          <a:effectLst/>
                          <a:latin typeface="Calibri"/>
                        </a:rPr>
                        <a:t>APMP.L.26.2017</a:t>
                      </a:r>
                      <a:endParaRPr lang="en-GB" sz="1100" b="0" i="0" u="none" strike="noStrike" dirty="0">
                        <a:solidFill>
                          <a:srgbClr val="000000"/>
                        </a:solidFill>
                        <a:effectLst/>
                        <a:latin typeface="Calibri"/>
                      </a:endParaRPr>
                    </a:p>
                  </a:txBody>
                  <a:tcPr marL="9525" marR="9525" marT="9525" marB="0" anchor="ctr"/>
                </a:tc>
                <a:tc>
                  <a:txBody>
                    <a:bodyPr/>
                    <a:lstStyle/>
                    <a:p>
                      <a:pPr algn="ctr" fontAlgn="ctr"/>
                      <a:r>
                        <a:rPr lang="en-GB" sz="1100" b="0" i="0" u="none" strike="noStrike">
                          <a:solidFill>
                            <a:srgbClr val="000000"/>
                          </a:solidFill>
                          <a:effectLst/>
                          <a:latin typeface="Calibri"/>
                        </a:rPr>
                        <a:t>APMP</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04-Aug-17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42</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15-Sep-17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207</a:t>
                      </a:r>
                    </a:p>
                  </a:txBody>
                  <a:tcPr marL="9525" marR="9525" marT="9525" marB="0" anchor="ctr">
                    <a:solidFill>
                      <a:srgbClr val="FF0000"/>
                    </a:solidFill>
                  </a:tcP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10-Apr-18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18-May-18</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287</a:t>
                      </a:r>
                    </a:p>
                  </a:txBody>
                  <a:tcPr marL="9525" marR="9525" marT="9525" marB="0" anchor="ctr">
                    <a:solidFill>
                      <a:srgbClr val="FF0000"/>
                    </a:solidFill>
                  </a:tcPr>
                </a:tc>
              </a:tr>
              <a:tr h="340401">
                <a:tc>
                  <a:txBody>
                    <a:bodyPr/>
                    <a:lstStyle/>
                    <a:p>
                      <a:pPr algn="ctr" fontAlgn="ctr"/>
                      <a:r>
                        <a:rPr lang="en-GB" sz="1100" b="0" i="0" u="none" strike="noStrike" dirty="0">
                          <a:solidFill>
                            <a:srgbClr val="000000"/>
                          </a:solidFill>
                          <a:effectLst/>
                          <a:latin typeface="Calibri"/>
                        </a:rPr>
                        <a:t>COOMET.L.11.2015</a:t>
                      </a:r>
                    </a:p>
                  </a:txBody>
                  <a:tcPr marL="9525" marR="9525" marT="9525" marB="0" anchor="ctr"/>
                </a:tc>
                <a:tc>
                  <a:txBody>
                    <a:bodyPr/>
                    <a:lstStyle/>
                    <a:p>
                      <a:pPr algn="ctr" fontAlgn="ctr"/>
                      <a:r>
                        <a:rPr lang="en-GB" sz="1100" b="0" i="0" u="none" strike="noStrike">
                          <a:solidFill>
                            <a:srgbClr val="000000"/>
                          </a:solidFill>
                          <a:effectLst/>
                          <a:latin typeface="Calibri"/>
                        </a:rPr>
                        <a:t>COOMET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11-Sep-15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26</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07-Oct-15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51</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27-Nov-15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16-Dec-15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96</a:t>
                      </a:r>
                    </a:p>
                  </a:txBody>
                  <a:tcPr marL="9525" marR="9525" marT="9525" marB="0" anchor="ctr"/>
                </a:tc>
              </a:tr>
              <a:tr h="340401">
                <a:tc>
                  <a:txBody>
                    <a:bodyPr/>
                    <a:lstStyle/>
                    <a:p>
                      <a:pPr algn="ctr" fontAlgn="ctr"/>
                      <a:r>
                        <a:rPr lang="en-GB" sz="1100" b="0" i="0" u="none" strike="noStrike" dirty="0">
                          <a:solidFill>
                            <a:srgbClr val="000000"/>
                          </a:solidFill>
                          <a:effectLst/>
                          <a:latin typeface="Calibri"/>
                        </a:rPr>
                        <a:t>COOMET.L.13.2016</a:t>
                      </a:r>
                    </a:p>
                  </a:txBody>
                  <a:tcPr marL="9525" marR="9525" marT="9525" marB="0" anchor="ctr"/>
                </a:tc>
                <a:tc>
                  <a:txBody>
                    <a:bodyPr/>
                    <a:lstStyle/>
                    <a:p>
                      <a:pPr algn="ctr" fontAlgn="ctr"/>
                      <a:r>
                        <a:rPr lang="en-GB" sz="1100" b="0" i="0" u="none" strike="noStrike">
                          <a:solidFill>
                            <a:srgbClr val="000000"/>
                          </a:solidFill>
                          <a:effectLst/>
                          <a:latin typeface="Calibri"/>
                        </a:rPr>
                        <a:t>COOMET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26-Jul-16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22-Aug-16</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57</a:t>
                      </a:r>
                    </a:p>
                  </a:txBody>
                  <a:tcPr marL="9525" marR="9525" marT="9525" marB="0" anchor="ctr">
                    <a:solidFill>
                      <a:srgbClr val="E9EDF4"/>
                    </a:solidFill>
                  </a:tcP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18-Oct-16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23</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10-Nov-16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107</a:t>
                      </a:r>
                    </a:p>
                  </a:txBody>
                  <a:tcPr marL="9525" marR="9525" marT="9525" marB="0" anchor="ctr"/>
                </a:tc>
              </a:tr>
              <a:tr h="340401">
                <a:tc>
                  <a:txBody>
                    <a:bodyPr/>
                    <a:lstStyle/>
                    <a:p>
                      <a:pPr algn="ctr" fontAlgn="ctr"/>
                      <a:r>
                        <a:rPr lang="en-GB" sz="1100" b="0" i="0" u="none" strike="noStrike">
                          <a:solidFill>
                            <a:srgbClr val="000000"/>
                          </a:solidFill>
                          <a:effectLst/>
                          <a:latin typeface="Calibri"/>
                        </a:rPr>
                        <a:t>COOMET.L.14.2017</a:t>
                      </a:r>
                    </a:p>
                  </a:txBody>
                  <a:tcPr marL="9525" marR="9525" marT="9525" marB="0" anchor="ctr"/>
                </a:tc>
                <a:tc>
                  <a:txBody>
                    <a:bodyPr/>
                    <a:lstStyle/>
                    <a:p>
                      <a:pPr algn="ctr" fontAlgn="ctr"/>
                      <a:r>
                        <a:rPr lang="en-GB" sz="1100" b="0" i="0" u="none" strike="noStrike">
                          <a:solidFill>
                            <a:srgbClr val="000000"/>
                          </a:solidFill>
                          <a:effectLst/>
                          <a:latin typeface="Calibri"/>
                        </a:rPr>
                        <a:t>COOMET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22-Jun-17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19-Jul-17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87</a:t>
                      </a:r>
                    </a:p>
                  </a:txBody>
                  <a:tcPr marL="9525" marR="9525" marT="9525" marB="0" anchor="ctr">
                    <a:solidFill>
                      <a:srgbClr val="E9EDF4"/>
                    </a:solidFill>
                  </a:tcP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13-Oct-17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02-Nov-17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133</a:t>
                      </a:r>
                    </a:p>
                  </a:txBody>
                  <a:tcPr marL="9525" marR="9525" marT="9525" marB="0" anchor="ctr">
                    <a:solidFill>
                      <a:srgbClr val="E9EDF4"/>
                    </a:solidFill>
                  </a:tcPr>
                </a:tc>
              </a:tr>
              <a:tr h="340401">
                <a:tc>
                  <a:txBody>
                    <a:bodyPr/>
                    <a:lstStyle/>
                    <a:p>
                      <a:pPr algn="ctr" fontAlgn="ctr"/>
                      <a:r>
                        <a:rPr lang="en-GB" sz="1100" b="0" i="0" u="none" strike="noStrike">
                          <a:solidFill>
                            <a:srgbClr val="000000"/>
                          </a:solidFill>
                          <a:effectLst/>
                          <a:latin typeface="Calibri"/>
                        </a:rPr>
                        <a:t>EURAMET.L.16.2015</a:t>
                      </a:r>
                    </a:p>
                  </a:txBody>
                  <a:tcPr marL="9525" marR="9525" marT="9525" marB="0" anchor="ctr"/>
                </a:tc>
                <a:tc>
                  <a:txBody>
                    <a:bodyPr/>
                    <a:lstStyle/>
                    <a:p>
                      <a:pPr algn="ctr" fontAlgn="ctr"/>
                      <a:r>
                        <a:rPr lang="en-GB" sz="1100" b="0" i="0" u="none" strike="noStrike">
                          <a:solidFill>
                            <a:srgbClr val="000000"/>
                          </a:solidFill>
                          <a:effectLst/>
                          <a:latin typeface="Calibri"/>
                        </a:rPr>
                        <a:t>EURAMET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01-Apr-15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49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20-May-15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107</a:t>
                      </a:r>
                    </a:p>
                  </a:txBody>
                  <a:tcPr marL="9525" marR="9525" marT="9525" marB="0" anchor="ctr">
                    <a:solidFill>
                      <a:srgbClr val="FF0000"/>
                    </a:solidFill>
                  </a:tcP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03-Sep-15</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41</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15-Oct-15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197</a:t>
                      </a:r>
                    </a:p>
                  </a:txBody>
                  <a:tcPr marL="9525" marR="9525" marT="9525" marB="0" anchor="ctr">
                    <a:solidFill>
                      <a:srgbClr val="FF0000"/>
                    </a:solidFill>
                  </a:tcPr>
                </a:tc>
              </a:tr>
              <a:tr h="340401">
                <a:tc>
                  <a:txBody>
                    <a:bodyPr/>
                    <a:lstStyle/>
                    <a:p>
                      <a:pPr algn="ctr" fontAlgn="ctr"/>
                      <a:r>
                        <a:rPr lang="en-GB" sz="1100" b="0" i="0" u="none" strike="noStrike">
                          <a:solidFill>
                            <a:srgbClr val="000000"/>
                          </a:solidFill>
                          <a:effectLst/>
                          <a:latin typeface="Calibri"/>
                        </a:rPr>
                        <a:t>EURAMET.L.17.2016</a:t>
                      </a:r>
                    </a:p>
                  </a:txBody>
                  <a:tcPr marL="9525" marR="9525" marT="9525" marB="0" anchor="ctr"/>
                </a:tc>
                <a:tc>
                  <a:txBody>
                    <a:bodyPr/>
                    <a:lstStyle/>
                    <a:p>
                      <a:pPr algn="ctr" fontAlgn="ctr"/>
                      <a:r>
                        <a:rPr lang="en-GB" sz="1100" b="0" i="0" u="none" strike="noStrike">
                          <a:solidFill>
                            <a:srgbClr val="000000"/>
                          </a:solidFill>
                          <a:effectLst/>
                          <a:latin typeface="Calibri"/>
                        </a:rPr>
                        <a:t>EURAMET</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30-May-16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59</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29-Jul-16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25-Aug-16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41</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05-Oct-16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127</a:t>
                      </a:r>
                    </a:p>
                  </a:txBody>
                  <a:tcPr marL="9525" marR="9525" marT="9525" marB="0" anchor="ctr"/>
                </a:tc>
              </a:tr>
              <a:tr h="340401">
                <a:tc>
                  <a:txBody>
                    <a:bodyPr/>
                    <a:lstStyle/>
                    <a:p>
                      <a:pPr algn="ctr" fontAlgn="ctr"/>
                      <a:r>
                        <a:rPr lang="en-GB" sz="1100" b="0" i="0" u="none" strike="noStrike">
                          <a:solidFill>
                            <a:srgbClr val="000000"/>
                          </a:solidFill>
                          <a:effectLst/>
                          <a:latin typeface="Calibri"/>
                        </a:rPr>
                        <a:t>SIM.L.13.2016</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24-May-16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24-Jun-16</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201</a:t>
                      </a:r>
                    </a:p>
                  </a:txBody>
                  <a:tcPr marL="9525" marR="9525" marT="9525" marB="0" anchor="ctr">
                    <a:solidFill>
                      <a:srgbClr val="FF0000"/>
                    </a:solidFill>
                  </a:tcP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11-Jan-17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12</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23-Jan-17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243</a:t>
                      </a:r>
                    </a:p>
                  </a:txBody>
                  <a:tcPr marL="9525" marR="9525" marT="9525" marB="0" anchor="ctr">
                    <a:solidFill>
                      <a:srgbClr val="FF0000"/>
                    </a:solidFill>
                  </a:tcPr>
                </a:tc>
              </a:tr>
              <a:tr h="340401">
                <a:tc>
                  <a:txBody>
                    <a:bodyPr/>
                    <a:lstStyle/>
                    <a:p>
                      <a:pPr algn="ctr" fontAlgn="ctr"/>
                      <a:r>
                        <a:rPr lang="en-GB" sz="1100" b="0" i="0" u="none" strike="noStrike">
                          <a:solidFill>
                            <a:srgbClr val="000000"/>
                          </a:solidFill>
                          <a:effectLst/>
                          <a:latin typeface="Calibri"/>
                        </a:rPr>
                        <a:t>SIM.L.14.2016</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26-May-16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24-Jun-16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28</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21-Jul-16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38</a:t>
                      </a:r>
                    </a:p>
                  </a:txBody>
                  <a:tcPr marL="9525" marR="9525" marT="9525" marB="0" anchor="ctr"/>
                </a:tc>
                <a:tc>
                  <a:txBody>
                    <a:bodyPr/>
                    <a:lstStyle/>
                    <a:p>
                      <a:pPr marL="0" algn="ctr" defTabSz="914400" rtl="0" eaLnBrk="1" fontAlgn="ctr" latinLnBrk="0" hangingPunct="1"/>
                      <a:r>
                        <a:rPr lang="en-GB" sz="1100" b="0" i="0" u="none" strike="noStrike" kern="1200" dirty="0" smtClean="0">
                          <a:solidFill>
                            <a:srgbClr val="000000"/>
                          </a:solidFill>
                          <a:effectLst/>
                          <a:latin typeface="Calibri"/>
                          <a:ea typeface="+mn-ea"/>
                          <a:cs typeface="+mn-cs"/>
                        </a:rPr>
                        <a:t>29-Aug-16</a:t>
                      </a:r>
                      <a:endParaRPr lang="en-GB" sz="11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94</a:t>
                      </a:r>
                    </a:p>
                  </a:txBody>
                  <a:tcPr marL="9525" marR="9525" marT="9525" marB="0" anchor="ctr"/>
                </a:tc>
              </a:tr>
              <a:tr h="340401">
                <a:tc>
                  <a:txBody>
                    <a:bodyPr/>
                    <a:lstStyle/>
                    <a:p>
                      <a:pPr algn="ctr" fontAlgn="ctr"/>
                      <a:r>
                        <a:rPr lang="en-GB" sz="1100" b="0" i="0" u="none" strike="noStrike">
                          <a:solidFill>
                            <a:srgbClr val="000000"/>
                          </a:solidFill>
                          <a:effectLst/>
                          <a:latin typeface="Calibri"/>
                        </a:rPr>
                        <a:t>SIM.L.15.2016</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05-Aug-16</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24</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30-Aug-16</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134</a:t>
                      </a:r>
                    </a:p>
                  </a:txBody>
                  <a:tcPr marL="9525" marR="9525" marT="9525" marB="0" anchor="ctr">
                    <a:solidFill>
                      <a:srgbClr val="FF0000"/>
                    </a:solidFill>
                  </a:tcP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10-Jan-17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30</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10-Feb-17</a:t>
                      </a:r>
                    </a:p>
                  </a:txBody>
                  <a:tcPr marL="9525" marR="9525" marT="9525" marB="0" anchor="ctr"/>
                </a:tc>
                <a:tc>
                  <a:txBody>
                    <a:bodyPr/>
                    <a:lstStyle/>
                    <a:p>
                      <a:pPr marL="0" algn="ctr" defTabSz="914400" rtl="0" eaLnBrk="1" fontAlgn="ctr" latinLnBrk="0" hangingPunct="1"/>
                      <a:r>
                        <a:rPr lang="en-GB" sz="1100" b="0" i="0" u="none" strike="noStrike" kern="1200" dirty="0" smtClean="0">
                          <a:solidFill>
                            <a:srgbClr val="000000"/>
                          </a:solidFill>
                          <a:effectLst/>
                          <a:latin typeface="Calibri"/>
                          <a:ea typeface="+mn-ea"/>
                          <a:cs typeface="+mn-cs"/>
                        </a:rPr>
                        <a:t>188</a:t>
                      </a:r>
                      <a:endParaRPr lang="en-GB" sz="1100" b="0" i="0" u="none" strike="noStrike" kern="1200" dirty="0">
                        <a:solidFill>
                          <a:srgbClr val="000000"/>
                        </a:solidFill>
                        <a:effectLst/>
                        <a:latin typeface="Calibri"/>
                        <a:ea typeface="+mn-ea"/>
                        <a:cs typeface="+mn-cs"/>
                      </a:endParaRPr>
                    </a:p>
                  </a:txBody>
                  <a:tcPr marL="9525" marR="9525" marT="9525" marB="0" anchor="ctr">
                    <a:solidFill>
                      <a:srgbClr val="FF0000"/>
                    </a:solidFill>
                  </a:tcPr>
                </a:tc>
              </a:tr>
              <a:tr h="340401">
                <a:tc>
                  <a:txBody>
                    <a:bodyPr/>
                    <a:lstStyle/>
                    <a:p>
                      <a:pPr algn="ctr" fontAlgn="ctr"/>
                      <a:r>
                        <a:rPr lang="en-GB" sz="1100" b="0" i="0" u="none" strike="noStrike" dirty="0">
                          <a:solidFill>
                            <a:srgbClr val="000000"/>
                          </a:solidFill>
                          <a:effectLst/>
                          <a:latin typeface="Calibri"/>
                        </a:rPr>
                        <a:t>SIM.L.16.2017</a:t>
                      </a:r>
                    </a:p>
                  </a:txBody>
                  <a:tcPr marL="9525" marR="9525" marT="9525" marB="0" anchor="ctr"/>
                </a:tc>
                <a:tc>
                  <a:txBody>
                    <a:bodyPr/>
                    <a:lstStyle/>
                    <a:p>
                      <a:pPr algn="ctr" fontAlgn="ctr"/>
                      <a:r>
                        <a:rPr lang="en-GB" sz="1100" b="0" i="0" u="none" strike="noStrike">
                          <a:solidFill>
                            <a:srgbClr val="000000"/>
                          </a:solidFill>
                          <a:effectLst/>
                          <a:latin typeface="Calibri"/>
                        </a:rPr>
                        <a:t>SIM</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15-Nov-17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25</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11-Dec-17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3</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13-Dec-17</a:t>
                      </a:r>
                    </a:p>
                  </a:txBody>
                  <a:tcPr marL="9525" marR="9525" marT="9525" marB="0" anchor="ctr"/>
                </a:tc>
                <a:tc>
                  <a:txBody>
                    <a:bodyPr/>
                    <a:lstStyle/>
                    <a:p>
                      <a:pPr marL="0" algn="ctr" defTabSz="914400" rtl="0" eaLnBrk="1" fontAlgn="ctr" latinLnBrk="0" hangingPunct="1"/>
                      <a:r>
                        <a:rPr lang="en-GB" sz="1100" b="0" i="0" u="none" strike="noStrike" kern="1200">
                          <a:solidFill>
                            <a:srgbClr val="000000"/>
                          </a:solidFill>
                          <a:effectLst/>
                          <a:latin typeface="Calibri"/>
                          <a:ea typeface="+mn-ea"/>
                          <a:cs typeface="+mn-cs"/>
                        </a:rPr>
                        <a:t>67</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19-Feb-18</a:t>
                      </a:r>
                    </a:p>
                  </a:txBody>
                  <a:tcPr marL="9525" marR="9525" marT="9525" marB="0" anchor="ctr"/>
                </a:tc>
                <a:tc>
                  <a:txBody>
                    <a:bodyPr/>
                    <a:lstStyle/>
                    <a:p>
                      <a:pPr marL="0" algn="ctr" defTabSz="914400" rtl="0" eaLnBrk="1" fontAlgn="ctr" latinLnBrk="0" hangingPunct="1"/>
                      <a:r>
                        <a:rPr lang="en-GB" sz="1100" b="0" i="0" u="none" strike="noStrike" kern="1200" dirty="0">
                          <a:solidFill>
                            <a:srgbClr val="000000"/>
                          </a:solidFill>
                          <a:effectLst/>
                          <a:latin typeface="Calibri"/>
                          <a:ea typeface="+mn-ea"/>
                          <a:cs typeface="+mn-cs"/>
                        </a:rPr>
                        <a:t>95</a:t>
                      </a:r>
                    </a:p>
                  </a:txBody>
                  <a:tcPr marL="9525" marR="9525" marT="9525" marB="0" anchor="ctr"/>
                </a:tc>
              </a:tr>
            </a:tbl>
          </a:graphicData>
        </a:graphic>
      </p:graphicFrame>
      <p:sp>
        <p:nvSpPr>
          <p:cNvPr id="3" name="TextBox 2"/>
          <p:cNvSpPr txBox="1"/>
          <p:nvPr/>
        </p:nvSpPr>
        <p:spPr>
          <a:xfrm>
            <a:off x="107505" y="3147814"/>
            <a:ext cx="1584176" cy="1384995"/>
          </a:xfrm>
          <a:prstGeom prst="rect">
            <a:avLst/>
          </a:prstGeom>
          <a:noFill/>
          <a:ln w="28575">
            <a:solidFill>
              <a:schemeClr val="tx2"/>
            </a:solidFill>
          </a:ln>
        </p:spPr>
        <p:txBody>
          <a:bodyPr wrap="square" rtlCol="0">
            <a:spAutoFit/>
          </a:bodyPr>
          <a:lstStyle>
            <a:defPPr>
              <a:defRPr lang="en-US"/>
            </a:defPPr>
            <a:lvl1pPr>
              <a:defRPr sz="1400">
                <a:solidFill>
                  <a:schemeClr val="tx2"/>
                </a:solidFill>
              </a:defRPr>
            </a:lvl1pPr>
          </a:lstStyle>
          <a:p>
            <a:r>
              <a:rPr lang="en-GB" dirty="0"/>
              <a:t>The longest period of Inter - Regional review is between reviewing and submitting revised file</a:t>
            </a:r>
          </a:p>
        </p:txBody>
      </p:sp>
    </p:spTree>
    <p:extLst>
      <p:ext uri="{BB962C8B-B14F-4D97-AF65-F5344CB8AC3E}">
        <p14:creationId xmlns:p14="http://schemas.microsoft.com/office/powerpoint/2010/main" val="32580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7959512"/>
              </p:ext>
            </p:extLst>
          </p:nvPr>
        </p:nvGraphicFramePr>
        <p:xfrm>
          <a:off x="539552" y="993657"/>
          <a:ext cx="5969064" cy="3164439"/>
        </p:xfrm>
        <a:graphic>
          <a:graphicData uri="http://schemas.openxmlformats.org/drawingml/2006/table">
            <a:tbl>
              <a:tblPr>
                <a:tableStyleId>{5C22544A-7EE6-4342-B048-85BDC9FD1C3A}</a:tableStyleId>
              </a:tblPr>
              <a:tblGrid>
                <a:gridCol w="1396728"/>
                <a:gridCol w="2412156"/>
                <a:gridCol w="1005064"/>
                <a:gridCol w="1155116"/>
              </a:tblGrid>
              <a:tr h="290348">
                <a:tc>
                  <a:txBody>
                    <a:bodyPr/>
                    <a:lstStyle/>
                    <a:p>
                      <a:pPr algn="ctr" fontAlgn="ctr"/>
                      <a:r>
                        <a:rPr lang="en-GB" sz="1400" u="none" strike="noStrike" dirty="0">
                          <a:solidFill>
                            <a:schemeClr val="bg1"/>
                          </a:solidFill>
                          <a:effectLst/>
                        </a:rPr>
                        <a:t>Name</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c>
                  <a:txBody>
                    <a:bodyPr/>
                    <a:lstStyle/>
                    <a:p>
                      <a:pPr algn="ctr" fontAlgn="ctr"/>
                      <a:r>
                        <a:rPr lang="en-GB" sz="1400" u="none" strike="noStrike" dirty="0">
                          <a:solidFill>
                            <a:schemeClr val="bg1"/>
                          </a:solidFill>
                          <a:effectLst/>
                        </a:rPr>
                        <a:t>Status</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c>
                  <a:txBody>
                    <a:bodyPr/>
                    <a:lstStyle/>
                    <a:p>
                      <a:pPr algn="ctr" fontAlgn="ctr"/>
                      <a:r>
                        <a:rPr lang="en-GB" sz="1400" u="none" strike="noStrike" dirty="0">
                          <a:solidFill>
                            <a:schemeClr val="bg1"/>
                          </a:solidFill>
                          <a:effectLst/>
                        </a:rPr>
                        <a:t>Posted</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c>
                  <a:txBody>
                    <a:bodyPr/>
                    <a:lstStyle/>
                    <a:p>
                      <a:pPr algn="ctr" fontAlgn="ctr"/>
                      <a:r>
                        <a:rPr lang="en-GB" sz="1400" u="none" strike="noStrike" dirty="0">
                          <a:solidFill>
                            <a:schemeClr val="bg1"/>
                          </a:solidFill>
                          <a:effectLst/>
                        </a:rPr>
                        <a:t>Published</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r>
              <a:tr h="293513">
                <a:tc>
                  <a:txBody>
                    <a:bodyPr/>
                    <a:lstStyle/>
                    <a:p>
                      <a:pPr algn="l" fontAlgn="ctr"/>
                      <a:r>
                        <a:rPr lang="en-GB" sz="1100" b="0" i="0" u="none" strike="noStrike" dirty="0">
                          <a:solidFill>
                            <a:srgbClr val="000000"/>
                          </a:solidFill>
                          <a:effectLst/>
                          <a:latin typeface="Calibri"/>
                        </a:rPr>
                        <a:t>APMP.L.26.2017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dirty="0">
                          <a:solidFill>
                            <a:srgbClr val="000000"/>
                          </a:solidFill>
                          <a:effectLst/>
                          <a:latin typeface="Calibri"/>
                        </a:rPr>
                        <a:t>04-Aug-17</a:t>
                      </a:r>
                    </a:p>
                  </a:txBody>
                  <a:tcPr marL="9525" marR="9525" marT="9525" marB="0" anchor="ctr"/>
                </a:tc>
                <a:tc>
                  <a:txBody>
                    <a:bodyPr/>
                    <a:lstStyle/>
                    <a:p>
                      <a:pPr algn="r" fontAlgn="ctr"/>
                      <a:r>
                        <a:rPr lang="en-GB" sz="1100" b="0" i="0" u="none" strike="noStrike" dirty="0">
                          <a:solidFill>
                            <a:srgbClr val="000000"/>
                          </a:solidFill>
                          <a:effectLst/>
                          <a:latin typeface="Calibri"/>
                        </a:rPr>
                        <a:t>18-May-18</a:t>
                      </a:r>
                    </a:p>
                  </a:txBody>
                  <a:tcPr marL="9525" marR="9525" marT="9525" marB="0" anchor="ctr"/>
                </a:tc>
              </a:tr>
              <a:tr h="234598">
                <a:tc>
                  <a:txBody>
                    <a:bodyPr/>
                    <a:lstStyle/>
                    <a:p>
                      <a:pPr algn="l" fontAlgn="ctr"/>
                      <a:r>
                        <a:rPr lang="en-GB" sz="1100" b="0" i="0" u="none" strike="noStrike">
                          <a:solidFill>
                            <a:srgbClr val="000000"/>
                          </a:solidFill>
                          <a:effectLst/>
                          <a:latin typeface="Calibri"/>
                        </a:rPr>
                        <a:t>COOMET.L.12.2016</a:t>
                      </a:r>
                    </a:p>
                  </a:txBody>
                  <a:tcPr marL="9525" marR="9525" marT="9525" marB="0" anchor="ctr"/>
                </a:tc>
                <a:tc>
                  <a:txBody>
                    <a:bodyPr/>
                    <a:lstStyle/>
                    <a:p>
                      <a:pPr algn="ctr" fontAlgn="ctr"/>
                      <a:r>
                        <a:rPr lang="en-GB" sz="1200" b="0" i="0" dirty="0" smtClean="0">
                          <a:solidFill>
                            <a:srgbClr val="008000"/>
                          </a:solidFill>
                          <a:effectLst/>
                          <a:latin typeface="Lucida Sans"/>
                        </a:rPr>
                        <a:t>Review still in progress</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10-Feb-16</a:t>
                      </a:r>
                    </a:p>
                  </a:txBody>
                  <a:tcPr marL="9525" marR="9525" marT="9525" marB="0" anchor="ctr"/>
                </a:tc>
                <a:tc>
                  <a:txBody>
                    <a:bodyPr/>
                    <a:lstStyle/>
                    <a:p>
                      <a:pPr algn="l" fontAlgn="b"/>
                      <a:r>
                        <a:rPr lang="en-GB" sz="1100" b="0" i="0" u="none" strike="noStrike">
                          <a:solidFill>
                            <a:srgbClr val="000000"/>
                          </a:solidFill>
                          <a:effectLst/>
                          <a:latin typeface="Calibri"/>
                        </a:rPr>
                        <a:t> </a:t>
                      </a:r>
                    </a:p>
                  </a:txBody>
                  <a:tcPr marL="9525" marR="9525" marT="9525" marB="0" anchor="b"/>
                </a:tc>
              </a:tr>
              <a:tr h="234598">
                <a:tc>
                  <a:txBody>
                    <a:bodyPr/>
                    <a:lstStyle/>
                    <a:p>
                      <a:pPr algn="l" fontAlgn="ctr"/>
                      <a:r>
                        <a:rPr lang="en-GB" sz="1100" b="0" i="0" u="none" strike="noStrike">
                          <a:solidFill>
                            <a:srgbClr val="000000"/>
                          </a:solidFill>
                          <a:effectLst/>
                          <a:latin typeface="Calibri"/>
                        </a:rPr>
                        <a:t>COOMET.L.13.2016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26-Jul-16</a:t>
                      </a:r>
                    </a:p>
                  </a:txBody>
                  <a:tcPr marL="9525" marR="9525" marT="9525" marB="0" anchor="ctr"/>
                </a:tc>
                <a:tc>
                  <a:txBody>
                    <a:bodyPr/>
                    <a:lstStyle/>
                    <a:p>
                      <a:pPr algn="r" fontAlgn="ctr"/>
                      <a:r>
                        <a:rPr lang="en-GB" sz="1100" b="0" i="0" u="none" strike="noStrike" dirty="0">
                          <a:solidFill>
                            <a:srgbClr val="000000"/>
                          </a:solidFill>
                          <a:effectLst/>
                          <a:latin typeface="Calibri"/>
                        </a:rPr>
                        <a:t>10-Nov-16</a:t>
                      </a:r>
                    </a:p>
                  </a:txBody>
                  <a:tcPr marL="9525" marR="9525" marT="9525" marB="0" anchor="ctr"/>
                </a:tc>
              </a:tr>
              <a:tr h="234598">
                <a:tc>
                  <a:txBody>
                    <a:bodyPr/>
                    <a:lstStyle/>
                    <a:p>
                      <a:pPr algn="l" fontAlgn="ctr"/>
                      <a:r>
                        <a:rPr lang="en-GB" sz="1100" b="0" i="0" u="none" strike="noStrike">
                          <a:solidFill>
                            <a:srgbClr val="000000"/>
                          </a:solidFill>
                          <a:effectLst/>
                          <a:latin typeface="Calibri"/>
                        </a:rPr>
                        <a:t>COOMET.L.14.2017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22-Jun-17</a:t>
                      </a:r>
                    </a:p>
                  </a:txBody>
                  <a:tcPr marL="9525" marR="9525" marT="9525" marB="0" anchor="ctr"/>
                </a:tc>
                <a:tc>
                  <a:txBody>
                    <a:bodyPr/>
                    <a:lstStyle/>
                    <a:p>
                      <a:pPr algn="r" fontAlgn="ctr"/>
                      <a:r>
                        <a:rPr lang="en-GB" sz="1100" b="0" i="0" u="none" strike="noStrike">
                          <a:solidFill>
                            <a:srgbClr val="000000"/>
                          </a:solidFill>
                          <a:effectLst/>
                          <a:latin typeface="Calibri"/>
                        </a:rPr>
                        <a:t>02-Nov-17</a:t>
                      </a:r>
                    </a:p>
                  </a:txBody>
                  <a:tcPr marL="9525" marR="9525" marT="9525" marB="0" anchor="ctr"/>
                </a:tc>
              </a:tr>
              <a:tr h="234598">
                <a:tc>
                  <a:txBody>
                    <a:bodyPr/>
                    <a:lstStyle/>
                    <a:p>
                      <a:pPr algn="l" fontAlgn="ctr"/>
                      <a:r>
                        <a:rPr lang="en-GB" sz="1100" b="0" i="0" u="none" strike="noStrike" dirty="0">
                          <a:solidFill>
                            <a:srgbClr val="000000"/>
                          </a:solidFill>
                          <a:effectLst/>
                          <a:latin typeface="Calibri"/>
                        </a:rPr>
                        <a:t>EURAMET.L.17.2016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30-May-16</a:t>
                      </a:r>
                    </a:p>
                  </a:txBody>
                  <a:tcPr marL="9525" marR="9525" marT="9525" marB="0" anchor="ctr"/>
                </a:tc>
                <a:tc>
                  <a:txBody>
                    <a:bodyPr/>
                    <a:lstStyle/>
                    <a:p>
                      <a:pPr algn="r" fontAlgn="ctr"/>
                      <a:r>
                        <a:rPr lang="en-GB" sz="1100" b="0" i="0" u="none" strike="noStrike">
                          <a:solidFill>
                            <a:srgbClr val="000000"/>
                          </a:solidFill>
                          <a:effectLst/>
                          <a:latin typeface="Calibri"/>
                        </a:rPr>
                        <a:t>05-Oct-16</a:t>
                      </a:r>
                    </a:p>
                  </a:txBody>
                  <a:tcPr marL="9525" marR="9525" marT="9525" marB="0" anchor="ctr"/>
                </a:tc>
              </a:tr>
              <a:tr h="234598">
                <a:tc>
                  <a:txBody>
                    <a:bodyPr/>
                    <a:lstStyle/>
                    <a:p>
                      <a:pPr algn="l" fontAlgn="ctr"/>
                      <a:r>
                        <a:rPr lang="en-GB" sz="1100" b="0" i="0" u="none" strike="noStrike">
                          <a:solidFill>
                            <a:srgbClr val="000000"/>
                          </a:solidFill>
                          <a:effectLst/>
                          <a:latin typeface="Calibri"/>
                        </a:rPr>
                        <a:t>EURAMET.L.18.2017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29-Jun-17</a:t>
                      </a:r>
                    </a:p>
                  </a:txBody>
                  <a:tcPr marL="9525" marR="9525" marT="9525" marB="0" anchor="ctr"/>
                </a:tc>
                <a:tc>
                  <a:txBody>
                    <a:bodyPr/>
                    <a:lstStyle/>
                    <a:p>
                      <a:pPr algn="r" fontAlgn="b"/>
                      <a:r>
                        <a:rPr lang="en-GB" sz="1100" b="0" i="0" u="none" strike="noStrike">
                          <a:solidFill>
                            <a:srgbClr val="000000"/>
                          </a:solidFill>
                          <a:effectLst/>
                          <a:latin typeface="Calibri"/>
                        </a:rPr>
                        <a:t>24-Oct-17</a:t>
                      </a:r>
                    </a:p>
                  </a:txBody>
                  <a:tcPr marL="9525" marR="9525" marT="9525" marB="0" anchor="b"/>
                </a:tc>
              </a:tr>
              <a:tr h="234598">
                <a:tc>
                  <a:txBody>
                    <a:bodyPr/>
                    <a:lstStyle/>
                    <a:p>
                      <a:pPr algn="l" fontAlgn="ctr"/>
                      <a:r>
                        <a:rPr lang="en-GB" sz="1100" b="0" i="0" u="none" strike="noStrike">
                          <a:solidFill>
                            <a:srgbClr val="000000"/>
                          </a:solidFill>
                          <a:effectLst/>
                          <a:latin typeface="Calibri"/>
                        </a:rPr>
                        <a:t>EURAMET.L.19.2018</a:t>
                      </a:r>
                    </a:p>
                  </a:txBody>
                  <a:tcPr marL="9525" marR="9525" marT="9525" marB="0" anchor="ctr"/>
                </a:tc>
                <a:tc>
                  <a:txBody>
                    <a:bodyPr/>
                    <a:lstStyle/>
                    <a:p>
                      <a:pPr algn="ctr" fontAlgn="ctr"/>
                      <a:r>
                        <a:rPr lang="en-GB" sz="1200" b="0" i="0" dirty="0" smtClean="0">
                          <a:solidFill>
                            <a:srgbClr val="008000"/>
                          </a:solidFill>
                          <a:effectLst/>
                          <a:latin typeface="Lucida Sans"/>
                        </a:rPr>
                        <a:t>Review still in progress</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24-May-18</a:t>
                      </a:r>
                    </a:p>
                  </a:txBody>
                  <a:tcPr marL="9525" marR="9525" marT="9525" marB="0" anchor="ctr"/>
                </a:tc>
                <a:tc>
                  <a:txBody>
                    <a:bodyPr/>
                    <a:lstStyle/>
                    <a:p>
                      <a:pPr algn="l" fontAlgn="b"/>
                      <a:r>
                        <a:rPr lang="en-GB" sz="1100" b="0" i="0" u="none" strike="noStrike">
                          <a:solidFill>
                            <a:srgbClr val="000000"/>
                          </a:solidFill>
                          <a:effectLst/>
                          <a:latin typeface="Calibri"/>
                        </a:rPr>
                        <a:t> </a:t>
                      </a:r>
                    </a:p>
                  </a:txBody>
                  <a:tcPr marL="9525" marR="9525" marT="9525" marB="0" anchor="b"/>
                </a:tc>
              </a:tr>
              <a:tr h="234598">
                <a:tc>
                  <a:txBody>
                    <a:bodyPr/>
                    <a:lstStyle/>
                    <a:p>
                      <a:pPr algn="l" fontAlgn="ctr"/>
                      <a:r>
                        <a:rPr lang="en-GB" sz="1100" b="0" i="0" u="none" strike="noStrike">
                          <a:solidFill>
                            <a:srgbClr val="000000"/>
                          </a:solidFill>
                          <a:effectLst/>
                          <a:latin typeface="Calibri"/>
                        </a:rPr>
                        <a:t>SIM.L.13.2016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24-May-16</a:t>
                      </a:r>
                    </a:p>
                  </a:txBody>
                  <a:tcPr marL="9525" marR="9525" marT="9525" marB="0" anchor="ctr"/>
                </a:tc>
                <a:tc>
                  <a:txBody>
                    <a:bodyPr/>
                    <a:lstStyle/>
                    <a:p>
                      <a:pPr algn="r" fontAlgn="ctr"/>
                      <a:r>
                        <a:rPr lang="en-GB" sz="1100" b="0" i="0" u="none" strike="noStrike">
                          <a:solidFill>
                            <a:srgbClr val="000000"/>
                          </a:solidFill>
                          <a:effectLst/>
                          <a:latin typeface="Calibri"/>
                        </a:rPr>
                        <a:t>23-Jan-17</a:t>
                      </a:r>
                    </a:p>
                  </a:txBody>
                  <a:tcPr marL="9525" marR="9525" marT="9525" marB="0" anchor="ctr"/>
                </a:tc>
              </a:tr>
              <a:tr h="234598">
                <a:tc>
                  <a:txBody>
                    <a:bodyPr/>
                    <a:lstStyle/>
                    <a:p>
                      <a:pPr algn="l" fontAlgn="ctr"/>
                      <a:r>
                        <a:rPr lang="en-GB" sz="1100" b="0" i="0" u="none" strike="noStrike">
                          <a:solidFill>
                            <a:srgbClr val="000000"/>
                          </a:solidFill>
                          <a:effectLst/>
                          <a:latin typeface="Calibri"/>
                        </a:rPr>
                        <a:t>SIM.L.14.2016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26-May-16</a:t>
                      </a:r>
                    </a:p>
                  </a:txBody>
                  <a:tcPr marL="9525" marR="9525" marT="9525" marB="0" anchor="ctr"/>
                </a:tc>
                <a:tc>
                  <a:txBody>
                    <a:bodyPr/>
                    <a:lstStyle/>
                    <a:p>
                      <a:pPr algn="r" fontAlgn="ctr"/>
                      <a:r>
                        <a:rPr lang="en-GB" sz="1100" b="0" i="0" u="none" strike="noStrike">
                          <a:solidFill>
                            <a:srgbClr val="000000"/>
                          </a:solidFill>
                          <a:effectLst/>
                          <a:latin typeface="Calibri"/>
                        </a:rPr>
                        <a:t>29-Aug-16</a:t>
                      </a:r>
                    </a:p>
                  </a:txBody>
                  <a:tcPr marL="9525" marR="9525" marT="9525" marB="0" anchor="ctr"/>
                </a:tc>
              </a:tr>
              <a:tr h="234598">
                <a:tc>
                  <a:txBody>
                    <a:bodyPr/>
                    <a:lstStyle/>
                    <a:p>
                      <a:pPr algn="l" fontAlgn="ctr"/>
                      <a:r>
                        <a:rPr lang="en-GB" sz="1100" b="0" i="0" u="none" strike="noStrike">
                          <a:solidFill>
                            <a:srgbClr val="000000"/>
                          </a:solidFill>
                          <a:effectLst/>
                          <a:latin typeface="Calibri"/>
                        </a:rPr>
                        <a:t>SIM.L.15.2016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05-Aug-16</a:t>
                      </a:r>
                    </a:p>
                  </a:txBody>
                  <a:tcPr marL="9525" marR="9525" marT="9525" marB="0" anchor="ctr"/>
                </a:tc>
                <a:tc>
                  <a:txBody>
                    <a:bodyPr/>
                    <a:lstStyle/>
                    <a:p>
                      <a:pPr algn="r" fontAlgn="ctr"/>
                      <a:r>
                        <a:rPr lang="en-GB" sz="1100" b="0" i="0" u="none" strike="noStrike">
                          <a:solidFill>
                            <a:srgbClr val="000000"/>
                          </a:solidFill>
                          <a:effectLst/>
                          <a:latin typeface="Calibri"/>
                        </a:rPr>
                        <a:t>10-Feb-17</a:t>
                      </a:r>
                    </a:p>
                  </a:txBody>
                  <a:tcPr marL="9525" marR="9525" marT="9525" marB="0" anchor="ctr"/>
                </a:tc>
              </a:tr>
              <a:tr h="234598">
                <a:tc>
                  <a:txBody>
                    <a:bodyPr/>
                    <a:lstStyle/>
                    <a:p>
                      <a:pPr algn="l" fontAlgn="ctr"/>
                      <a:r>
                        <a:rPr lang="en-GB" sz="1100" b="0" i="0" u="none" strike="noStrike">
                          <a:solidFill>
                            <a:srgbClr val="000000"/>
                          </a:solidFill>
                          <a:effectLst/>
                          <a:latin typeface="Calibri"/>
                        </a:rPr>
                        <a:t>SIM.L.16.2017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15-Nov-17</a:t>
                      </a:r>
                    </a:p>
                  </a:txBody>
                  <a:tcPr marL="9525" marR="9525" marT="9525" marB="0" anchor="ctr"/>
                </a:tc>
                <a:tc>
                  <a:txBody>
                    <a:bodyPr/>
                    <a:lstStyle/>
                    <a:p>
                      <a:pPr algn="r" fontAlgn="ctr"/>
                      <a:r>
                        <a:rPr lang="en-GB" sz="1100" b="0" i="0" u="none" strike="noStrike" dirty="0">
                          <a:solidFill>
                            <a:srgbClr val="000000"/>
                          </a:solidFill>
                          <a:effectLst/>
                          <a:latin typeface="Calibri"/>
                        </a:rPr>
                        <a:t>19-Feb-18</a:t>
                      </a:r>
                    </a:p>
                  </a:txBody>
                  <a:tcPr marL="9525" marR="9525" marT="9525" marB="0" anchor="ctr"/>
                </a:tc>
              </a:tr>
              <a:tr h="234598">
                <a:tc>
                  <a:txBody>
                    <a:bodyPr/>
                    <a:lstStyle/>
                    <a:p>
                      <a:pPr algn="l" fontAlgn="ctr"/>
                      <a:r>
                        <a:rPr lang="en-GB" sz="1100" b="0" i="0" u="none" strike="noStrike" dirty="0">
                          <a:solidFill>
                            <a:srgbClr val="000000"/>
                          </a:solidFill>
                          <a:effectLst/>
                          <a:latin typeface="Calibri"/>
                        </a:rPr>
                        <a:t>SIM.L.17.2018</a:t>
                      </a:r>
                    </a:p>
                  </a:txBody>
                  <a:tcPr marL="9525" marR="9525" marT="9525" marB="0" anchor="ctr"/>
                </a:tc>
                <a:tc>
                  <a:txBody>
                    <a:bodyPr/>
                    <a:lstStyle/>
                    <a:p>
                      <a:pPr algn="ctr" fontAlgn="ctr"/>
                      <a:r>
                        <a:rPr lang="en-GB" sz="1200" b="0" i="0" dirty="0" smtClean="0">
                          <a:solidFill>
                            <a:srgbClr val="008000"/>
                          </a:solidFill>
                          <a:effectLst/>
                          <a:latin typeface="Lucida Sans"/>
                        </a:rPr>
                        <a:t>Review still in progress</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dirty="0">
                          <a:solidFill>
                            <a:srgbClr val="000000"/>
                          </a:solidFill>
                          <a:effectLst/>
                          <a:latin typeface="Calibri"/>
                        </a:rPr>
                        <a:t>18-May-18</a:t>
                      </a:r>
                    </a:p>
                  </a:txBody>
                  <a:tcPr marL="9525" marR="9525" marT="9525" marB="0" anchor="ctr"/>
                </a:tc>
                <a:tc>
                  <a:txBody>
                    <a:bodyPr/>
                    <a:lstStyle/>
                    <a:p>
                      <a:pPr algn="r" fontAlgn="ctr"/>
                      <a:endParaRPr lang="en-GB" sz="1400" b="0" i="0" u="none" strike="noStrike" dirty="0">
                        <a:solidFill>
                          <a:srgbClr val="000000"/>
                        </a:solidFill>
                        <a:effectLst/>
                        <a:latin typeface="Calibri"/>
                      </a:endParaRPr>
                    </a:p>
                  </a:txBody>
                  <a:tcPr marL="8274" marR="8274" marT="8274" marB="0" anchor="ctr"/>
                </a:tc>
              </a:tr>
            </a:tbl>
          </a:graphicData>
        </a:graphic>
      </p:graphicFrame>
      <p:sp>
        <p:nvSpPr>
          <p:cNvPr id="2" name="Title 1"/>
          <p:cNvSpPr>
            <a:spLocks noGrp="1"/>
          </p:cNvSpPr>
          <p:nvPr>
            <p:ph type="title"/>
          </p:nvPr>
        </p:nvSpPr>
        <p:spPr>
          <a:xfrm>
            <a:off x="179512" y="22941"/>
            <a:ext cx="8867328" cy="768096"/>
          </a:xfrm>
        </p:spPr>
        <p:txBody>
          <a:bodyPr>
            <a:normAutofit fontScale="90000"/>
          </a:bodyPr>
          <a:lstStyle/>
          <a:p>
            <a:r>
              <a:rPr lang="en-GB" dirty="0" smtClean="0"/>
              <a:t>Statistics on CMCs in L. </a:t>
            </a:r>
            <a:r>
              <a:rPr lang="en-GB" sz="2200" dirty="0" smtClean="0">
                <a:solidFill>
                  <a:schemeClr val="tx2"/>
                </a:solidFill>
              </a:rPr>
              <a:t>CMC </a:t>
            </a:r>
            <a:r>
              <a:rPr lang="en-GB" sz="2200" dirty="0">
                <a:solidFill>
                  <a:schemeClr val="tx2"/>
                </a:solidFill>
              </a:rPr>
              <a:t>sets submitted since </a:t>
            </a:r>
            <a:r>
              <a:rPr lang="en-GB" sz="2200" dirty="0" smtClean="0">
                <a:solidFill>
                  <a:schemeClr val="tx2"/>
                </a:solidFill>
              </a:rPr>
              <a:t>September 2015: 12 sets</a:t>
            </a:r>
            <a:endParaRPr lang="en-GB" sz="2700" dirty="0"/>
          </a:p>
        </p:txBody>
      </p:sp>
      <p:sp>
        <p:nvSpPr>
          <p:cNvPr id="17" name="TextBox 16"/>
          <p:cNvSpPr txBox="1"/>
          <p:nvPr/>
        </p:nvSpPr>
        <p:spPr>
          <a:xfrm>
            <a:off x="7236295" y="1024741"/>
            <a:ext cx="1584176" cy="1200329"/>
          </a:xfrm>
          <a:prstGeom prst="rect">
            <a:avLst/>
          </a:prstGeom>
          <a:noFill/>
          <a:ln w="28575">
            <a:solidFill>
              <a:schemeClr val="tx2"/>
            </a:solidFill>
          </a:ln>
        </p:spPr>
        <p:txBody>
          <a:bodyPr wrap="square" numCol="1" rtlCol="0">
            <a:spAutoFit/>
          </a:bodyPr>
          <a:lstStyle/>
          <a:p>
            <a:pPr>
              <a:tabLst>
                <a:tab pos="1257300" algn="l"/>
              </a:tabLst>
            </a:pPr>
            <a:r>
              <a:rPr lang="en-GB" dirty="0" smtClean="0">
                <a:solidFill>
                  <a:schemeClr val="tx2"/>
                </a:solidFill>
              </a:rPr>
              <a:t>APMP</a:t>
            </a:r>
            <a:r>
              <a:rPr lang="en-GB" dirty="0">
                <a:solidFill>
                  <a:schemeClr val="tx2"/>
                </a:solidFill>
              </a:rPr>
              <a:t>	</a:t>
            </a:r>
            <a:r>
              <a:rPr lang="en-GB" dirty="0" smtClean="0">
                <a:solidFill>
                  <a:schemeClr val="tx2"/>
                </a:solidFill>
              </a:rPr>
              <a:t>1</a:t>
            </a:r>
            <a:endParaRPr lang="en-GB" dirty="0">
              <a:solidFill>
                <a:schemeClr val="tx2"/>
              </a:solidFill>
            </a:endParaRPr>
          </a:p>
          <a:p>
            <a:pPr>
              <a:tabLst>
                <a:tab pos="1257300" algn="l"/>
              </a:tabLst>
            </a:pPr>
            <a:r>
              <a:rPr lang="en-GB" dirty="0" smtClean="0">
                <a:solidFill>
                  <a:schemeClr val="tx2"/>
                </a:solidFill>
              </a:rPr>
              <a:t>COOMET	3</a:t>
            </a:r>
          </a:p>
          <a:p>
            <a:pPr>
              <a:tabLst>
                <a:tab pos="1257300" algn="l"/>
              </a:tabLst>
            </a:pPr>
            <a:r>
              <a:rPr lang="en-GB" dirty="0">
                <a:solidFill>
                  <a:schemeClr val="tx2"/>
                </a:solidFill>
              </a:rPr>
              <a:t>EURAMET	3</a:t>
            </a:r>
          </a:p>
          <a:p>
            <a:pPr>
              <a:tabLst>
                <a:tab pos="1257300" algn="l"/>
              </a:tabLst>
            </a:pPr>
            <a:r>
              <a:rPr lang="en-GB" dirty="0">
                <a:solidFill>
                  <a:schemeClr val="tx2"/>
                </a:solidFill>
              </a:rPr>
              <a:t>SIM	</a:t>
            </a:r>
            <a:r>
              <a:rPr lang="en-GB" dirty="0" smtClean="0">
                <a:solidFill>
                  <a:schemeClr val="tx2"/>
                </a:solidFill>
              </a:rPr>
              <a:t>5 </a:t>
            </a:r>
          </a:p>
        </p:txBody>
      </p:sp>
      <p:sp>
        <p:nvSpPr>
          <p:cNvPr id="8" name="TextBox 7"/>
          <p:cNvSpPr txBox="1"/>
          <p:nvPr/>
        </p:nvSpPr>
        <p:spPr>
          <a:xfrm>
            <a:off x="6818345" y="2917588"/>
            <a:ext cx="2232248" cy="738664"/>
          </a:xfrm>
          <a:prstGeom prst="rect">
            <a:avLst/>
          </a:prstGeom>
          <a:solidFill>
            <a:schemeClr val="bg1"/>
          </a:solidFill>
          <a:ln w="28575">
            <a:solidFill>
              <a:srgbClr val="C00000"/>
            </a:solidFill>
          </a:ln>
        </p:spPr>
        <p:txBody>
          <a:bodyPr wrap="square" rtlCol="0">
            <a:spAutoFit/>
          </a:bodyPr>
          <a:lstStyle/>
          <a:p>
            <a:r>
              <a:rPr lang="en-GB" sz="1400" b="1" dirty="0" smtClean="0">
                <a:solidFill>
                  <a:srgbClr val="C00000"/>
                </a:solidFill>
              </a:rPr>
              <a:t>Last update &gt; 2 years.  </a:t>
            </a:r>
          </a:p>
          <a:p>
            <a:r>
              <a:rPr lang="en-GB" sz="1400" b="1" dirty="0" smtClean="0">
                <a:solidFill>
                  <a:srgbClr val="C00000"/>
                </a:solidFill>
              </a:rPr>
              <a:t>Action 33/10: RMOs contact TC chairs</a:t>
            </a:r>
          </a:p>
        </p:txBody>
      </p:sp>
      <p:graphicFrame>
        <p:nvGraphicFramePr>
          <p:cNvPr id="9" name="Table 8"/>
          <p:cNvGraphicFramePr>
            <a:graphicFrameLocks noGrp="1"/>
          </p:cNvGraphicFramePr>
          <p:nvPr>
            <p:extLst>
              <p:ext uri="{D42A27DB-BD31-4B8C-83A1-F6EECF244321}">
                <p14:modId xmlns:p14="http://schemas.microsoft.com/office/powerpoint/2010/main" val="3134881898"/>
              </p:ext>
            </p:extLst>
          </p:nvPr>
        </p:nvGraphicFramePr>
        <p:xfrm>
          <a:off x="547152" y="987574"/>
          <a:ext cx="5969064" cy="3164439"/>
        </p:xfrm>
        <a:graphic>
          <a:graphicData uri="http://schemas.openxmlformats.org/drawingml/2006/table">
            <a:tbl>
              <a:tblPr>
                <a:tableStyleId>{5C22544A-7EE6-4342-B048-85BDC9FD1C3A}</a:tableStyleId>
              </a:tblPr>
              <a:tblGrid>
                <a:gridCol w="1396728"/>
                <a:gridCol w="2412156"/>
                <a:gridCol w="1005064"/>
                <a:gridCol w="1155116"/>
              </a:tblGrid>
              <a:tr h="290348">
                <a:tc>
                  <a:txBody>
                    <a:bodyPr/>
                    <a:lstStyle/>
                    <a:p>
                      <a:pPr algn="ctr" fontAlgn="ctr"/>
                      <a:r>
                        <a:rPr lang="en-GB" sz="1400" u="none" strike="noStrike" dirty="0">
                          <a:solidFill>
                            <a:schemeClr val="bg1"/>
                          </a:solidFill>
                          <a:effectLst/>
                        </a:rPr>
                        <a:t>Name</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c>
                  <a:txBody>
                    <a:bodyPr/>
                    <a:lstStyle/>
                    <a:p>
                      <a:pPr algn="ctr" fontAlgn="ctr"/>
                      <a:r>
                        <a:rPr lang="en-GB" sz="1400" u="none" strike="noStrike" dirty="0">
                          <a:solidFill>
                            <a:schemeClr val="bg1"/>
                          </a:solidFill>
                          <a:effectLst/>
                        </a:rPr>
                        <a:t>Status</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c>
                  <a:txBody>
                    <a:bodyPr/>
                    <a:lstStyle/>
                    <a:p>
                      <a:pPr algn="ctr" fontAlgn="ctr"/>
                      <a:r>
                        <a:rPr lang="en-GB" sz="1400" u="none" strike="noStrike" dirty="0">
                          <a:solidFill>
                            <a:schemeClr val="bg1"/>
                          </a:solidFill>
                          <a:effectLst/>
                        </a:rPr>
                        <a:t>Posted</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c>
                  <a:txBody>
                    <a:bodyPr/>
                    <a:lstStyle/>
                    <a:p>
                      <a:pPr algn="ctr" fontAlgn="ctr"/>
                      <a:r>
                        <a:rPr lang="en-GB" sz="1400" u="none" strike="noStrike" dirty="0">
                          <a:solidFill>
                            <a:schemeClr val="bg1"/>
                          </a:solidFill>
                          <a:effectLst/>
                        </a:rPr>
                        <a:t>Published</a:t>
                      </a:r>
                      <a:endParaRPr lang="en-GB" sz="1400" b="1" i="0" u="none" strike="noStrike" dirty="0">
                        <a:solidFill>
                          <a:schemeClr val="bg1"/>
                        </a:solidFill>
                        <a:effectLst/>
                        <a:latin typeface="Calibri"/>
                      </a:endParaRPr>
                    </a:p>
                  </a:txBody>
                  <a:tcPr marL="8274" marR="8274" marT="8274" marB="0" anchor="ctr">
                    <a:solidFill>
                      <a:schemeClr val="accent1">
                        <a:lumMod val="75000"/>
                      </a:schemeClr>
                    </a:solidFill>
                  </a:tcPr>
                </a:tc>
              </a:tr>
              <a:tr h="293513">
                <a:tc>
                  <a:txBody>
                    <a:bodyPr/>
                    <a:lstStyle/>
                    <a:p>
                      <a:pPr algn="l" fontAlgn="ctr"/>
                      <a:r>
                        <a:rPr lang="en-GB" sz="1100" b="0" i="0" u="none" strike="noStrike" dirty="0">
                          <a:solidFill>
                            <a:srgbClr val="000000"/>
                          </a:solidFill>
                          <a:effectLst/>
                          <a:latin typeface="Calibri"/>
                        </a:rPr>
                        <a:t>APMP.L.26.2017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dirty="0">
                          <a:solidFill>
                            <a:srgbClr val="000000"/>
                          </a:solidFill>
                          <a:effectLst/>
                          <a:latin typeface="Calibri"/>
                        </a:rPr>
                        <a:t>04-Aug-17</a:t>
                      </a:r>
                    </a:p>
                  </a:txBody>
                  <a:tcPr marL="9525" marR="9525" marT="9525" marB="0" anchor="ctr"/>
                </a:tc>
                <a:tc>
                  <a:txBody>
                    <a:bodyPr/>
                    <a:lstStyle/>
                    <a:p>
                      <a:pPr algn="r" fontAlgn="ctr"/>
                      <a:r>
                        <a:rPr lang="en-GB" sz="1100" b="0" i="0" u="none" strike="noStrike" dirty="0">
                          <a:solidFill>
                            <a:srgbClr val="000000"/>
                          </a:solidFill>
                          <a:effectLst/>
                          <a:latin typeface="Calibri"/>
                        </a:rPr>
                        <a:t>18-May-18</a:t>
                      </a:r>
                    </a:p>
                  </a:txBody>
                  <a:tcPr marL="9525" marR="9525" marT="9525" marB="0" anchor="ctr"/>
                </a:tc>
              </a:tr>
              <a:tr h="234598">
                <a:tc>
                  <a:txBody>
                    <a:bodyPr/>
                    <a:lstStyle/>
                    <a:p>
                      <a:pPr algn="l" fontAlgn="ctr"/>
                      <a:r>
                        <a:rPr lang="en-GB" sz="1100" b="0" i="0" u="none" strike="noStrike" smtClean="0">
                          <a:solidFill>
                            <a:srgbClr val="000000"/>
                          </a:solidFill>
                          <a:effectLst/>
                          <a:latin typeface="Calibri"/>
                        </a:rPr>
                        <a:t>COOMET.L.12.2016</a:t>
                      </a:r>
                      <a:endParaRPr lang="en-GB" sz="1100" b="0"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en-GB" sz="1200" b="0" i="0" kern="1200" dirty="0" smtClean="0">
                          <a:solidFill>
                            <a:srgbClr val="008000"/>
                          </a:solidFill>
                          <a:effectLst/>
                          <a:latin typeface="Lucida Sans"/>
                          <a:ea typeface="+mn-ea"/>
                          <a:cs typeface="+mn-cs"/>
                        </a:rPr>
                        <a:t>Review still in progress</a:t>
                      </a:r>
                      <a:endParaRPr lang="en-GB" sz="1200" b="0" i="0" kern="1200" dirty="0">
                        <a:solidFill>
                          <a:srgbClr val="008000"/>
                        </a:solidFill>
                        <a:effectLst/>
                        <a:latin typeface="Lucida Sans"/>
                        <a:ea typeface="+mn-ea"/>
                        <a:cs typeface="+mn-cs"/>
                      </a:endParaRPr>
                    </a:p>
                  </a:txBody>
                  <a:tcPr marL="9525" marR="9525" marT="9525" marB="0" anchor="ctr">
                    <a:solidFill>
                      <a:srgbClr val="FF0000"/>
                    </a:solidFill>
                  </a:tcPr>
                </a:tc>
                <a:tc>
                  <a:txBody>
                    <a:bodyPr/>
                    <a:lstStyle/>
                    <a:p>
                      <a:pPr algn="r" fontAlgn="ctr"/>
                      <a:r>
                        <a:rPr lang="en-GB" sz="1100" b="0" i="0" u="none" strike="noStrike">
                          <a:solidFill>
                            <a:srgbClr val="000000"/>
                          </a:solidFill>
                          <a:effectLst/>
                          <a:latin typeface="Calibri"/>
                        </a:rPr>
                        <a:t>10-Feb-16</a:t>
                      </a:r>
                    </a:p>
                  </a:txBody>
                  <a:tcPr marL="9525" marR="9525" marT="9525" marB="0" anchor="ctr">
                    <a:solidFill>
                      <a:srgbClr val="FF0000"/>
                    </a:solidFill>
                  </a:tcPr>
                </a:tc>
                <a:tc>
                  <a:txBody>
                    <a:bodyPr/>
                    <a:lstStyle/>
                    <a:p>
                      <a:pPr algn="l" fontAlgn="b"/>
                      <a:r>
                        <a:rPr lang="en-GB" sz="1100" b="0" i="0" u="none" strike="noStrike" dirty="0" smtClean="0">
                          <a:solidFill>
                            <a:srgbClr val="000000"/>
                          </a:solidFill>
                          <a:effectLst/>
                          <a:latin typeface="Calibri"/>
                        </a:rPr>
                        <a:t> </a:t>
                      </a:r>
                      <a:endParaRPr lang="en-GB" sz="1100" b="0" i="0" u="none" strike="noStrike" dirty="0">
                        <a:solidFill>
                          <a:srgbClr val="000000"/>
                        </a:solidFill>
                        <a:effectLst/>
                        <a:latin typeface="Calibri"/>
                      </a:endParaRPr>
                    </a:p>
                  </a:txBody>
                  <a:tcPr marL="9525" marR="9525" marT="9525" marB="0" anchor="b">
                    <a:solidFill>
                      <a:srgbClr val="FF0000"/>
                    </a:solidFill>
                  </a:tcPr>
                </a:tc>
              </a:tr>
              <a:tr h="234598">
                <a:tc>
                  <a:txBody>
                    <a:bodyPr/>
                    <a:lstStyle/>
                    <a:p>
                      <a:pPr algn="l" fontAlgn="ctr"/>
                      <a:r>
                        <a:rPr lang="en-GB" sz="1100" b="0" i="0" u="none" strike="noStrike">
                          <a:solidFill>
                            <a:srgbClr val="000000"/>
                          </a:solidFill>
                          <a:effectLst/>
                          <a:latin typeface="Calibri"/>
                        </a:rPr>
                        <a:t>COOMET.L.13.2016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26-Jul-16</a:t>
                      </a:r>
                    </a:p>
                  </a:txBody>
                  <a:tcPr marL="9525" marR="9525" marT="9525" marB="0" anchor="ctr"/>
                </a:tc>
                <a:tc>
                  <a:txBody>
                    <a:bodyPr/>
                    <a:lstStyle/>
                    <a:p>
                      <a:pPr algn="r" fontAlgn="ctr"/>
                      <a:r>
                        <a:rPr lang="en-GB" sz="1100" b="0" i="0" u="none" strike="noStrike" dirty="0">
                          <a:solidFill>
                            <a:srgbClr val="000000"/>
                          </a:solidFill>
                          <a:effectLst/>
                          <a:latin typeface="Calibri"/>
                        </a:rPr>
                        <a:t>10-Nov-16</a:t>
                      </a:r>
                    </a:p>
                  </a:txBody>
                  <a:tcPr marL="9525" marR="9525" marT="9525" marB="0" anchor="ctr"/>
                </a:tc>
              </a:tr>
              <a:tr h="234598">
                <a:tc>
                  <a:txBody>
                    <a:bodyPr/>
                    <a:lstStyle/>
                    <a:p>
                      <a:pPr algn="l" fontAlgn="ctr"/>
                      <a:r>
                        <a:rPr lang="en-GB" sz="1100" b="0" i="0" u="none" strike="noStrike">
                          <a:solidFill>
                            <a:srgbClr val="000000"/>
                          </a:solidFill>
                          <a:effectLst/>
                          <a:latin typeface="Calibri"/>
                        </a:rPr>
                        <a:t>COOMET.L.14.2017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22-Jun-17</a:t>
                      </a:r>
                    </a:p>
                  </a:txBody>
                  <a:tcPr marL="9525" marR="9525" marT="9525" marB="0" anchor="ctr"/>
                </a:tc>
                <a:tc>
                  <a:txBody>
                    <a:bodyPr/>
                    <a:lstStyle/>
                    <a:p>
                      <a:pPr algn="r" fontAlgn="ctr"/>
                      <a:r>
                        <a:rPr lang="en-GB" sz="1100" b="0" i="0" u="none" strike="noStrike">
                          <a:solidFill>
                            <a:srgbClr val="000000"/>
                          </a:solidFill>
                          <a:effectLst/>
                          <a:latin typeface="Calibri"/>
                        </a:rPr>
                        <a:t>02-Nov-17</a:t>
                      </a:r>
                    </a:p>
                  </a:txBody>
                  <a:tcPr marL="9525" marR="9525" marT="9525" marB="0" anchor="ctr"/>
                </a:tc>
              </a:tr>
              <a:tr h="234598">
                <a:tc>
                  <a:txBody>
                    <a:bodyPr/>
                    <a:lstStyle/>
                    <a:p>
                      <a:pPr algn="l" fontAlgn="ctr"/>
                      <a:r>
                        <a:rPr lang="en-GB" sz="1100" b="0" i="0" u="none" strike="noStrike" dirty="0">
                          <a:solidFill>
                            <a:srgbClr val="000000"/>
                          </a:solidFill>
                          <a:effectLst/>
                          <a:latin typeface="Calibri"/>
                        </a:rPr>
                        <a:t>EURAMET.L.17.2016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30-May-16</a:t>
                      </a:r>
                    </a:p>
                  </a:txBody>
                  <a:tcPr marL="9525" marR="9525" marT="9525" marB="0" anchor="ctr"/>
                </a:tc>
                <a:tc>
                  <a:txBody>
                    <a:bodyPr/>
                    <a:lstStyle/>
                    <a:p>
                      <a:pPr algn="r" fontAlgn="ctr"/>
                      <a:r>
                        <a:rPr lang="en-GB" sz="1100" b="0" i="0" u="none" strike="noStrike">
                          <a:solidFill>
                            <a:srgbClr val="000000"/>
                          </a:solidFill>
                          <a:effectLst/>
                          <a:latin typeface="Calibri"/>
                        </a:rPr>
                        <a:t>05-Oct-16</a:t>
                      </a:r>
                    </a:p>
                  </a:txBody>
                  <a:tcPr marL="9525" marR="9525" marT="9525" marB="0" anchor="ctr"/>
                </a:tc>
              </a:tr>
              <a:tr h="234598">
                <a:tc>
                  <a:txBody>
                    <a:bodyPr/>
                    <a:lstStyle/>
                    <a:p>
                      <a:pPr algn="l" fontAlgn="ctr"/>
                      <a:r>
                        <a:rPr lang="en-GB" sz="1100" b="0" i="0" u="none" strike="noStrike">
                          <a:solidFill>
                            <a:srgbClr val="000000"/>
                          </a:solidFill>
                          <a:effectLst/>
                          <a:latin typeface="Calibri"/>
                        </a:rPr>
                        <a:t>EURAMET.L.18.2017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29-Jun-17</a:t>
                      </a:r>
                    </a:p>
                  </a:txBody>
                  <a:tcPr marL="9525" marR="9525" marT="9525" marB="0" anchor="ctr"/>
                </a:tc>
                <a:tc>
                  <a:txBody>
                    <a:bodyPr/>
                    <a:lstStyle/>
                    <a:p>
                      <a:pPr algn="r" fontAlgn="b"/>
                      <a:r>
                        <a:rPr lang="en-GB" sz="1100" b="0" i="0" u="none" strike="noStrike">
                          <a:solidFill>
                            <a:srgbClr val="000000"/>
                          </a:solidFill>
                          <a:effectLst/>
                          <a:latin typeface="Calibri"/>
                        </a:rPr>
                        <a:t>24-Oct-17</a:t>
                      </a:r>
                    </a:p>
                  </a:txBody>
                  <a:tcPr marL="9525" marR="9525" marT="9525" marB="0" anchor="b"/>
                </a:tc>
              </a:tr>
              <a:tr h="234598">
                <a:tc>
                  <a:txBody>
                    <a:bodyPr/>
                    <a:lstStyle/>
                    <a:p>
                      <a:pPr algn="l" fontAlgn="ctr"/>
                      <a:r>
                        <a:rPr lang="en-GB" sz="1100" b="0" i="0" u="none" strike="noStrike">
                          <a:solidFill>
                            <a:srgbClr val="000000"/>
                          </a:solidFill>
                          <a:effectLst/>
                          <a:latin typeface="Calibri"/>
                        </a:rPr>
                        <a:t>EURAMET.L.19.2018</a:t>
                      </a:r>
                    </a:p>
                  </a:txBody>
                  <a:tcPr marL="9525" marR="9525" marT="9525" marB="0" anchor="ctr"/>
                </a:tc>
                <a:tc>
                  <a:txBody>
                    <a:bodyPr/>
                    <a:lstStyle/>
                    <a:p>
                      <a:pPr algn="ctr" fontAlgn="ctr"/>
                      <a:r>
                        <a:rPr lang="en-GB" sz="1200" b="0" i="0" dirty="0" smtClean="0">
                          <a:solidFill>
                            <a:srgbClr val="008000"/>
                          </a:solidFill>
                          <a:effectLst/>
                          <a:latin typeface="Lucida Sans"/>
                        </a:rPr>
                        <a:t>Review still in progress</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24-May-18</a:t>
                      </a:r>
                    </a:p>
                  </a:txBody>
                  <a:tcPr marL="9525" marR="9525" marT="9525" marB="0" anchor="ctr"/>
                </a:tc>
                <a:tc>
                  <a:txBody>
                    <a:bodyPr/>
                    <a:lstStyle/>
                    <a:p>
                      <a:pPr algn="l" fontAlgn="b"/>
                      <a:r>
                        <a:rPr lang="en-GB" sz="1100" b="0" i="0" u="none" strike="noStrike">
                          <a:solidFill>
                            <a:srgbClr val="000000"/>
                          </a:solidFill>
                          <a:effectLst/>
                          <a:latin typeface="Calibri"/>
                        </a:rPr>
                        <a:t> </a:t>
                      </a:r>
                    </a:p>
                  </a:txBody>
                  <a:tcPr marL="9525" marR="9525" marT="9525" marB="0" anchor="b"/>
                </a:tc>
              </a:tr>
              <a:tr h="234598">
                <a:tc>
                  <a:txBody>
                    <a:bodyPr/>
                    <a:lstStyle/>
                    <a:p>
                      <a:pPr algn="l" fontAlgn="ctr"/>
                      <a:r>
                        <a:rPr lang="en-GB" sz="1100" b="0" i="0" u="none" strike="noStrike">
                          <a:solidFill>
                            <a:srgbClr val="000000"/>
                          </a:solidFill>
                          <a:effectLst/>
                          <a:latin typeface="Calibri"/>
                        </a:rPr>
                        <a:t>SIM.L.13.2016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24-May-16</a:t>
                      </a:r>
                    </a:p>
                  </a:txBody>
                  <a:tcPr marL="9525" marR="9525" marT="9525" marB="0" anchor="ctr"/>
                </a:tc>
                <a:tc>
                  <a:txBody>
                    <a:bodyPr/>
                    <a:lstStyle/>
                    <a:p>
                      <a:pPr algn="r" fontAlgn="ctr"/>
                      <a:r>
                        <a:rPr lang="en-GB" sz="1100" b="0" i="0" u="none" strike="noStrike">
                          <a:solidFill>
                            <a:srgbClr val="000000"/>
                          </a:solidFill>
                          <a:effectLst/>
                          <a:latin typeface="Calibri"/>
                        </a:rPr>
                        <a:t>23-Jan-17</a:t>
                      </a:r>
                    </a:p>
                  </a:txBody>
                  <a:tcPr marL="9525" marR="9525" marT="9525" marB="0" anchor="ctr"/>
                </a:tc>
              </a:tr>
              <a:tr h="234598">
                <a:tc>
                  <a:txBody>
                    <a:bodyPr/>
                    <a:lstStyle/>
                    <a:p>
                      <a:pPr algn="l" fontAlgn="ctr"/>
                      <a:r>
                        <a:rPr lang="en-GB" sz="1100" b="0" i="0" u="none" strike="noStrike">
                          <a:solidFill>
                            <a:srgbClr val="000000"/>
                          </a:solidFill>
                          <a:effectLst/>
                          <a:latin typeface="Calibri"/>
                        </a:rPr>
                        <a:t>SIM.L.14.2016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26-May-16</a:t>
                      </a:r>
                    </a:p>
                  </a:txBody>
                  <a:tcPr marL="9525" marR="9525" marT="9525" marB="0" anchor="ctr"/>
                </a:tc>
                <a:tc>
                  <a:txBody>
                    <a:bodyPr/>
                    <a:lstStyle/>
                    <a:p>
                      <a:pPr algn="r" fontAlgn="ctr"/>
                      <a:r>
                        <a:rPr lang="en-GB" sz="1100" b="0" i="0" u="none" strike="noStrike">
                          <a:solidFill>
                            <a:srgbClr val="000000"/>
                          </a:solidFill>
                          <a:effectLst/>
                          <a:latin typeface="Calibri"/>
                        </a:rPr>
                        <a:t>29-Aug-16</a:t>
                      </a:r>
                    </a:p>
                  </a:txBody>
                  <a:tcPr marL="9525" marR="9525" marT="9525" marB="0" anchor="ctr"/>
                </a:tc>
              </a:tr>
              <a:tr h="234598">
                <a:tc>
                  <a:txBody>
                    <a:bodyPr/>
                    <a:lstStyle/>
                    <a:p>
                      <a:pPr algn="l" fontAlgn="ctr"/>
                      <a:r>
                        <a:rPr lang="en-GB" sz="1100" b="0" i="0" u="none" strike="noStrike">
                          <a:solidFill>
                            <a:srgbClr val="000000"/>
                          </a:solidFill>
                          <a:effectLst/>
                          <a:latin typeface="Calibri"/>
                        </a:rPr>
                        <a:t>SIM.L.15.2016</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05-Aug-16</a:t>
                      </a:r>
                    </a:p>
                  </a:txBody>
                  <a:tcPr marL="9525" marR="9525" marT="9525" marB="0" anchor="ctr"/>
                </a:tc>
                <a:tc>
                  <a:txBody>
                    <a:bodyPr/>
                    <a:lstStyle/>
                    <a:p>
                      <a:pPr algn="r" fontAlgn="ctr"/>
                      <a:r>
                        <a:rPr lang="en-GB" sz="1100" b="0" i="0" u="none" strike="noStrike">
                          <a:solidFill>
                            <a:srgbClr val="000000"/>
                          </a:solidFill>
                          <a:effectLst/>
                          <a:latin typeface="Calibri"/>
                        </a:rPr>
                        <a:t>10-Feb-17</a:t>
                      </a:r>
                    </a:p>
                  </a:txBody>
                  <a:tcPr marL="9525" marR="9525" marT="9525" marB="0" anchor="ctr"/>
                </a:tc>
              </a:tr>
              <a:tr h="234598">
                <a:tc>
                  <a:txBody>
                    <a:bodyPr/>
                    <a:lstStyle/>
                    <a:p>
                      <a:pPr algn="l" fontAlgn="ctr"/>
                      <a:r>
                        <a:rPr lang="en-GB" sz="1100" b="0" i="0" u="none" strike="noStrike">
                          <a:solidFill>
                            <a:srgbClr val="000000"/>
                          </a:solidFill>
                          <a:effectLst/>
                          <a:latin typeface="Calibri"/>
                        </a:rPr>
                        <a:t>SIM.L.16.2017</a:t>
                      </a:r>
                    </a:p>
                  </a:txBody>
                  <a:tcPr marL="9525" marR="9525" marT="9525" marB="0" anchor="ctr"/>
                </a:tc>
                <a:tc>
                  <a:txBody>
                    <a:bodyPr/>
                    <a:lstStyle/>
                    <a:p>
                      <a:pPr algn="ctr" fontAlgn="ctr"/>
                      <a:r>
                        <a:rPr lang="en-GB" sz="1200" b="0" i="0" kern="1200" dirty="0" smtClean="0">
                          <a:solidFill>
                            <a:schemeClr val="dk1"/>
                          </a:solidFill>
                          <a:effectLst/>
                          <a:latin typeface="+mn-lt"/>
                          <a:ea typeface="+mn-ea"/>
                          <a:cs typeface="+mn-cs"/>
                        </a:rPr>
                        <a:t>Published in BIPM KCDB</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a:solidFill>
                            <a:srgbClr val="000000"/>
                          </a:solidFill>
                          <a:effectLst/>
                          <a:latin typeface="Calibri"/>
                        </a:rPr>
                        <a:t>15-Nov-17</a:t>
                      </a:r>
                    </a:p>
                  </a:txBody>
                  <a:tcPr marL="9525" marR="9525" marT="9525" marB="0" anchor="ctr"/>
                </a:tc>
                <a:tc>
                  <a:txBody>
                    <a:bodyPr/>
                    <a:lstStyle/>
                    <a:p>
                      <a:pPr algn="r" fontAlgn="ctr"/>
                      <a:r>
                        <a:rPr lang="en-GB" sz="1100" b="0" i="0" u="none" strike="noStrike" dirty="0">
                          <a:solidFill>
                            <a:srgbClr val="000000"/>
                          </a:solidFill>
                          <a:effectLst/>
                          <a:latin typeface="Calibri"/>
                        </a:rPr>
                        <a:t>19-Feb-18</a:t>
                      </a:r>
                    </a:p>
                  </a:txBody>
                  <a:tcPr marL="9525" marR="9525" marT="9525" marB="0" anchor="ctr"/>
                </a:tc>
              </a:tr>
              <a:tr h="234598">
                <a:tc>
                  <a:txBody>
                    <a:bodyPr/>
                    <a:lstStyle/>
                    <a:p>
                      <a:pPr algn="l" fontAlgn="ctr"/>
                      <a:r>
                        <a:rPr lang="en-GB" sz="1100" b="0" i="0" u="none" strike="noStrike" dirty="0">
                          <a:solidFill>
                            <a:srgbClr val="000000"/>
                          </a:solidFill>
                          <a:effectLst/>
                          <a:latin typeface="Calibri"/>
                        </a:rPr>
                        <a:t>SIM.L.17.2018</a:t>
                      </a:r>
                    </a:p>
                  </a:txBody>
                  <a:tcPr marL="9525" marR="9525" marT="9525" marB="0" anchor="ctr"/>
                </a:tc>
                <a:tc>
                  <a:txBody>
                    <a:bodyPr/>
                    <a:lstStyle/>
                    <a:p>
                      <a:pPr algn="ctr" fontAlgn="ctr"/>
                      <a:r>
                        <a:rPr lang="en-GB" sz="1200" b="0" i="0" dirty="0" smtClean="0">
                          <a:solidFill>
                            <a:srgbClr val="008000"/>
                          </a:solidFill>
                          <a:effectLst/>
                          <a:latin typeface="Lucida Sans"/>
                        </a:rPr>
                        <a:t>Review still in progress</a:t>
                      </a:r>
                      <a:endParaRPr lang="en-GB" sz="1200" b="0" i="0" u="none" strike="noStrike" dirty="0">
                        <a:solidFill>
                          <a:srgbClr val="000000"/>
                        </a:solidFill>
                        <a:effectLst/>
                        <a:latin typeface="Calibri"/>
                      </a:endParaRPr>
                    </a:p>
                  </a:txBody>
                  <a:tcPr marL="9525" marR="9525" marT="9525" marB="0" anchor="ctr"/>
                </a:tc>
                <a:tc>
                  <a:txBody>
                    <a:bodyPr/>
                    <a:lstStyle/>
                    <a:p>
                      <a:pPr algn="r" fontAlgn="ctr"/>
                      <a:r>
                        <a:rPr lang="en-GB" sz="1100" b="0" i="0" u="none" strike="noStrike" dirty="0">
                          <a:solidFill>
                            <a:srgbClr val="000000"/>
                          </a:solidFill>
                          <a:effectLst/>
                          <a:latin typeface="Calibri"/>
                        </a:rPr>
                        <a:t>18-May-18</a:t>
                      </a:r>
                    </a:p>
                  </a:txBody>
                  <a:tcPr marL="9525" marR="9525" marT="9525" marB="0" anchor="ctr"/>
                </a:tc>
                <a:tc>
                  <a:txBody>
                    <a:bodyPr/>
                    <a:lstStyle/>
                    <a:p>
                      <a:pPr algn="r" fontAlgn="ctr"/>
                      <a:endParaRPr lang="en-GB" sz="1400" b="0" i="0" u="none" strike="noStrike" dirty="0">
                        <a:solidFill>
                          <a:srgbClr val="000000"/>
                        </a:solidFill>
                        <a:effectLst/>
                        <a:latin typeface="Calibri"/>
                      </a:endParaRPr>
                    </a:p>
                  </a:txBody>
                  <a:tcPr marL="8274" marR="8274" marT="8274" marB="0" anchor="ctr"/>
                </a:tc>
              </a:tr>
            </a:tbl>
          </a:graphicData>
        </a:graphic>
      </p:graphicFrame>
      <p:cxnSp>
        <p:nvCxnSpPr>
          <p:cNvPr id="5" name="Straight Arrow Connector 4"/>
          <p:cNvCxnSpPr>
            <a:endCxn id="8" idx="0"/>
          </p:cNvCxnSpPr>
          <p:nvPr/>
        </p:nvCxnSpPr>
        <p:spPr>
          <a:xfrm>
            <a:off x="6516216" y="1707654"/>
            <a:ext cx="1418253" cy="1209934"/>
          </a:xfrm>
          <a:prstGeom prst="straightConnector1">
            <a:avLst/>
          </a:prstGeom>
          <a:solidFill>
            <a:schemeClr val="bg1"/>
          </a:solidFill>
          <a:ln w="28575">
            <a:solidFill>
              <a:srgbClr val="C00000"/>
            </a:solidFill>
          </a:ln>
        </p:spPr>
      </p:cxnSp>
      <p:sp>
        <p:nvSpPr>
          <p:cNvPr id="15" name="TextBox 14"/>
          <p:cNvSpPr txBox="1"/>
          <p:nvPr/>
        </p:nvSpPr>
        <p:spPr>
          <a:xfrm>
            <a:off x="1259632" y="1802279"/>
            <a:ext cx="3960439" cy="1477328"/>
          </a:xfrm>
          <a:prstGeom prst="rect">
            <a:avLst/>
          </a:prstGeom>
          <a:solidFill>
            <a:schemeClr val="bg1"/>
          </a:solidFill>
          <a:ln w="28575">
            <a:solidFill>
              <a:schemeClr val="tx2"/>
            </a:solidFill>
          </a:ln>
          <a:effectLst>
            <a:outerShdw blurRad="50800" dist="38100" dir="5400000" algn="t" rotWithShape="0">
              <a:prstClr val="black">
                <a:alpha val="40000"/>
              </a:prstClr>
            </a:outerShdw>
          </a:effectLst>
        </p:spPr>
        <p:txBody>
          <a:bodyPr wrap="square" numCol="1" rtlCol="0">
            <a:spAutoFit/>
          </a:bodyPr>
          <a:lstStyle/>
          <a:p>
            <a:pPr algn="ctr">
              <a:tabLst>
                <a:tab pos="1257300" algn="l"/>
              </a:tabLst>
            </a:pPr>
            <a:r>
              <a:rPr lang="en-GB" dirty="0" smtClean="0">
                <a:solidFill>
                  <a:schemeClr val="tx2"/>
                </a:solidFill>
              </a:rPr>
              <a:t>No CMC sets in status: </a:t>
            </a:r>
          </a:p>
          <a:p>
            <a:pPr algn="ctr">
              <a:tabLst>
                <a:tab pos="1257300" algn="l"/>
              </a:tabLst>
            </a:pPr>
            <a:endParaRPr lang="en-GB" dirty="0">
              <a:solidFill>
                <a:schemeClr val="tx2"/>
              </a:solidFill>
            </a:endParaRPr>
          </a:p>
          <a:p>
            <a:pPr algn="ctr">
              <a:tabLst>
                <a:tab pos="1257300" algn="l"/>
              </a:tabLst>
            </a:pPr>
            <a:endParaRPr lang="en-GB" dirty="0" smtClean="0">
              <a:solidFill>
                <a:schemeClr val="tx2"/>
              </a:solidFill>
            </a:endParaRPr>
          </a:p>
          <a:p>
            <a:pPr algn="ctr">
              <a:tabLst>
                <a:tab pos="1257300" algn="l"/>
              </a:tabLst>
            </a:pPr>
            <a:r>
              <a:rPr lang="en-GB" b="1" i="1" dirty="0" smtClean="0">
                <a:solidFill>
                  <a:srgbClr val="F65200"/>
                </a:solidFill>
                <a:latin typeface="Lucida Sans"/>
              </a:rPr>
              <a:t>Waiting for electronic approval</a:t>
            </a:r>
          </a:p>
          <a:p>
            <a:pPr algn="ctr">
              <a:tabLst>
                <a:tab pos="1257300" algn="l"/>
              </a:tabLst>
            </a:pPr>
            <a:endParaRPr lang="en-GB" b="1" i="1" dirty="0">
              <a:solidFill>
                <a:srgbClr val="F65200"/>
              </a:solidFill>
              <a:latin typeface="Lucida Sans"/>
            </a:endParaRPr>
          </a:p>
        </p:txBody>
      </p:sp>
    </p:spTree>
    <p:extLst>
      <p:ext uri="{BB962C8B-B14F-4D97-AF65-F5344CB8AC3E}">
        <p14:creationId xmlns:p14="http://schemas.microsoft.com/office/powerpoint/2010/main" val="6948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5145949"/>
              </p:ext>
            </p:extLst>
          </p:nvPr>
        </p:nvGraphicFramePr>
        <p:xfrm>
          <a:off x="539552" y="843558"/>
          <a:ext cx="5112567" cy="3566160"/>
        </p:xfrm>
        <a:graphic>
          <a:graphicData uri="http://schemas.openxmlformats.org/drawingml/2006/table">
            <a:tbl>
              <a:tblPr firstRow="1" bandRow="1">
                <a:tableStyleId>{5C22544A-7EE6-4342-B048-85BDC9FD1C3A}</a:tableStyleId>
              </a:tblPr>
              <a:tblGrid>
                <a:gridCol w="1704189"/>
                <a:gridCol w="1704189"/>
                <a:gridCol w="1704189"/>
              </a:tblGrid>
              <a:tr h="529905">
                <a:tc>
                  <a:txBody>
                    <a:bodyPr/>
                    <a:lstStyle/>
                    <a:p>
                      <a:r>
                        <a:rPr lang="en-GB" dirty="0" smtClean="0"/>
                        <a:t>Type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Key comparisons</a:t>
                      </a:r>
                      <a:endParaRPr lang="en-GB" dirty="0"/>
                    </a:p>
                  </a:txBody>
                  <a:tcPr/>
                </a:tc>
                <a:tc>
                  <a:txBody>
                    <a:bodyPr/>
                    <a:lstStyle/>
                    <a:p>
                      <a:r>
                        <a:rPr lang="en-GB" dirty="0" smtClean="0"/>
                        <a:t>Supplementary </a:t>
                      </a:r>
                    </a:p>
                    <a:p>
                      <a:r>
                        <a:rPr lang="en-GB" dirty="0" smtClean="0"/>
                        <a:t>comparisons</a:t>
                      </a:r>
                      <a:endParaRPr lang="en-GB" dirty="0"/>
                    </a:p>
                  </a:txBody>
                  <a:tcPr/>
                </a:tc>
              </a:tr>
              <a:tr h="302803">
                <a:tc>
                  <a:txBody>
                    <a:bodyPr/>
                    <a:lstStyle/>
                    <a:p>
                      <a:r>
                        <a:rPr lang="en-GB" dirty="0" smtClean="0"/>
                        <a:t>AFRIMETS</a:t>
                      </a:r>
                    </a:p>
                  </a:txBody>
                  <a:tcPr/>
                </a:tc>
                <a:tc>
                  <a:txBody>
                    <a:bodyPr/>
                    <a:lstStyle/>
                    <a:p>
                      <a:pPr algn="ctr"/>
                      <a:endParaRPr lang="en-GB" dirty="0"/>
                    </a:p>
                  </a:txBody>
                  <a:tcPr/>
                </a:tc>
                <a:tc>
                  <a:txBody>
                    <a:bodyPr/>
                    <a:lstStyle/>
                    <a:p>
                      <a:pPr algn="ctr"/>
                      <a:r>
                        <a:rPr lang="en-GB" dirty="0" smtClean="0"/>
                        <a:t>1</a:t>
                      </a:r>
                      <a:endParaRPr lang="en-GB" dirty="0"/>
                    </a:p>
                  </a:txBody>
                  <a:tcPr/>
                </a:tc>
              </a:tr>
              <a:tr h="302803">
                <a:tc>
                  <a:txBody>
                    <a:bodyPr/>
                    <a:lstStyle/>
                    <a:p>
                      <a:r>
                        <a:rPr lang="en-GB" dirty="0" smtClean="0"/>
                        <a:t>APMP</a:t>
                      </a:r>
                      <a:endParaRPr lang="en-GB" dirty="0"/>
                    </a:p>
                  </a:txBody>
                  <a:tcPr/>
                </a:tc>
                <a:tc>
                  <a:txBody>
                    <a:bodyPr/>
                    <a:lstStyle/>
                    <a:p>
                      <a:pPr algn="ctr"/>
                      <a:endParaRPr lang="en-GB" dirty="0"/>
                    </a:p>
                  </a:txBody>
                  <a:tcPr/>
                </a:tc>
                <a:tc>
                  <a:txBody>
                    <a:bodyPr/>
                    <a:lstStyle/>
                    <a:p>
                      <a:pPr algn="ctr"/>
                      <a:r>
                        <a:rPr lang="en-GB" dirty="0" smtClean="0"/>
                        <a:t>1</a:t>
                      </a:r>
                      <a:endParaRPr lang="en-GB" dirty="0"/>
                    </a:p>
                  </a:txBody>
                  <a:tcPr/>
                </a:tc>
              </a:tr>
              <a:tr h="302803">
                <a:tc>
                  <a:txBody>
                    <a:bodyPr/>
                    <a:lstStyle/>
                    <a:p>
                      <a:r>
                        <a:rPr lang="en-GB" dirty="0" smtClean="0"/>
                        <a:t>COOMET</a:t>
                      </a:r>
                    </a:p>
                  </a:txBody>
                  <a:tcPr/>
                </a:tc>
                <a:tc>
                  <a:txBody>
                    <a:bodyPr/>
                    <a:lstStyle/>
                    <a:p>
                      <a:pPr algn="ctr"/>
                      <a:r>
                        <a:rPr lang="en-GB" dirty="0" smtClean="0"/>
                        <a:t>1</a:t>
                      </a:r>
                      <a:endParaRPr lang="en-GB" dirty="0"/>
                    </a:p>
                  </a:txBody>
                  <a:tcPr/>
                </a:tc>
                <a:tc>
                  <a:txBody>
                    <a:bodyPr/>
                    <a:lstStyle/>
                    <a:p>
                      <a:pPr algn="ctr"/>
                      <a:endParaRPr lang="en-GB" dirty="0"/>
                    </a:p>
                  </a:txBody>
                  <a:tcPr/>
                </a:tc>
              </a:tr>
              <a:tr h="302803">
                <a:tc>
                  <a:txBody>
                    <a:bodyPr/>
                    <a:lstStyle/>
                    <a:p>
                      <a:r>
                        <a:rPr lang="en-GB" dirty="0" smtClean="0"/>
                        <a:t>EURAMET</a:t>
                      </a:r>
                      <a:endParaRPr lang="en-GB" dirty="0"/>
                    </a:p>
                  </a:txBody>
                  <a:tcPr/>
                </a:tc>
                <a:tc>
                  <a:txBody>
                    <a:bodyPr/>
                    <a:lstStyle/>
                    <a:p>
                      <a:pPr algn="ctr"/>
                      <a:endParaRPr lang="en-GB" dirty="0"/>
                    </a:p>
                  </a:txBody>
                  <a:tcPr/>
                </a:tc>
                <a:tc>
                  <a:txBody>
                    <a:bodyPr/>
                    <a:lstStyle/>
                    <a:p>
                      <a:pPr algn="ctr"/>
                      <a:endParaRPr lang="en-GB" dirty="0"/>
                    </a:p>
                  </a:txBody>
                  <a:tcPr/>
                </a:tc>
              </a:tr>
              <a:tr h="302803">
                <a:tc>
                  <a:txBody>
                    <a:bodyPr/>
                    <a:lstStyle/>
                    <a:p>
                      <a:r>
                        <a:rPr lang="en-GB" dirty="0" smtClean="0"/>
                        <a:t>SIM</a:t>
                      </a:r>
                      <a:endParaRPr lang="en-GB" dirty="0"/>
                    </a:p>
                  </a:txBody>
                  <a:tcPr/>
                </a:tc>
                <a:tc>
                  <a:txBody>
                    <a:bodyPr/>
                    <a:lstStyle/>
                    <a:p>
                      <a:pPr algn="ctr"/>
                      <a:endParaRPr lang="en-GB" dirty="0"/>
                    </a:p>
                  </a:txBody>
                  <a:tcPr/>
                </a:tc>
                <a:tc>
                  <a:txBody>
                    <a:bodyPr/>
                    <a:lstStyle/>
                    <a:p>
                      <a:pPr algn="ctr"/>
                      <a:endParaRPr lang="en-GB" dirty="0"/>
                    </a:p>
                  </a:txBody>
                  <a:tcPr/>
                </a:tc>
              </a:tr>
              <a:tr h="302803">
                <a:tc>
                  <a:txBody>
                    <a:bodyPr/>
                    <a:lstStyle/>
                    <a:p>
                      <a:r>
                        <a:rPr lang="en-GB" dirty="0" smtClean="0"/>
                        <a:t>CCAUV</a:t>
                      </a:r>
                      <a:endParaRPr lang="en-GB" dirty="0"/>
                    </a:p>
                  </a:txBody>
                  <a:tcPr/>
                </a:tc>
                <a:tc>
                  <a:txBody>
                    <a:bodyPr/>
                    <a:lstStyle/>
                    <a:p>
                      <a:pPr algn="ctr"/>
                      <a:endParaRPr lang="en-GB" dirty="0"/>
                    </a:p>
                  </a:txBody>
                  <a:tcPr/>
                </a:tc>
                <a:tc>
                  <a:txBody>
                    <a:bodyPr/>
                    <a:lstStyle/>
                    <a:p>
                      <a:pPr algn="ctr"/>
                      <a:endParaRPr lang="en-GB" dirty="0"/>
                    </a:p>
                  </a:txBody>
                  <a:tcPr/>
                </a:tc>
              </a:tr>
              <a:tr h="302803">
                <a:tc>
                  <a:txBody>
                    <a:bodyPr/>
                    <a:lstStyle/>
                    <a:p>
                      <a:r>
                        <a:rPr lang="en-GB" dirty="0" smtClean="0">
                          <a:solidFill>
                            <a:schemeClr val="bg1"/>
                          </a:solidFill>
                        </a:rPr>
                        <a:t>Totally for L</a:t>
                      </a:r>
                      <a:endParaRPr lang="en-GB" dirty="0">
                        <a:solidFill>
                          <a:schemeClr val="bg1"/>
                        </a:solidFill>
                      </a:endParaRPr>
                    </a:p>
                  </a:txBody>
                  <a:tcPr>
                    <a:solidFill>
                      <a:schemeClr val="tx2">
                        <a:lumMod val="40000"/>
                        <a:lumOff val="60000"/>
                      </a:schemeClr>
                    </a:solidFill>
                  </a:tcPr>
                </a:tc>
                <a:tc>
                  <a:txBody>
                    <a:bodyPr/>
                    <a:lstStyle/>
                    <a:p>
                      <a:pPr algn="ctr"/>
                      <a:r>
                        <a:rPr lang="en-GB" dirty="0" smtClean="0">
                          <a:solidFill>
                            <a:schemeClr val="bg1"/>
                          </a:solidFill>
                        </a:rPr>
                        <a:t>1</a:t>
                      </a:r>
                      <a:endParaRPr lang="en-GB" dirty="0">
                        <a:solidFill>
                          <a:schemeClr val="bg1"/>
                        </a:solidFill>
                      </a:endParaRPr>
                    </a:p>
                  </a:txBody>
                  <a:tcPr>
                    <a:solidFill>
                      <a:schemeClr val="tx2">
                        <a:lumMod val="40000"/>
                        <a:lumOff val="60000"/>
                      </a:schemeClr>
                    </a:solidFill>
                  </a:tcPr>
                </a:tc>
                <a:tc>
                  <a:txBody>
                    <a:bodyPr/>
                    <a:lstStyle/>
                    <a:p>
                      <a:pPr algn="ctr"/>
                      <a:r>
                        <a:rPr lang="en-GB" dirty="0" smtClean="0">
                          <a:solidFill>
                            <a:schemeClr val="bg1"/>
                          </a:solidFill>
                        </a:rPr>
                        <a:t>2</a:t>
                      </a:r>
                      <a:endParaRPr lang="en-GB" dirty="0">
                        <a:solidFill>
                          <a:schemeClr val="bg1"/>
                        </a:solidFill>
                      </a:endParaRPr>
                    </a:p>
                  </a:txBody>
                  <a:tcPr>
                    <a:solidFill>
                      <a:schemeClr val="tx2">
                        <a:lumMod val="40000"/>
                        <a:lumOff val="60000"/>
                      </a:schemeClr>
                    </a:solidFill>
                  </a:tcPr>
                </a:tc>
              </a:tr>
              <a:tr h="302803">
                <a:tc>
                  <a:txBody>
                    <a:bodyPr/>
                    <a:lstStyle/>
                    <a:p>
                      <a:r>
                        <a:rPr lang="en-GB" dirty="0" smtClean="0">
                          <a:solidFill>
                            <a:schemeClr val="bg1"/>
                          </a:solidFill>
                        </a:rPr>
                        <a:t>Totally</a:t>
                      </a:r>
                      <a:r>
                        <a:rPr lang="en-GB" baseline="0" dirty="0" smtClean="0">
                          <a:solidFill>
                            <a:schemeClr val="bg1"/>
                          </a:solidFill>
                        </a:rPr>
                        <a:t> </a:t>
                      </a:r>
                      <a:endParaRPr lang="en-GB" dirty="0">
                        <a:solidFill>
                          <a:schemeClr val="bg1"/>
                        </a:solidFill>
                      </a:endParaRPr>
                    </a:p>
                  </a:txBody>
                  <a:tcPr>
                    <a:solidFill>
                      <a:schemeClr val="accent5">
                        <a:lumMod val="75000"/>
                      </a:schemeClr>
                    </a:solidFill>
                  </a:tcPr>
                </a:tc>
                <a:tc>
                  <a:txBody>
                    <a:bodyPr/>
                    <a:lstStyle/>
                    <a:p>
                      <a:pPr algn="ctr"/>
                      <a:r>
                        <a:rPr lang="en-GB" dirty="0" smtClean="0">
                          <a:solidFill>
                            <a:schemeClr val="bg1"/>
                          </a:solidFill>
                        </a:rPr>
                        <a:t>67</a:t>
                      </a:r>
                      <a:endParaRPr lang="en-GB" dirty="0">
                        <a:solidFill>
                          <a:schemeClr val="bg1"/>
                        </a:solidFill>
                      </a:endParaRPr>
                    </a:p>
                  </a:txBody>
                  <a:tcPr>
                    <a:solidFill>
                      <a:schemeClr val="accent5">
                        <a:lumMod val="75000"/>
                      </a:schemeClr>
                    </a:solidFill>
                  </a:tcPr>
                </a:tc>
                <a:tc>
                  <a:txBody>
                    <a:bodyPr/>
                    <a:lstStyle/>
                    <a:p>
                      <a:pPr algn="ctr"/>
                      <a:r>
                        <a:rPr lang="en-GB" dirty="0" smtClean="0">
                          <a:solidFill>
                            <a:schemeClr val="bg1"/>
                          </a:solidFill>
                        </a:rPr>
                        <a:t>63</a:t>
                      </a:r>
                      <a:endParaRPr lang="en-GB" dirty="0">
                        <a:solidFill>
                          <a:schemeClr val="bg1"/>
                        </a:solidFill>
                      </a:endParaRPr>
                    </a:p>
                  </a:txBody>
                  <a:tcPr>
                    <a:solidFill>
                      <a:schemeClr val="accent5">
                        <a:lumMod val="75000"/>
                      </a:schemeClr>
                    </a:solidFill>
                  </a:tcPr>
                </a:tc>
              </a:tr>
            </a:tbl>
          </a:graphicData>
        </a:graphic>
      </p:graphicFrame>
      <p:sp>
        <p:nvSpPr>
          <p:cNvPr id="2" name="Title 1"/>
          <p:cNvSpPr>
            <a:spLocks noGrp="1"/>
          </p:cNvSpPr>
          <p:nvPr>
            <p:ph type="title"/>
          </p:nvPr>
        </p:nvSpPr>
        <p:spPr>
          <a:xfrm>
            <a:off x="457200" y="22941"/>
            <a:ext cx="8291264" cy="768096"/>
          </a:xfrm>
        </p:spPr>
        <p:txBody>
          <a:bodyPr>
            <a:noAutofit/>
          </a:bodyPr>
          <a:lstStyle/>
          <a:p>
            <a:r>
              <a:rPr lang="en-GB" sz="2300" dirty="0"/>
              <a:t>Status of incomplete comparisons &gt; 5 years </a:t>
            </a:r>
            <a:r>
              <a:rPr lang="en-GB" sz="2300" dirty="0" smtClean="0"/>
              <a:t>old (for L) March 2018</a:t>
            </a:r>
            <a:endParaRPr lang="en-GB" sz="2300" dirty="0"/>
          </a:p>
        </p:txBody>
      </p:sp>
      <p:sp>
        <p:nvSpPr>
          <p:cNvPr id="7" name="TextBox 6"/>
          <p:cNvSpPr txBox="1"/>
          <p:nvPr/>
        </p:nvSpPr>
        <p:spPr>
          <a:xfrm>
            <a:off x="6296638" y="3003798"/>
            <a:ext cx="2088232" cy="1477328"/>
          </a:xfrm>
          <a:prstGeom prst="rect">
            <a:avLst/>
          </a:prstGeom>
          <a:noFill/>
        </p:spPr>
        <p:txBody>
          <a:bodyPr wrap="square" rtlCol="0">
            <a:spAutoFit/>
          </a:bodyPr>
          <a:lstStyle/>
          <a:p>
            <a:r>
              <a:rPr lang="en-GB" b="1" dirty="0">
                <a:solidFill>
                  <a:schemeClr val="tx2"/>
                </a:solidFill>
              </a:rPr>
              <a:t>Complete list of comparisons in this status </a:t>
            </a:r>
            <a:r>
              <a:rPr lang="en-GB" b="1" dirty="0" smtClean="0">
                <a:solidFill>
                  <a:schemeClr val="tx2"/>
                </a:solidFill>
              </a:rPr>
              <a:t>is published in KCDB report each half a year</a:t>
            </a:r>
            <a:endParaRPr lang="en-GB" dirty="0"/>
          </a:p>
        </p:txBody>
      </p:sp>
      <p:sp>
        <p:nvSpPr>
          <p:cNvPr id="5" name="TextBox 4"/>
          <p:cNvSpPr txBox="1"/>
          <p:nvPr/>
        </p:nvSpPr>
        <p:spPr>
          <a:xfrm>
            <a:off x="6156176" y="1003598"/>
            <a:ext cx="2592288" cy="646331"/>
          </a:xfrm>
          <a:prstGeom prst="rect">
            <a:avLst/>
          </a:prstGeom>
          <a:noFill/>
          <a:ln w="28575">
            <a:solidFill>
              <a:srgbClr val="00B050"/>
            </a:solidFill>
          </a:ln>
        </p:spPr>
        <p:txBody>
          <a:bodyPr wrap="square" rtlCol="0">
            <a:spAutoFit/>
          </a:bodyPr>
          <a:lstStyle/>
          <a:p>
            <a:r>
              <a:rPr lang="en-GB" dirty="0" smtClean="0">
                <a:solidFill>
                  <a:srgbClr val="00B050"/>
                </a:solidFill>
              </a:rPr>
              <a:t>No new comparisons were added in 2018</a:t>
            </a:r>
          </a:p>
        </p:txBody>
      </p:sp>
    </p:spTree>
    <p:extLst>
      <p:ext uri="{BB962C8B-B14F-4D97-AF65-F5344CB8AC3E}">
        <p14:creationId xmlns:p14="http://schemas.microsoft.com/office/powerpoint/2010/main" val="339672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JCRB Directory</a:t>
            </a:r>
            <a:endParaRPr lang="en-GB" sz="5400" dirty="0">
              <a:solidFill>
                <a:srgbClr val="FF0000"/>
              </a:solidFill>
            </a:endParaRPr>
          </a:p>
        </p:txBody>
      </p:sp>
      <p:sp>
        <p:nvSpPr>
          <p:cNvPr id="4" name="Rectangle 1"/>
          <p:cNvSpPr>
            <a:spLocks noChangeArrowheads="1"/>
          </p:cNvSpPr>
          <p:nvPr/>
        </p:nvSpPr>
        <p:spPr bwMode="auto">
          <a:xfrm>
            <a:off x="457200" y="234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238051" y="821025"/>
            <a:ext cx="2592288" cy="923330"/>
          </a:xfrm>
          <a:prstGeom prst="rect">
            <a:avLst/>
          </a:prstGeom>
          <a:noFill/>
        </p:spPr>
        <p:txBody>
          <a:bodyPr wrap="square" rtlCol="0">
            <a:spAutoFit/>
          </a:bodyPr>
          <a:lstStyle/>
          <a:p>
            <a:r>
              <a:rPr lang="en-GB" dirty="0" smtClean="0">
                <a:solidFill>
                  <a:schemeClr val="tx2"/>
                </a:solidFill>
              </a:rPr>
              <a:t>New web-based JCRB directory is already on the website:</a:t>
            </a:r>
          </a:p>
        </p:txBody>
      </p:sp>
      <p:sp>
        <p:nvSpPr>
          <p:cNvPr id="5" name="TextBox 4"/>
          <p:cNvSpPr txBox="1"/>
          <p:nvPr/>
        </p:nvSpPr>
        <p:spPr>
          <a:xfrm>
            <a:off x="323528" y="1851670"/>
            <a:ext cx="2637225"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tx2"/>
                </a:solidFill>
              </a:rPr>
              <a:t>Lists of persons by RMOs and by Metrological Areas;</a:t>
            </a:r>
          </a:p>
          <a:p>
            <a:pPr marL="285750" indent="-285750">
              <a:buFont typeface="Arial" panose="020B0604020202020204" pitchFamily="34" charset="0"/>
              <a:buChar char="•"/>
            </a:pPr>
            <a:r>
              <a:rPr lang="en-GB" dirty="0" smtClean="0">
                <a:solidFill>
                  <a:schemeClr val="tx2"/>
                </a:solidFill>
              </a:rPr>
              <a:t>Better antispam possibilities (click the name to send an e-mail)</a:t>
            </a:r>
          </a:p>
          <a:p>
            <a:pPr marL="285750" indent="-285750">
              <a:buFont typeface="Arial" panose="020B0604020202020204" pitchFamily="34" charset="0"/>
              <a:buChar char="•"/>
            </a:pPr>
            <a:r>
              <a:rPr lang="en-GB" dirty="0" smtClean="0">
                <a:solidFill>
                  <a:schemeClr val="tx2"/>
                </a:solidFill>
              </a:rPr>
              <a:t>Phone numbers are deleted from the open access</a:t>
            </a:r>
          </a:p>
          <a:p>
            <a:pPr marL="285750" indent="-285750">
              <a:buFont typeface="Arial" panose="020B0604020202020204" pitchFamily="34" charset="0"/>
              <a:buChar char="•"/>
            </a:pPr>
            <a:endParaRPr lang="en-GB"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987574"/>
            <a:ext cx="6233172" cy="293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49044" y="1282690"/>
            <a:ext cx="4464496" cy="22062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Rectangle 7"/>
          <p:cNvSpPr/>
          <p:nvPr/>
        </p:nvSpPr>
        <p:spPr>
          <a:xfrm>
            <a:off x="7812360" y="1277269"/>
            <a:ext cx="1224136" cy="8570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2737513" y="3885106"/>
            <a:ext cx="6278932" cy="307777"/>
          </a:xfrm>
          <a:prstGeom prst="rect">
            <a:avLst/>
          </a:prstGeom>
        </p:spPr>
        <p:txBody>
          <a:bodyPr wrap="square">
            <a:spAutoFit/>
          </a:bodyPr>
          <a:lstStyle/>
          <a:p>
            <a:pPr algn="r"/>
            <a:r>
              <a:rPr lang="en-GB" sz="1400" dirty="0">
                <a:solidFill>
                  <a:schemeClr val="tx2"/>
                </a:solidFill>
                <a:hlinkClick r:id="rId4"/>
              </a:rPr>
              <a:t>http://www.bipm.org/en/committees/jc/jcrb/jcrb-directory-per-area.html</a:t>
            </a:r>
            <a:r>
              <a:rPr lang="en-GB" sz="1400" dirty="0">
                <a:solidFill>
                  <a:schemeClr val="tx2"/>
                </a:solidFill>
              </a:rPr>
              <a:t> </a:t>
            </a:r>
          </a:p>
        </p:txBody>
      </p:sp>
      <p:sp>
        <p:nvSpPr>
          <p:cNvPr id="11" name="Rectangle 10"/>
          <p:cNvSpPr/>
          <p:nvPr/>
        </p:nvSpPr>
        <p:spPr>
          <a:xfrm>
            <a:off x="2819262" y="4207151"/>
            <a:ext cx="6197183" cy="307777"/>
          </a:xfrm>
          <a:prstGeom prst="rect">
            <a:avLst/>
          </a:prstGeom>
        </p:spPr>
        <p:txBody>
          <a:bodyPr wrap="square">
            <a:spAutoFit/>
          </a:bodyPr>
          <a:lstStyle/>
          <a:p>
            <a:pPr algn="r"/>
            <a:r>
              <a:rPr lang="en-GB" sz="1400" dirty="0">
                <a:hlinkClick r:id="rId5"/>
              </a:rPr>
              <a:t>https://</a:t>
            </a:r>
            <a:r>
              <a:rPr lang="en-GB" sz="1400" dirty="0" smtClean="0">
                <a:hlinkClick r:id="rId5"/>
              </a:rPr>
              <a:t>www.bipm.org/en/committees/jc/jcrb/jcrb-directory.html</a:t>
            </a:r>
            <a:endParaRPr lang="en-GB" sz="1400" dirty="0"/>
          </a:p>
        </p:txBody>
      </p:sp>
    </p:spTree>
    <p:extLst>
      <p:ext uri="{BB962C8B-B14F-4D97-AF65-F5344CB8AC3E}">
        <p14:creationId xmlns:p14="http://schemas.microsoft.com/office/powerpoint/2010/main" val="11216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JCRB Executive Secretary position</a:t>
            </a:r>
            <a:endParaRPr lang="en-GB" dirty="0"/>
          </a:p>
        </p:txBody>
      </p:sp>
      <p:sp>
        <p:nvSpPr>
          <p:cNvPr id="3" name="TextBox 2"/>
          <p:cNvSpPr txBox="1"/>
          <p:nvPr/>
        </p:nvSpPr>
        <p:spPr>
          <a:xfrm>
            <a:off x="251520" y="915566"/>
            <a:ext cx="5976664" cy="1138773"/>
          </a:xfrm>
          <a:prstGeom prst="rect">
            <a:avLst/>
          </a:prstGeom>
          <a:noFill/>
        </p:spPr>
        <p:txBody>
          <a:bodyPr wrap="square" rtlCol="0">
            <a:spAutoFit/>
          </a:bodyPr>
          <a:lstStyle/>
          <a:p>
            <a:pPr algn="ctr">
              <a:spcAft>
                <a:spcPts val="600"/>
              </a:spcAft>
            </a:pPr>
            <a:r>
              <a:rPr lang="en-GB" dirty="0" smtClean="0">
                <a:solidFill>
                  <a:schemeClr val="tx2"/>
                </a:solidFill>
              </a:rPr>
              <a:t>The vacancy for the 9</a:t>
            </a:r>
            <a:r>
              <a:rPr lang="en-GB" baseline="30000" dirty="0" smtClean="0">
                <a:solidFill>
                  <a:schemeClr val="tx2"/>
                </a:solidFill>
              </a:rPr>
              <a:t>th</a:t>
            </a:r>
            <a:r>
              <a:rPr lang="en-GB" dirty="0" smtClean="0">
                <a:solidFill>
                  <a:schemeClr val="tx2"/>
                </a:solidFill>
              </a:rPr>
              <a:t>  JCRB Executive secretary was posted on the BIPM website in February 2018</a:t>
            </a:r>
            <a:r>
              <a:rPr lang="en-GB" dirty="0">
                <a:solidFill>
                  <a:schemeClr val="tx2"/>
                </a:solidFill>
              </a:rPr>
              <a:t>:  </a:t>
            </a:r>
            <a:r>
              <a:rPr lang="en-GB" dirty="0">
                <a:solidFill>
                  <a:schemeClr val="tx2"/>
                </a:solidFill>
                <a:hlinkClick r:id="rId3"/>
              </a:rPr>
              <a:t>https://</a:t>
            </a:r>
            <a:r>
              <a:rPr lang="en-GB" dirty="0" smtClean="0">
                <a:solidFill>
                  <a:schemeClr val="tx2"/>
                </a:solidFill>
                <a:hlinkClick r:id="rId3"/>
              </a:rPr>
              <a:t>www.bipm.org/utils/en/pdf/vacancy_JCRB2018.pdf</a:t>
            </a:r>
            <a:r>
              <a:rPr lang="en-GB" dirty="0" smtClean="0">
                <a:solidFill>
                  <a:schemeClr val="tx2"/>
                </a:solidFill>
              </a:rPr>
              <a:t> </a:t>
            </a:r>
            <a:r>
              <a:rPr lang="en-GB" sz="1400" dirty="0" smtClean="0">
                <a:solidFill>
                  <a:schemeClr val="tx2"/>
                </a:solidFill>
              </a:rPr>
              <a:t>Applicants will be interviewed in the beginning of July 2018</a:t>
            </a:r>
            <a:endParaRPr lang="en-GB" sz="1400" dirty="0">
              <a:solidFill>
                <a:srgbClr val="C0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988159"/>
            <a:ext cx="2584587" cy="3491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971602876"/>
              </p:ext>
            </p:extLst>
          </p:nvPr>
        </p:nvGraphicFramePr>
        <p:xfrm>
          <a:off x="971599" y="2139702"/>
          <a:ext cx="4464497" cy="2540817"/>
        </p:xfrm>
        <a:graphic>
          <a:graphicData uri="http://schemas.openxmlformats.org/drawingml/2006/table">
            <a:tbl>
              <a:tblPr firstRow="1" bandRow="1">
                <a:tableStyleId>{5C22544A-7EE6-4342-B048-85BDC9FD1C3A}</a:tableStyleId>
              </a:tblPr>
              <a:tblGrid>
                <a:gridCol w="1641359">
                  <a:extLst>
                    <a:ext uri="{9D8B030D-6E8A-4147-A177-3AD203B41FA5}">
                      <a16:colId xmlns:a16="http://schemas.microsoft.com/office/drawing/2014/main" xmlns="" val="20000"/>
                    </a:ext>
                  </a:extLst>
                </a:gridCol>
                <a:gridCol w="919161">
                  <a:extLst>
                    <a:ext uri="{9D8B030D-6E8A-4147-A177-3AD203B41FA5}">
                      <a16:colId xmlns:a16="http://schemas.microsoft.com/office/drawing/2014/main" xmlns="" val="20001"/>
                    </a:ext>
                  </a:extLst>
                </a:gridCol>
                <a:gridCol w="853507">
                  <a:extLst>
                    <a:ext uri="{9D8B030D-6E8A-4147-A177-3AD203B41FA5}">
                      <a16:colId xmlns:a16="http://schemas.microsoft.com/office/drawing/2014/main" xmlns="" val="20002"/>
                    </a:ext>
                  </a:extLst>
                </a:gridCol>
                <a:gridCol w="1050470">
                  <a:extLst>
                    <a:ext uri="{9D8B030D-6E8A-4147-A177-3AD203B41FA5}">
                      <a16:colId xmlns:a16="http://schemas.microsoft.com/office/drawing/2014/main" xmlns="" val="20003"/>
                    </a:ext>
                  </a:extLst>
                </a:gridCol>
              </a:tblGrid>
              <a:tr h="282313">
                <a:tc>
                  <a:txBody>
                    <a:bodyPr/>
                    <a:lstStyle/>
                    <a:p>
                      <a:pPr algn="ctr"/>
                      <a:r>
                        <a:rPr lang="en-GB" sz="1200" dirty="0" smtClean="0"/>
                        <a:t>JCRB Exec Sec</a:t>
                      </a:r>
                      <a:endParaRPr lang="en-GB" sz="1200" dirty="0"/>
                    </a:p>
                  </a:txBody>
                  <a:tcPr/>
                </a:tc>
                <a:tc>
                  <a:txBody>
                    <a:bodyPr/>
                    <a:lstStyle/>
                    <a:p>
                      <a:pPr algn="ctr"/>
                      <a:r>
                        <a:rPr lang="en-GB" sz="1200" dirty="0" smtClean="0"/>
                        <a:t>NMI</a:t>
                      </a:r>
                      <a:endParaRPr lang="en-GB" sz="1200" dirty="0"/>
                    </a:p>
                  </a:txBody>
                  <a:tcPr/>
                </a:tc>
                <a:tc>
                  <a:txBody>
                    <a:bodyPr/>
                    <a:lstStyle/>
                    <a:p>
                      <a:pPr algn="ctr"/>
                      <a:r>
                        <a:rPr lang="en-GB" sz="1200" dirty="0" smtClean="0"/>
                        <a:t>RMO</a:t>
                      </a:r>
                      <a:endParaRPr lang="en-GB" sz="1200" dirty="0"/>
                    </a:p>
                  </a:txBody>
                  <a:tcPr/>
                </a:tc>
                <a:tc>
                  <a:txBody>
                    <a:bodyPr/>
                    <a:lstStyle/>
                    <a:p>
                      <a:pPr algn="ctr"/>
                      <a:r>
                        <a:rPr lang="en-GB" sz="1200" dirty="0" smtClean="0"/>
                        <a:t>Dates</a:t>
                      </a:r>
                      <a:endParaRPr lang="en-GB" sz="1200" dirty="0"/>
                    </a:p>
                  </a:txBody>
                  <a:tcPr/>
                </a:tc>
                <a:extLst>
                  <a:ext uri="{0D108BD9-81ED-4DB2-BD59-A6C34878D82A}">
                    <a16:rowId xmlns:a16="http://schemas.microsoft.com/office/drawing/2014/main" xmlns="" val="10000"/>
                  </a:ext>
                </a:extLst>
              </a:tr>
              <a:tr h="282313">
                <a:tc>
                  <a:txBody>
                    <a:bodyPr/>
                    <a:lstStyle/>
                    <a:p>
                      <a:r>
                        <a:rPr lang="en-GB" sz="1200" dirty="0" smtClean="0"/>
                        <a:t>Dr Angela</a:t>
                      </a:r>
                      <a:r>
                        <a:rPr lang="en-GB" sz="1200" baseline="0" dirty="0" smtClean="0"/>
                        <a:t> Samuel</a:t>
                      </a:r>
                      <a:endParaRPr lang="en-GB" sz="1200" dirty="0"/>
                    </a:p>
                  </a:txBody>
                  <a:tcPr/>
                </a:tc>
                <a:tc>
                  <a:txBody>
                    <a:bodyPr/>
                    <a:lstStyle/>
                    <a:p>
                      <a:r>
                        <a:rPr lang="en-GB" sz="1200" dirty="0" smtClean="0"/>
                        <a:t>NMIA</a:t>
                      </a:r>
                      <a:endParaRPr lang="en-GB" sz="1200" dirty="0"/>
                    </a:p>
                  </a:txBody>
                  <a:tcPr/>
                </a:tc>
                <a:tc>
                  <a:txBody>
                    <a:bodyPr/>
                    <a:lstStyle/>
                    <a:p>
                      <a:r>
                        <a:rPr lang="en-GB" sz="1200" dirty="0" smtClean="0"/>
                        <a:t>APMP</a:t>
                      </a:r>
                      <a:endParaRPr lang="en-GB" sz="1200" dirty="0"/>
                    </a:p>
                  </a:txBody>
                  <a:tcPr/>
                </a:tc>
                <a:tc>
                  <a:txBody>
                    <a:bodyPr/>
                    <a:lstStyle/>
                    <a:p>
                      <a:pPr algn="ctr"/>
                      <a:r>
                        <a:rPr lang="en-GB" sz="1200" dirty="0" smtClean="0"/>
                        <a:t>2002-2003</a:t>
                      </a:r>
                      <a:endParaRPr lang="en-GB" sz="1200" dirty="0"/>
                    </a:p>
                  </a:txBody>
                  <a:tcPr/>
                </a:tc>
                <a:extLst>
                  <a:ext uri="{0D108BD9-81ED-4DB2-BD59-A6C34878D82A}">
                    <a16:rowId xmlns:a16="http://schemas.microsoft.com/office/drawing/2014/main" xmlns="" val="10001"/>
                  </a:ext>
                </a:extLst>
              </a:tr>
              <a:tr h="282313">
                <a:tc>
                  <a:txBody>
                    <a:bodyPr/>
                    <a:lstStyle/>
                    <a:p>
                      <a:r>
                        <a:rPr lang="en-GB" sz="1200" dirty="0" smtClean="0"/>
                        <a:t>Dr Ismael </a:t>
                      </a:r>
                      <a:r>
                        <a:rPr lang="en-GB" sz="1200" dirty="0" err="1" smtClean="0"/>
                        <a:t>Castelazo</a:t>
                      </a:r>
                      <a:endParaRPr lang="en-GB" sz="1200" dirty="0"/>
                    </a:p>
                  </a:txBody>
                  <a:tcPr/>
                </a:tc>
                <a:tc>
                  <a:txBody>
                    <a:bodyPr/>
                    <a:lstStyle/>
                    <a:p>
                      <a:r>
                        <a:rPr lang="en-GB" sz="1200" dirty="0" smtClean="0"/>
                        <a:t>CENAM</a:t>
                      </a:r>
                      <a:endParaRPr lang="en-GB" sz="1200" dirty="0"/>
                    </a:p>
                  </a:txBody>
                  <a:tcPr/>
                </a:tc>
                <a:tc>
                  <a:txBody>
                    <a:bodyPr/>
                    <a:lstStyle/>
                    <a:p>
                      <a:r>
                        <a:rPr lang="en-GB" sz="1200" dirty="0" smtClean="0"/>
                        <a:t>SIM</a:t>
                      </a:r>
                      <a:endParaRPr lang="en-GB" sz="1200" dirty="0"/>
                    </a:p>
                  </a:txBody>
                  <a:tcPr/>
                </a:tc>
                <a:tc>
                  <a:txBody>
                    <a:bodyPr/>
                    <a:lstStyle/>
                    <a:p>
                      <a:pPr algn="ctr"/>
                      <a:r>
                        <a:rPr lang="en-GB" sz="1200" dirty="0" smtClean="0"/>
                        <a:t>2004-2005</a:t>
                      </a:r>
                      <a:endParaRPr lang="en-GB" sz="1200" dirty="0"/>
                    </a:p>
                  </a:txBody>
                  <a:tcPr/>
                </a:tc>
                <a:extLst>
                  <a:ext uri="{0D108BD9-81ED-4DB2-BD59-A6C34878D82A}">
                    <a16:rowId xmlns:a16="http://schemas.microsoft.com/office/drawing/2014/main" xmlns="" val="10002"/>
                  </a:ext>
                </a:extLst>
              </a:tr>
              <a:tr h="282313">
                <a:tc>
                  <a:txBody>
                    <a:bodyPr/>
                    <a:lstStyle/>
                    <a:p>
                      <a:r>
                        <a:rPr lang="en-GB" sz="1200" dirty="0" smtClean="0"/>
                        <a:t>Dr Pedro </a:t>
                      </a:r>
                      <a:r>
                        <a:rPr lang="en-GB" sz="1200" dirty="0" err="1" smtClean="0"/>
                        <a:t>Espina</a:t>
                      </a:r>
                      <a:endParaRPr lang="en-GB" sz="1200" dirty="0"/>
                    </a:p>
                  </a:txBody>
                  <a:tcPr/>
                </a:tc>
                <a:tc>
                  <a:txBody>
                    <a:bodyPr/>
                    <a:lstStyle/>
                    <a:p>
                      <a:r>
                        <a:rPr lang="en-GB" sz="1200" dirty="0" smtClean="0"/>
                        <a:t>NIST</a:t>
                      </a:r>
                      <a:endParaRPr lang="en-GB" sz="1200" dirty="0"/>
                    </a:p>
                  </a:txBody>
                  <a:tcPr/>
                </a:tc>
                <a:tc>
                  <a:txBody>
                    <a:bodyPr/>
                    <a:lstStyle/>
                    <a:p>
                      <a:r>
                        <a:rPr lang="en-GB" sz="1200" dirty="0" smtClean="0"/>
                        <a:t>SIM</a:t>
                      </a:r>
                      <a:endParaRPr lang="en-GB" sz="1200" dirty="0"/>
                    </a:p>
                  </a:txBody>
                  <a:tcPr/>
                </a:tc>
                <a:tc>
                  <a:txBody>
                    <a:bodyPr/>
                    <a:lstStyle/>
                    <a:p>
                      <a:pPr algn="ctr"/>
                      <a:r>
                        <a:rPr lang="en-GB" sz="1200" dirty="0" smtClean="0"/>
                        <a:t>2006-2008</a:t>
                      </a:r>
                      <a:endParaRPr lang="en-GB" sz="1200" dirty="0"/>
                    </a:p>
                  </a:txBody>
                  <a:tcPr/>
                </a:tc>
                <a:extLst>
                  <a:ext uri="{0D108BD9-81ED-4DB2-BD59-A6C34878D82A}">
                    <a16:rowId xmlns:a16="http://schemas.microsoft.com/office/drawing/2014/main" xmlns="" val="10003"/>
                  </a:ext>
                </a:extLst>
              </a:tr>
              <a:tr h="282313">
                <a:tc>
                  <a:txBody>
                    <a:bodyPr/>
                    <a:lstStyle/>
                    <a:p>
                      <a:r>
                        <a:rPr lang="en-GB" sz="1200" dirty="0" smtClean="0"/>
                        <a:t>Mr Luis </a:t>
                      </a:r>
                      <a:r>
                        <a:rPr lang="en-GB" sz="1200" dirty="0" err="1" smtClean="0"/>
                        <a:t>Mussio</a:t>
                      </a:r>
                      <a:endParaRPr lang="en-GB" sz="1200" dirty="0"/>
                    </a:p>
                  </a:txBody>
                  <a:tcPr/>
                </a:tc>
                <a:tc>
                  <a:txBody>
                    <a:bodyPr/>
                    <a:lstStyle/>
                    <a:p>
                      <a:r>
                        <a:rPr lang="en-GB" sz="1200" dirty="0" smtClean="0"/>
                        <a:t>LATU</a:t>
                      </a:r>
                      <a:endParaRPr lang="en-GB" sz="1200" dirty="0"/>
                    </a:p>
                  </a:txBody>
                  <a:tcPr/>
                </a:tc>
                <a:tc>
                  <a:txBody>
                    <a:bodyPr/>
                    <a:lstStyle/>
                    <a:p>
                      <a:r>
                        <a:rPr lang="en-GB" sz="1200" dirty="0" smtClean="0"/>
                        <a:t>SIM</a:t>
                      </a:r>
                      <a:endParaRPr lang="en-GB" sz="1200" dirty="0"/>
                    </a:p>
                  </a:txBody>
                  <a:tcPr/>
                </a:tc>
                <a:tc>
                  <a:txBody>
                    <a:bodyPr/>
                    <a:lstStyle/>
                    <a:p>
                      <a:pPr algn="ctr"/>
                      <a:r>
                        <a:rPr lang="en-GB" sz="1200" dirty="0" smtClean="0"/>
                        <a:t>2008-2010</a:t>
                      </a:r>
                      <a:endParaRPr lang="en-GB" sz="1200" dirty="0"/>
                    </a:p>
                  </a:txBody>
                  <a:tcPr/>
                </a:tc>
                <a:extLst>
                  <a:ext uri="{0D108BD9-81ED-4DB2-BD59-A6C34878D82A}">
                    <a16:rowId xmlns:a16="http://schemas.microsoft.com/office/drawing/2014/main" xmlns="" val="10004"/>
                  </a:ext>
                </a:extLst>
              </a:tr>
              <a:tr h="282313">
                <a:tc>
                  <a:txBody>
                    <a:bodyPr/>
                    <a:lstStyle/>
                    <a:p>
                      <a:r>
                        <a:rPr lang="en-GB" sz="1200" dirty="0" smtClean="0"/>
                        <a:t>Mr </a:t>
                      </a:r>
                      <a:r>
                        <a:rPr lang="en-GB" sz="1200" dirty="0" err="1" smtClean="0"/>
                        <a:t>Ömar</a:t>
                      </a:r>
                      <a:r>
                        <a:rPr lang="en-GB" sz="1200" dirty="0" smtClean="0"/>
                        <a:t> </a:t>
                      </a:r>
                      <a:r>
                        <a:rPr lang="en-GB" sz="1200" dirty="0" err="1" smtClean="0"/>
                        <a:t>Altan</a:t>
                      </a:r>
                      <a:endParaRPr lang="en-GB" sz="1200" dirty="0"/>
                    </a:p>
                  </a:txBody>
                  <a:tcPr/>
                </a:tc>
                <a:tc>
                  <a:txBody>
                    <a:bodyPr/>
                    <a:lstStyle/>
                    <a:p>
                      <a:r>
                        <a:rPr lang="en-GB" sz="1200" dirty="0" smtClean="0"/>
                        <a:t>UME</a:t>
                      </a:r>
                      <a:endParaRPr lang="en-GB" sz="1200" dirty="0"/>
                    </a:p>
                  </a:txBody>
                  <a:tcPr/>
                </a:tc>
                <a:tc>
                  <a:txBody>
                    <a:bodyPr/>
                    <a:lstStyle/>
                    <a:p>
                      <a:r>
                        <a:rPr lang="en-GB" sz="1200" dirty="0" smtClean="0"/>
                        <a:t>EURAMET</a:t>
                      </a:r>
                      <a:endParaRPr lang="en-GB" sz="1200" dirty="0"/>
                    </a:p>
                  </a:txBody>
                  <a:tcPr/>
                </a:tc>
                <a:tc>
                  <a:txBody>
                    <a:bodyPr/>
                    <a:lstStyle/>
                    <a:p>
                      <a:pPr algn="ctr"/>
                      <a:r>
                        <a:rPr lang="en-GB" sz="1200" dirty="0" smtClean="0"/>
                        <a:t>2010-2012</a:t>
                      </a:r>
                      <a:endParaRPr lang="en-GB" sz="1200" dirty="0"/>
                    </a:p>
                  </a:txBody>
                  <a:tcPr/>
                </a:tc>
                <a:extLst>
                  <a:ext uri="{0D108BD9-81ED-4DB2-BD59-A6C34878D82A}">
                    <a16:rowId xmlns:a16="http://schemas.microsoft.com/office/drawing/2014/main" xmlns="" val="10005"/>
                  </a:ext>
                </a:extLst>
              </a:tr>
              <a:tr h="282313">
                <a:tc>
                  <a:txBody>
                    <a:bodyPr/>
                    <a:lstStyle/>
                    <a:p>
                      <a:r>
                        <a:rPr lang="en-GB" sz="1200" dirty="0" smtClean="0"/>
                        <a:t>Mr</a:t>
                      </a:r>
                      <a:r>
                        <a:rPr lang="en-GB" sz="1200" baseline="0" dirty="0" smtClean="0"/>
                        <a:t> Chingis Kuanbayev</a:t>
                      </a:r>
                      <a:endParaRPr lang="en-GB" sz="1200" dirty="0"/>
                    </a:p>
                  </a:txBody>
                  <a:tcPr/>
                </a:tc>
                <a:tc>
                  <a:txBody>
                    <a:bodyPr/>
                    <a:lstStyle/>
                    <a:p>
                      <a:r>
                        <a:rPr lang="en-GB" sz="1200" dirty="0" err="1" smtClean="0"/>
                        <a:t>KazInMetr</a:t>
                      </a:r>
                      <a:endParaRPr lang="en-GB" sz="1200" dirty="0"/>
                    </a:p>
                  </a:txBody>
                  <a:tcPr/>
                </a:tc>
                <a:tc>
                  <a:txBody>
                    <a:bodyPr/>
                    <a:lstStyle/>
                    <a:p>
                      <a:r>
                        <a:rPr lang="en-GB" sz="1200" dirty="0" smtClean="0"/>
                        <a:t>COOMET</a:t>
                      </a:r>
                      <a:endParaRPr lang="en-GB" sz="1200" dirty="0"/>
                    </a:p>
                  </a:txBody>
                  <a:tcPr/>
                </a:tc>
                <a:tc>
                  <a:txBody>
                    <a:bodyPr/>
                    <a:lstStyle/>
                    <a:p>
                      <a:pPr algn="ctr"/>
                      <a:r>
                        <a:rPr lang="en-GB" sz="1200" dirty="0" smtClean="0"/>
                        <a:t>2012-2014</a:t>
                      </a:r>
                      <a:endParaRPr lang="en-GB" sz="1200" dirty="0"/>
                    </a:p>
                  </a:txBody>
                  <a:tcPr/>
                </a:tc>
                <a:extLst>
                  <a:ext uri="{0D108BD9-81ED-4DB2-BD59-A6C34878D82A}">
                    <a16:rowId xmlns:a16="http://schemas.microsoft.com/office/drawing/2014/main" xmlns="" val="10006"/>
                  </a:ext>
                </a:extLst>
              </a:tr>
              <a:tr h="282313">
                <a:tc>
                  <a:txBody>
                    <a:bodyPr/>
                    <a:lstStyle/>
                    <a:p>
                      <a:r>
                        <a:rPr lang="en-GB" sz="1200" dirty="0" smtClean="0"/>
                        <a:t>Dr Douglas Olson</a:t>
                      </a:r>
                      <a:endParaRPr lang="en-GB" sz="1200" dirty="0"/>
                    </a:p>
                  </a:txBody>
                  <a:tcPr/>
                </a:tc>
                <a:tc>
                  <a:txBody>
                    <a:bodyPr/>
                    <a:lstStyle/>
                    <a:p>
                      <a:r>
                        <a:rPr lang="en-GB" sz="1200" dirty="0" smtClean="0"/>
                        <a:t>NIST</a:t>
                      </a:r>
                      <a:endParaRPr lang="en-GB" sz="1200" dirty="0"/>
                    </a:p>
                  </a:txBody>
                  <a:tcPr/>
                </a:tc>
                <a:tc>
                  <a:txBody>
                    <a:bodyPr/>
                    <a:lstStyle/>
                    <a:p>
                      <a:r>
                        <a:rPr lang="en-GB" sz="1200" dirty="0" smtClean="0"/>
                        <a:t>SIM</a:t>
                      </a:r>
                      <a:endParaRPr lang="en-GB" sz="1200" dirty="0"/>
                    </a:p>
                  </a:txBody>
                  <a:tcPr/>
                </a:tc>
                <a:tc>
                  <a:txBody>
                    <a:bodyPr/>
                    <a:lstStyle/>
                    <a:p>
                      <a:pPr algn="ctr"/>
                      <a:r>
                        <a:rPr lang="en-GB" sz="1200" dirty="0" smtClean="0"/>
                        <a:t>2015-2016</a:t>
                      </a:r>
                      <a:endParaRPr lang="en-GB" sz="1200" dirty="0"/>
                    </a:p>
                  </a:txBody>
                  <a:tcPr/>
                </a:tc>
                <a:extLst>
                  <a:ext uri="{0D108BD9-81ED-4DB2-BD59-A6C34878D82A}">
                    <a16:rowId xmlns:a16="http://schemas.microsoft.com/office/drawing/2014/main" xmlns="" val="10007"/>
                  </a:ext>
                </a:extLst>
              </a:tr>
              <a:tr h="282313">
                <a:tc>
                  <a:txBody>
                    <a:bodyPr/>
                    <a:lstStyle/>
                    <a:p>
                      <a:r>
                        <a:rPr lang="en-GB" sz="1200" dirty="0" smtClean="0"/>
                        <a:t>Mr Nikita </a:t>
                      </a:r>
                      <a:r>
                        <a:rPr lang="en-GB" sz="1200" dirty="0" err="1" smtClean="0"/>
                        <a:t>Zviagin</a:t>
                      </a:r>
                      <a:r>
                        <a:rPr lang="en-GB" sz="1200" dirty="0" smtClean="0"/>
                        <a:t> </a:t>
                      </a:r>
                      <a:endParaRPr lang="en-GB" sz="1200" dirty="0"/>
                    </a:p>
                  </a:txBody>
                  <a:tcPr/>
                </a:tc>
                <a:tc>
                  <a:txBody>
                    <a:bodyPr/>
                    <a:lstStyle/>
                    <a:p>
                      <a:r>
                        <a:rPr lang="en-GB" sz="1200" dirty="0" smtClean="0"/>
                        <a:t>VNIIM</a:t>
                      </a:r>
                      <a:endParaRPr lang="en-GB" sz="1200" dirty="0"/>
                    </a:p>
                  </a:txBody>
                  <a:tcPr/>
                </a:tc>
                <a:tc>
                  <a:txBody>
                    <a:bodyPr/>
                    <a:lstStyle/>
                    <a:p>
                      <a:r>
                        <a:rPr lang="en-GB" sz="1200" dirty="0" smtClean="0"/>
                        <a:t>COOMET</a:t>
                      </a:r>
                      <a:endParaRPr lang="en-GB" sz="1200" dirty="0"/>
                    </a:p>
                  </a:txBody>
                  <a:tcPr/>
                </a:tc>
                <a:tc>
                  <a:txBody>
                    <a:bodyPr/>
                    <a:lstStyle/>
                    <a:p>
                      <a:pPr algn="ctr"/>
                      <a:r>
                        <a:rPr lang="en-GB" sz="1200" dirty="0" smtClean="0"/>
                        <a:t>2017-2018</a:t>
                      </a:r>
                      <a:endParaRPr lang="en-GB" sz="12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1821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lstStyle/>
          <a:p>
            <a:r>
              <a:rPr lang="en-GB" dirty="0" smtClean="0"/>
              <a:t>nikita.zviagin@bipm.org</a:t>
            </a:r>
            <a:endParaRPr lang="en-GB" dirty="0"/>
          </a:p>
        </p:txBody>
      </p:sp>
    </p:spTree>
    <p:extLst>
      <p:ext uri="{BB962C8B-B14F-4D97-AF65-F5344CB8AC3E}">
        <p14:creationId xmlns:p14="http://schemas.microsoft.com/office/powerpoint/2010/main" val="4199037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JCRB meetings since 2015 CCL meeting</a:t>
            </a:r>
            <a:endParaRPr lang="en-GB" dirty="0"/>
          </a:p>
        </p:txBody>
      </p:sp>
      <p:sp>
        <p:nvSpPr>
          <p:cNvPr id="3" name="TextBox 2"/>
          <p:cNvSpPr txBox="1"/>
          <p:nvPr/>
        </p:nvSpPr>
        <p:spPr>
          <a:xfrm>
            <a:off x="510710" y="862262"/>
            <a:ext cx="8382000" cy="2508379"/>
          </a:xfrm>
          <a:prstGeom prst="rect">
            <a:avLst/>
          </a:prstGeom>
          <a:noFill/>
        </p:spPr>
        <p:txBody>
          <a:bodyPr wrap="square" rtlCol="0">
            <a:spAutoFit/>
          </a:bodyPr>
          <a:lstStyle/>
          <a:p>
            <a:pPr lvl="2">
              <a:spcAft>
                <a:spcPts val="1200"/>
              </a:spcAft>
            </a:pPr>
            <a:r>
              <a:rPr lang="en-GB" sz="2400" dirty="0" smtClean="0">
                <a:solidFill>
                  <a:schemeClr val="tx2"/>
                </a:solidFill>
              </a:rPr>
              <a:t>COMPLETED MEETINGS</a:t>
            </a:r>
          </a:p>
          <a:p>
            <a:pPr marL="1200150" lvl="2" indent="-285750">
              <a:spcAft>
                <a:spcPts val="600"/>
              </a:spcAft>
              <a:buFont typeface="Arial" panose="020B0604020202020204" pitchFamily="34" charset="0"/>
              <a:buChar char="•"/>
            </a:pPr>
            <a:r>
              <a:rPr lang="en-GB" sz="1400" dirty="0" smtClean="0">
                <a:solidFill>
                  <a:schemeClr val="tx2"/>
                </a:solidFill>
              </a:rPr>
              <a:t>March </a:t>
            </a:r>
            <a:r>
              <a:rPr lang="en-GB" sz="1400" dirty="0">
                <a:solidFill>
                  <a:schemeClr val="tx2"/>
                </a:solidFill>
              </a:rPr>
              <a:t>2016: 		35</a:t>
            </a:r>
            <a:r>
              <a:rPr lang="en-GB" sz="1400" baseline="30000" dirty="0">
                <a:solidFill>
                  <a:schemeClr val="tx2"/>
                </a:solidFill>
              </a:rPr>
              <a:t>th</a:t>
            </a:r>
            <a:r>
              <a:rPr lang="en-GB" sz="1400" dirty="0">
                <a:solidFill>
                  <a:schemeClr val="tx2"/>
                </a:solidFill>
              </a:rPr>
              <a:t> JCRB (BIPM)</a:t>
            </a:r>
          </a:p>
          <a:p>
            <a:pPr marL="1200150" lvl="2" indent="-285750">
              <a:spcAft>
                <a:spcPts val="600"/>
              </a:spcAft>
              <a:buFont typeface="Arial" panose="020B0604020202020204" pitchFamily="34" charset="0"/>
              <a:buChar char="•"/>
            </a:pPr>
            <a:r>
              <a:rPr lang="en-GB" sz="1400" dirty="0">
                <a:solidFill>
                  <a:schemeClr val="tx2"/>
                </a:solidFill>
              </a:rPr>
              <a:t>Sept. 2016: 		36</a:t>
            </a:r>
            <a:r>
              <a:rPr lang="en-GB" sz="1400" baseline="30000" dirty="0">
                <a:solidFill>
                  <a:schemeClr val="tx2"/>
                </a:solidFill>
              </a:rPr>
              <a:t>th</a:t>
            </a:r>
            <a:r>
              <a:rPr lang="en-GB" sz="1400" dirty="0">
                <a:solidFill>
                  <a:schemeClr val="tx2"/>
                </a:solidFill>
              </a:rPr>
              <a:t> JCRB (Nairobi, Kenya)</a:t>
            </a:r>
          </a:p>
          <a:p>
            <a:pPr marL="1200150" lvl="2" indent="-285750">
              <a:spcAft>
                <a:spcPts val="600"/>
              </a:spcAft>
              <a:buFont typeface="Arial" panose="020B0604020202020204" pitchFamily="34" charset="0"/>
              <a:buChar char="•"/>
            </a:pPr>
            <a:r>
              <a:rPr lang="en-GB" sz="1400" dirty="0">
                <a:solidFill>
                  <a:schemeClr val="tx2"/>
                </a:solidFill>
              </a:rPr>
              <a:t>March 2017 :		37</a:t>
            </a:r>
            <a:r>
              <a:rPr lang="en-GB" sz="1400" baseline="30000" dirty="0">
                <a:solidFill>
                  <a:schemeClr val="tx2"/>
                </a:solidFill>
              </a:rPr>
              <a:t>th</a:t>
            </a:r>
            <a:r>
              <a:rPr lang="en-GB" sz="1400" dirty="0">
                <a:solidFill>
                  <a:schemeClr val="tx2"/>
                </a:solidFill>
              </a:rPr>
              <a:t> JCRB (BIPM</a:t>
            </a:r>
            <a:r>
              <a:rPr lang="en-GB" sz="1400" dirty="0" smtClean="0">
                <a:solidFill>
                  <a:schemeClr val="tx2"/>
                </a:solidFill>
              </a:rPr>
              <a:t>)</a:t>
            </a:r>
            <a:endParaRPr lang="en-GB" sz="2400" dirty="0" smtClean="0">
              <a:solidFill>
                <a:schemeClr val="tx2"/>
              </a:solidFill>
            </a:endParaRPr>
          </a:p>
          <a:p>
            <a:pPr marL="1200150" lvl="2" indent="-285750">
              <a:spcAft>
                <a:spcPts val="600"/>
              </a:spcAft>
              <a:buFont typeface="Arial" panose="020B0604020202020204" pitchFamily="34" charset="0"/>
              <a:buChar char="•"/>
            </a:pPr>
            <a:r>
              <a:rPr lang="en-GB" sz="1600" dirty="0" smtClean="0">
                <a:solidFill>
                  <a:schemeClr val="tx2"/>
                </a:solidFill>
              </a:rPr>
              <a:t>Sept</a:t>
            </a:r>
            <a:r>
              <a:rPr lang="en-GB" sz="1600" dirty="0">
                <a:solidFill>
                  <a:schemeClr val="tx2"/>
                </a:solidFill>
              </a:rPr>
              <a:t>. 2017: 		</a:t>
            </a:r>
            <a:r>
              <a:rPr lang="en-GB" sz="1600" dirty="0" smtClean="0">
                <a:solidFill>
                  <a:schemeClr val="tx2"/>
                </a:solidFill>
              </a:rPr>
              <a:t>38</a:t>
            </a:r>
            <a:r>
              <a:rPr lang="en-GB" sz="1600" baseline="30000" dirty="0" smtClean="0">
                <a:solidFill>
                  <a:schemeClr val="tx2"/>
                </a:solidFill>
              </a:rPr>
              <a:t>th</a:t>
            </a:r>
            <a:r>
              <a:rPr lang="en-GB" sz="1600" dirty="0" smtClean="0">
                <a:solidFill>
                  <a:schemeClr val="tx2"/>
                </a:solidFill>
              </a:rPr>
              <a:t>  </a:t>
            </a:r>
            <a:r>
              <a:rPr lang="en-GB" sz="1600" dirty="0">
                <a:solidFill>
                  <a:schemeClr val="tx2"/>
                </a:solidFill>
              </a:rPr>
              <a:t>JCRB (Bern, Switzerland) </a:t>
            </a:r>
          </a:p>
          <a:p>
            <a:pPr marL="1200150" lvl="2" indent="-285750">
              <a:spcAft>
                <a:spcPts val="600"/>
              </a:spcAft>
              <a:buFont typeface="Arial" panose="020B0604020202020204" pitchFamily="34" charset="0"/>
              <a:buChar char="•"/>
            </a:pPr>
            <a:r>
              <a:rPr lang="en-GB" sz="1600" dirty="0">
                <a:solidFill>
                  <a:schemeClr val="tx2"/>
                </a:solidFill>
              </a:rPr>
              <a:t>March </a:t>
            </a:r>
            <a:r>
              <a:rPr lang="en-GB" sz="1600" dirty="0" smtClean="0">
                <a:solidFill>
                  <a:schemeClr val="tx2"/>
                </a:solidFill>
              </a:rPr>
              <a:t>2018 </a:t>
            </a:r>
            <a:r>
              <a:rPr lang="en-GB" sz="1600" dirty="0">
                <a:solidFill>
                  <a:schemeClr val="tx2"/>
                </a:solidFill>
              </a:rPr>
              <a:t>:		</a:t>
            </a:r>
            <a:r>
              <a:rPr lang="en-GB" sz="1600" dirty="0" smtClean="0">
                <a:solidFill>
                  <a:schemeClr val="tx2"/>
                </a:solidFill>
              </a:rPr>
              <a:t>39</a:t>
            </a:r>
            <a:r>
              <a:rPr lang="en-GB" sz="1600" baseline="30000" dirty="0" smtClean="0">
                <a:solidFill>
                  <a:schemeClr val="tx2"/>
                </a:solidFill>
              </a:rPr>
              <a:t>th</a:t>
            </a:r>
            <a:r>
              <a:rPr lang="en-GB" sz="1600" dirty="0" smtClean="0">
                <a:solidFill>
                  <a:schemeClr val="tx2"/>
                </a:solidFill>
              </a:rPr>
              <a:t> </a:t>
            </a:r>
            <a:r>
              <a:rPr lang="en-GB" sz="1600" dirty="0">
                <a:solidFill>
                  <a:schemeClr val="tx2"/>
                </a:solidFill>
              </a:rPr>
              <a:t>JCRB (BIPM</a:t>
            </a:r>
            <a:r>
              <a:rPr lang="en-GB" sz="1600" dirty="0" smtClean="0">
                <a:solidFill>
                  <a:schemeClr val="tx2"/>
                </a:solidFill>
              </a:rPr>
              <a:t>) – 3 days Meeting</a:t>
            </a:r>
            <a:endParaRPr lang="en-GB" sz="1600" dirty="0">
              <a:solidFill>
                <a:schemeClr val="tx2"/>
              </a:solidFill>
            </a:endParaRPr>
          </a:p>
          <a:p>
            <a:pPr marL="1200150" lvl="2" indent="-285750">
              <a:spcAft>
                <a:spcPts val="600"/>
              </a:spcAft>
              <a:buFont typeface="Arial" panose="020B0604020202020204" pitchFamily="34" charset="0"/>
              <a:buChar char="•"/>
            </a:pPr>
            <a:endParaRPr lang="en-GB" sz="2400" dirty="0" smtClean="0">
              <a:solidFill>
                <a:schemeClr val="tx2"/>
              </a:solidFill>
            </a:endParaRPr>
          </a:p>
        </p:txBody>
      </p:sp>
      <p:sp>
        <p:nvSpPr>
          <p:cNvPr id="5" name="Oval 4"/>
          <p:cNvSpPr/>
          <p:nvPr/>
        </p:nvSpPr>
        <p:spPr>
          <a:xfrm>
            <a:off x="579550" y="1537527"/>
            <a:ext cx="360000" cy="360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79550" y="1537527"/>
            <a:ext cx="360000" cy="360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689600" y="1616562"/>
            <a:ext cx="198120" cy="201930"/>
          </a:xfrm>
          <a:custGeom>
            <a:avLst/>
            <a:gdLst>
              <a:gd name="connsiteX0" fmla="*/ 0 w 198120"/>
              <a:gd name="connsiteY0" fmla="*/ 80010 h 201930"/>
              <a:gd name="connsiteX1" fmla="*/ 66675 w 198120"/>
              <a:gd name="connsiteY1" fmla="*/ 201930 h 201930"/>
              <a:gd name="connsiteX2" fmla="*/ 198120 w 198120"/>
              <a:gd name="connsiteY2" fmla="*/ 0 h 201930"/>
            </a:gdLst>
            <a:ahLst/>
            <a:cxnLst>
              <a:cxn ang="0">
                <a:pos x="connsiteX0" y="connsiteY0"/>
              </a:cxn>
              <a:cxn ang="0">
                <a:pos x="connsiteX1" y="connsiteY1"/>
              </a:cxn>
              <a:cxn ang="0">
                <a:pos x="connsiteX2" y="connsiteY2"/>
              </a:cxn>
            </a:cxnLst>
            <a:rect l="l" t="t" r="r" b="b"/>
            <a:pathLst>
              <a:path w="198120" h="201930">
                <a:moveTo>
                  <a:pt x="0" y="80010"/>
                </a:moveTo>
                <a:lnTo>
                  <a:pt x="66675" y="201930"/>
                </a:lnTo>
                <a:lnTo>
                  <a:pt x="19812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753129" y="3841096"/>
            <a:ext cx="45719" cy="45719"/>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flipV="1">
            <a:off x="763798" y="2876599"/>
            <a:ext cx="1"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Shape 1209"/>
          <p:cNvSpPr/>
          <p:nvPr/>
        </p:nvSpPr>
        <p:spPr>
          <a:xfrm rot="16200000">
            <a:off x="469237" y="3075681"/>
            <a:ext cx="733452" cy="712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2"/>
          </a:solidFill>
          <a:ln w="12700" cap="flat">
            <a:noFill/>
            <a:miter lim="400000"/>
          </a:ln>
          <a:effectLst/>
        </p:spPr>
        <p:txBody>
          <a:bodyPr wrap="square" lIns="34289" tIns="34289" rIns="34289" bIns="34289" numCol="1" anchor="ctr">
            <a:noAutofit/>
          </a:bodyPr>
          <a:lstStyle/>
          <a:p>
            <a:pPr algn="ctr">
              <a:defRPr sz="2800" b="1">
                <a:solidFill>
                  <a:srgbClr val="1F4E79"/>
                </a:solidFill>
                <a:latin typeface="Helvetica"/>
                <a:ea typeface="Helvetica"/>
                <a:cs typeface="Helvetica"/>
                <a:sym typeface="Helvetica"/>
              </a:defRPr>
            </a:pPr>
            <a:endParaRPr>
              <a:latin typeface="+mj-lt"/>
            </a:endParaRPr>
          </a:p>
        </p:txBody>
      </p:sp>
      <p:sp>
        <p:nvSpPr>
          <p:cNvPr id="21" name="Circular Arrow 20"/>
          <p:cNvSpPr/>
          <p:nvPr/>
        </p:nvSpPr>
        <p:spPr>
          <a:xfrm>
            <a:off x="591740" y="3258171"/>
            <a:ext cx="360000" cy="360000"/>
          </a:xfrm>
          <a:prstGeom prst="circularArrow">
            <a:avLst>
              <a:gd name="adj1" fmla="val 6248"/>
              <a:gd name="adj2" fmla="val 1845511"/>
              <a:gd name="adj3" fmla="val 17628168"/>
              <a:gd name="adj4" fmla="val 21508106"/>
              <a:gd name="adj5" fmla="val 3124"/>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p:cNvSpPr/>
          <p:nvPr/>
        </p:nvSpPr>
        <p:spPr>
          <a:xfrm>
            <a:off x="753129" y="3409048"/>
            <a:ext cx="45719" cy="45719"/>
          </a:xfrm>
          <a:prstGeom prst="flowChartConnector">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flipH="1" flipV="1">
            <a:off x="775988" y="3301079"/>
            <a:ext cx="1"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7189" y="3431907"/>
            <a:ext cx="11657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0710" y="3044582"/>
            <a:ext cx="8382000" cy="1508105"/>
          </a:xfrm>
          <a:prstGeom prst="rect">
            <a:avLst/>
          </a:prstGeom>
          <a:noFill/>
        </p:spPr>
        <p:txBody>
          <a:bodyPr wrap="square" rtlCol="0">
            <a:spAutoFit/>
          </a:bodyPr>
          <a:lstStyle/>
          <a:p>
            <a:pPr lvl="2">
              <a:spcAft>
                <a:spcPts val="1200"/>
              </a:spcAft>
            </a:pPr>
            <a:r>
              <a:rPr lang="en-GB" sz="2400" dirty="0" smtClean="0">
                <a:solidFill>
                  <a:schemeClr val="tx2"/>
                </a:solidFill>
              </a:rPr>
              <a:t>PLANNED MEETINGS</a:t>
            </a:r>
          </a:p>
          <a:p>
            <a:pPr marL="1200150" lvl="2" indent="-285750">
              <a:spcAft>
                <a:spcPts val="600"/>
              </a:spcAft>
              <a:buFont typeface="Arial" panose="020B0604020202020204" pitchFamily="34" charset="0"/>
              <a:buChar char="•"/>
            </a:pPr>
            <a:r>
              <a:rPr lang="en-GB" sz="1600" dirty="0" smtClean="0">
                <a:solidFill>
                  <a:schemeClr val="tx2"/>
                </a:solidFill>
              </a:rPr>
              <a:t>No meeting in the September 2018 because of the upcoming GC</a:t>
            </a:r>
          </a:p>
          <a:p>
            <a:pPr marL="1200150" lvl="2" indent="-285750">
              <a:spcAft>
                <a:spcPts val="600"/>
              </a:spcAft>
              <a:buFont typeface="Arial" panose="020B0604020202020204" pitchFamily="34" charset="0"/>
              <a:buChar char="•"/>
            </a:pPr>
            <a:r>
              <a:rPr lang="en-GB" sz="1600" dirty="0" smtClean="0">
                <a:solidFill>
                  <a:schemeClr val="tx2"/>
                </a:solidFill>
              </a:rPr>
              <a:t>March 2019:		40</a:t>
            </a:r>
            <a:r>
              <a:rPr lang="en-GB" sz="1600" baseline="30000" dirty="0" smtClean="0">
                <a:solidFill>
                  <a:schemeClr val="tx2"/>
                </a:solidFill>
              </a:rPr>
              <a:t>th</a:t>
            </a:r>
            <a:r>
              <a:rPr lang="en-GB" sz="1600" dirty="0">
                <a:solidFill>
                  <a:schemeClr val="tx2"/>
                </a:solidFill>
              </a:rPr>
              <a:t> JCRB (</a:t>
            </a:r>
            <a:r>
              <a:rPr lang="en-GB" sz="1600" dirty="0" smtClean="0">
                <a:solidFill>
                  <a:schemeClr val="tx2"/>
                </a:solidFill>
              </a:rPr>
              <a:t>BIPM)</a:t>
            </a:r>
          </a:p>
          <a:p>
            <a:pPr marL="1200150" lvl="2" indent="-285750">
              <a:spcAft>
                <a:spcPts val="600"/>
              </a:spcAft>
              <a:buFont typeface="Arial" panose="020B0604020202020204" pitchFamily="34" charset="0"/>
              <a:buChar char="•"/>
            </a:pPr>
            <a:r>
              <a:rPr lang="en-GB" sz="1600" dirty="0" smtClean="0">
                <a:solidFill>
                  <a:schemeClr val="tx2"/>
                </a:solidFill>
              </a:rPr>
              <a:t>Sept. 2019:		41</a:t>
            </a:r>
            <a:r>
              <a:rPr lang="en-GB" sz="1600" baseline="30000" dirty="0" smtClean="0">
                <a:solidFill>
                  <a:schemeClr val="tx2"/>
                </a:solidFill>
              </a:rPr>
              <a:t>st</a:t>
            </a:r>
            <a:r>
              <a:rPr lang="en-GB" sz="1600" dirty="0" smtClean="0">
                <a:solidFill>
                  <a:schemeClr val="tx2"/>
                </a:solidFill>
              </a:rPr>
              <a:t> JCRB  (offer from ESMA, Dubai )</a:t>
            </a:r>
          </a:p>
        </p:txBody>
      </p:sp>
      <p:grpSp>
        <p:nvGrpSpPr>
          <p:cNvPr id="27" name="Group 26"/>
          <p:cNvGrpSpPr/>
          <p:nvPr/>
        </p:nvGrpSpPr>
        <p:grpSpPr>
          <a:xfrm>
            <a:off x="467545" y="1350802"/>
            <a:ext cx="712454" cy="733452"/>
            <a:chOff x="1639398" y="1495198"/>
            <a:chExt cx="712454" cy="733452"/>
          </a:xfrm>
        </p:grpSpPr>
        <p:sp>
          <p:nvSpPr>
            <p:cNvPr id="28" name="Shape 1203"/>
            <p:cNvSpPr/>
            <p:nvPr/>
          </p:nvSpPr>
          <p:spPr>
            <a:xfrm rot="16200000">
              <a:off x="1628899" y="1505697"/>
              <a:ext cx="733452" cy="712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6"/>
            </a:solidFill>
            <a:ln w="12700" cap="flat">
              <a:noFill/>
              <a:miter lim="400000"/>
            </a:ln>
            <a:effectLst/>
          </p:spPr>
          <p:txBody>
            <a:bodyPr wrap="square" lIns="34289" tIns="34289" rIns="34289" bIns="34289" numCol="1" anchor="ctr">
              <a:noAutofit/>
            </a:bodyPr>
            <a:lstStyle/>
            <a:p>
              <a:pPr algn="ctr">
                <a:defRPr sz="2800" b="1">
                  <a:solidFill>
                    <a:srgbClr val="1F4E79"/>
                  </a:solidFill>
                  <a:latin typeface="Helvetica"/>
                  <a:ea typeface="Helvetica"/>
                  <a:cs typeface="Helvetica"/>
                  <a:sym typeface="Helvetica"/>
                </a:defRPr>
              </a:pPr>
              <a:endParaRPr>
                <a:latin typeface="+mj-lt"/>
              </a:endParaRPr>
            </a:p>
          </p:txBody>
        </p:sp>
        <p:grpSp>
          <p:nvGrpSpPr>
            <p:cNvPr id="29" name="Group 28"/>
            <p:cNvGrpSpPr/>
            <p:nvPr/>
          </p:nvGrpSpPr>
          <p:grpSpPr>
            <a:xfrm>
              <a:off x="1751403" y="1681923"/>
              <a:ext cx="360000" cy="360000"/>
              <a:chOff x="1786515" y="1681923"/>
              <a:chExt cx="360000" cy="360000"/>
            </a:xfrm>
          </p:grpSpPr>
          <p:sp>
            <p:nvSpPr>
              <p:cNvPr id="30" name="Oval 29"/>
              <p:cNvSpPr/>
              <p:nvPr/>
            </p:nvSpPr>
            <p:spPr>
              <a:xfrm>
                <a:off x="1786515" y="1681923"/>
                <a:ext cx="360000" cy="360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1966515" y="1684601"/>
                <a:ext cx="0" cy="257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66515" y="2016192"/>
                <a:ext cx="0" cy="257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01677" y="1849057"/>
                <a:ext cx="0" cy="257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27538" y="1849057"/>
                <a:ext cx="0" cy="257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1896565" y="1760958"/>
                <a:ext cx="198120" cy="201930"/>
              </a:xfrm>
              <a:custGeom>
                <a:avLst/>
                <a:gdLst>
                  <a:gd name="connsiteX0" fmla="*/ 0 w 198120"/>
                  <a:gd name="connsiteY0" fmla="*/ 80010 h 201930"/>
                  <a:gd name="connsiteX1" fmla="*/ 66675 w 198120"/>
                  <a:gd name="connsiteY1" fmla="*/ 201930 h 201930"/>
                  <a:gd name="connsiteX2" fmla="*/ 198120 w 198120"/>
                  <a:gd name="connsiteY2" fmla="*/ 0 h 201930"/>
                </a:gdLst>
                <a:ahLst/>
                <a:cxnLst>
                  <a:cxn ang="0">
                    <a:pos x="connsiteX0" y="connsiteY0"/>
                  </a:cxn>
                  <a:cxn ang="0">
                    <a:pos x="connsiteX1" y="connsiteY1"/>
                  </a:cxn>
                  <a:cxn ang="0">
                    <a:pos x="connsiteX2" y="connsiteY2"/>
                  </a:cxn>
                </a:cxnLst>
                <a:rect l="l" t="t" r="r" b="b"/>
                <a:pathLst>
                  <a:path w="198120" h="201930">
                    <a:moveTo>
                      <a:pt x="0" y="80010"/>
                    </a:moveTo>
                    <a:lnTo>
                      <a:pt x="66675" y="201930"/>
                    </a:lnTo>
                    <a:lnTo>
                      <a:pt x="19812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800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BIPM Capacity Building &amp; Knowledge Transfer Programme</a:t>
            </a:r>
          </a:p>
        </p:txBody>
      </p:sp>
      <p:sp>
        <p:nvSpPr>
          <p:cNvPr id="3" name="Rectangle 2"/>
          <p:cNvSpPr/>
          <p:nvPr/>
        </p:nvSpPr>
        <p:spPr>
          <a:xfrm>
            <a:off x="467544" y="915566"/>
            <a:ext cx="8352928" cy="584775"/>
          </a:xfrm>
          <a:prstGeom prst="rect">
            <a:avLst/>
          </a:prstGeom>
        </p:spPr>
        <p:txBody>
          <a:bodyPr wrap="square">
            <a:spAutoFit/>
          </a:bodyPr>
          <a:lstStyle/>
          <a:p>
            <a:pPr marL="180975">
              <a:spcAft>
                <a:spcPts val="600"/>
              </a:spcAft>
            </a:pPr>
            <a:r>
              <a:rPr lang="en-GB" sz="1600" b="1" i="1" dirty="0">
                <a:solidFill>
                  <a:srgbClr val="1F497D"/>
                </a:solidFill>
              </a:rPr>
              <a:t>The aim of the BIPM CB&amp;KT programme is to increase the effectiveness with which Member States and Associates engage in the world-wide coordinated metrological system.</a:t>
            </a:r>
          </a:p>
        </p:txBody>
      </p:sp>
      <p:sp>
        <p:nvSpPr>
          <p:cNvPr id="5" name="Content Placeholder 1"/>
          <p:cNvSpPr txBox="1">
            <a:spLocks/>
          </p:cNvSpPr>
          <p:nvPr/>
        </p:nvSpPr>
        <p:spPr>
          <a:xfrm>
            <a:off x="467544" y="1783795"/>
            <a:ext cx="4331088" cy="2304256"/>
          </a:xfrm>
          <a:prstGeom prst="rect">
            <a:avLst/>
          </a:prstGeom>
        </p:spPr>
        <p:txBody>
          <a:bodyPr/>
          <a:lstStyle>
            <a:lvl1pPr marL="342900" indent="-342900" algn="l" defTabSz="914400" rtl="0" eaLnBrk="1" latinLnBrk="0" hangingPunct="1">
              <a:spcBef>
                <a:spcPct val="20000"/>
              </a:spcBef>
              <a:buSzPct val="80000"/>
              <a:buFontTx/>
              <a:buBlip>
                <a:blip r:embed="rId2"/>
              </a:buBlip>
              <a:defRPr sz="2400" kern="1200">
                <a:solidFill>
                  <a:srgbClr val="193B7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193B7F"/>
                </a:solidFill>
                <a:latin typeface="+mn-lt"/>
                <a:ea typeface="+mn-ea"/>
                <a:cs typeface="+mn-cs"/>
              </a:defRPr>
            </a:lvl2pPr>
            <a:lvl3pPr marL="1143000" indent="-228600" algn="l" defTabSz="914400" rtl="0" eaLnBrk="1" latinLnBrk="0" hangingPunct="1">
              <a:spcBef>
                <a:spcPct val="20000"/>
              </a:spcBef>
              <a:buSzPct val="70000"/>
              <a:buFontTx/>
              <a:buBlip>
                <a:blip r:embed="rId2"/>
              </a:buBlip>
              <a:defRPr sz="1800" kern="1200">
                <a:solidFill>
                  <a:srgbClr val="193B7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193B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193B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400" b="1" i="1" dirty="0">
                <a:solidFill>
                  <a:schemeClr val="tx2"/>
                </a:solidFill>
                <a:cs typeface="Times New Roman"/>
              </a:rPr>
              <a:t>CB&amp;KT Programme goals</a:t>
            </a:r>
          </a:p>
          <a:p>
            <a:pPr marL="536575" indent="-249238">
              <a:spcBef>
                <a:spcPts val="600"/>
              </a:spcBef>
              <a:spcAft>
                <a:spcPts val="600"/>
              </a:spcAft>
            </a:pPr>
            <a:r>
              <a:rPr lang="en-US" sz="1300" i="1" dirty="0">
                <a:solidFill>
                  <a:srgbClr val="1F497D"/>
                </a:solidFill>
                <a:latin typeface="Calibri Light" panose="020F0302020204030204" pitchFamily="34" charset="0"/>
              </a:rPr>
              <a:t>To reinforce the international metrology system and to “balance the load” amongst the NMIs.</a:t>
            </a:r>
          </a:p>
          <a:p>
            <a:pPr marL="536575" indent="-249238">
              <a:spcBef>
                <a:spcPts val="600"/>
              </a:spcBef>
              <a:spcAft>
                <a:spcPts val="600"/>
              </a:spcAft>
            </a:pPr>
            <a:r>
              <a:rPr lang="en-US" sz="1300" i="1" dirty="0">
                <a:solidFill>
                  <a:srgbClr val="1F497D"/>
                </a:solidFill>
                <a:latin typeface="Calibri Light" panose="020F0302020204030204" pitchFamily="34" charset="0"/>
              </a:rPr>
              <a:t>To promote efficient operation of the system.</a:t>
            </a:r>
          </a:p>
          <a:p>
            <a:pPr marL="536575" indent="-249238">
              <a:spcBef>
                <a:spcPts val="600"/>
              </a:spcBef>
              <a:spcAft>
                <a:spcPts val="600"/>
              </a:spcAft>
            </a:pPr>
            <a:r>
              <a:rPr lang="en-US" sz="1300" i="1" dirty="0">
                <a:solidFill>
                  <a:srgbClr val="1F497D"/>
                </a:solidFill>
                <a:latin typeface="Calibri Light" panose="020F0302020204030204" pitchFamily="34" charset="0"/>
              </a:rPr>
              <a:t>To aid NMIs from Countries and Economies with Emerging Metrology Systems (CEEMS) to engage appropriately and effectively with the international measurement system.</a:t>
            </a:r>
          </a:p>
        </p:txBody>
      </p:sp>
      <p:sp>
        <p:nvSpPr>
          <p:cNvPr id="9" name="Прямоугольник 1"/>
          <p:cNvSpPr/>
          <p:nvPr/>
        </p:nvSpPr>
        <p:spPr>
          <a:xfrm>
            <a:off x="4892625" y="1563638"/>
            <a:ext cx="1564460" cy="954107"/>
          </a:xfrm>
          <a:prstGeom prst="rect">
            <a:avLst/>
          </a:prstGeom>
          <a:solidFill>
            <a:schemeClr val="bg1"/>
          </a:solidFill>
          <a:ln w="12700" cap="flat">
            <a:solidFill>
              <a:schemeClr val="accent1"/>
            </a:solidFill>
            <a:miter lim="400000"/>
          </a:ln>
          <a:effectLst/>
        </p:spPr>
        <p:txBody>
          <a:bodyPr wrap="square" lIns="72000" tIns="34289" rIns="72000" bIns="34289" numCol="1" anchor="ctr">
            <a:noAutofit/>
          </a:bodyPr>
          <a:lstStyle/>
          <a:p>
            <a:pPr algn="just"/>
            <a:r>
              <a:rPr lang="en-US" sz="1400" b="1" dirty="0">
                <a:solidFill>
                  <a:srgbClr val="1D3B7F"/>
                </a:solidFill>
              </a:rPr>
              <a:t>CB&amp;KT initiatives</a:t>
            </a:r>
            <a:endParaRPr lang="en-US" sz="1400" b="1" dirty="0" smtClean="0">
              <a:solidFill>
                <a:srgbClr val="1D3B7F"/>
              </a:solidFill>
            </a:endParaRPr>
          </a:p>
          <a:p>
            <a:pPr algn="just"/>
            <a:r>
              <a:rPr lang="en-US" sz="1200" dirty="0" smtClean="0">
                <a:solidFill>
                  <a:srgbClr val="1D3B7F"/>
                </a:solidFill>
                <a:latin typeface="Calibri Light" panose="020F0302020204030204" pitchFamily="34" charset="0"/>
              </a:rPr>
              <a:t>11 </a:t>
            </a:r>
            <a:r>
              <a:rPr lang="en-US" sz="1200" dirty="0" smtClean="0">
                <a:solidFill>
                  <a:srgbClr val="1D3B7F"/>
                </a:solidFill>
                <a:latin typeface="Calibri Light" panose="020F0302020204030204" pitchFamily="34" charset="0"/>
              </a:rPr>
              <a:t>Completed </a:t>
            </a:r>
            <a:endParaRPr lang="en-US" sz="1200" dirty="0">
              <a:solidFill>
                <a:srgbClr val="1D3B7F"/>
              </a:solidFill>
              <a:latin typeface="Calibri Light" panose="020F0302020204030204" pitchFamily="34" charset="0"/>
            </a:endParaRPr>
          </a:p>
          <a:p>
            <a:pPr algn="just"/>
            <a:r>
              <a:rPr lang="en-US" sz="1200" dirty="0" smtClean="0">
                <a:solidFill>
                  <a:srgbClr val="1D3B7F"/>
                </a:solidFill>
                <a:latin typeface="Calibri Light" panose="020F0302020204030204" pitchFamily="34" charset="0"/>
              </a:rPr>
              <a:t>4 Ongoing </a:t>
            </a:r>
          </a:p>
          <a:p>
            <a:pPr algn="just"/>
            <a:r>
              <a:rPr lang="en-US" sz="1200" dirty="0" smtClean="0">
                <a:solidFill>
                  <a:srgbClr val="1D3B7F"/>
                </a:solidFill>
                <a:latin typeface="Calibri Light" panose="020F0302020204030204" pitchFamily="34" charset="0"/>
              </a:rPr>
              <a:t>5 </a:t>
            </a:r>
            <a:r>
              <a:rPr lang="en-US" sz="1200" dirty="0" smtClean="0">
                <a:solidFill>
                  <a:srgbClr val="1D3B7F"/>
                </a:solidFill>
                <a:latin typeface="Calibri Light" panose="020F0302020204030204" pitchFamily="34" charset="0"/>
              </a:rPr>
              <a:t>Planned so far</a:t>
            </a:r>
            <a:endParaRPr lang="en-US" sz="1200" dirty="0">
              <a:solidFill>
                <a:srgbClr val="1D3B7F"/>
              </a:solidFill>
              <a:latin typeface="Calibri Light" panose="020F0302020204030204" pitchFamily="34" charset="0"/>
            </a:endParaRPr>
          </a:p>
        </p:txBody>
      </p:sp>
      <p:pic>
        <p:nvPicPr>
          <p:cNvPr id="6" name="Picture 5"/>
          <p:cNvPicPr>
            <a:picLocks noChangeAspect="1"/>
          </p:cNvPicPr>
          <p:nvPr/>
        </p:nvPicPr>
        <p:blipFill>
          <a:blip r:embed="rId3"/>
          <a:stretch>
            <a:fillRect/>
          </a:stretch>
        </p:blipFill>
        <p:spPr>
          <a:xfrm>
            <a:off x="4798632" y="2886689"/>
            <a:ext cx="3888168" cy="1874602"/>
          </a:xfrm>
          <a:prstGeom prst="rect">
            <a:avLst/>
          </a:prstGeom>
          <a:noFill/>
          <a:ln w="9525">
            <a:solidFill>
              <a:srgbClr val="8064A2"/>
            </a:solidFill>
            <a:miter lim="800000"/>
            <a:headEnd/>
            <a:tailEnd/>
          </a:ln>
          <a:effectLst/>
        </p:spPr>
      </p:pic>
      <p:sp>
        <p:nvSpPr>
          <p:cNvPr id="10" name="Прямоугольник 1"/>
          <p:cNvSpPr/>
          <p:nvPr/>
        </p:nvSpPr>
        <p:spPr>
          <a:xfrm>
            <a:off x="6156177" y="1893932"/>
            <a:ext cx="2808311" cy="1043902"/>
          </a:xfrm>
          <a:prstGeom prst="rect">
            <a:avLst/>
          </a:prstGeom>
          <a:solidFill>
            <a:schemeClr val="accent4"/>
          </a:solidFill>
          <a:ln w="12700" cap="flat">
            <a:noFill/>
            <a:miter lim="400000"/>
          </a:ln>
          <a:effectLst/>
        </p:spPr>
        <p:txBody>
          <a:bodyPr wrap="square" lIns="72000" tIns="34289" rIns="34289" bIns="34289" numCol="1" anchor="ctr">
            <a:noAutofit/>
          </a:bodyPr>
          <a:lstStyle/>
          <a:p>
            <a:r>
              <a:rPr lang="en-US" sz="1400" b="1" dirty="0" smtClean="0">
                <a:solidFill>
                  <a:schemeClr val="bg1"/>
                </a:solidFill>
                <a:latin typeface="+mj-lt"/>
                <a:ea typeface="Helvetica"/>
                <a:cs typeface="Helvetica"/>
              </a:rPr>
              <a:t>255 </a:t>
            </a:r>
            <a:r>
              <a:rPr lang="en-US" sz="1400" b="1" dirty="0" smtClean="0">
                <a:solidFill>
                  <a:schemeClr val="bg1"/>
                </a:solidFill>
                <a:latin typeface="+mj-lt"/>
                <a:ea typeface="Helvetica"/>
                <a:cs typeface="Helvetica"/>
              </a:rPr>
              <a:t>participants </a:t>
            </a:r>
            <a:r>
              <a:rPr lang="en-US" sz="1400" b="1" dirty="0" smtClean="0">
                <a:solidFill>
                  <a:schemeClr val="bg1"/>
                </a:solidFill>
                <a:latin typeface="+mj-lt"/>
                <a:ea typeface="Helvetica"/>
                <a:cs typeface="Helvetica"/>
              </a:rPr>
              <a:t>(124 </a:t>
            </a:r>
            <a:r>
              <a:rPr lang="en-US" sz="1400" b="1" dirty="0" smtClean="0">
                <a:solidFill>
                  <a:schemeClr val="bg1"/>
                </a:solidFill>
                <a:latin typeface="+mj-lt"/>
                <a:ea typeface="Helvetica"/>
                <a:cs typeface="Helvetica"/>
              </a:rPr>
              <a:t>at the BIPM)  </a:t>
            </a:r>
            <a:r>
              <a:rPr lang="en-US" sz="1400" b="1" dirty="0">
                <a:solidFill>
                  <a:schemeClr val="bg1"/>
                </a:solidFill>
                <a:latin typeface="+mj-lt"/>
                <a:ea typeface="Helvetica"/>
                <a:cs typeface="Helvetica"/>
              </a:rPr>
              <a:t>from </a:t>
            </a:r>
            <a:r>
              <a:rPr lang="en-US" sz="1400" b="1" dirty="0" smtClean="0">
                <a:solidFill>
                  <a:schemeClr val="bg1"/>
                </a:solidFill>
                <a:latin typeface="+mj-lt"/>
                <a:ea typeface="Helvetica"/>
                <a:cs typeface="Helvetica"/>
              </a:rPr>
              <a:t>76 </a:t>
            </a:r>
            <a:r>
              <a:rPr lang="en-US" sz="1400" b="1" dirty="0">
                <a:solidFill>
                  <a:schemeClr val="bg1"/>
                </a:solidFill>
                <a:latin typeface="+mj-lt"/>
                <a:ea typeface="Helvetica"/>
                <a:cs typeface="Helvetica"/>
              </a:rPr>
              <a:t>countries </a:t>
            </a:r>
            <a:r>
              <a:rPr lang="en-US" sz="1400" b="1" dirty="0" smtClean="0">
                <a:solidFill>
                  <a:schemeClr val="bg1"/>
                </a:solidFill>
                <a:latin typeface="+mj-lt"/>
                <a:ea typeface="Helvetica"/>
                <a:cs typeface="Helvetica"/>
              </a:rPr>
              <a:t>participated in </a:t>
            </a:r>
            <a:r>
              <a:rPr lang="en-US" sz="1400" b="1" dirty="0">
                <a:solidFill>
                  <a:schemeClr val="bg1"/>
                </a:solidFill>
                <a:latin typeface="+mj-lt"/>
                <a:ea typeface="Helvetica"/>
                <a:cs typeface="Helvetica"/>
              </a:rPr>
              <a:t>various training courses! </a:t>
            </a:r>
          </a:p>
        </p:txBody>
      </p:sp>
    </p:spTree>
    <p:extLst>
      <p:ext uri="{BB962C8B-B14F-4D97-AF65-F5344CB8AC3E}">
        <p14:creationId xmlns:p14="http://schemas.microsoft.com/office/powerpoint/2010/main" val="167965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BIPM Capacity Building &amp; Knowledge Transfer Programme</a:t>
            </a:r>
          </a:p>
        </p:txBody>
      </p:sp>
      <p:sp>
        <p:nvSpPr>
          <p:cNvPr id="4" name="Rectangle 3"/>
          <p:cNvSpPr/>
          <p:nvPr/>
        </p:nvSpPr>
        <p:spPr>
          <a:xfrm>
            <a:off x="323528" y="915566"/>
            <a:ext cx="6048672" cy="1754326"/>
          </a:xfrm>
          <a:prstGeom prst="rect">
            <a:avLst/>
          </a:prstGeom>
        </p:spPr>
        <p:txBody>
          <a:bodyPr wrap="square">
            <a:spAutoFit/>
          </a:bodyPr>
          <a:lstStyle/>
          <a:p>
            <a:r>
              <a:rPr lang="en-US" b="1" dirty="0"/>
              <a:t>Action 39/1 </a:t>
            </a:r>
            <a:r>
              <a:rPr lang="en-US" dirty="0">
                <a:solidFill>
                  <a:schemeClr val="accent1">
                    <a:lumMod val="75000"/>
                  </a:schemeClr>
                </a:solidFill>
              </a:rPr>
              <a:t>Each RMO will send the name of a person responsible for capacity building activities in their region to C Kuanbayev at BIPM together with a </a:t>
            </a:r>
            <a:r>
              <a:rPr lang="en-US" dirty="0" smtClean="0">
                <a:solidFill>
                  <a:schemeClr val="accent1">
                    <a:lumMod val="75000"/>
                  </a:schemeClr>
                </a:solidFill>
              </a:rPr>
              <a:t>short </a:t>
            </a:r>
            <a:r>
              <a:rPr lang="en-US" dirty="0">
                <a:solidFill>
                  <a:schemeClr val="accent1">
                    <a:lumMod val="75000"/>
                  </a:schemeClr>
                </a:solidFill>
              </a:rPr>
              <a:t>description of the RMO’s vision for capacity building activities both at the regional and the JCRB levels (by 30th April 2018). BIPM will circulate a summary of the responses to the JCRB.</a:t>
            </a:r>
            <a:endParaRPr lang="en-GB" dirty="0">
              <a:solidFill>
                <a:schemeClr val="accent1">
                  <a:lumMod val="75000"/>
                </a:schemeClr>
              </a:solidFill>
            </a:endParaRPr>
          </a:p>
        </p:txBody>
      </p:sp>
      <p:sp>
        <p:nvSpPr>
          <p:cNvPr id="7" name="Rectangle 6"/>
          <p:cNvSpPr/>
          <p:nvPr/>
        </p:nvSpPr>
        <p:spPr>
          <a:xfrm>
            <a:off x="1763688" y="2704514"/>
            <a:ext cx="7248797" cy="2031325"/>
          </a:xfrm>
          <a:prstGeom prst="rect">
            <a:avLst/>
          </a:prstGeom>
        </p:spPr>
        <p:txBody>
          <a:bodyPr wrap="square">
            <a:spAutoFit/>
          </a:bodyPr>
          <a:lstStyle/>
          <a:p>
            <a:r>
              <a:rPr lang="en-US" b="1" dirty="0"/>
              <a:t>Resolution 39/1</a:t>
            </a:r>
            <a:r>
              <a:rPr lang="en-US" dirty="0"/>
              <a:t> </a:t>
            </a:r>
            <a:r>
              <a:rPr lang="en-US" dirty="0" smtClean="0">
                <a:solidFill>
                  <a:schemeClr val="accent1">
                    <a:lumMod val="75000"/>
                  </a:schemeClr>
                </a:solidFill>
              </a:rPr>
              <a:t>The </a:t>
            </a:r>
            <a:r>
              <a:rPr lang="en-US" dirty="0">
                <a:solidFill>
                  <a:schemeClr val="accent1">
                    <a:lumMod val="75000"/>
                  </a:schemeClr>
                </a:solidFill>
              </a:rPr>
              <a:t>JCRB welcomes the efforts made by BIPM in </a:t>
            </a:r>
            <a:r>
              <a:rPr lang="en-US" dirty="0" err="1">
                <a:solidFill>
                  <a:schemeClr val="accent1">
                    <a:lumMod val="75000"/>
                  </a:schemeClr>
                </a:solidFill>
              </a:rPr>
              <a:t>realising</a:t>
            </a:r>
            <a:r>
              <a:rPr lang="en-US" dirty="0">
                <a:solidFill>
                  <a:schemeClr val="accent1">
                    <a:lumMod val="75000"/>
                  </a:schemeClr>
                </a:solidFill>
              </a:rPr>
              <a:t> the Capacity Building and Knowledge Transfer (CBKT) </a:t>
            </a:r>
            <a:r>
              <a:rPr lang="en-US" dirty="0" err="1">
                <a:solidFill>
                  <a:schemeClr val="accent1">
                    <a:lumMod val="75000"/>
                  </a:schemeClr>
                </a:solidFill>
              </a:rPr>
              <a:t>programme</a:t>
            </a:r>
            <a:r>
              <a:rPr lang="en-US" dirty="0">
                <a:solidFill>
                  <a:schemeClr val="accent1">
                    <a:lumMod val="75000"/>
                  </a:schemeClr>
                </a:solidFill>
              </a:rPr>
              <a:t> and encourages its further implementation. Furthermore, the JCRB supports the proposal to include those CBKT activities that directly support the effective and efficient operation of the CIPM MRA as core activities within the next BIPM work </a:t>
            </a:r>
            <a:r>
              <a:rPr lang="en-US" dirty="0" err="1">
                <a:solidFill>
                  <a:schemeClr val="accent1">
                    <a:lumMod val="75000"/>
                  </a:schemeClr>
                </a:solidFill>
              </a:rPr>
              <a:t>programme</a:t>
            </a:r>
            <a:r>
              <a:rPr lang="en-US" dirty="0">
                <a:solidFill>
                  <a:schemeClr val="accent1">
                    <a:lumMod val="75000"/>
                  </a:schemeClr>
                </a:solidFill>
              </a:rPr>
              <a:t>, and encourages the BIPM and the RMOs to develop a framework approach for the delivery of capacity building activities. </a:t>
            </a:r>
            <a:endParaRPr lang="en-GB" dirty="0">
              <a:solidFill>
                <a:schemeClr val="accent1">
                  <a:lumMod val="75000"/>
                </a:schemeClr>
              </a:solidFill>
            </a:endParaRPr>
          </a:p>
        </p:txBody>
      </p:sp>
      <p:pic>
        <p:nvPicPr>
          <p:cNvPr id="6148" name="Picture 4" descr="BIPM CBKT progra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203598"/>
            <a:ext cx="1619250"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6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JCRB Outcomes</a:t>
            </a:r>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51152" b="41003"/>
          <a:stretch/>
        </p:blipFill>
        <p:spPr bwMode="auto">
          <a:xfrm>
            <a:off x="309323" y="843558"/>
            <a:ext cx="8698822" cy="3363192"/>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2"/>
          <p:cNvSpPr txBox="1">
            <a:spLocks noChangeArrowheads="1"/>
          </p:cNvSpPr>
          <p:nvPr/>
        </p:nvSpPr>
        <p:spPr bwMode="auto">
          <a:xfrm>
            <a:off x="3923928" y="4240786"/>
            <a:ext cx="5029005" cy="400110"/>
          </a:xfrm>
          <a:prstGeom prst="rect">
            <a:avLst/>
          </a:prstGeom>
          <a:ln/>
          <a:extLst/>
        </p:spPr>
        <p:style>
          <a:lnRef idx="3">
            <a:schemeClr val="lt1"/>
          </a:lnRef>
          <a:fillRef idx="1">
            <a:schemeClr val="accent6"/>
          </a:fillRef>
          <a:effectRef idx="1">
            <a:schemeClr val="accent6"/>
          </a:effectRef>
          <a:fontRef idx="minor">
            <a:schemeClr val="lt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solidFill>
                  <a:schemeClr val="bg1"/>
                </a:solidFill>
                <a:latin typeface="Arial" charset="0"/>
                <a:hlinkClick r:id="rId3"/>
              </a:rPr>
              <a:t>http://</a:t>
            </a:r>
            <a:r>
              <a:rPr lang="en-US" altLang="en-US" dirty="0">
                <a:solidFill>
                  <a:schemeClr val="bg1"/>
                </a:solidFill>
                <a:latin typeface="Arial" charset="0"/>
                <a:hlinkClick r:id="rId3"/>
              </a:rPr>
              <a:t>www.bipm.org/jsp/en/JCRBOutcomes.jsp</a:t>
            </a:r>
            <a:endParaRPr lang="en-US" altLang="en-US" sz="2000" dirty="0">
              <a:solidFill>
                <a:schemeClr val="bg1"/>
              </a:solidFill>
              <a:latin typeface="Arial" charset="0"/>
            </a:endParaRPr>
          </a:p>
        </p:txBody>
      </p:sp>
    </p:spTree>
    <p:extLst>
      <p:ext uri="{BB962C8B-B14F-4D97-AF65-F5344CB8AC3E}">
        <p14:creationId xmlns:p14="http://schemas.microsoft.com/office/powerpoint/2010/main" val="167226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Resolution 38/1 of the 38</a:t>
            </a:r>
            <a:r>
              <a:rPr lang="en-GB" baseline="30000" dirty="0" smtClean="0"/>
              <a:t>th</a:t>
            </a:r>
            <a:r>
              <a:rPr lang="en-GB" dirty="0" smtClean="0"/>
              <a:t> JCRB Meeting</a:t>
            </a:r>
            <a:endParaRPr lang="en-GB" dirty="0"/>
          </a:p>
        </p:txBody>
      </p:sp>
      <p:sp>
        <p:nvSpPr>
          <p:cNvPr id="3" name="Rectangle 2"/>
          <p:cNvSpPr/>
          <p:nvPr/>
        </p:nvSpPr>
        <p:spPr>
          <a:xfrm>
            <a:off x="179512" y="987574"/>
            <a:ext cx="8784976" cy="3416320"/>
          </a:xfrm>
          <a:prstGeom prst="rect">
            <a:avLst/>
          </a:prstGeom>
        </p:spPr>
        <p:txBody>
          <a:bodyPr wrap="square">
            <a:spAutoFit/>
          </a:bodyPr>
          <a:lstStyle/>
          <a:p>
            <a:r>
              <a:rPr lang="en-GB" b="1" dirty="0">
                <a:solidFill>
                  <a:schemeClr val="accent1"/>
                </a:solidFill>
              </a:rPr>
              <a:t>Resolution 38/1 (Risk-based CMC Review and Representative CMCs):</a:t>
            </a:r>
            <a:r>
              <a:rPr lang="en-GB" dirty="0">
                <a:solidFill>
                  <a:schemeClr val="accent1"/>
                </a:solidFill>
              </a:rPr>
              <a:t> </a:t>
            </a:r>
            <a:r>
              <a:rPr lang="en-GB" dirty="0"/>
              <a:t>RMOs and </a:t>
            </a:r>
            <a:r>
              <a:rPr lang="en-GB" dirty="0">
                <a:solidFill>
                  <a:srgbClr val="C00000"/>
                </a:solidFill>
              </a:rPr>
              <a:t>CC</a:t>
            </a:r>
            <a:r>
              <a:rPr lang="en-GB" dirty="0"/>
              <a:t>s are encouraged </a:t>
            </a:r>
            <a:r>
              <a:rPr lang="en-GB" dirty="0" smtClean="0"/>
              <a:t>to further </a:t>
            </a:r>
            <a:r>
              <a:rPr lang="en-GB" dirty="0"/>
              <a:t>implement a </a:t>
            </a:r>
            <a:r>
              <a:rPr lang="en-GB" dirty="0">
                <a:solidFill>
                  <a:srgbClr val="C00000"/>
                </a:solidFill>
              </a:rPr>
              <a:t>risk-based approach</a:t>
            </a:r>
            <a:r>
              <a:rPr lang="en-GB" dirty="0"/>
              <a:t> to review of CMCs and to develop statements for the levels </a:t>
            </a:r>
            <a:r>
              <a:rPr lang="en-GB" dirty="0" smtClean="0"/>
              <a:t>of CMCs </a:t>
            </a:r>
            <a:r>
              <a:rPr lang="en-GB" dirty="0"/>
              <a:t>for which an intra-RMO review may be sufficient for the purposes of international acceptance.</a:t>
            </a:r>
          </a:p>
          <a:p>
            <a:r>
              <a:rPr lang="en-GB" dirty="0"/>
              <a:t>Taking note of the needs of NMIs and DIs at all levels, as a means towards implementation </a:t>
            </a:r>
            <a:r>
              <a:rPr lang="en-GB" dirty="0" smtClean="0"/>
              <a:t>of recommendation 3b of the CIPM MRA review, the JCRB encourages Consultative Committees and the BIPM to continue to explore means to allow NMIs and DIs to publish CMCs in the KCDB for </a:t>
            </a:r>
            <a:r>
              <a:rPr lang="en-GB" dirty="0" smtClean="0">
                <a:solidFill>
                  <a:srgbClr val="C00000"/>
                </a:solidFill>
              </a:rPr>
              <a:t>only their smallest uncertainty capabilities</a:t>
            </a:r>
            <a:r>
              <a:rPr lang="en-GB" dirty="0" smtClean="0"/>
              <a:t> that are then used to support related services covered by their approved Quality System. Proposals are requested as to how to show the link between these capabilities </a:t>
            </a:r>
            <a:r>
              <a:rPr lang="en-GB" dirty="0"/>
              <a:t>and the “representative” CMCs. RMOs are encouraged to propose additions to the </a:t>
            </a:r>
            <a:r>
              <a:rPr lang="en-GB" dirty="0" smtClean="0"/>
              <a:t>Quality System </a:t>
            </a:r>
            <a:r>
              <a:rPr lang="en-GB" dirty="0"/>
              <a:t>review process to effect a fit-for-purpose review of these capabilities. </a:t>
            </a:r>
          </a:p>
        </p:txBody>
      </p:sp>
    </p:spTree>
    <p:extLst>
      <p:ext uri="{BB962C8B-B14F-4D97-AF65-F5344CB8AC3E}">
        <p14:creationId xmlns:p14="http://schemas.microsoft.com/office/powerpoint/2010/main" val="25186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documents on CMCs and comparisons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12797"/>
            <a:ext cx="7871123" cy="378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88405"/>
            <a:ext cx="7344816" cy="377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67544" y="3435846"/>
            <a:ext cx="792088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
          <p:cNvSpPr>
            <a:spLocks noChangeArrowheads="1"/>
          </p:cNvSpPr>
          <p:nvPr/>
        </p:nvSpPr>
        <p:spPr bwMode="auto">
          <a:xfrm>
            <a:off x="3275856" y="4299942"/>
            <a:ext cx="5708679" cy="36933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solidFill>
                  <a:srgbClr val="C0504D"/>
                </a:solidFill>
                <a:latin typeface="Arial" charset="0"/>
                <a:hlinkClick r:id="rId4"/>
              </a:rPr>
              <a:t>http://</a:t>
            </a:r>
            <a:r>
              <a:rPr lang="en-US" altLang="en-US" dirty="0">
                <a:solidFill>
                  <a:srgbClr val="C0504D"/>
                </a:solidFill>
                <a:latin typeface="Arial" charset="0"/>
                <a:hlinkClick r:id="rId4"/>
              </a:rPr>
              <a:t>www.bipm.org/en/cipm-mra/cipm-mra-documents</a:t>
            </a:r>
            <a:r>
              <a:rPr lang="en-US" altLang="en-US" sz="1400" dirty="0" smtClean="0">
                <a:solidFill>
                  <a:srgbClr val="C0504D"/>
                </a:solidFill>
                <a:latin typeface="Arial" charset="0"/>
                <a:hlinkClick r:id="rId4"/>
              </a:rPr>
              <a:t>/</a:t>
            </a:r>
            <a:endParaRPr lang="en-US" altLang="en-US" sz="1400" dirty="0">
              <a:solidFill>
                <a:srgbClr val="C0504D"/>
              </a:solidFill>
              <a:latin typeface="Arial" charset="0"/>
              <a:hlinkClick r:id="rId4"/>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51" y="888406"/>
            <a:ext cx="7548257" cy="2911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3419872" y="1347614"/>
            <a:ext cx="230425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3170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382" y="1466941"/>
            <a:ext cx="6629866" cy="3265049"/>
          </a:xfrm>
        </p:spPr>
        <p:txBody>
          <a:bodyPr>
            <a:noAutofit/>
          </a:bodyPr>
          <a:lstStyle/>
          <a:p>
            <a:pPr marL="400050">
              <a:spcBef>
                <a:spcPts val="0"/>
              </a:spcBef>
              <a:buFont typeface="+mj-lt"/>
              <a:buAutoNum type="arabicPeriod"/>
            </a:pPr>
            <a:r>
              <a:rPr lang="en-GB" sz="1600" dirty="0" smtClean="0">
                <a:solidFill>
                  <a:schemeClr val="accent1">
                    <a:lumMod val="50000"/>
                  </a:schemeClr>
                </a:solidFill>
              </a:rPr>
              <a:t>Template </a:t>
            </a:r>
            <a:r>
              <a:rPr lang="en-GB" sz="1600" dirty="0">
                <a:solidFill>
                  <a:schemeClr val="accent1">
                    <a:lumMod val="50000"/>
                  </a:schemeClr>
                </a:solidFill>
              </a:rPr>
              <a:t>for CMCs with uncertainty matrices was </a:t>
            </a:r>
            <a:r>
              <a:rPr lang="en-GB" sz="1600" dirty="0" smtClean="0">
                <a:solidFill>
                  <a:schemeClr val="accent1">
                    <a:lumMod val="50000"/>
                  </a:schemeClr>
                </a:solidFill>
              </a:rPr>
              <a:t>changed</a:t>
            </a:r>
          </a:p>
          <a:p>
            <a:pPr marL="400050">
              <a:spcBef>
                <a:spcPts val="0"/>
              </a:spcBef>
              <a:buFont typeface="+mj-lt"/>
              <a:buAutoNum type="arabicPeriod"/>
            </a:pPr>
            <a:endParaRPr lang="en-GB" sz="1600" dirty="0">
              <a:solidFill>
                <a:schemeClr val="accent1">
                  <a:lumMod val="50000"/>
                </a:schemeClr>
              </a:solidFill>
            </a:endParaRPr>
          </a:p>
          <a:p>
            <a:pPr marL="400050">
              <a:spcBef>
                <a:spcPts val="0"/>
              </a:spcBef>
              <a:buFont typeface="+mj-lt"/>
              <a:buAutoNum type="arabicPeriod"/>
            </a:pPr>
            <a:endParaRPr lang="en-GB" sz="1600" dirty="0" smtClean="0">
              <a:solidFill>
                <a:schemeClr val="accent1">
                  <a:lumMod val="50000"/>
                </a:schemeClr>
              </a:solidFill>
            </a:endParaRPr>
          </a:p>
          <a:p>
            <a:pPr marL="400050">
              <a:spcBef>
                <a:spcPts val="0"/>
              </a:spcBef>
              <a:buFont typeface="+mj-lt"/>
              <a:buAutoNum type="arabicPeriod"/>
            </a:pPr>
            <a:endParaRPr lang="en-GB" sz="1600" dirty="0" smtClean="0">
              <a:solidFill>
                <a:schemeClr val="accent1">
                  <a:lumMod val="50000"/>
                </a:schemeClr>
              </a:solidFill>
            </a:endParaRPr>
          </a:p>
          <a:p>
            <a:pPr marL="400050">
              <a:spcBef>
                <a:spcPts val="0"/>
              </a:spcBef>
              <a:buFont typeface="+mj-lt"/>
              <a:buAutoNum type="arabicPeriod"/>
            </a:pPr>
            <a:endParaRPr lang="en-GB" sz="1600" dirty="0" smtClean="0">
              <a:solidFill>
                <a:schemeClr val="accent1">
                  <a:lumMod val="50000"/>
                </a:schemeClr>
              </a:solidFill>
            </a:endParaRPr>
          </a:p>
          <a:p>
            <a:pPr marL="400050">
              <a:spcBef>
                <a:spcPts val="0"/>
              </a:spcBef>
              <a:buFont typeface="+mj-lt"/>
              <a:buAutoNum type="arabicPeriod"/>
            </a:pPr>
            <a:endParaRPr lang="en-GB" sz="1600" dirty="0">
              <a:solidFill>
                <a:schemeClr val="accent1">
                  <a:lumMod val="50000"/>
                </a:schemeClr>
              </a:solidFill>
            </a:endParaRPr>
          </a:p>
          <a:p>
            <a:pPr marL="400050">
              <a:spcBef>
                <a:spcPts val="0"/>
              </a:spcBef>
              <a:buFont typeface="+mj-lt"/>
              <a:buAutoNum type="arabicPeriod"/>
            </a:pPr>
            <a:endParaRPr lang="en-GB" sz="1600" dirty="0" smtClean="0">
              <a:solidFill>
                <a:schemeClr val="accent1">
                  <a:lumMod val="50000"/>
                </a:schemeClr>
              </a:solidFill>
            </a:endParaRPr>
          </a:p>
          <a:p>
            <a:pPr marL="400050">
              <a:lnSpc>
                <a:spcPct val="120000"/>
              </a:lnSpc>
              <a:spcBef>
                <a:spcPts val="0"/>
              </a:spcBef>
              <a:buFont typeface="+mj-lt"/>
              <a:buAutoNum type="arabicPeriod"/>
            </a:pPr>
            <a:r>
              <a:rPr lang="en-GB" sz="1600" dirty="0" smtClean="0">
                <a:solidFill>
                  <a:schemeClr val="tx2"/>
                </a:solidFill>
              </a:rPr>
              <a:t>Text </a:t>
            </a:r>
            <a:r>
              <a:rPr lang="en-GB" sz="1600" dirty="0">
                <a:solidFill>
                  <a:schemeClr val="tx2"/>
                </a:solidFill>
              </a:rPr>
              <a:t>in p.5 of section </a:t>
            </a:r>
            <a:r>
              <a:rPr lang="en-GB" sz="1600" dirty="0" smtClean="0">
                <a:solidFill>
                  <a:schemeClr val="tx2"/>
                </a:solidFill>
              </a:rPr>
              <a:t>5.3 about the </a:t>
            </a:r>
            <a:r>
              <a:rPr lang="en-GB" sz="1600" dirty="0" err="1" smtClean="0">
                <a:solidFill>
                  <a:schemeClr val="tx2"/>
                </a:solidFill>
              </a:rPr>
              <a:t>possibilty</a:t>
            </a:r>
            <a:r>
              <a:rPr lang="en-GB" sz="1600" dirty="0" smtClean="0">
                <a:solidFill>
                  <a:schemeClr val="tx2"/>
                </a:solidFill>
              </a:rPr>
              <a:t> </a:t>
            </a:r>
            <a:r>
              <a:rPr lang="en-GB" sz="1600" dirty="0" smtClean="0">
                <a:solidFill>
                  <a:schemeClr val="accent2"/>
                </a:solidFill>
              </a:rPr>
              <a:t>of changing  date for review submission</a:t>
            </a:r>
            <a:r>
              <a:rPr lang="en-GB" sz="1600" dirty="0" smtClean="0">
                <a:solidFill>
                  <a:schemeClr val="tx2"/>
                </a:solidFill>
              </a:rPr>
              <a:t> was </a:t>
            </a:r>
            <a:r>
              <a:rPr lang="en-GB" sz="1600" dirty="0">
                <a:solidFill>
                  <a:schemeClr val="tx2"/>
                </a:solidFill>
              </a:rPr>
              <a:t>modified in order  </a:t>
            </a:r>
            <a:r>
              <a:rPr lang="en-GB" sz="1600" dirty="0" smtClean="0">
                <a:solidFill>
                  <a:schemeClr val="tx2"/>
                </a:solidFill>
              </a:rPr>
              <a:t>to correspond to the present options of the system.</a:t>
            </a:r>
          </a:p>
          <a:p>
            <a:pPr marL="400050">
              <a:lnSpc>
                <a:spcPct val="120000"/>
              </a:lnSpc>
              <a:spcBef>
                <a:spcPts val="0"/>
              </a:spcBef>
              <a:buFont typeface="+mj-lt"/>
              <a:buAutoNum type="arabicPeriod"/>
            </a:pPr>
            <a:r>
              <a:rPr lang="en-GB" sz="1600" dirty="0" smtClean="0">
                <a:solidFill>
                  <a:schemeClr val="tx2"/>
                </a:solidFill>
              </a:rPr>
              <a:t>Some other minor changes in terminology and structure of the document</a:t>
            </a:r>
            <a:endParaRPr lang="en-GB" dirty="0"/>
          </a:p>
        </p:txBody>
      </p:sp>
      <p:sp>
        <p:nvSpPr>
          <p:cNvPr id="3" name="Title 2"/>
          <p:cNvSpPr>
            <a:spLocks noGrp="1"/>
          </p:cNvSpPr>
          <p:nvPr>
            <p:ph type="title"/>
          </p:nvPr>
        </p:nvSpPr>
        <p:spPr/>
        <p:txBody>
          <a:bodyPr/>
          <a:lstStyle/>
          <a:p>
            <a:r>
              <a:rPr lang="en-GB" dirty="0" smtClean="0"/>
              <a:t>Changes in CIPM MRA Documents</a:t>
            </a:r>
            <a:endParaRPr lang="en-GB" dirty="0"/>
          </a:p>
        </p:txBody>
      </p:sp>
      <p:pic>
        <p:nvPicPr>
          <p:cNvPr id="1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5628" r="8639" b="5626"/>
          <a:stretch/>
        </p:blipFill>
        <p:spPr bwMode="auto">
          <a:xfrm>
            <a:off x="6444207" y="3795886"/>
            <a:ext cx="2316663" cy="929142"/>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5496" y="845299"/>
            <a:ext cx="8725374"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Changes to </a:t>
            </a:r>
            <a:r>
              <a:rPr lang="en-GB" dirty="0">
                <a:solidFill>
                  <a:schemeClr val="tx2"/>
                </a:solidFill>
                <a:hlinkClick r:id="rId3"/>
              </a:rPr>
              <a:t>CIPM MRA-D-04 Calibration and Measurement Capabilities in the context of the CIPM MRA</a:t>
            </a:r>
            <a:r>
              <a:rPr lang="en-GB" dirty="0">
                <a:solidFill>
                  <a:schemeClr val="tx2"/>
                </a:solidFill>
              </a:rPr>
              <a:t> (approved at 37</a:t>
            </a:r>
            <a:r>
              <a:rPr lang="en-GB" baseline="30000" dirty="0">
                <a:solidFill>
                  <a:schemeClr val="tx2"/>
                </a:solidFill>
              </a:rPr>
              <a:t>th</a:t>
            </a:r>
            <a:r>
              <a:rPr lang="en-GB" dirty="0">
                <a:solidFill>
                  <a:schemeClr val="tx2"/>
                </a:solidFill>
              </a:rPr>
              <a:t> JCRB Meeting</a:t>
            </a:r>
            <a:r>
              <a:rPr lang="en-GB" dirty="0" smtClean="0">
                <a:solidFill>
                  <a:schemeClr val="tx2"/>
                </a:solidFill>
              </a:rPr>
              <a:t>):</a:t>
            </a:r>
            <a:endParaRPr lang="en-GB" dirty="0"/>
          </a:p>
        </p:txBody>
      </p:sp>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25929"/>
          <a:stretch/>
        </p:blipFill>
        <p:spPr bwMode="auto">
          <a:xfrm>
            <a:off x="683569" y="1779662"/>
            <a:ext cx="8077302" cy="1308770"/>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264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382" y="1466941"/>
            <a:ext cx="8969618" cy="2040913"/>
          </a:xfrm>
        </p:spPr>
        <p:txBody>
          <a:bodyPr>
            <a:normAutofit/>
          </a:bodyPr>
          <a:lstStyle/>
          <a:p>
            <a:pPr marL="400050">
              <a:spcBef>
                <a:spcPts val="0"/>
              </a:spcBef>
              <a:buFont typeface="+mj-lt"/>
              <a:buAutoNum type="arabicPeriod"/>
            </a:pPr>
            <a:r>
              <a:rPr lang="en-GB" sz="1800" dirty="0" smtClean="0">
                <a:solidFill>
                  <a:schemeClr val="accent1">
                    <a:lumMod val="50000"/>
                  </a:schemeClr>
                </a:solidFill>
              </a:rPr>
              <a:t>Changes in chapter “9. Debates” according to the action </a:t>
            </a:r>
            <a:r>
              <a:rPr lang="en-GB" sz="1800" b="1" dirty="0"/>
              <a:t>37/02</a:t>
            </a:r>
            <a:endParaRPr lang="en-GB" sz="1800" dirty="0" smtClean="0">
              <a:solidFill>
                <a:schemeClr val="accent1">
                  <a:lumMod val="50000"/>
                </a:schemeClr>
              </a:solidFill>
            </a:endParaRPr>
          </a:p>
          <a:p>
            <a:pPr marL="400050">
              <a:spcBef>
                <a:spcPts val="0"/>
              </a:spcBef>
              <a:buFont typeface="+mj-lt"/>
              <a:buAutoNum type="arabicPeriod"/>
            </a:pPr>
            <a:endParaRPr lang="en-GB" sz="1800" dirty="0">
              <a:solidFill>
                <a:schemeClr val="accent1">
                  <a:lumMod val="50000"/>
                </a:schemeClr>
              </a:solidFill>
            </a:endParaRPr>
          </a:p>
          <a:p>
            <a:pPr marL="400050">
              <a:spcBef>
                <a:spcPts val="0"/>
              </a:spcBef>
              <a:buFont typeface="+mj-lt"/>
              <a:buAutoNum type="arabicPeriod"/>
            </a:pPr>
            <a:endParaRPr lang="en-GB" sz="1800" dirty="0" smtClean="0">
              <a:solidFill>
                <a:schemeClr val="accent1">
                  <a:lumMod val="50000"/>
                </a:schemeClr>
              </a:solidFill>
            </a:endParaRPr>
          </a:p>
          <a:p>
            <a:pPr marL="400050">
              <a:spcBef>
                <a:spcPts val="0"/>
              </a:spcBef>
              <a:buFont typeface="+mj-lt"/>
              <a:buAutoNum type="arabicPeriod"/>
            </a:pPr>
            <a:endParaRPr lang="en-GB" sz="1800" dirty="0" smtClean="0">
              <a:solidFill>
                <a:schemeClr val="accent1">
                  <a:lumMod val="50000"/>
                </a:schemeClr>
              </a:solidFill>
            </a:endParaRPr>
          </a:p>
          <a:p>
            <a:pPr marL="400050">
              <a:spcBef>
                <a:spcPts val="0"/>
              </a:spcBef>
              <a:buFont typeface="+mj-lt"/>
              <a:buAutoNum type="arabicPeriod"/>
            </a:pPr>
            <a:r>
              <a:rPr lang="en-GB" sz="1800" dirty="0">
                <a:solidFill>
                  <a:schemeClr val="accent1">
                    <a:lumMod val="50000"/>
                  </a:schemeClr>
                </a:solidFill>
              </a:rPr>
              <a:t>Changes in chapter “11. Minutes” concerning the procedures of approval for JCRB Meeting Report.</a:t>
            </a:r>
          </a:p>
          <a:p>
            <a:pPr marL="400050">
              <a:spcBef>
                <a:spcPts val="0"/>
              </a:spcBef>
              <a:buFont typeface="+mj-lt"/>
              <a:buAutoNum type="arabicPeriod"/>
            </a:pPr>
            <a:endParaRPr lang="en-GB" sz="1800" dirty="0" smtClean="0">
              <a:solidFill>
                <a:schemeClr val="accent1">
                  <a:lumMod val="50000"/>
                </a:schemeClr>
              </a:solidFill>
            </a:endParaRPr>
          </a:p>
          <a:p>
            <a:pPr marL="57150" indent="0">
              <a:spcBef>
                <a:spcPts val="0"/>
              </a:spcBef>
              <a:buNone/>
            </a:pPr>
            <a:endParaRPr lang="en-GB" sz="1800" dirty="0" smtClean="0">
              <a:solidFill>
                <a:schemeClr val="accent1">
                  <a:lumMod val="50000"/>
                </a:schemeClr>
              </a:solidFill>
            </a:endParaRPr>
          </a:p>
        </p:txBody>
      </p:sp>
      <p:sp>
        <p:nvSpPr>
          <p:cNvPr id="3" name="Title 2"/>
          <p:cNvSpPr>
            <a:spLocks noGrp="1"/>
          </p:cNvSpPr>
          <p:nvPr>
            <p:ph type="title"/>
          </p:nvPr>
        </p:nvSpPr>
        <p:spPr/>
        <p:txBody>
          <a:bodyPr/>
          <a:lstStyle/>
          <a:p>
            <a:r>
              <a:rPr lang="en-GB" dirty="0" smtClean="0"/>
              <a:t>Changes in CIPM MRA Documents</a:t>
            </a:r>
            <a:endParaRPr lang="en-GB" dirty="0"/>
          </a:p>
        </p:txBody>
      </p:sp>
      <p:sp>
        <p:nvSpPr>
          <p:cNvPr id="10" name="TextBox 9"/>
          <p:cNvSpPr txBox="1"/>
          <p:nvPr/>
        </p:nvSpPr>
        <p:spPr>
          <a:xfrm>
            <a:off x="35496" y="845299"/>
            <a:ext cx="8725374"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Changes to </a:t>
            </a:r>
            <a:r>
              <a:rPr lang="en-GB" dirty="0">
                <a:solidFill>
                  <a:schemeClr val="tx2"/>
                </a:solidFill>
                <a:hlinkClick r:id="rId2"/>
              </a:rPr>
              <a:t>CIPM </a:t>
            </a:r>
            <a:r>
              <a:rPr lang="en-GB" dirty="0" smtClean="0">
                <a:solidFill>
                  <a:schemeClr val="tx2"/>
                </a:solidFill>
                <a:hlinkClick r:id="rId2"/>
              </a:rPr>
              <a:t>MRA-D-01 Rules </a:t>
            </a:r>
            <a:r>
              <a:rPr lang="en-GB" dirty="0">
                <a:solidFill>
                  <a:schemeClr val="tx2"/>
                </a:solidFill>
                <a:hlinkClick r:id="rId2"/>
              </a:rPr>
              <a:t>of procedure for the JCRB </a:t>
            </a:r>
            <a:r>
              <a:rPr lang="en-GB" dirty="0" smtClean="0">
                <a:solidFill>
                  <a:schemeClr val="tx2"/>
                </a:solidFill>
              </a:rPr>
              <a:t>(</a:t>
            </a:r>
            <a:r>
              <a:rPr lang="en-GB" dirty="0">
                <a:solidFill>
                  <a:schemeClr val="tx2"/>
                </a:solidFill>
              </a:rPr>
              <a:t>approved at </a:t>
            </a:r>
            <a:r>
              <a:rPr lang="en-GB" dirty="0" smtClean="0">
                <a:solidFill>
                  <a:schemeClr val="tx2"/>
                </a:solidFill>
              </a:rPr>
              <a:t>38</a:t>
            </a:r>
            <a:r>
              <a:rPr lang="en-GB" baseline="30000" dirty="0" smtClean="0">
                <a:solidFill>
                  <a:schemeClr val="tx2"/>
                </a:solidFill>
              </a:rPr>
              <a:t>th</a:t>
            </a:r>
            <a:r>
              <a:rPr lang="en-GB" dirty="0" smtClean="0">
                <a:solidFill>
                  <a:schemeClr val="tx2"/>
                </a:solidFill>
              </a:rPr>
              <a:t> </a:t>
            </a:r>
            <a:r>
              <a:rPr lang="en-GB" dirty="0">
                <a:solidFill>
                  <a:schemeClr val="tx2"/>
                </a:solidFill>
              </a:rPr>
              <a:t>JCRB Meeting</a:t>
            </a:r>
            <a:r>
              <a:rPr lang="en-GB" dirty="0" smtClean="0">
                <a:solidFill>
                  <a:schemeClr val="tx2"/>
                </a:solidFill>
              </a:rPr>
              <a:t>):</a:t>
            </a:r>
            <a:endParaRPr lang="en-GB"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35035" r="2013" b="50972"/>
          <a:stretch/>
        </p:blipFill>
        <p:spPr bwMode="auto">
          <a:xfrm>
            <a:off x="1259632" y="1923678"/>
            <a:ext cx="6896100" cy="504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Прямоугольник 2"/>
          <p:cNvSpPr/>
          <p:nvPr/>
        </p:nvSpPr>
        <p:spPr>
          <a:xfrm>
            <a:off x="273605" y="3363838"/>
            <a:ext cx="8596787"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Resolution 39/4: </a:t>
            </a:r>
            <a:r>
              <a:rPr lang="en-US" sz="2000" dirty="0">
                <a:solidFill>
                  <a:schemeClr val="tx2"/>
                </a:solidFill>
              </a:rPr>
              <a:t>The JCRB recommends that the CIPM MRA Guidance documents be updated to reflect the transition period agreed by the JCRB for the adoption of ISO/IEC 17025 and ISO 17034. </a:t>
            </a:r>
            <a:endParaRPr lang="ru-RU" sz="2000" dirty="0">
              <a:solidFill>
                <a:schemeClr val="tx2"/>
              </a:solidFill>
            </a:endParaRPr>
          </a:p>
        </p:txBody>
      </p:sp>
      <p:sp>
        <p:nvSpPr>
          <p:cNvPr id="4" name="Rectangle 3"/>
          <p:cNvSpPr/>
          <p:nvPr/>
        </p:nvSpPr>
        <p:spPr>
          <a:xfrm>
            <a:off x="3563888" y="4011910"/>
            <a:ext cx="114379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7" name="Straight Arrow Connector 6"/>
          <p:cNvCxnSpPr>
            <a:endCxn id="9" idx="1"/>
          </p:cNvCxnSpPr>
          <p:nvPr/>
        </p:nvCxnSpPr>
        <p:spPr>
          <a:xfrm>
            <a:off x="4707682" y="4299942"/>
            <a:ext cx="584398" cy="144016"/>
          </a:xfrm>
          <a:prstGeom prst="straightConnector1">
            <a:avLst/>
          </a:prstGeom>
          <a:noFill/>
        </p:spPr>
        <p:style>
          <a:lnRef idx="2">
            <a:schemeClr val="accent2"/>
          </a:lnRef>
          <a:fillRef idx="1">
            <a:schemeClr val="lt1"/>
          </a:fillRef>
          <a:effectRef idx="0">
            <a:schemeClr val="accent2"/>
          </a:effectRef>
          <a:fontRef idx="minor">
            <a:schemeClr val="dk1"/>
          </a:fontRef>
        </p:style>
      </p:cxnSp>
      <p:sp>
        <p:nvSpPr>
          <p:cNvPr id="9" name="Rectangle 8"/>
          <p:cNvSpPr/>
          <p:nvPr/>
        </p:nvSpPr>
        <p:spPr>
          <a:xfrm>
            <a:off x="5292080" y="4299942"/>
            <a:ext cx="100811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a:solidFill>
                  <a:srgbClr val="C00000"/>
                </a:solidFill>
              </a:rPr>
              <a:t>Partially done</a:t>
            </a:r>
          </a:p>
        </p:txBody>
      </p:sp>
    </p:spTree>
    <p:extLst>
      <p:ext uri="{BB962C8B-B14F-4D97-AF65-F5344CB8AC3E}">
        <p14:creationId xmlns:p14="http://schemas.microsoft.com/office/powerpoint/2010/main" val="8121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4" grpId="0" animBg="1"/>
      <p:bldP spid="9" grpId="0" animBg="1"/>
    </p:bldLst>
  </p:timing>
</p:sld>
</file>

<file path=ppt/theme/theme1.xml><?xml version="1.0" encoding="utf-8"?>
<a:theme xmlns:a="http://schemas.openxmlformats.org/drawingml/2006/main" name="BIPM Template 2016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BIPM Template 2016 16-9</Template>
  <TotalTime>1345</TotalTime>
  <Words>1381</Words>
  <Application>Microsoft Office PowerPoint</Application>
  <PresentationFormat>On-screen Show (16:9)</PresentationFormat>
  <Paragraphs>494</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BIPM Template 2016 16-9</vt:lpstr>
      <vt:lpstr>JCRB Report to the CCL Meeting</vt:lpstr>
      <vt:lpstr>Relevant JCRB meetings since 2015 CCL meeting</vt:lpstr>
      <vt:lpstr>BIPM Capacity Building &amp; Knowledge Transfer Programme</vt:lpstr>
      <vt:lpstr>BIPM Capacity Building &amp; Knowledge Transfer Programme</vt:lpstr>
      <vt:lpstr>JCRB Outcomes</vt:lpstr>
      <vt:lpstr>Resolution 38/1 of the 38th JCRB Meeting</vt:lpstr>
      <vt:lpstr>Guidance documents on CMCs and comparisons</vt:lpstr>
      <vt:lpstr>Changes in CIPM MRA Documents</vt:lpstr>
      <vt:lpstr>Changes in CIPM MRA Documents</vt:lpstr>
      <vt:lpstr>Viewing CMC Reviews</vt:lpstr>
      <vt:lpstr>Statistics on CMCs in L(13 June 2018) from the September 2015</vt:lpstr>
      <vt:lpstr>Statistics on CMCs in L. CMC sets published since September 2015: 10 sets</vt:lpstr>
      <vt:lpstr>Statistics on CMCs in L. CMC sets submitted since September 2015: 12 sets</vt:lpstr>
      <vt:lpstr>Status of incomplete comparisons &gt; 5 years old (for L) March 2018</vt:lpstr>
      <vt:lpstr>New JCRB Directory</vt:lpstr>
      <vt:lpstr>JCRB Executive Secretary position</vt:lpstr>
      <vt:lpstr>Thank you</vt:lpstr>
    </vt:vector>
  </TitlesOfParts>
  <Company>BIPM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Olson</dc:creator>
  <cp:lastModifiedBy>Nikita ZVIAGIN</cp:lastModifiedBy>
  <cp:revision>97</cp:revision>
  <cp:lastPrinted>2018-06-13T12:17:07Z</cp:lastPrinted>
  <dcterms:created xsi:type="dcterms:W3CDTF">2015-02-18T08:13:47Z</dcterms:created>
  <dcterms:modified xsi:type="dcterms:W3CDTF">2018-06-14T09:17:59Z</dcterms:modified>
</cp:coreProperties>
</file>