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16F2A-90B5-450F-A766-BF7DB629F291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99FA0-8CE0-4A0D-B72C-D632F1D987C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87246-0EA3-9A45-877F-CCCC27E5541D}" type="slidenum">
              <a:rPr lang="en-GB"/>
              <a:pPr/>
              <a:t>1</a:t>
            </a:fld>
            <a:endParaRPr lang="en-GB"/>
          </a:p>
        </p:txBody>
      </p:sp>
      <p:sp>
        <p:nvSpPr>
          <p:cNvPr id="921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0521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6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2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506133" y="381000"/>
            <a:ext cx="32512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4" name="Bild 3" descr="D1534_020_01 Molkugel 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9771" y="304801"/>
            <a:ext cx="1152628" cy="660509"/>
          </a:xfrm>
          <a:prstGeom prst="rect">
            <a:avLst/>
          </a:prstGeom>
        </p:spPr>
      </p:pic>
      <p:sp>
        <p:nvSpPr>
          <p:cNvPr id="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737600" y="64674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013F-F44A-EF46-8DB6-A88A9F7EAC88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917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6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1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7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2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8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2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1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A90CD-DE11-4969-9720-8EC42B641C6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9B61-ECD0-4A0A-9CC7-02737BEA9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89311" y="441539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Wording for the Definition of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 smtClean="0"/>
              <a:t>mole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agreed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23</a:t>
            </a:r>
            <a:r>
              <a:rPr lang="de-DE" sz="2400" b="1" baseline="30000" dirty="0" smtClean="0"/>
              <a:t>rd</a:t>
            </a:r>
            <a:r>
              <a:rPr lang="de-DE" sz="2400" b="1" dirty="0" smtClean="0"/>
              <a:t> CCU in 2017</a:t>
            </a:r>
            <a:endParaRPr lang="de-DE" sz="2400" dirty="0"/>
          </a:p>
        </p:txBody>
      </p:sp>
      <p:sp>
        <p:nvSpPr>
          <p:cNvPr id="7" name="Rechteck 6"/>
          <p:cNvSpPr/>
          <p:nvPr/>
        </p:nvSpPr>
        <p:spPr>
          <a:xfrm>
            <a:off x="1637575" y="1446020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The mole, symbol mol, is the SI unit of amount of substance. One mole contains exactly 6.022 140 8Y × 10</a:t>
            </a:r>
            <a:r>
              <a:rPr lang="de-DE" b="1" baseline="30000" dirty="0"/>
              <a:t>23</a:t>
            </a:r>
            <a:r>
              <a:rPr lang="de-DE" b="1" dirty="0"/>
              <a:t> elementary entities. This number </a:t>
            </a:r>
            <a:r>
              <a:rPr lang="de-DE" b="1" dirty="0">
                <a:solidFill>
                  <a:srgbClr val="C00000"/>
                </a:solidFill>
              </a:rPr>
              <a:t>is the fixed numerical value of the Avogadro constant, </a:t>
            </a:r>
            <a:r>
              <a:rPr lang="de-DE" i="1" dirty="0">
                <a:solidFill>
                  <a:srgbClr val="C00000"/>
                </a:solidFill>
              </a:rPr>
              <a:t>N</a:t>
            </a:r>
            <a:r>
              <a:rPr lang="de-DE" b="1" baseline="-25000" dirty="0">
                <a:solidFill>
                  <a:srgbClr val="C00000"/>
                </a:solidFill>
              </a:rPr>
              <a:t>A</a:t>
            </a:r>
            <a:r>
              <a:rPr lang="de-DE" b="1" dirty="0">
                <a:solidFill>
                  <a:srgbClr val="C00000"/>
                </a:solidFill>
              </a:rPr>
              <a:t>, when expressed in the unit mol</a:t>
            </a:r>
            <a:r>
              <a:rPr lang="de-DE" b="1" baseline="30000" dirty="0">
                <a:solidFill>
                  <a:srgbClr val="C00000"/>
                </a:solidFill>
              </a:rPr>
              <a:t>-1 </a:t>
            </a:r>
            <a:r>
              <a:rPr lang="de-DE" b="1" dirty="0"/>
              <a:t>and is called the Avogadro number. </a:t>
            </a:r>
          </a:p>
          <a:p>
            <a:endParaRPr lang="de-DE" b="1" dirty="0"/>
          </a:p>
          <a:p>
            <a:r>
              <a:rPr lang="de-DE" b="1" dirty="0"/>
              <a:t>The amount of substance, symbol </a:t>
            </a:r>
            <a:r>
              <a:rPr lang="de-DE" b="1" i="1" dirty="0"/>
              <a:t>n</a:t>
            </a:r>
            <a:r>
              <a:rPr lang="de-DE" b="1" dirty="0"/>
              <a:t>, </a:t>
            </a:r>
            <a:r>
              <a:rPr lang="de-DE" b="1" dirty="0">
                <a:solidFill>
                  <a:srgbClr val="BB241D"/>
                </a:solidFill>
              </a:rPr>
              <a:t>of a system </a:t>
            </a:r>
            <a:r>
              <a:rPr lang="de-DE" b="1" dirty="0"/>
              <a:t>is a measure of the number of specified elementary entities. An elementary entity may be an atom, a molecule, an ion, an electron, any </a:t>
            </a:r>
            <a:r>
              <a:rPr lang="de-DE" b="1" dirty="0" err="1"/>
              <a:t>other</a:t>
            </a:r>
            <a:r>
              <a:rPr lang="de-DE" b="1" dirty="0"/>
              <a:t> </a:t>
            </a:r>
            <a:r>
              <a:rPr lang="de-DE" b="1" dirty="0" err="1" smtClean="0"/>
              <a:t>particle</a:t>
            </a:r>
            <a:r>
              <a:rPr lang="de-DE" b="1" dirty="0" smtClean="0"/>
              <a:t> </a:t>
            </a:r>
            <a:r>
              <a:rPr lang="de-DE" b="1" dirty="0"/>
              <a:t>or specified group of particles.</a:t>
            </a:r>
            <a:br>
              <a:rPr lang="de-DE" b="1" dirty="0"/>
            </a:br>
            <a:endParaRPr lang="de-DE" i="1" dirty="0"/>
          </a:p>
        </p:txBody>
      </p:sp>
      <p:sp>
        <p:nvSpPr>
          <p:cNvPr id="5" name="Rechteck 2"/>
          <p:cNvSpPr/>
          <p:nvPr/>
        </p:nvSpPr>
        <p:spPr>
          <a:xfrm>
            <a:off x="3363168" y="5209309"/>
            <a:ext cx="7676257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100" b="1" dirty="0" err="1" smtClean="0">
                <a:ea typeface="Arial" charset="0"/>
                <a:cs typeface="Arial" charset="0"/>
              </a:rPr>
              <a:t>Previous</a:t>
            </a:r>
            <a:r>
              <a:rPr lang="de-DE" sz="1100" b="1" dirty="0" smtClean="0">
                <a:ea typeface="Arial" charset="0"/>
                <a:cs typeface="Arial" charset="0"/>
              </a:rPr>
              <a:t> </a:t>
            </a:r>
            <a:r>
              <a:rPr lang="de-DE" sz="1100" b="1" dirty="0" err="1" smtClean="0">
                <a:ea typeface="Arial" charset="0"/>
                <a:cs typeface="Arial" charset="0"/>
              </a:rPr>
              <a:t>wording</a:t>
            </a:r>
            <a:r>
              <a:rPr lang="de-DE" sz="1100" b="1" dirty="0" smtClean="0">
                <a:ea typeface="Arial" charset="0"/>
                <a:cs typeface="Arial" charset="0"/>
              </a:rPr>
              <a:t>, </a:t>
            </a:r>
            <a:r>
              <a:rPr lang="de-DE" sz="1100" b="1" dirty="0" err="1" smtClean="0">
                <a:ea typeface="Arial" charset="0"/>
                <a:cs typeface="Arial" charset="0"/>
              </a:rPr>
              <a:t>as</a:t>
            </a:r>
            <a:r>
              <a:rPr lang="de-DE" sz="1100" b="1" dirty="0" smtClean="0">
                <a:ea typeface="Arial" charset="0"/>
                <a:cs typeface="Arial" charset="0"/>
              </a:rPr>
              <a:t> in </a:t>
            </a:r>
            <a:r>
              <a:rPr lang="de-DE" sz="1100" b="1" dirty="0" err="1" smtClean="0">
                <a:ea typeface="Arial" charset="0"/>
                <a:cs typeface="Arial" charset="0"/>
              </a:rPr>
              <a:t>the</a:t>
            </a:r>
            <a:r>
              <a:rPr lang="de-DE" sz="1100" b="1" dirty="0" smtClean="0">
                <a:ea typeface="Arial" charset="0"/>
                <a:cs typeface="Arial" charset="0"/>
              </a:rPr>
              <a:t> </a:t>
            </a:r>
            <a:r>
              <a:rPr lang="de-DE" sz="1100" b="1" i="1" dirty="0" err="1" smtClean="0"/>
              <a:t>Draft</a:t>
            </a:r>
            <a:r>
              <a:rPr lang="de-DE" sz="1100" b="1" i="1" dirty="0" smtClean="0"/>
              <a:t> </a:t>
            </a:r>
            <a:r>
              <a:rPr lang="de-DE" sz="1100" b="1" i="1" dirty="0" err="1"/>
              <a:t>of</a:t>
            </a:r>
            <a:r>
              <a:rPr lang="de-DE" sz="1100" b="1" i="1" dirty="0"/>
              <a:t> </a:t>
            </a:r>
            <a:r>
              <a:rPr lang="de-DE" sz="1100" b="1" i="1" dirty="0" err="1"/>
              <a:t>the</a:t>
            </a:r>
            <a:r>
              <a:rPr lang="de-DE" sz="1100" b="1" i="1" dirty="0"/>
              <a:t> </a:t>
            </a:r>
            <a:r>
              <a:rPr lang="de-DE" sz="1100" b="1" i="1" dirty="0" err="1"/>
              <a:t>ninth</a:t>
            </a:r>
            <a:r>
              <a:rPr lang="de-DE" sz="1100" b="1" i="1" dirty="0"/>
              <a:t> SI </a:t>
            </a:r>
            <a:r>
              <a:rPr lang="de-DE" sz="1100" b="1" i="1" dirty="0" err="1" smtClean="0"/>
              <a:t>Brochure</a:t>
            </a:r>
            <a:r>
              <a:rPr lang="de-DE" sz="1100" b="1" i="1" dirty="0" smtClean="0"/>
              <a:t> </a:t>
            </a:r>
            <a:r>
              <a:rPr lang="de-DE" sz="1100" b="1" i="1" dirty="0" err="1" smtClean="0"/>
              <a:t>dated</a:t>
            </a:r>
            <a:r>
              <a:rPr lang="de-DE" sz="1100" b="1" i="1" dirty="0" smtClean="0"/>
              <a:t> </a:t>
            </a:r>
            <a:r>
              <a:rPr lang="de-DE" sz="1100" b="1" i="1" dirty="0"/>
              <a:t>10 November 2016 </a:t>
            </a:r>
          </a:p>
          <a:p>
            <a:endParaRPr lang="de-DE" sz="1100" b="1" dirty="0" smtClean="0">
              <a:ea typeface="Arial" charset="0"/>
              <a:cs typeface="Arial" charset="0"/>
            </a:endParaRPr>
          </a:p>
          <a:p>
            <a:r>
              <a:rPr lang="de-DE" sz="1100" b="1" dirty="0" smtClean="0">
                <a:ea typeface="Arial" charset="0"/>
                <a:cs typeface="Arial" charset="0"/>
              </a:rPr>
              <a:t>The </a:t>
            </a:r>
            <a:r>
              <a:rPr lang="de-DE" sz="1100" b="1" dirty="0">
                <a:ea typeface="Arial" charset="0"/>
                <a:cs typeface="Arial" charset="0"/>
              </a:rPr>
              <a:t>mole, symbol mol, is the SI unit of amount of substance of a specified elementary entity, which may be an atom, molecule, ion, electron, any other particle or a specified group of such particles. </a:t>
            </a:r>
            <a:r>
              <a:rPr lang="de-DE" sz="1100" b="1" dirty="0" err="1">
                <a:ea typeface="Arial" charset="0"/>
                <a:cs typeface="Arial" charset="0"/>
              </a:rPr>
              <a:t>It</a:t>
            </a:r>
            <a:r>
              <a:rPr lang="de-DE" sz="1100" b="1" dirty="0">
                <a:ea typeface="Arial" charset="0"/>
                <a:cs typeface="Arial" charset="0"/>
              </a:rPr>
              <a:t> is </a:t>
            </a:r>
            <a:r>
              <a:rPr lang="de-DE" sz="1100" b="1" dirty="0" err="1">
                <a:ea typeface="Arial" charset="0"/>
                <a:cs typeface="Arial" charset="0"/>
              </a:rPr>
              <a:t>defined</a:t>
            </a:r>
            <a:r>
              <a:rPr lang="de-DE" sz="1100" b="1" dirty="0">
                <a:ea typeface="Arial" charset="0"/>
                <a:cs typeface="Arial" charset="0"/>
              </a:rPr>
              <a:t> </a:t>
            </a:r>
            <a:r>
              <a:rPr lang="de-DE" sz="1100" b="1" dirty="0" err="1">
                <a:ea typeface="Arial" charset="0"/>
                <a:cs typeface="Arial" charset="0"/>
              </a:rPr>
              <a:t>by</a:t>
            </a:r>
            <a:r>
              <a:rPr lang="de-DE" sz="1100" b="1" dirty="0">
                <a:ea typeface="Arial" charset="0"/>
                <a:cs typeface="Arial" charset="0"/>
              </a:rPr>
              <a:t> </a:t>
            </a:r>
            <a:r>
              <a:rPr lang="de-DE" sz="1100" b="1" dirty="0" err="1">
                <a:ea typeface="Arial" charset="0"/>
                <a:cs typeface="Arial" charset="0"/>
              </a:rPr>
              <a:t>taking</a:t>
            </a:r>
            <a:r>
              <a:rPr lang="de-DE" sz="1100" b="1" dirty="0">
                <a:ea typeface="Arial" charset="0"/>
                <a:cs typeface="Arial" charset="0"/>
              </a:rPr>
              <a:t> the </a:t>
            </a:r>
            <a:r>
              <a:rPr lang="de-DE" sz="1100" b="1" dirty="0" err="1">
                <a:ea typeface="Arial" charset="0"/>
                <a:cs typeface="Arial" charset="0"/>
              </a:rPr>
              <a:t>fixed</a:t>
            </a:r>
            <a:r>
              <a:rPr lang="de-DE" sz="1100" b="1" dirty="0">
                <a:ea typeface="Arial" charset="0"/>
                <a:cs typeface="Arial" charset="0"/>
              </a:rPr>
              <a:t> </a:t>
            </a:r>
            <a:r>
              <a:rPr lang="de-DE" sz="1100" b="1" dirty="0" err="1">
                <a:ea typeface="Arial" charset="0"/>
                <a:cs typeface="Arial" charset="0"/>
              </a:rPr>
              <a:t>numerical</a:t>
            </a:r>
            <a:r>
              <a:rPr lang="de-DE" sz="1100" b="1" dirty="0">
                <a:ea typeface="Arial" charset="0"/>
                <a:cs typeface="Arial" charset="0"/>
              </a:rPr>
              <a:t> </a:t>
            </a:r>
            <a:r>
              <a:rPr lang="de-DE" sz="1100" b="1" dirty="0" err="1">
                <a:ea typeface="Arial" charset="0"/>
                <a:cs typeface="Arial" charset="0"/>
              </a:rPr>
              <a:t>value</a:t>
            </a:r>
            <a:r>
              <a:rPr lang="de-DE" sz="1100" b="1" dirty="0">
                <a:ea typeface="Arial" charset="0"/>
                <a:cs typeface="Arial" charset="0"/>
              </a:rPr>
              <a:t> of the Avogadro </a:t>
            </a:r>
            <a:r>
              <a:rPr lang="de-DE" sz="1100" b="1" dirty="0" err="1">
                <a:ea typeface="Arial" charset="0"/>
                <a:cs typeface="Arial" charset="0"/>
              </a:rPr>
              <a:t>constant</a:t>
            </a:r>
            <a:r>
              <a:rPr lang="de-DE" sz="1100" b="1" dirty="0">
                <a:ea typeface="Arial" charset="0"/>
                <a:cs typeface="Arial" charset="0"/>
              </a:rPr>
              <a:t> </a:t>
            </a:r>
            <a:r>
              <a:rPr lang="de-DE" sz="1100" b="1" i="1" dirty="0">
                <a:ea typeface="Arial" charset="0"/>
                <a:cs typeface="Arial" charset="0"/>
              </a:rPr>
              <a:t>N</a:t>
            </a:r>
            <a:r>
              <a:rPr lang="de-DE" sz="1100" b="1" baseline="-25000" dirty="0">
                <a:ea typeface="Arial" charset="0"/>
                <a:cs typeface="Arial" charset="0"/>
              </a:rPr>
              <a:t>A</a:t>
            </a:r>
            <a:r>
              <a:rPr lang="de-DE" sz="1100" b="1" dirty="0">
                <a:ea typeface="Arial" charset="0"/>
                <a:cs typeface="Arial" charset="0"/>
              </a:rPr>
              <a:t> to be 6.022 140 857 ×10</a:t>
            </a:r>
            <a:r>
              <a:rPr lang="de-DE" sz="1100" b="1" baseline="30000" dirty="0">
                <a:ea typeface="Arial" charset="0"/>
                <a:cs typeface="Arial" charset="0"/>
              </a:rPr>
              <a:t>23</a:t>
            </a:r>
            <a:r>
              <a:rPr lang="de-DE" sz="1100" b="1" dirty="0">
                <a:ea typeface="Arial" charset="0"/>
                <a:cs typeface="Arial" charset="0"/>
              </a:rPr>
              <a:t> </a:t>
            </a:r>
            <a:r>
              <a:rPr lang="de-DE" sz="1100" b="1" dirty="0" err="1">
                <a:ea typeface="Arial" charset="0"/>
                <a:cs typeface="Arial" charset="0"/>
              </a:rPr>
              <a:t>when</a:t>
            </a:r>
            <a:r>
              <a:rPr lang="de-DE" sz="1100" b="1" dirty="0">
                <a:ea typeface="Arial" charset="0"/>
                <a:cs typeface="Arial" charset="0"/>
              </a:rPr>
              <a:t> </a:t>
            </a:r>
            <a:r>
              <a:rPr lang="de-DE" sz="1100" b="1" dirty="0" err="1">
                <a:ea typeface="Arial" charset="0"/>
                <a:cs typeface="Arial" charset="0"/>
              </a:rPr>
              <a:t>expressed</a:t>
            </a:r>
            <a:r>
              <a:rPr lang="de-DE" sz="1100" b="1" dirty="0">
                <a:ea typeface="Arial" charset="0"/>
                <a:cs typeface="Arial" charset="0"/>
              </a:rPr>
              <a:t> in the </a:t>
            </a:r>
            <a:r>
              <a:rPr lang="de-DE" sz="1100" b="1" dirty="0" err="1">
                <a:ea typeface="Arial" charset="0"/>
                <a:cs typeface="Arial" charset="0"/>
              </a:rPr>
              <a:t>unit</a:t>
            </a:r>
            <a:r>
              <a:rPr lang="de-DE" sz="1100" b="1" dirty="0">
                <a:ea typeface="Arial" charset="0"/>
                <a:cs typeface="Arial" charset="0"/>
              </a:rPr>
              <a:t> mol</a:t>
            </a:r>
            <a:r>
              <a:rPr lang="de-DE" sz="1100" b="1" baseline="30000" dirty="0">
                <a:ea typeface="Arial" charset="0"/>
                <a:cs typeface="Arial" charset="0"/>
              </a:rPr>
              <a:t>-1</a:t>
            </a:r>
            <a:r>
              <a:rPr lang="de-DE" sz="1100" b="1" dirty="0">
                <a:ea typeface="Arial" charset="0"/>
                <a:cs typeface="Arial" charset="0"/>
              </a:rPr>
              <a:t>. </a:t>
            </a:r>
          </a:p>
          <a:p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9878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204</Words>
  <Application>Microsoft Office PowerPoint</Application>
  <PresentationFormat>Grand écran</PresentationFormat>
  <Paragraphs>8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Meeting-OpenAccess</dc:creator>
  <cp:lastModifiedBy>Estefania DE MIRANDES</cp:lastModifiedBy>
  <cp:revision>4</cp:revision>
  <dcterms:created xsi:type="dcterms:W3CDTF">2017-09-06T13:56:46Z</dcterms:created>
  <dcterms:modified xsi:type="dcterms:W3CDTF">2017-09-18T16:09:58Z</dcterms:modified>
</cp:coreProperties>
</file>