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9" r:id="rId1"/>
  </p:sldMasterIdLst>
  <p:notesMasterIdLst>
    <p:notesMasterId r:id="rId9"/>
  </p:notesMasterIdLst>
  <p:handoutMasterIdLst>
    <p:handoutMasterId r:id="rId10"/>
  </p:handoutMasterIdLst>
  <p:sldIdLst>
    <p:sldId id="256" r:id="rId2"/>
    <p:sldId id="302" r:id="rId3"/>
    <p:sldId id="303" r:id="rId4"/>
    <p:sldId id="304" r:id="rId5"/>
    <p:sldId id="305" r:id="rId6"/>
    <p:sldId id="306" r:id="rId7"/>
    <p:sldId id="307" r:id="rId8"/>
  </p:sldIdLst>
  <p:sldSz cx="9144000" cy="6858000" type="screen4x3"/>
  <p:notesSz cx="6797675" cy="987266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3B7F"/>
    <a:srgbClr val="99CC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Style léger 1 - Accentuation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Style léger 1 - Accentuation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 varScale="1">
        <p:scale>
          <a:sx n="83" d="100"/>
          <a:sy n="83" d="100"/>
        </p:scale>
        <p:origin x="893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1512"/>
    </p:cViewPr>
  </p:sorterViewPr>
  <p:notesViewPr>
    <p:cSldViewPr>
      <p:cViewPr varScale="1">
        <p:scale>
          <a:sx n="67" d="100"/>
          <a:sy n="67" d="100"/>
        </p:scale>
        <p:origin x="-3276" y="-96"/>
      </p:cViewPr>
      <p:guideLst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05F9E33-7FA7-40C3-9BE1-60F869A93195}" type="datetimeFigureOut">
              <a:rPr lang="en-US"/>
              <a:pPr>
                <a:defRPr/>
              </a:pPr>
              <a:t>6/14/2018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63"/>
            <a:ext cx="29464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600" b="1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NCSLI 2014</a:t>
            </a:r>
          </a:p>
        </p:txBody>
      </p:sp>
    </p:spTree>
    <p:extLst>
      <p:ext uri="{BB962C8B-B14F-4D97-AF65-F5344CB8AC3E}">
        <p14:creationId xmlns:p14="http://schemas.microsoft.com/office/powerpoint/2010/main" val="151763583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63ABD7B-C7A5-4249-8D35-C49AF248E8C6}" type="datetimeFigureOut">
              <a:rPr lang="en-US"/>
              <a:pPr>
                <a:defRPr/>
              </a:pPr>
              <a:t>6/14/2018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689475"/>
            <a:ext cx="5438775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63"/>
            <a:ext cx="29464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377363"/>
            <a:ext cx="29464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02ECCB7-F55C-4F74-A4C7-2892F7E9510E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15500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60220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62638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3535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36154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02933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81042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33742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238" y="5797550"/>
            <a:ext cx="18224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0624" y="914400"/>
            <a:ext cx="7735824" cy="1470025"/>
          </a:xfrm>
        </p:spPr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0624" y="2743200"/>
            <a:ext cx="3630168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61466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with we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5"/>
          <p:cNvSpPr txBox="1">
            <a:spLocks noChangeArrowheads="1"/>
          </p:cNvSpPr>
          <p:nvPr userDrawn="1"/>
        </p:nvSpPr>
        <p:spPr bwMode="auto">
          <a:xfrm>
            <a:off x="7235825" y="6400800"/>
            <a:ext cx="1728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fld id="{28D6F790-5A56-43D6-A457-2E11310BCCE5}" type="slidenum">
              <a:rPr lang="en-US" altLang="fr-FR" sz="1200" smtClean="0">
                <a:solidFill>
                  <a:srgbClr val="193B7F"/>
                </a:solidFill>
              </a:rPr>
              <a:pPr algn="r">
                <a:defRPr/>
              </a:pPr>
              <a:t>‹N°›</a:t>
            </a:fld>
            <a:endParaRPr lang="en-US" altLang="fr-FR" sz="1200" smtClean="0">
              <a:solidFill>
                <a:srgbClr val="193B7F"/>
              </a:solidFill>
            </a:endParaRPr>
          </a:p>
        </p:txBody>
      </p:sp>
      <p:cxnSp>
        <p:nvCxnSpPr>
          <p:cNvPr id="4" name="Straight Connector 7"/>
          <p:cNvCxnSpPr/>
          <p:nvPr userDrawn="1"/>
        </p:nvCxnSpPr>
        <p:spPr>
          <a:xfrm>
            <a:off x="0" y="1065213"/>
            <a:ext cx="9144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6"/>
          <p:cNvSpPr txBox="1">
            <a:spLocks noChangeArrowheads="1"/>
          </p:cNvSpPr>
          <p:nvPr userDrawn="1"/>
        </p:nvSpPr>
        <p:spPr bwMode="auto">
          <a:xfrm>
            <a:off x="469900" y="6400800"/>
            <a:ext cx="1728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altLang="fr-FR" sz="1200" smtClean="0">
                <a:solidFill>
                  <a:srgbClr val="193B7F"/>
                </a:solidFill>
              </a:rPr>
              <a:t>www.bipm.org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904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"/>
          <p:cNvSpPr txBox="1">
            <a:spLocks noChangeArrowheads="1"/>
          </p:cNvSpPr>
          <p:nvPr userDrawn="1"/>
        </p:nvSpPr>
        <p:spPr bwMode="auto">
          <a:xfrm>
            <a:off x="7235825" y="6400800"/>
            <a:ext cx="1728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fld id="{88C40356-1FB8-49A7-BFCC-E8A33E964E6D}" type="slidenum">
              <a:rPr lang="en-US" altLang="fr-FR" sz="1200" smtClean="0">
                <a:solidFill>
                  <a:srgbClr val="193B7F"/>
                </a:solidFill>
              </a:rPr>
              <a:pPr algn="r">
                <a:defRPr/>
              </a:pPr>
              <a:t>‹N°›</a:t>
            </a:fld>
            <a:endParaRPr lang="en-US" altLang="fr-FR" sz="1200" smtClean="0">
              <a:solidFill>
                <a:srgbClr val="193B7F"/>
              </a:solidFill>
            </a:endParaRPr>
          </a:p>
        </p:txBody>
      </p:sp>
      <p:pic>
        <p:nvPicPr>
          <p:cNvPr id="3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225" y="6016625"/>
            <a:ext cx="1450975" cy="712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543229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with we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"/>
          <p:cNvSpPr txBox="1">
            <a:spLocks noChangeArrowheads="1"/>
          </p:cNvSpPr>
          <p:nvPr userDrawn="1"/>
        </p:nvSpPr>
        <p:spPr bwMode="auto">
          <a:xfrm>
            <a:off x="7235825" y="6400800"/>
            <a:ext cx="1728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fld id="{71F7A1FC-2C6A-4B04-A23B-322C2D7EC39C}" type="slidenum">
              <a:rPr lang="en-US" altLang="fr-FR" sz="1200" smtClean="0">
                <a:solidFill>
                  <a:srgbClr val="193B7F"/>
                </a:solidFill>
              </a:rPr>
              <a:pPr algn="r">
                <a:defRPr/>
              </a:pPr>
              <a:t>‹N°›</a:t>
            </a:fld>
            <a:endParaRPr lang="en-US" altLang="fr-FR" sz="1200" smtClean="0">
              <a:solidFill>
                <a:srgbClr val="193B7F"/>
              </a:solidFill>
            </a:endParaRPr>
          </a:p>
        </p:txBody>
      </p:sp>
      <p:sp>
        <p:nvSpPr>
          <p:cNvPr id="3" name="TextBox 5"/>
          <p:cNvSpPr txBox="1">
            <a:spLocks noChangeArrowheads="1"/>
          </p:cNvSpPr>
          <p:nvPr userDrawn="1"/>
        </p:nvSpPr>
        <p:spPr bwMode="auto">
          <a:xfrm>
            <a:off x="469900" y="6400800"/>
            <a:ext cx="1728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altLang="fr-FR" sz="1200" smtClean="0">
                <a:solidFill>
                  <a:srgbClr val="193B7F"/>
                </a:solidFill>
              </a:rPr>
              <a:t>www.bipm.org</a:t>
            </a:r>
          </a:p>
        </p:txBody>
      </p:sp>
    </p:spTree>
    <p:extLst>
      <p:ext uri="{BB962C8B-B14F-4D97-AF65-F5344CB8AC3E}">
        <p14:creationId xmlns:p14="http://schemas.microsoft.com/office/powerpoint/2010/main" val="39898929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 and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7"/>
          <p:cNvSpPr txBox="1">
            <a:spLocks noChangeArrowheads="1"/>
          </p:cNvSpPr>
          <p:nvPr userDrawn="1"/>
        </p:nvSpPr>
        <p:spPr bwMode="auto">
          <a:xfrm>
            <a:off x="7235825" y="6400800"/>
            <a:ext cx="1728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fld id="{16243478-6708-4238-9C76-2B3DA8697467}" type="slidenum">
              <a:rPr lang="en-US" altLang="fr-FR" sz="1200" smtClean="0">
                <a:solidFill>
                  <a:srgbClr val="193B7F"/>
                </a:solidFill>
              </a:rPr>
              <a:pPr algn="r">
                <a:defRPr/>
              </a:pPr>
              <a:t>‹N°›</a:t>
            </a:fld>
            <a:endParaRPr lang="en-US" altLang="fr-FR" sz="1200" smtClean="0">
              <a:solidFill>
                <a:srgbClr val="193B7F"/>
              </a:solidFill>
            </a:endParaRPr>
          </a:p>
        </p:txBody>
      </p:sp>
      <p:pic>
        <p:nvPicPr>
          <p:cNvPr id="6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225" y="6016625"/>
            <a:ext cx="1450975" cy="712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67055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5085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6899985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 with we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7"/>
          <p:cNvSpPr txBox="1">
            <a:spLocks noChangeArrowheads="1"/>
          </p:cNvSpPr>
          <p:nvPr userDrawn="1"/>
        </p:nvSpPr>
        <p:spPr bwMode="auto">
          <a:xfrm>
            <a:off x="7235825" y="6400800"/>
            <a:ext cx="1728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fld id="{37A0F44E-2D54-48C9-BEFC-D11E532A93F4}" type="slidenum">
              <a:rPr lang="en-US" altLang="fr-FR" sz="1200" smtClean="0">
                <a:solidFill>
                  <a:srgbClr val="193B7F"/>
                </a:solidFill>
              </a:rPr>
              <a:pPr algn="r">
                <a:defRPr/>
              </a:pPr>
              <a:t>‹N°›</a:t>
            </a:fld>
            <a:endParaRPr lang="en-US" altLang="fr-FR" sz="1200" smtClean="0">
              <a:solidFill>
                <a:srgbClr val="193B7F"/>
              </a:solidFill>
            </a:endParaRPr>
          </a:p>
        </p:txBody>
      </p:sp>
      <p:sp>
        <p:nvSpPr>
          <p:cNvPr id="6" name="TextBox 8"/>
          <p:cNvSpPr txBox="1">
            <a:spLocks noChangeArrowheads="1"/>
          </p:cNvSpPr>
          <p:nvPr userDrawn="1"/>
        </p:nvSpPr>
        <p:spPr bwMode="auto">
          <a:xfrm>
            <a:off x="469900" y="6400800"/>
            <a:ext cx="1728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altLang="fr-FR" sz="1200" smtClean="0">
                <a:solidFill>
                  <a:srgbClr val="193B7F"/>
                </a:solidFill>
              </a:rPr>
              <a:t>www.bipm.org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41380276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 and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7"/>
          <p:cNvSpPr txBox="1">
            <a:spLocks noChangeArrowheads="1"/>
          </p:cNvSpPr>
          <p:nvPr userDrawn="1"/>
        </p:nvSpPr>
        <p:spPr bwMode="auto">
          <a:xfrm>
            <a:off x="7235825" y="6400800"/>
            <a:ext cx="1728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fld id="{E79D9CD5-0E5F-4065-B4FC-89035EBED419}" type="slidenum">
              <a:rPr lang="en-US" altLang="fr-FR" sz="1200" smtClean="0">
                <a:solidFill>
                  <a:srgbClr val="193B7F"/>
                </a:solidFill>
              </a:rPr>
              <a:pPr algn="r">
                <a:defRPr/>
              </a:pPr>
              <a:t>‹N°›</a:t>
            </a:fld>
            <a:endParaRPr lang="en-US" altLang="fr-FR" sz="1200" smtClean="0">
              <a:solidFill>
                <a:srgbClr val="193B7F"/>
              </a:solidFill>
            </a:endParaRPr>
          </a:p>
        </p:txBody>
      </p:sp>
      <p:pic>
        <p:nvPicPr>
          <p:cNvPr id="6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225" y="6016625"/>
            <a:ext cx="1450975" cy="712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rgbClr val="193B7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5000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2829867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 and we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7"/>
          <p:cNvSpPr txBox="1">
            <a:spLocks noChangeArrowheads="1"/>
          </p:cNvSpPr>
          <p:nvPr userDrawn="1"/>
        </p:nvSpPr>
        <p:spPr bwMode="auto">
          <a:xfrm>
            <a:off x="7235825" y="6400800"/>
            <a:ext cx="1728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fld id="{3274F8FD-E46B-480B-B8F9-E29D92E82E71}" type="slidenum">
              <a:rPr lang="en-US" altLang="fr-FR" sz="1200" smtClean="0">
                <a:solidFill>
                  <a:srgbClr val="193B7F"/>
                </a:solidFill>
              </a:rPr>
              <a:pPr algn="r">
                <a:defRPr/>
              </a:pPr>
              <a:t>‹N°›</a:t>
            </a:fld>
            <a:endParaRPr lang="en-US" altLang="fr-FR" sz="1200" smtClean="0">
              <a:solidFill>
                <a:srgbClr val="193B7F"/>
              </a:solidFill>
            </a:endParaRPr>
          </a:p>
        </p:txBody>
      </p:sp>
      <p:sp>
        <p:nvSpPr>
          <p:cNvPr id="6" name="TextBox 8"/>
          <p:cNvSpPr txBox="1">
            <a:spLocks noChangeArrowheads="1"/>
          </p:cNvSpPr>
          <p:nvPr userDrawn="1"/>
        </p:nvSpPr>
        <p:spPr bwMode="auto">
          <a:xfrm>
            <a:off x="469900" y="6400800"/>
            <a:ext cx="1728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altLang="fr-FR" sz="1200" smtClean="0">
                <a:solidFill>
                  <a:srgbClr val="193B7F"/>
                </a:solidFill>
              </a:rPr>
              <a:t>www.bipm.org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rgbClr val="193B7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674099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6"/>
          <p:cNvSpPr txBox="1">
            <a:spLocks noChangeArrowheads="1"/>
          </p:cNvSpPr>
          <p:nvPr userDrawn="1"/>
        </p:nvSpPr>
        <p:spPr bwMode="auto">
          <a:xfrm>
            <a:off x="7235825" y="6400800"/>
            <a:ext cx="1728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fld id="{ED63640D-E57C-4A19-A6B2-85FA04A80F57}" type="slidenum">
              <a:rPr lang="en-US" altLang="fr-FR" sz="1200" smtClean="0">
                <a:solidFill>
                  <a:srgbClr val="193B7F"/>
                </a:solidFill>
              </a:rPr>
              <a:pPr algn="r">
                <a:defRPr/>
              </a:pPr>
              <a:t>‹N°›</a:t>
            </a:fld>
            <a:endParaRPr lang="en-US" altLang="fr-FR" sz="1200" smtClean="0">
              <a:solidFill>
                <a:srgbClr val="193B7F"/>
              </a:solidFill>
            </a:endParaRPr>
          </a:p>
        </p:txBody>
      </p:sp>
      <p:cxnSp>
        <p:nvCxnSpPr>
          <p:cNvPr id="5" name="Straight Connector 8"/>
          <p:cNvCxnSpPr/>
          <p:nvPr userDrawn="1"/>
        </p:nvCxnSpPr>
        <p:spPr>
          <a:xfrm>
            <a:off x="0" y="1065213"/>
            <a:ext cx="9144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225" y="6016625"/>
            <a:ext cx="1450975" cy="712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5172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 with we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6"/>
          <p:cNvSpPr txBox="1">
            <a:spLocks noChangeArrowheads="1"/>
          </p:cNvSpPr>
          <p:nvPr userDrawn="1"/>
        </p:nvSpPr>
        <p:spPr bwMode="auto">
          <a:xfrm>
            <a:off x="7235825" y="6400800"/>
            <a:ext cx="1728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fld id="{B42B8E13-84FC-4162-BB7C-9CD497496269}" type="slidenum">
              <a:rPr lang="en-US" altLang="fr-FR" sz="1200" smtClean="0">
                <a:solidFill>
                  <a:srgbClr val="193B7F"/>
                </a:solidFill>
              </a:rPr>
              <a:pPr algn="r">
                <a:defRPr/>
              </a:pPr>
              <a:t>‹N°›</a:t>
            </a:fld>
            <a:endParaRPr lang="en-US" altLang="fr-FR" sz="1200" smtClean="0">
              <a:solidFill>
                <a:srgbClr val="193B7F"/>
              </a:solidFill>
            </a:endParaRPr>
          </a:p>
        </p:txBody>
      </p:sp>
      <p:sp>
        <p:nvSpPr>
          <p:cNvPr id="5" name="TextBox 7"/>
          <p:cNvSpPr txBox="1">
            <a:spLocks noChangeArrowheads="1"/>
          </p:cNvSpPr>
          <p:nvPr userDrawn="1"/>
        </p:nvSpPr>
        <p:spPr bwMode="auto">
          <a:xfrm>
            <a:off x="469900" y="6400800"/>
            <a:ext cx="1728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altLang="fr-FR" sz="1200" smtClean="0">
                <a:solidFill>
                  <a:srgbClr val="193B7F"/>
                </a:solidFill>
              </a:rPr>
              <a:t>www.bipm.org</a:t>
            </a:r>
          </a:p>
        </p:txBody>
      </p:sp>
      <p:cxnSp>
        <p:nvCxnSpPr>
          <p:cNvPr id="6" name="Straight Connector 8"/>
          <p:cNvCxnSpPr/>
          <p:nvPr userDrawn="1"/>
        </p:nvCxnSpPr>
        <p:spPr>
          <a:xfrm>
            <a:off x="0" y="1065213"/>
            <a:ext cx="9144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1439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6"/>
          <p:cNvSpPr txBox="1">
            <a:spLocks noChangeArrowheads="1"/>
          </p:cNvSpPr>
          <p:nvPr userDrawn="1"/>
        </p:nvSpPr>
        <p:spPr bwMode="auto">
          <a:xfrm>
            <a:off x="7235825" y="6400800"/>
            <a:ext cx="1728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fld id="{56B856B1-0AE0-4755-A858-4B2CFB89ED0A}" type="slidenum">
              <a:rPr lang="en-US" altLang="fr-FR" sz="1200" smtClean="0">
                <a:solidFill>
                  <a:srgbClr val="193B7F"/>
                </a:solidFill>
              </a:rPr>
              <a:pPr algn="r">
                <a:defRPr/>
              </a:pPr>
              <a:t>‹N°›</a:t>
            </a:fld>
            <a:endParaRPr lang="en-US" altLang="fr-FR" sz="1200" smtClean="0">
              <a:solidFill>
                <a:srgbClr val="193B7F"/>
              </a:solidFill>
            </a:endParaRPr>
          </a:p>
        </p:txBody>
      </p:sp>
      <p:pic>
        <p:nvPicPr>
          <p:cNvPr id="5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225" y="6016625"/>
            <a:ext cx="1450975" cy="712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6689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668961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468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6"/>
          <p:cNvCxnSpPr/>
          <p:nvPr userDrawn="1"/>
        </p:nvCxnSpPr>
        <p:spPr>
          <a:xfrm>
            <a:off x="0" y="1065213"/>
            <a:ext cx="9144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14"/>
          <p:cNvSpPr txBox="1">
            <a:spLocks noChangeArrowheads="1"/>
          </p:cNvSpPr>
          <p:nvPr userDrawn="1"/>
        </p:nvSpPr>
        <p:spPr bwMode="auto">
          <a:xfrm>
            <a:off x="7235825" y="6400800"/>
            <a:ext cx="1728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fld id="{9B1B32A9-5865-4A5F-88B9-CBC6F09DC8E6}" type="slidenum">
              <a:rPr lang="en-US" altLang="fr-FR" sz="1200" smtClean="0">
                <a:solidFill>
                  <a:srgbClr val="193B7F"/>
                </a:solidFill>
              </a:rPr>
              <a:pPr algn="r">
                <a:defRPr/>
              </a:pPr>
              <a:t>‹N°›</a:t>
            </a:fld>
            <a:endParaRPr lang="en-US" altLang="fr-FR" sz="1200" smtClean="0">
              <a:solidFill>
                <a:srgbClr val="193B7F"/>
              </a:solidFill>
            </a:endParaRPr>
          </a:p>
        </p:txBody>
      </p:sp>
      <p:pic>
        <p:nvPicPr>
          <p:cNvPr id="6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225" y="6016625"/>
            <a:ext cx="1450975" cy="712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  <a:lvl2pPr>
              <a:defRPr>
                <a:solidFill>
                  <a:srgbClr val="193B7F"/>
                </a:solidFill>
              </a:defRPr>
            </a:lvl2pPr>
            <a:lvl3pPr>
              <a:defRPr>
                <a:solidFill>
                  <a:srgbClr val="193B7F"/>
                </a:solidFill>
              </a:defRPr>
            </a:lvl3pPr>
            <a:lvl4pPr>
              <a:defRPr>
                <a:solidFill>
                  <a:srgbClr val="193B7F"/>
                </a:solidFill>
              </a:defRPr>
            </a:lvl4pPr>
            <a:lvl5pPr>
              <a:defRPr>
                <a:solidFill>
                  <a:srgbClr val="193B7F"/>
                </a:solidFill>
              </a:defRPr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2351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 with we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6"/>
          <p:cNvSpPr txBox="1">
            <a:spLocks noChangeArrowheads="1"/>
          </p:cNvSpPr>
          <p:nvPr userDrawn="1"/>
        </p:nvSpPr>
        <p:spPr bwMode="auto">
          <a:xfrm>
            <a:off x="7235825" y="6400800"/>
            <a:ext cx="1728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fld id="{FD9E364F-E8AF-4F3E-B672-05E536C1907F}" type="slidenum">
              <a:rPr lang="en-US" altLang="fr-FR" sz="1200" smtClean="0">
                <a:solidFill>
                  <a:srgbClr val="193B7F"/>
                </a:solidFill>
              </a:rPr>
              <a:pPr algn="r">
                <a:defRPr/>
              </a:pPr>
              <a:t>‹N°›</a:t>
            </a:fld>
            <a:endParaRPr lang="en-US" altLang="fr-FR" sz="1200" smtClean="0">
              <a:solidFill>
                <a:srgbClr val="193B7F"/>
              </a:solidFill>
            </a:endParaRPr>
          </a:p>
        </p:txBody>
      </p:sp>
      <p:sp>
        <p:nvSpPr>
          <p:cNvPr id="5" name="TextBox 7"/>
          <p:cNvSpPr txBox="1">
            <a:spLocks noChangeArrowheads="1"/>
          </p:cNvSpPr>
          <p:nvPr userDrawn="1"/>
        </p:nvSpPr>
        <p:spPr bwMode="auto">
          <a:xfrm>
            <a:off x="469900" y="6400800"/>
            <a:ext cx="1728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altLang="fr-FR" sz="1200" smtClean="0">
                <a:solidFill>
                  <a:srgbClr val="193B7F"/>
                </a:solidFill>
              </a:rPr>
              <a:t>www.bipm.org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1336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Final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238" y="5797550"/>
            <a:ext cx="18224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7"/>
          <p:cNvSpPr txBox="1">
            <a:spLocks noChangeArrowheads="1"/>
          </p:cNvSpPr>
          <p:nvPr userDrawn="1"/>
        </p:nvSpPr>
        <p:spPr bwMode="auto">
          <a:xfrm>
            <a:off x="7231063" y="6483350"/>
            <a:ext cx="1728787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r>
              <a:rPr lang="en-US" altLang="fr-FR" sz="1200" b="1" smtClean="0">
                <a:solidFill>
                  <a:srgbClr val="193B7F"/>
                </a:solidFill>
              </a:rPr>
              <a:t>www.bipm.org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0624" y="914400"/>
            <a:ext cx="3867912" cy="1470025"/>
          </a:xfrm>
        </p:spPr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0624" y="2743200"/>
            <a:ext cx="3630168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 smtClean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96150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we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6"/>
          <p:cNvCxnSpPr/>
          <p:nvPr userDrawn="1"/>
        </p:nvCxnSpPr>
        <p:spPr>
          <a:xfrm>
            <a:off x="0" y="1065213"/>
            <a:ext cx="9144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14"/>
          <p:cNvSpPr txBox="1">
            <a:spLocks noChangeArrowheads="1"/>
          </p:cNvSpPr>
          <p:nvPr userDrawn="1"/>
        </p:nvSpPr>
        <p:spPr bwMode="auto">
          <a:xfrm>
            <a:off x="7235825" y="6400800"/>
            <a:ext cx="1728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fld id="{1C264BCD-1B82-4B34-A6FC-33F16C26EA47}" type="slidenum">
              <a:rPr lang="en-US" altLang="fr-FR" sz="1200" smtClean="0">
                <a:solidFill>
                  <a:srgbClr val="193B7F"/>
                </a:solidFill>
              </a:rPr>
              <a:pPr algn="r">
                <a:defRPr/>
              </a:pPr>
              <a:t>‹N°›</a:t>
            </a:fld>
            <a:endParaRPr lang="en-US" altLang="fr-FR" sz="1200" smtClean="0">
              <a:solidFill>
                <a:srgbClr val="193B7F"/>
              </a:solidFill>
            </a:endParaRPr>
          </a:p>
        </p:txBody>
      </p:sp>
      <p:sp>
        <p:nvSpPr>
          <p:cNvPr id="6" name="TextBox 15"/>
          <p:cNvSpPr txBox="1">
            <a:spLocks noChangeArrowheads="1"/>
          </p:cNvSpPr>
          <p:nvPr userDrawn="1"/>
        </p:nvSpPr>
        <p:spPr bwMode="auto">
          <a:xfrm>
            <a:off x="469900" y="6400800"/>
            <a:ext cx="1728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altLang="fr-FR" sz="1200" smtClean="0">
                <a:solidFill>
                  <a:srgbClr val="193B7F"/>
                </a:solidFill>
              </a:rPr>
              <a:t>www.bipm.org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  <a:lvl2pPr>
              <a:defRPr>
                <a:solidFill>
                  <a:srgbClr val="193B7F"/>
                </a:solidFill>
              </a:defRPr>
            </a:lvl2pPr>
            <a:lvl3pPr>
              <a:defRPr>
                <a:solidFill>
                  <a:srgbClr val="193B7F"/>
                </a:solidFill>
              </a:defRPr>
            </a:lvl3pPr>
            <a:lvl4pPr>
              <a:defRPr>
                <a:solidFill>
                  <a:srgbClr val="193B7F"/>
                </a:solidFill>
              </a:defRPr>
            </a:lvl4pPr>
            <a:lvl5pPr>
              <a:defRPr>
                <a:solidFill>
                  <a:srgbClr val="193B7F"/>
                </a:solidFill>
              </a:defRPr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474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238" y="5797550"/>
            <a:ext cx="18224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5"/>
          <p:cNvSpPr txBox="1">
            <a:spLocks noChangeArrowheads="1"/>
          </p:cNvSpPr>
          <p:nvPr userDrawn="1"/>
        </p:nvSpPr>
        <p:spPr bwMode="auto">
          <a:xfrm>
            <a:off x="7235825" y="6400800"/>
            <a:ext cx="1728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fld id="{11789438-5ADB-49FC-A7B8-0F467DD66162}" type="slidenum">
              <a:rPr lang="en-US" altLang="fr-FR" sz="1200" smtClean="0">
                <a:solidFill>
                  <a:srgbClr val="193B7F"/>
                </a:solidFill>
              </a:rPr>
              <a:pPr algn="r">
                <a:defRPr/>
              </a:pPr>
              <a:t>‹N°›</a:t>
            </a:fld>
            <a:endParaRPr lang="en-US" altLang="fr-FR" sz="1200" smtClean="0">
              <a:solidFill>
                <a:srgbClr val="193B7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0624" y="914400"/>
            <a:ext cx="7735824" cy="1470025"/>
          </a:xfrm>
        </p:spPr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08774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7"/>
          <p:cNvSpPr txBox="1">
            <a:spLocks noChangeArrowheads="1"/>
          </p:cNvSpPr>
          <p:nvPr userDrawn="1"/>
        </p:nvSpPr>
        <p:spPr bwMode="auto">
          <a:xfrm>
            <a:off x="7235825" y="6400800"/>
            <a:ext cx="1728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fld id="{E44993BB-75D1-4BCD-B48B-C6FF3AA00147}" type="slidenum">
              <a:rPr lang="en-US" altLang="fr-FR" sz="1200" smtClean="0">
                <a:solidFill>
                  <a:srgbClr val="193B7F"/>
                </a:solidFill>
              </a:rPr>
              <a:pPr algn="r">
                <a:defRPr/>
              </a:pPr>
              <a:t>‹N°›</a:t>
            </a:fld>
            <a:endParaRPr lang="en-US" altLang="fr-FR" sz="1200" smtClean="0">
              <a:solidFill>
                <a:srgbClr val="193B7F"/>
              </a:solidFill>
            </a:endParaRPr>
          </a:p>
        </p:txBody>
      </p:sp>
      <p:cxnSp>
        <p:nvCxnSpPr>
          <p:cNvPr id="6" name="Straight Connector 10"/>
          <p:cNvCxnSpPr/>
          <p:nvPr userDrawn="1"/>
        </p:nvCxnSpPr>
        <p:spPr>
          <a:xfrm>
            <a:off x="0" y="1065213"/>
            <a:ext cx="9144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225" y="6016625"/>
            <a:ext cx="1450975" cy="712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343399"/>
          </a:xfrm>
        </p:spPr>
        <p:txBody>
          <a:bodyPr>
            <a:normAutofit/>
          </a:bodyPr>
          <a:lstStyle>
            <a:lvl1pPr>
              <a:defRPr sz="2000">
                <a:solidFill>
                  <a:srgbClr val="193B7F"/>
                </a:solidFill>
              </a:defRPr>
            </a:lvl1pPr>
            <a:lvl2pPr>
              <a:defRPr sz="1800">
                <a:solidFill>
                  <a:srgbClr val="193B7F"/>
                </a:solidFill>
              </a:defRPr>
            </a:lvl2pPr>
            <a:lvl3pPr>
              <a:defRPr sz="1600">
                <a:solidFill>
                  <a:srgbClr val="193B7F"/>
                </a:solidFill>
              </a:defRPr>
            </a:lvl3pPr>
            <a:lvl4pPr>
              <a:defRPr sz="1400">
                <a:solidFill>
                  <a:srgbClr val="193B7F"/>
                </a:solidFill>
              </a:defRPr>
            </a:lvl4pPr>
            <a:lvl5pPr>
              <a:defRPr sz="1400">
                <a:solidFill>
                  <a:srgbClr val="193B7F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343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596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we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7"/>
          <p:cNvSpPr txBox="1">
            <a:spLocks noChangeArrowheads="1"/>
          </p:cNvSpPr>
          <p:nvPr userDrawn="1"/>
        </p:nvSpPr>
        <p:spPr bwMode="auto">
          <a:xfrm>
            <a:off x="7235825" y="6400800"/>
            <a:ext cx="1728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fld id="{9A6B2A61-4C75-44C6-A2C5-4FC4E0DFDDB0}" type="slidenum">
              <a:rPr lang="en-US" altLang="fr-FR" sz="1200" smtClean="0">
                <a:solidFill>
                  <a:srgbClr val="193B7F"/>
                </a:solidFill>
              </a:rPr>
              <a:pPr algn="r">
                <a:defRPr/>
              </a:pPr>
              <a:t>‹N°›</a:t>
            </a:fld>
            <a:endParaRPr lang="en-US" altLang="fr-FR" sz="1200" smtClean="0">
              <a:solidFill>
                <a:srgbClr val="193B7F"/>
              </a:solidFill>
            </a:endParaRPr>
          </a:p>
        </p:txBody>
      </p:sp>
      <p:sp>
        <p:nvSpPr>
          <p:cNvPr id="6" name="TextBox 8"/>
          <p:cNvSpPr txBox="1">
            <a:spLocks noChangeArrowheads="1"/>
          </p:cNvSpPr>
          <p:nvPr userDrawn="1"/>
        </p:nvSpPr>
        <p:spPr bwMode="auto">
          <a:xfrm>
            <a:off x="469900" y="6400800"/>
            <a:ext cx="1728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altLang="fr-FR" sz="1200" smtClean="0">
                <a:solidFill>
                  <a:srgbClr val="193B7F"/>
                </a:solidFill>
              </a:rPr>
              <a:t>www.bipm.org</a:t>
            </a:r>
          </a:p>
        </p:txBody>
      </p:sp>
      <p:cxnSp>
        <p:nvCxnSpPr>
          <p:cNvPr id="7" name="Straight Connector 10"/>
          <p:cNvCxnSpPr/>
          <p:nvPr userDrawn="1"/>
        </p:nvCxnSpPr>
        <p:spPr>
          <a:xfrm>
            <a:off x="0" y="1065213"/>
            <a:ext cx="9144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>
            <a:lvl1pPr>
              <a:defRPr sz="2000">
                <a:solidFill>
                  <a:srgbClr val="193B7F"/>
                </a:solidFill>
              </a:defRPr>
            </a:lvl1pPr>
            <a:lvl2pPr>
              <a:defRPr sz="1800">
                <a:solidFill>
                  <a:srgbClr val="193B7F"/>
                </a:solidFill>
              </a:defRPr>
            </a:lvl2pPr>
            <a:lvl3pPr>
              <a:defRPr sz="1600">
                <a:solidFill>
                  <a:srgbClr val="193B7F"/>
                </a:solidFill>
              </a:defRPr>
            </a:lvl3pPr>
            <a:lvl4pPr>
              <a:defRPr sz="1400">
                <a:solidFill>
                  <a:srgbClr val="193B7F"/>
                </a:solidFill>
              </a:defRPr>
            </a:lvl4pPr>
            <a:lvl5pPr>
              <a:defRPr sz="1400">
                <a:solidFill>
                  <a:srgbClr val="193B7F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527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9"/>
          <p:cNvSpPr txBox="1">
            <a:spLocks noChangeArrowheads="1"/>
          </p:cNvSpPr>
          <p:nvPr userDrawn="1"/>
        </p:nvSpPr>
        <p:spPr bwMode="auto">
          <a:xfrm>
            <a:off x="7235825" y="6400800"/>
            <a:ext cx="1728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fld id="{BB2BFE52-A48C-416A-BF0A-4CF1510D5E45}" type="slidenum">
              <a:rPr lang="en-US" altLang="fr-FR" sz="1200" smtClean="0">
                <a:solidFill>
                  <a:srgbClr val="193B7F"/>
                </a:solidFill>
              </a:rPr>
              <a:pPr algn="r">
                <a:defRPr/>
              </a:pPr>
              <a:t>‹N°›</a:t>
            </a:fld>
            <a:endParaRPr lang="en-US" altLang="fr-FR" sz="1200" smtClean="0">
              <a:solidFill>
                <a:srgbClr val="193B7F"/>
              </a:solidFill>
            </a:endParaRPr>
          </a:p>
        </p:txBody>
      </p:sp>
      <p:cxnSp>
        <p:nvCxnSpPr>
          <p:cNvPr id="8" name="Straight Connector 11"/>
          <p:cNvCxnSpPr/>
          <p:nvPr userDrawn="1"/>
        </p:nvCxnSpPr>
        <p:spPr>
          <a:xfrm>
            <a:off x="0" y="1065213"/>
            <a:ext cx="9144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225" y="6016625"/>
            <a:ext cx="1450975" cy="712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7687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7687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498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with we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9"/>
          <p:cNvSpPr txBox="1">
            <a:spLocks noChangeArrowheads="1"/>
          </p:cNvSpPr>
          <p:nvPr userDrawn="1"/>
        </p:nvSpPr>
        <p:spPr bwMode="auto">
          <a:xfrm>
            <a:off x="7235825" y="6400800"/>
            <a:ext cx="1728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fld id="{C0ED5573-A60E-400D-9AA3-6B83BA63F1AD}" type="slidenum">
              <a:rPr lang="en-US" altLang="fr-FR" sz="1200" smtClean="0">
                <a:solidFill>
                  <a:srgbClr val="193B7F"/>
                </a:solidFill>
              </a:rPr>
              <a:pPr algn="r">
                <a:defRPr/>
              </a:pPr>
              <a:t>‹N°›</a:t>
            </a:fld>
            <a:endParaRPr lang="en-US" altLang="fr-FR" sz="1200" smtClean="0">
              <a:solidFill>
                <a:srgbClr val="193B7F"/>
              </a:solidFill>
            </a:endParaRPr>
          </a:p>
        </p:txBody>
      </p:sp>
      <p:sp>
        <p:nvSpPr>
          <p:cNvPr id="8" name="TextBox 10"/>
          <p:cNvSpPr txBox="1">
            <a:spLocks noChangeArrowheads="1"/>
          </p:cNvSpPr>
          <p:nvPr userDrawn="1"/>
        </p:nvSpPr>
        <p:spPr bwMode="auto">
          <a:xfrm>
            <a:off x="469900" y="6400800"/>
            <a:ext cx="1728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altLang="fr-FR" sz="1200" smtClean="0">
                <a:solidFill>
                  <a:srgbClr val="193B7F"/>
                </a:solidFill>
              </a:rPr>
              <a:t>www.bipm.org</a:t>
            </a:r>
          </a:p>
        </p:txBody>
      </p:sp>
      <p:cxnSp>
        <p:nvCxnSpPr>
          <p:cNvPr id="9" name="Straight Connector 11"/>
          <p:cNvCxnSpPr/>
          <p:nvPr userDrawn="1"/>
        </p:nvCxnSpPr>
        <p:spPr>
          <a:xfrm>
            <a:off x="0" y="1065213"/>
            <a:ext cx="9144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28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5"/>
          <p:cNvSpPr txBox="1">
            <a:spLocks noChangeArrowheads="1"/>
          </p:cNvSpPr>
          <p:nvPr userDrawn="1"/>
        </p:nvSpPr>
        <p:spPr bwMode="auto">
          <a:xfrm>
            <a:off x="7235825" y="6400800"/>
            <a:ext cx="1728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fld id="{C863F6C4-8CA0-443E-A15B-36F540D7EE84}" type="slidenum">
              <a:rPr lang="en-US" altLang="fr-FR" sz="1200" smtClean="0">
                <a:solidFill>
                  <a:srgbClr val="193B7F"/>
                </a:solidFill>
              </a:rPr>
              <a:pPr algn="r">
                <a:defRPr/>
              </a:pPr>
              <a:t>‹N°›</a:t>
            </a:fld>
            <a:endParaRPr lang="en-US" altLang="fr-FR" sz="1200" smtClean="0">
              <a:solidFill>
                <a:srgbClr val="193B7F"/>
              </a:solidFill>
            </a:endParaRPr>
          </a:p>
        </p:txBody>
      </p:sp>
      <p:cxnSp>
        <p:nvCxnSpPr>
          <p:cNvPr id="4" name="Straight Connector 7"/>
          <p:cNvCxnSpPr/>
          <p:nvPr userDrawn="1"/>
        </p:nvCxnSpPr>
        <p:spPr>
          <a:xfrm>
            <a:off x="0" y="1065213"/>
            <a:ext cx="9144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225" y="6016625"/>
            <a:ext cx="1450975" cy="712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322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0163"/>
            <a:ext cx="8229600" cy="1023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Modifiez le style du titre</a:t>
            </a:r>
            <a:endParaRPr lang="en-US" altLang="fr-FR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36525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Modifiez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  <a:endParaRPr lang="en-US" altLang="fr-FR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lang="en-US" sz="1200">
                <a:solidFill>
                  <a:srgbClr val="193B7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43" r:id="rId1"/>
    <p:sldLayoutId id="2147484244" r:id="rId2"/>
    <p:sldLayoutId id="2147484245" r:id="rId3"/>
    <p:sldLayoutId id="2147484246" r:id="rId4"/>
    <p:sldLayoutId id="2147484247" r:id="rId5"/>
    <p:sldLayoutId id="2147484248" r:id="rId6"/>
    <p:sldLayoutId id="2147484249" r:id="rId7"/>
    <p:sldLayoutId id="2147484250" r:id="rId8"/>
    <p:sldLayoutId id="2147484251" r:id="rId9"/>
    <p:sldLayoutId id="2147484252" r:id="rId10"/>
    <p:sldLayoutId id="2147484253" r:id="rId11"/>
    <p:sldLayoutId id="2147484254" r:id="rId12"/>
    <p:sldLayoutId id="2147484255" r:id="rId13"/>
    <p:sldLayoutId id="2147484256" r:id="rId14"/>
    <p:sldLayoutId id="2147484257" r:id="rId15"/>
    <p:sldLayoutId id="2147484258" r:id="rId16"/>
    <p:sldLayoutId id="2147484259" r:id="rId17"/>
    <p:sldLayoutId id="2147484260" r:id="rId18"/>
    <p:sldLayoutId id="2147484261" r:id="rId19"/>
    <p:sldLayoutId id="2147484262" r:id="rId20"/>
    <p:sldLayoutId id="2147484263" r:id="rId2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2800" kern="1200" dirty="0">
          <a:solidFill>
            <a:srgbClr val="193B7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193B7F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193B7F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193B7F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193B7F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rgbClr val="193B7F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rgbClr val="193B7F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rgbClr val="193B7F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rgbClr val="193B7F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23"/>
        </a:buBlip>
        <a:defRPr sz="2400" kern="1200">
          <a:solidFill>
            <a:srgbClr val="193B7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193B7F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23"/>
        </a:buBlip>
        <a:defRPr kern="1200">
          <a:solidFill>
            <a:srgbClr val="193B7F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600" kern="1200">
          <a:solidFill>
            <a:srgbClr val="193B7F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400" kern="1200">
          <a:solidFill>
            <a:srgbClr val="193B7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pm.org/en/committees/cc/ccl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bipm.org/en/committees/cc/ccl/publications-cc.html#gd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pm.org/en/committees/cc/wg/ccl-wg-mra.html#members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bipm.org/en/committees/cc/wg/ccl-wg-n.html#members" TargetMode="External"/><Relationship Id="rId4" Type="http://schemas.openxmlformats.org/officeDocument/2006/relationships/hyperlink" Target="https://www.bipm.org/en/committees/cc/wg/ccl-wg-s.html#members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pm.org/en/committees/cc/ccl/#discussion-groups" TargetMode="External"/><Relationship Id="rId7" Type="http://schemas.openxmlformats.org/officeDocument/2006/relationships/hyperlink" Target="https://www.bipm.org/en/committees/cc/wg/ccl-dg2.html#members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bipm.org/en/committees/cc/wg/ccl-dg2.html" TargetMode="External"/><Relationship Id="rId5" Type="http://schemas.openxmlformats.org/officeDocument/2006/relationships/hyperlink" Target="https://www.bipm.org/en/committees/cc/wg/ccl-dg1.html#members" TargetMode="External"/><Relationship Id="rId4" Type="http://schemas.openxmlformats.org/officeDocument/2006/relationships/hyperlink" Target="https://www.bipm.org/en/committees/cc/wg/ccl-dg1.html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ctrTitle"/>
          </p:nvPr>
        </p:nvSpPr>
        <p:spPr>
          <a:xfrm>
            <a:off x="420688" y="1094879"/>
            <a:ext cx="7735887" cy="1470025"/>
          </a:xfrm>
        </p:spPr>
        <p:txBody>
          <a:bodyPr/>
          <a:lstStyle/>
          <a:p>
            <a:pPr algn="ctr" eaLnBrk="1" hangingPunct="1"/>
            <a:r>
              <a:rPr altLang="fr-FR" sz="3200" dirty="0" smtClean="0"/>
              <a:t>CCL / BIPM Website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0688" y="3044552"/>
            <a:ext cx="7031037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 err="1" smtClean="0"/>
              <a:t>Gianna</a:t>
            </a:r>
            <a:r>
              <a:rPr lang="fr-FR" dirty="0" smtClean="0"/>
              <a:t> </a:t>
            </a:r>
            <a:r>
              <a:rPr lang="fr-FR" dirty="0" err="1" smtClean="0"/>
              <a:t>Panfilo</a:t>
            </a:r>
            <a:endParaRPr lang="fr-FR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r-FR" dirty="0" smtClean="0"/>
              <a:t>BIPM</a:t>
            </a:r>
            <a:r>
              <a:rPr lang="fr-FR" dirty="0"/>
              <a:t>, Sèvres</a:t>
            </a:r>
            <a:r>
              <a:rPr lang="en-GB" dirty="0"/>
              <a:t>, </a:t>
            </a:r>
            <a:r>
              <a:rPr lang="en-GB" dirty="0" smtClean="0"/>
              <a:t>France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6645833" y="332656"/>
            <a:ext cx="202779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/>
              <a:t>CCL/WG-S-18-06</a:t>
            </a:r>
          </a:p>
          <a:p>
            <a:r>
              <a:rPr lang="fr-FR" sz="1400" dirty="0" smtClean="0"/>
              <a:t>CCL/WG-MRA-18-04.2&amp;3</a:t>
            </a:r>
          </a:p>
          <a:p>
            <a:r>
              <a:rPr lang="fr-FR" sz="1400" dirty="0" smtClean="0"/>
              <a:t>CCL-18-17</a:t>
            </a:r>
            <a:endParaRPr lang="en-GB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ce réservé du contenu 1"/>
          <p:cNvSpPr>
            <a:spLocks noGrp="1"/>
          </p:cNvSpPr>
          <p:nvPr>
            <p:ph idx="1"/>
          </p:nvPr>
        </p:nvSpPr>
        <p:spPr>
          <a:xfrm>
            <a:off x="590872" y="1412776"/>
            <a:ext cx="8229600" cy="4525962"/>
          </a:xfrm>
        </p:spPr>
        <p:txBody>
          <a:bodyPr/>
          <a:lstStyle/>
          <a:p>
            <a:r>
              <a:rPr lang="en-US" altLang="fr-FR" dirty="0" smtClean="0"/>
              <a:t>Guidance</a:t>
            </a:r>
            <a:r>
              <a:rPr lang="fr-FR" altLang="fr-FR" dirty="0" smtClean="0"/>
              <a:t> Documents</a:t>
            </a:r>
            <a:endParaRPr lang="en-GB" altLang="fr-FR" dirty="0" smtClean="0"/>
          </a:p>
          <a:p>
            <a:endParaRPr lang="en-GB" altLang="fr-FR" dirty="0" smtClean="0"/>
          </a:p>
          <a:p>
            <a:r>
              <a:rPr lang="en-GB" altLang="fr-FR" dirty="0" smtClean="0"/>
              <a:t>Working Groups </a:t>
            </a:r>
          </a:p>
          <a:p>
            <a:endParaRPr lang="en-GB" altLang="fr-FR" dirty="0" smtClean="0"/>
          </a:p>
          <a:p>
            <a:r>
              <a:rPr lang="en-GB" altLang="fr-FR" dirty="0" smtClean="0"/>
              <a:t>Discussion Groups</a:t>
            </a:r>
          </a:p>
          <a:p>
            <a:endParaRPr lang="fr-FR" altLang="fr-FR" dirty="0"/>
          </a:p>
        </p:txBody>
      </p:sp>
      <p:sp>
        <p:nvSpPr>
          <p:cNvPr id="24579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fr-FR" dirty="0" smtClean="0"/>
              <a:t>Plan for CCL Website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1365250"/>
            <a:ext cx="8435280" cy="4525963"/>
          </a:xfrm>
        </p:spPr>
        <p:txBody>
          <a:bodyPr/>
          <a:lstStyle/>
          <a:p>
            <a:r>
              <a:rPr lang="en-US" sz="1800" dirty="0" smtClean="0"/>
              <a:t>The guidance documents are in « Open Access » mode in Working Group area:</a:t>
            </a:r>
          </a:p>
          <a:p>
            <a:pPr marL="0" indent="0">
              <a:buNone/>
            </a:pPr>
            <a:r>
              <a:rPr lang="en-US" sz="1800"/>
              <a:t> </a:t>
            </a:r>
            <a:r>
              <a:rPr lang="en-US" sz="1800" smtClean="0"/>
              <a:t>      </a:t>
            </a:r>
            <a:r>
              <a:rPr lang="en-US" sz="1800" smtClean="0">
                <a:hlinkClick r:id="rId3"/>
              </a:rPr>
              <a:t>https</a:t>
            </a:r>
            <a:r>
              <a:rPr lang="en-US" sz="1800">
                <a:hlinkClick r:id="rId3"/>
              </a:rPr>
              <a:t>://www.bipm.org/en/committees/cc/ccl</a:t>
            </a:r>
            <a:r>
              <a:rPr lang="en-US" sz="1800" smtClean="0">
                <a:hlinkClick r:id="rId3"/>
              </a:rPr>
              <a:t>/</a:t>
            </a:r>
            <a:endParaRPr lang="en-US" sz="1800" smtClean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 smtClean="0"/>
          </a:p>
          <a:p>
            <a:r>
              <a:rPr lang="en-US" sz="1800" dirty="0" smtClean="0"/>
              <a:t>A new page has </a:t>
            </a:r>
            <a:r>
              <a:rPr lang="en-US" sz="1800" dirty="0"/>
              <a:t>been created</a:t>
            </a:r>
            <a:r>
              <a:rPr lang="en-US" sz="1800" dirty="0" smtClean="0"/>
              <a:t>:</a:t>
            </a:r>
          </a:p>
          <a:p>
            <a:pPr marL="0" indent="0">
              <a:buNone/>
            </a:pPr>
            <a:r>
              <a:rPr lang="en-US" sz="1800" dirty="0"/>
              <a:t>  </a:t>
            </a:r>
            <a:r>
              <a:rPr lang="en-US" sz="1800" dirty="0" smtClean="0"/>
              <a:t>     </a:t>
            </a:r>
            <a:r>
              <a:rPr lang="en-US" sz="1800" dirty="0" smtClean="0">
                <a:hlinkClick r:id="rId4"/>
              </a:rPr>
              <a:t>https</a:t>
            </a:r>
            <a:r>
              <a:rPr lang="en-US" sz="1800" dirty="0">
                <a:hlinkClick r:id="rId4"/>
              </a:rPr>
              <a:t>://</a:t>
            </a:r>
            <a:r>
              <a:rPr lang="en-US" sz="1800" dirty="0" smtClean="0">
                <a:hlinkClick r:id="rId4"/>
              </a:rPr>
              <a:t>www.bipm.org/en/committees/cc/ccl/publications-cc.html#gd</a:t>
            </a:r>
            <a:endParaRPr lang="en-US" sz="1800" dirty="0" smtClean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       The page has been added to publications of CCL.</a:t>
            </a:r>
            <a:endParaRPr lang="en-US" sz="1800" dirty="0"/>
          </a:p>
          <a:p>
            <a:endParaRPr lang="en-US" sz="1800" dirty="0" smtClean="0"/>
          </a:p>
          <a:p>
            <a:r>
              <a:rPr lang="en-US" sz="1800" dirty="0" smtClean="0"/>
              <a:t>The documents published in the working group area will be put in “restricted access” mode after having finalized the new page.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Guidance Documents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8647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525963"/>
          </a:xfrm>
        </p:spPr>
        <p:txBody>
          <a:bodyPr/>
          <a:lstStyle/>
          <a:p>
            <a:pPr lvl="0">
              <a:buFont typeface="+mj-lt"/>
              <a:buAutoNum type="arabicPeriod"/>
            </a:pPr>
            <a:r>
              <a:rPr lang="en-GB" sz="1600" b="1" dirty="0"/>
              <a:t>Running of MRA comparisons in length metrology and monitoring their impact on CMCs </a:t>
            </a:r>
            <a:r>
              <a:rPr lang="en-GB" sz="1600" b="1" dirty="0" smtClean="0"/>
              <a:t>V6.9 </a:t>
            </a:r>
            <a:r>
              <a:rPr lang="en-GB" sz="1600" b="1" dirty="0"/>
              <a:t>(it is not in its final form</a:t>
            </a:r>
            <a:r>
              <a:rPr lang="en-GB" sz="1600" b="1" dirty="0" smtClean="0"/>
              <a:t>) (GD-1)</a:t>
            </a:r>
            <a:endParaRPr lang="en-GB" sz="1600" dirty="0"/>
          </a:p>
          <a:p>
            <a:pPr lvl="0">
              <a:buFont typeface="+mj-lt"/>
              <a:buAutoNum type="arabicPeriod"/>
            </a:pPr>
            <a:r>
              <a:rPr lang="en-GB" sz="1600" b="1" dirty="0">
                <a:solidFill>
                  <a:srgbClr val="FF0000"/>
                </a:solidFill>
              </a:rPr>
              <a:t>CCL comparison </a:t>
            </a:r>
            <a:r>
              <a:rPr lang="en-GB" sz="1600" b="1" dirty="0" smtClean="0">
                <a:solidFill>
                  <a:srgbClr val="FF0000"/>
                </a:solidFill>
              </a:rPr>
              <a:t>scheme (GD-2)</a:t>
            </a:r>
            <a:endParaRPr lang="en-GB" sz="1600" b="1" dirty="0">
              <a:solidFill>
                <a:srgbClr val="FF0000"/>
              </a:solidFill>
            </a:endParaRPr>
          </a:p>
          <a:p>
            <a:pPr lvl="0">
              <a:buFont typeface="+mj-lt"/>
              <a:buAutoNum type="arabicPeriod"/>
            </a:pPr>
            <a:r>
              <a:rPr lang="en-GB" sz="1600" b="1" dirty="0">
                <a:solidFill>
                  <a:srgbClr val="FF0000"/>
                </a:solidFill>
              </a:rPr>
              <a:t>Guide to preparation of Key Comparison Reports in Dimensional Metrology </a:t>
            </a:r>
            <a:r>
              <a:rPr lang="en-GB" sz="1600" b="1" dirty="0" smtClean="0">
                <a:solidFill>
                  <a:srgbClr val="FF0000"/>
                </a:solidFill>
              </a:rPr>
              <a:t> v1.3 (GD-3)</a:t>
            </a:r>
            <a:endParaRPr lang="en-GB" sz="1600" b="1" dirty="0">
              <a:solidFill>
                <a:srgbClr val="FF0000"/>
              </a:solidFill>
            </a:endParaRPr>
          </a:p>
          <a:p>
            <a:pPr lvl="0">
              <a:buFont typeface="+mj-lt"/>
              <a:buAutoNum type="arabicPeriod"/>
            </a:pPr>
            <a:r>
              <a:rPr lang="en-GB" sz="1600" dirty="0"/>
              <a:t>Technical protocol </a:t>
            </a:r>
            <a:r>
              <a:rPr lang="en-GB" sz="1600" dirty="0" smtClean="0"/>
              <a:t>template (GD-3.1)</a:t>
            </a:r>
            <a:endParaRPr lang="en-GB" sz="1600" dirty="0"/>
          </a:p>
          <a:p>
            <a:pPr lvl="0">
              <a:buFont typeface="+mj-lt"/>
              <a:buAutoNum type="arabicPeriod"/>
            </a:pPr>
            <a:r>
              <a:rPr lang="en-GB" sz="1600" dirty="0"/>
              <a:t>Report </a:t>
            </a:r>
            <a:r>
              <a:rPr lang="en-GB" sz="1600" dirty="0" smtClean="0"/>
              <a:t>template (GD-3.2)</a:t>
            </a:r>
            <a:endParaRPr lang="en-GB" sz="1600" dirty="0"/>
          </a:p>
          <a:p>
            <a:pPr lvl="0">
              <a:buFont typeface="+mj-lt"/>
              <a:buAutoNum type="arabicPeriod"/>
            </a:pPr>
            <a:r>
              <a:rPr lang="en-GB" sz="1600" b="1" dirty="0"/>
              <a:t>Template bilateral </a:t>
            </a:r>
            <a:r>
              <a:rPr lang="en-GB" sz="1600" b="1" dirty="0" smtClean="0"/>
              <a:t>report </a:t>
            </a:r>
            <a:r>
              <a:rPr lang="en-GB" sz="1600" b="1" dirty="0"/>
              <a:t>(it is not in its final form</a:t>
            </a:r>
            <a:r>
              <a:rPr lang="en-GB" sz="1600" b="1" dirty="0" smtClean="0"/>
              <a:t>) (GD-3.2b)</a:t>
            </a:r>
            <a:endParaRPr lang="en-GB" sz="1600" dirty="0"/>
          </a:p>
          <a:p>
            <a:pPr lvl="0">
              <a:buFont typeface="+mj-lt"/>
              <a:buAutoNum type="arabicPeriod"/>
            </a:pPr>
            <a:r>
              <a:rPr lang="en-GB" sz="1600" dirty="0"/>
              <a:t>Executive Report Template </a:t>
            </a:r>
            <a:r>
              <a:rPr lang="en-GB" sz="1600" dirty="0" smtClean="0"/>
              <a:t>(GD-3.3)</a:t>
            </a:r>
            <a:endParaRPr lang="en-GB" sz="1600" dirty="0"/>
          </a:p>
          <a:p>
            <a:pPr lvl="0">
              <a:buFont typeface="+mj-lt"/>
              <a:buAutoNum type="arabicPeriod"/>
            </a:pPr>
            <a:r>
              <a:rPr lang="en-GB" sz="1600" b="1" dirty="0">
                <a:solidFill>
                  <a:srgbClr val="FF0000"/>
                </a:solidFill>
              </a:rPr>
              <a:t>KC planning </a:t>
            </a:r>
            <a:r>
              <a:rPr lang="en-GB" sz="1600" b="1" dirty="0" smtClean="0">
                <a:solidFill>
                  <a:srgbClr val="FF0000"/>
                </a:solidFill>
              </a:rPr>
              <a:t>V1.40 (GD-4)</a:t>
            </a:r>
            <a:endParaRPr lang="en-GB" sz="1600" b="1" dirty="0">
              <a:solidFill>
                <a:srgbClr val="FF0000"/>
              </a:solidFill>
            </a:endParaRPr>
          </a:p>
          <a:p>
            <a:pPr lvl="0">
              <a:buFont typeface="+mj-lt"/>
              <a:buAutoNum type="arabicPeriod"/>
            </a:pPr>
            <a:r>
              <a:rPr lang="en-GB" sz="1600" b="1" dirty="0">
                <a:solidFill>
                  <a:srgbClr val="FF0000"/>
                </a:solidFill>
              </a:rPr>
              <a:t>Guide to formatting CMC entries v2 </a:t>
            </a:r>
            <a:r>
              <a:rPr lang="en-GB" sz="1600" b="1" dirty="0" smtClean="0">
                <a:solidFill>
                  <a:srgbClr val="FF0000"/>
                </a:solidFill>
              </a:rPr>
              <a:t>(GD-5)</a:t>
            </a:r>
            <a:endParaRPr lang="en-GB" sz="1600" b="1" dirty="0">
              <a:solidFill>
                <a:srgbClr val="FF0000"/>
              </a:solidFill>
            </a:endParaRPr>
          </a:p>
          <a:p>
            <a:pPr lvl="0">
              <a:buFont typeface="+mj-lt"/>
              <a:buAutoNum type="arabicPeriod"/>
            </a:pPr>
            <a:r>
              <a:rPr lang="en-GB" sz="1600" b="1" smtClean="0">
                <a:solidFill>
                  <a:srgbClr val="FF0000"/>
                </a:solidFill>
              </a:rPr>
              <a:t>Form </a:t>
            </a:r>
            <a:r>
              <a:rPr lang="en-GB" sz="1600" b="1" dirty="0">
                <a:solidFill>
                  <a:srgbClr val="FF0000"/>
                </a:solidFill>
              </a:rPr>
              <a:t>for publication of final report in </a:t>
            </a:r>
            <a:r>
              <a:rPr lang="en-GB" sz="1600" b="1" dirty="0" err="1">
                <a:solidFill>
                  <a:srgbClr val="FF0000"/>
                </a:solidFill>
              </a:rPr>
              <a:t>Metrologia`s</a:t>
            </a:r>
            <a:r>
              <a:rPr lang="en-GB" sz="1600" b="1" dirty="0">
                <a:solidFill>
                  <a:srgbClr val="FF0000"/>
                </a:solidFill>
              </a:rPr>
              <a:t> Technical supplement. </a:t>
            </a:r>
          </a:p>
          <a:p>
            <a:pPr lvl="0">
              <a:buFont typeface="+mj-lt"/>
              <a:buAutoNum type="arabicPeriod"/>
            </a:pPr>
            <a:r>
              <a:rPr lang="en-GB" sz="1600" b="1" dirty="0">
                <a:solidFill>
                  <a:schemeClr val="accent4">
                    <a:lumMod val="50000"/>
                  </a:schemeClr>
                </a:solidFill>
              </a:rPr>
              <a:t>CCL Strategy </a:t>
            </a:r>
            <a:r>
              <a:rPr lang="en-GB" sz="1600" b="1" dirty="0" smtClean="0">
                <a:solidFill>
                  <a:schemeClr val="accent4">
                    <a:lumMod val="50000"/>
                  </a:schemeClr>
                </a:solidFill>
              </a:rPr>
              <a:t>Document (published in other pages)</a:t>
            </a:r>
            <a:endParaRPr lang="en-GB" sz="1600" b="1" dirty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Font typeface="+mj-lt"/>
              <a:buAutoNum type="arabicPeriod"/>
            </a:pPr>
            <a:r>
              <a:rPr lang="en-GB" sz="1600" b="1" dirty="0">
                <a:solidFill>
                  <a:schemeClr val="accent4">
                    <a:lumMod val="50000"/>
                  </a:schemeClr>
                </a:solidFill>
              </a:rPr>
              <a:t>Condensed CCL Strategy document 2016</a:t>
            </a:r>
            <a:r>
              <a:rPr lang="en-GB" sz="1600" dirty="0">
                <a:solidFill>
                  <a:schemeClr val="accent4">
                    <a:lumMod val="50000"/>
                  </a:schemeClr>
                </a:solidFill>
              </a:rPr>
              <a:t> </a:t>
            </a:r>
            <a:r>
              <a:rPr lang="en-GB" sz="1600" b="1" dirty="0">
                <a:solidFill>
                  <a:schemeClr val="accent4">
                    <a:lumMod val="50000"/>
                  </a:schemeClr>
                </a:solidFill>
              </a:rPr>
              <a:t>(published in other pages)</a:t>
            </a:r>
          </a:p>
          <a:p>
            <a:pPr lvl="0">
              <a:buFont typeface="+mj-lt"/>
              <a:buAutoNum type="arabicPeriod"/>
            </a:pPr>
            <a:endParaRPr lang="en-GB" sz="1600" dirty="0"/>
          </a:p>
          <a:p>
            <a:pPr marL="0" indent="0">
              <a:buNone/>
            </a:pPr>
            <a:endParaRPr lang="en-US" sz="1600" dirty="0"/>
          </a:p>
          <a:p>
            <a:endParaRPr lang="en-GB" sz="1600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List of open documents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498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4525963"/>
          </a:xfrm>
        </p:spPr>
        <p:txBody>
          <a:bodyPr/>
          <a:lstStyle/>
          <a:p>
            <a:r>
              <a:rPr lang="en-US" sz="2000" dirty="0" smtClean="0"/>
              <a:t>The list of the Working Group members are now reported in the BIPM webpage dedicated </a:t>
            </a:r>
            <a:r>
              <a:rPr lang="en-US" sz="2000" dirty="0"/>
              <a:t>to </a:t>
            </a:r>
            <a:r>
              <a:rPr lang="en-US" sz="2000" dirty="0" smtClean="0"/>
              <a:t>CCL.</a:t>
            </a:r>
          </a:p>
          <a:p>
            <a:r>
              <a:rPr lang="en-US" sz="2000" dirty="0" smtClean="0"/>
              <a:t>For all the Working Groups the members </a:t>
            </a:r>
            <a:r>
              <a:rPr lang="en-US" sz="2000" dirty="0"/>
              <a:t>are described and listed in the </a:t>
            </a:r>
            <a:r>
              <a:rPr lang="en-US" sz="2000" dirty="0" smtClean="0"/>
              <a:t>webpage.</a:t>
            </a:r>
          </a:p>
          <a:p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1. </a:t>
            </a:r>
            <a:r>
              <a:rPr lang="en-GB" sz="2000" dirty="0"/>
              <a:t>CCL Working Group on the CIPM MRA (CCL-WG-MRA)</a:t>
            </a:r>
            <a:r>
              <a:rPr lang="en-US" sz="2000" dirty="0" smtClean="0"/>
              <a:t>:  </a:t>
            </a:r>
          </a:p>
          <a:p>
            <a:pPr marL="0" indent="0">
              <a:buNone/>
            </a:pPr>
            <a:r>
              <a:rPr lang="en-US" sz="2000" dirty="0" smtClean="0"/>
              <a:t>     </a:t>
            </a:r>
            <a:r>
              <a:rPr lang="en-US" sz="2000" dirty="0" smtClean="0">
                <a:hlinkClick r:id="rId3"/>
              </a:rPr>
              <a:t>https://www.bipm.org/en/committees/cc/wg/ccl-wg-mra.html#members</a:t>
            </a: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2</a:t>
            </a:r>
            <a:r>
              <a:rPr lang="en-US" sz="2000" dirty="0"/>
              <a:t>. </a:t>
            </a:r>
            <a:r>
              <a:rPr lang="en-GB" sz="2000" dirty="0"/>
              <a:t>CCL Working Group on Strategic Planning (CCL-WG-S)</a:t>
            </a:r>
            <a:r>
              <a:rPr lang="en-US" sz="2000" dirty="0" smtClean="0"/>
              <a:t>:</a:t>
            </a:r>
          </a:p>
          <a:p>
            <a:pPr marL="0" indent="0">
              <a:buNone/>
            </a:pPr>
            <a:r>
              <a:rPr lang="en-US" sz="2000" dirty="0" smtClean="0"/>
              <a:t>     </a:t>
            </a:r>
            <a:r>
              <a:rPr lang="en-US" sz="2000" dirty="0" smtClean="0">
                <a:hlinkClick r:id="rId4"/>
              </a:rPr>
              <a:t>https</a:t>
            </a:r>
            <a:r>
              <a:rPr lang="en-US" sz="2000" dirty="0">
                <a:hlinkClick r:id="rId4"/>
              </a:rPr>
              <a:t>://</a:t>
            </a:r>
            <a:r>
              <a:rPr lang="en-US" sz="2000" dirty="0" smtClean="0">
                <a:hlinkClick r:id="rId4"/>
              </a:rPr>
              <a:t>www.bipm.org/en/committees/cc/wg/ccl-wg-s.html#members</a:t>
            </a: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3. </a:t>
            </a:r>
            <a:r>
              <a:rPr lang="en-GB" sz="2000" dirty="0"/>
              <a:t>CCL Working Group on Dimensional </a:t>
            </a:r>
            <a:r>
              <a:rPr lang="en-GB" sz="2000" dirty="0" err="1"/>
              <a:t>Nanometrology</a:t>
            </a:r>
            <a:r>
              <a:rPr lang="en-GB" sz="2000" dirty="0"/>
              <a:t> (CCL-WG-N)</a:t>
            </a:r>
            <a:r>
              <a:rPr lang="en-US" sz="2000" dirty="0" smtClean="0"/>
              <a:t>:</a:t>
            </a:r>
          </a:p>
          <a:p>
            <a:pPr marL="0" indent="0">
              <a:buNone/>
            </a:pPr>
            <a:r>
              <a:rPr lang="en-US" sz="2000" dirty="0" smtClean="0"/>
              <a:t>     </a:t>
            </a:r>
            <a:r>
              <a:rPr lang="en-US" sz="2000" dirty="0" smtClean="0">
                <a:hlinkClick r:id="rId5"/>
              </a:rPr>
              <a:t>https</a:t>
            </a:r>
            <a:r>
              <a:rPr lang="en-US" sz="2000" dirty="0">
                <a:hlinkClick r:id="rId5"/>
              </a:rPr>
              <a:t>://</a:t>
            </a:r>
            <a:r>
              <a:rPr lang="en-US" sz="2000" dirty="0" smtClean="0">
                <a:hlinkClick r:id="rId5"/>
              </a:rPr>
              <a:t>www.bipm.org/en/committees/cc/wg/ccl-wg-n.html#members</a:t>
            </a: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Group Members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395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525963"/>
          </a:xfrm>
        </p:spPr>
        <p:txBody>
          <a:bodyPr/>
          <a:lstStyle/>
          <a:p>
            <a:r>
              <a:rPr lang="en-US" sz="2000" dirty="0" smtClean="0"/>
              <a:t>Several pages for the Discussion groups are </a:t>
            </a:r>
            <a:r>
              <a:rPr lang="en-US" sz="2000" dirty="0"/>
              <a:t>now online</a:t>
            </a:r>
            <a:r>
              <a:rPr lang="en-US" sz="2000" dirty="0" smtClean="0"/>
              <a:t>: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</a:t>
            </a:r>
            <a:r>
              <a:rPr lang="en-US" sz="2000" dirty="0" smtClean="0">
                <a:hlinkClick r:id="rId3"/>
              </a:rPr>
              <a:t>https</a:t>
            </a:r>
            <a:r>
              <a:rPr lang="en-US" sz="2000" dirty="0">
                <a:hlinkClick r:id="rId3"/>
              </a:rPr>
              <a:t>://www.bipm.org/en/committees/cc/ccl</a:t>
            </a:r>
            <a:r>
              <a:rPr lang="en-US" sz="2000" dirty="0" smtClean="0">
                <a:hlinkClick r:id="rId3"/>
              </a:rPr>
              <a:t>/#discussion-groups</a:t>
            </a: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 smtClean="0"/>
              <a:t>For each Discussion Groups the information about “Mission” and “Members” are published.</a:t>
            </a:r>
          </a:p>
          <a:p>
            <a:pPr marL="0" indent="0">
              <a:buNone/>
            </a:pPr>
            <a:endParaRPr lang="en-US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en-GB" sz="2000" dirty="0" smtClean="0"/>
              <a:t>DG1</a:t>
            </a:r>
            <a:r>
              <a:rPr lang="en-GB" sz="2000" dirty="0"/>
              <a:t>: CCL Discussion Group on Gauge </a:t>
            </a:r>
            <a:r>
              <a:rPr lang="en-GB" sz="2000" dirty="0" smtClean="0"/>
              <a:t>Blocks</a:t>
            </a:r>
          </a:p>
          <a:p>
            <a:pPr marL="0" indent="0">
              <a:buNone/>
            </a:pPr>
            <a:r>
              <a:rPr lang="en-GB" sz="2000" dirty="0"/>
              <a:t> </a:t>
            </a:r>
            <a:r>
              <a:rPr lang="en-GB" sz="2000" dirty="0" smtClean="0"/>
              <a:t>     </a:t>
            </a:r>
            <a:r>
              <a:rPr lang="en-GB" sz="2000" dirty="0" smtClean="0">
                <a:hlinkClick r:id="rId4"/>
              </a:rPr>
              <a:t>https</a:t>
            </a:r>
            <a:r>
              <a:rPr lang="en-GB" sz="2000" dirty="0">
                <a:hlinkClick r:id="rId4"/>
              </a:rPr>
              <a:t>://</a:t>
            </a:r>
            <a:r>
              <a:rPr lang="en-GB" sz="2000" dirty="0" smtClean="0">
                <a:hlinkClick r:id="rId4"/>
              </a:rPr>
              <a:t>www.bipm.org/en/committees/cc/wg/ccl-dg1.html</a:t>
            </a:r>
            <a:endParaRPr lang="en-GB" sz="2000" dirty="0" smtClean="0"/>
          </a:p>
          <a:p>
            <a:pPr marL="0" indent="0">
              <a:buNone/>
            </a:pPr>
            <a:r>
              <a:rPr lang="en-US" sz="2000" dirty="0" smtClean="0"/>
              <a:t>      </a:t>
            </a:r>
            <a:r>
              <a:rPr lang="en-US" sz="2000" dirty="0" smtClean="0">
                <a:hlinkClick r:id="rId5"/>
              </a:rPr>
              <a:t>https</a:t>
            </a:r>
            <a:r>
              <a:rPr lang="en-US" sz="2000" dirty="0">
                <a:hlinkClick r:id="rId5"/>
              </a:rPr>
              <a:t>://</a:t>
            </a:r>
            <a:r>
              <a:rPr lang="en-US" sz="2000" dirty="0" smtClean="0">
                <a:hlinkClick r:id="rId5"/>
              </a:rPr>
              <a:t>www.bipm.org/en/committees/cc/wg/ccl-dg1.html#members</a:t>
            </a:r>
            <a:endParaRPr lang="en-US" sz="2000" dirty="0" smtClean="0"/>
          </a:p>
          <a:p>
            <a:pPr marL="457200" indent="-457200">
              <a:buAutoNum type="arabicPeriod" startAt="2"/>
            </a:pPr>
            <a:endParaRPr lang="en-GB" sz="2000" dirty="0" smtClean="0"/>
          </a:p>
          <a:p>
            <a:pPr marL="457200" indent="-457200">
              <a:buAutoNum type="arabicPeriod" startAt="2"/>
            </a:pPr>
            <a:r>
              <a:rPr lang="en-GB" sz="2000" dirty="0" smtClean="0"/>
              <a:t>DG2</a:t>
            </a:r>
            <a:r>
              <a:rPr lang="en-GB" sz="2000" dirty="0"/>
              <a:t>: CCL Discussion Group on Thermal </a:t>
            </a:r>
            <a:r>
              <a:rPr lang="en-GB" sz="2000" dirty="0" smtClean="0"/>
              <a:t>Expansion </a:t>
            </a:r>
            <a:r>
              <a:rPr lang="en-US" sz="2000" dirty="0" smtClean="0">
                <a:hlinkClick r:id="rId6"/>
              </a:rPr>
              <a:t>https</a:t>
            </a:r>
            <a:r>
              <a:rPr lang="en-US" sz="2000" dirty="0">
                <a:hlinkClick r:id="rId6"/>
              </a:rPr>
              <a:t>://</a:t>
            </a:r>
            <a:r>
              <a:rPr lang="en-US" sz="2000" dirty="0" smtClean="0">
                <a:hlinkClick r:id="rId6"/>
              </a:rPr>
              <a:t>www.bipm.org/en/committees/cc/wg/ccl-dg2.html</a:t>
            </a: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        </a:t>
            </a:r>
            <a:r>
              <a:rPr lang="en-US" sz="2000" dirty="0" smtClean="0">
                <a:hlinkClick r:id="rId7"/>
              </a:rPr>
              <a:t>https</a:t>
            </a:r>
            <a:r>
              <a:rPr lang="en-US" sz="2000" dirty="0">
                <a:hlinkClick r:id="rId7"/>
              </a:rPr>
              <a:t>://</a:t>
            </a:r>
            <a:r>
              <a:rPr lang="en-US" sz="2000" dirty="0" smtClean="0">
                <a:hlinkClick r:id="rId7"/>
              </a:rPr>
              <a:t>www.bipm.org/en/committees/cc/wg/ccl-dg2.html#members</a:t>
            </a: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Discussion Groups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3447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20624" y="1094879"/>
            <a:ext cx="3867912" cy="1470025"/>
          </a:xfrm>
        </p:spPr>
        <p:txBody>
          <a:bodyPr/>
          <a:lstStyle/>
          <a:p>
            <a:r>
              <a:rPr lang="en-US" dirty="0" smtClean="0"/>
              <a:t>Thank you very much for your attention</a:t>
            </a:r>
            <a:endParaRPr lang="en-US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gpanfilo@bipm.org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57534585"/>
      </p:ext>
    </p:extLst>
  </p:cSld>
  <p:clrMapOvr>
    <a:masterClrMapping/>
  </p:clrMapOvr>
</p:sld>
</file>

<file path=ppt/theme/theme1.xml><?xml version="1.0" encoding="utf-8"?>
<a:theme xmlns:a="http://schemas.openxmlformats.org/drawingml/2006/main" name="BIPM PowerPoint Template 201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BIPM PowerPoint Template 2014</Template>
  <TotalTime>2513</TotalTime>
  <Words>313</Words>
  <Application>Microsoft Office PowerPoint</Application>
  <PresentationFormat>Affichage à l'écran (4:3)</PresentationFormat>
  <Paragraphs>67</Paragraphs>
  <Slides>7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Arial</vt:lpstr>
      <vt:lpstr>Calibri</vt:lpstr>
      <vt:lpstr>Wingdings</vt:lpstr>
      <vt:lpstr>BIPM PowerPoint Template 2014</vt:lpstr>
      <vt:lpstr>CCL / BIPM Website</vt:lpstr>
      <vt:lpstr>Plan for CCL Website</vt:lpstr>
      <vt:lpstr>Guidance Documents</vt:lpstr>
      <vt:lpstr>List of open documents </vt:lpstr>
      <vt:lpstr>Working Group Members</vt:lpstr>
      <vt:lpstr>Discussion Groups</vt:lpstr>
      <vt:lpstr>Thank you very much for your attention</vt:lpstr>
    </vt:vector>
  </TitlesOfParts>
  <Company>BIPM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Gianna Panfilo</dc:creator>
  <cp:lastModifiedBy>Gianna PANFILO</cp:lastModifiedBy>
  <cp:revision>178</cp:revision>
  <cp:lastPrinted>2017-06-01T12:17:44Z</cp:lastPrinted>
  <dcterms:created xsi:type="dcterms:W3CDTF">2015-03-30T08:31:27Z</dcterms:created>
  <dcterms:modified xsi:type="dcterms:W3CDTF">2018-06-14T21:48:20Z</dcterms:modified>
</cp:coreProperties>
</file>