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57" r:id="rId11"/>
  </p:sldIdLst>
  <p:sldSz cx="9144000" cy="6858000" type="screen4x3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1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08882-D225-4CAC-8B89-C0FD398BAF45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BFEB8-D928-459F-B08D-E9C8776E73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Status report of DG2</a:t>
            </a:r>
            <a:br>
              <a:rPr kumimoji="1" lang="en-US" altLang="ja-JP" dirty="0"/>
            </a:br>
            <a:r>
              <a:rPr lang="en-US" altLang="ja-JP" sz="2000" dirty="0"/>
              <a:t>CCL-18-52, DG2 report to CCL-WG-MRA</a:t>
            </a:r>
            <a:br>
              <a:rPr lang="en-US" altLang="ja-JP" sz="2000" dirty="0"/>
            </a:br>
            <a:r>
              <a:rPr lang="en-US" altLang="ja-JP" sz="2000" dirty="0"/>
              <a:t>June 2018</a:t>
            </a:r>
            <a:endParaRPr kumimoji="1" lang="ja-JP" altLang="en-US" sz="2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Makoto Abe, NMIJ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1EFE65-6F97-451E-9907-7D1467A4C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Current status</a:t>
            </a:r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8661C07-7148-4207-9189-F975A35FD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sz="4400" dirty="0"/>
              <a:t>Evaluation of deviation of </a:t>
            </a:r>
            <a:r>
              <a:rPr kumimoji="1" lang="en-US" altLang="ja-JP" sz="4400" i="1" dirty="0"/>
              <a:t>ITS90</a:t>
            </a:r>
            <a:r>
              <a:rPr kumimoji="1" lang="en-US" altLang="ja-JP" sz="4400" dirty="0"/>
              <a:t> from upcoming-Kelvin across wide range of temperature on progress</a:t>
            </a:r>
          </a:p>
          <a:p>
            <a:r>
              <a:rPr lang="en-US" altLang="ja-JP" sz="4400" dirty="0"/>
              <a:t>Practical temperature scale after re-definition of Kelvin seems to be open topic so far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974131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634082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Overview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512" y="692696"/>
            <a:ext cx="8856984" cy="6106690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u="sng" dirty="0"/>
              <a:t>A number of NMIs have published CMCs </a:t>
            </a:r>
            <a:r>
              <a:rPr lang="en-US" altLang="ja-JP" dirty="0"/>
              <a:t>for coefficient of thermal expansion (CTE) or thermal expansion coefficient.</a:t>
            </a:r>
          </a:p>
          <a:p>
            <a:r>
              <a:rPr lang="en-US" altLang="ja-JP" dirty="0"/>
              <a:t>Request or opinion to consider a new international comparison for CTE seems not to be significantly loud. DG2 activity has been stalled as reported during the past meetings.</a:t>
            </a:r>
          </a:p>
          <a:p>
            <a:r>
              <a:rPr lang="en-US" altLang="ja-JP" dirty="0"/>
              <a:t>CTE may not be a hot topic. It is however an important parameter in some fields, such as industry for semiconductor, space, etc. </a:t>
            </a:r>
          </a:p>
          <a:p>
            <a:r>
              <a:rPr lang="en-US" altLang="ja-JP" dirty="0"/>
              <a:t>Rather than calibration demand of CTE, (dilatometric) length calibration of low-CTE-materials with intention of the manufacturer to  demonstrate the stability in time is slowly increasing at NMIJ.</a:t>
            </a:r>
          </a:p>
          <a:p>
            <a:r>
              <a:rPr lang="en-US" altLang="ja-JP" dirty="0"/>
              <a:t>Some </a:t>
            </a:r>
            <a:r>
              <a:rPr lang="en-US" altLang="ja-JP" u="sng" dirty="0"/>
              <a:t>industrial standards require statement concerning CTE of reference artifact</a:t>
            </a:r>
            <a:r>
              <a:rPr lang="en-US" altLang="ja-JP" dirty="0"/>
              <a:t> when it is used for verifying performance of measuring instruments, e.g. coordinate measuring systems.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87DCF2-7EE6-44BD-9B4E-3B6198161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78098"/>
          </a:xfrm>
        </p:spPr>
        <p:txBody>
          <a:bodyPr/>
          <a:lstStyle/>
          <a:p>
            <a:r>
              <a:rPr kumimoji="1" lang="en-US" altLang="ja-JP" dirty="0"/>
              <a:t>Current CMCs on KCDB Appendix-C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B5E7CF-820D-4792-8775-4F082A379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88632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2.2.1 End standards. Gauge blocks: {linear} coefficient of thermal expansion,</a:t>
            </a:r>
            <a:r>
              <a:rPr lang="en-US" altLang="ja-JP" dirty="0"/>
              <a:t> thermal expansivity</a:t>
            </a:r>
            <a:r>
              <a:rPr kumimoji="1" lang="en-US" altLang="ja-JP" dirty="0"/>
              <a:t> </a:t>
            </a:r>
          </a:p>
          <a:p>
            <a:pPr lvl="1"/>
            <a:r>
              <a:rPr lang="en-US" altLang="ja-JP" dirty="0"/>
              <a:t>Austria, Germany, Norway</a:t>
            </a:r>
          </a:p>
          <a:p>
            <a:r>
              <a:rPr kumimoji="1" lang="en-US" altLang="ja-JP" dirty="0"/>
              <a:t>2.2.2 End stan</a:t>
            </a:r>
            <a:r>
              <a:rPr lang="en-US" altLang="ja-JP" dirty="0"/>
              <a:t>dards. Length bar (long gauge block): thermal expansivity</a:t>
            </a:r>
          </a:p>
          <a:p>
            <a:pPr lvl="1"/>
            <a:r>
              <a:rPr kumimoji="1" lang="en-US" altLang="ja-JP" dirty="0"/>
              <a:t>Czech, Germany, U.K. </a:t>
            </a:r>
          </a:p>
          <a:p>
            <a:r>
              <a:rPr kumimoji="1" lang="en-US" altLang="ja-JP" dirty="0"/>
              <a:t>6.3.1 Thermal expansivity</a:t>
            </a:r>
          </a:p>
          <a:p>
            <a:pPr lvl="1"/>
            <a:r>
              <a:rPr lang="en-US" altLang="ja-JP" dirty="0"/>
              <a:t>Germany, </a:t>
            </a:r>
            <a:r>
              <a:rPr kumimoji="1" lang="en-US" altLang="ja-JP" dirty="0"/>
              <a:t>Netherlands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2492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098048-3971-4B2F-851B-31187D461F0A}"/>
              </a:ext>
            </a:extLst>
          </p:cNvPr>
          <p:cNvSpPr txBox="1">
            <a:spLocks/>
          </p:cNvSpPr>
          <p:nvPr/>
        </p:nvSpPr>
        <p:spPr>
          <a:xfrm>
            <a:off x="24221" y="196950"/>
            <a:ext cx="9095555" cy="6397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/>
              <a:t>Performance evaluation of CMS</a:t>
            </a:r>
            <a:endParaRPr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5BB7F7D-E9C1-4E59-97AC-9E76062CF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837205"/>
            <a:ext cx="5256584" cy="587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221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9FFB37-60CE-4ABC-A4C9-66DFD4AA4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9762"/>
            <a:ext cx="8229600" cy="796950"/>
          </a:xfrm>
        </p:spPr>
        <p:txBody>
          <a:bodyPr/>
          <a:lstStyle/>
          <a:p>
            <a:r>
              <a:rPr kumimoji="1" lang="en-US" altLang="ja-JP" dirty="0"/>
              <a:t>Requirement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072F5F-CED2-4745-B5FE-0FC4F4CF5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78706"/>
            <a:ext cx="8229600" cy="3877891"/>
          </a:xfrm>
        </p:spPr>
        <p:txBody>
          <a:bodyPr/>
          <a:lstStyle/>
          <a:p>
            <a:r>
              <a:rPr lang="en-US" altLang="ja-JP" dirty="0"/>
              <a:t>The manufacturer shall state the CTE of the reference artifact for length.</a:t>
            </a:r>
          </a:p>
          <a:p>
            <a:r>
              <a:rPr lang="en-US" altLang="ja-JP" dirty="0"/>
              <a:t>The manufacturer may calibrate the CTE of the artifact. </a:t>
            </a:r>
          </a:p>
          <a:p>
            <a:r>
              <a:rPr lang="en-US" altLang="ja-JP" dirty="0"/>
              <a:t>The manufacturer shall specify the uncertainty of the CTE of the artifact.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6822F09-A9E9-4DBD-8DBE-6477795154B5}"/>
              </a:ext>
            </a:extLst>
          </p:cNvPr>
          <p:cNvSpPr txBox="1"/>
          <p:nvPr/>
        </p:nvSpPr>
        <p:spPr>
          <a:xfrm>
            <a:off x="2987824" y="3932332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Sources:</a:t>
            </a:r>
          </a:p>
          <a:p>
            <a:r>
              <a:rPr kumimoji="1" lang="en-US" altLang="ja-JP" dirty="0"/>
              <a:t>ISO 10360-2:2009, 6.3.2 (Tactile Cartesian CMS)</a:t>
            </a:r>
          </a:p>
          <a:p>
            <a:r>
              <a:rPr lang="en-US" altLang="ja-JP" dirty="0"/>
              <a:t>ISO 10360-7:2011, 6.3.2 (Optical microscopic Cartesian CMS)</a:t>
            </a:r>
          </a:p>
          <a:p>
            <a:r>
              <a:rPr kumimoji="1" lang="en-US" altLang="ja-JP" dirty="0"/>
              <a:t>ISO 10360-12:2016, 6.4.2 (Tactile articulated-arm CMS)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D849528-044F-46A4-8E1F-43A946B3E7E1}"/>
              </a:ext>
            </a:extLst>
          </p:cNvPr>
          <p:cNvSpPr txBox="1"/>
          <p:nvPr/>
        </p:nvSpPr>
        <p:spPr>
          <a:xfrm>
            <a:off x="1619672" y="5517232"/>
            <a:ext cx="7293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Common consensus in society of coordinate metrology:</a:t>
            </a:r>
          </a:p>
          <a:p>
            <a:r>
              <a:rPr lang="en-US" altLang="ja-JP" dirty="0"/>
              <a:t>Maximum permissible error when length measurement performed is valid </a:t>
            </a:r>
          </a:p>
          <a:p>
            <a:r>
              <a:rPr lang="en-US" altLang="ja-JP" dirty="0"/>
              <a:t>across wide range of environmental temperature </a:t>
            </a:r>
          </a:p>
          <a:p>
            <a:r>
              <a:rPr lang="en-US" altLang="ja-JP" dirty="0"/>
              <a:t>as rated by the manufacturer, e.g. from 10 deg. C to 30 deg. C. 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99556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7EEEF9-54B6-4FA1-A629-ED0BB7DBA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Recognition as dominant error sources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3FBE23-DBFE-457D-92DA-D5F79AFE0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When performing dimensional measurement,</a:t>
            </a:r>
          </a:p>
          <a:p>
            <a:r>
              <a:rPr kumimoji="1" lang="en-US" altLang="ja-JP" dirty="0"/>
              <a:t>In case numerical-compensation of thermal expansion is implemented: </a:t>
            </a:r>
          </a:p>
          <a:p>
            <a:pPr lvl="1"/>
            <a:r>
              <a:rPr kumimoji="1" lang="en-US" altLang="ja-JP" dirty="0"/>
              <a:t>CTE pre-knowledge </a:t>
            </a:r>
          </a:p>
          <a:p>
            <a:pPr lvl="1"/>
            <a:r>
              <a:rPr kumimoji="1" lang="en-US" altLang="ja-JP" dirty="0"/>
              <a:t>in-situ temperature measuring result</a:t>
            </a:r>
          </a:p>
          <a:p>
            <a:r>
              <a:rPr lang="en-US" altLang="ja-JP" dirty="0">
                <a:sym typeface="Wingdings" panose="05000000000000000000" pitchFamily="2" charset="2"/>
              </a:rPr>
              <a:t></a:t>
            </a:r>
            <a:r>
              <a:rPr lang="en-US" altLang="ja-JP" dirty="0"/>
              <a:t>Uncertainty of CTE becomes dominant.</a:t>
            </a:r>
          </a:p>
          <a:p>
            <a:endParaRPr kumimoji="1" lang="en-US" altLang="ja-JP" dirty="0"/>
          </a:p>
          <a:p>
            <a:r>
              <a:rPr lang="en-US" altLang="ja-JP" dirty="0">
                <a:solidFill>
                  <a:schemeClr val="bg1">
                    <a:lumMod val="75000"/>
                  </a:schemeClr>
                </a:solidFill>
              </a:rPr>
              <a:t>In case no-numerical-compensation of thermal expansion is implemented as good old days: </a:t>
            </a:r>
          </a:p>
          <a:p>
            <a:r>
              <a:rPr lang="en-US" altLang="ja-JP" dirty="0">
                <a:solidFill>
                  <a:schemeClr val="bg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en-US" altLang="ja-JP" dirty="0">
                <a:solidFill>
                  <a:schemeClr val="bg1">
                    <a:lumMod val="75000"/>
                  </a:schemeClr>
                </a:solidFill>
              </a:rPr>
              <a:t>CTE value itself becomes dominant.</a:t>
            </a:r>
            <a:endParaRPr kumimoji="1" lang="ja-JP" alt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858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A86D64-FF8C-4F40-9AD1-6DA36A618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634082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5BD99D-850A-4DB5-94B0-15D0F1E74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472608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Calibration of CTE</a:t>
            </a:r>
          </a:p>
          <a:p>
            <a:pPr lvl="1"/>
            <a:r>
              <a:rPr kumimoji="1" lang="en-US" altLang="ja-JP" dirty="0"/>
              <a:t>Majority of modern industry likely happy with conventional indication of CTE and the variation limit when gauge materials or similar are considered.</a:t>
            </a:r>
          </a:p>
          <a:p>
            <a:pPr lvl="2"/>
            <a:r>
              <a:rPr lang="en-US" altLang="ja-JP" dirty="0"/>
              <a:t>Less driving force toward dissemination of CTE calibration</a:t>
            </a:r>
            <a:endParaRPr kumimoji="1" lang="en-US" altLang="ja-JP" dirty="0"/>
          </a:p>
          <a:p>
            <a:pPr lvl="2"/>
            <a:r>
              <a:rPr lang="en-US" altLang="ja-JP" dirty="0"/>
              <a:t>Dilatometric length measurement time consuming.</a:t>
            </a:r>
          </a:p>
          <a:p>
            <a:pPr lvl="2"/>
            <a:r>
              <a:rPr lang="en-US" altLang="ja-JP" dirty="0"/>
              <a:t>Periodical calibration of CTE less meaningful.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N</a:t>
            </a:r>
            <a:r>
              <a:rPr lang="en-US" altLang="ja-JP" dirty="0"/>
              <a:t>ot only CTE value but also the associated uncertainty significantly impacts the economical balance in certain niche industries, e.g. CMS.</a:t>
            </a:r>
          </a:p>
          <a:p>
            <a:pPr lvl="2"/>
            <a:r>
              <a:rPr lang="en-US" altLang="ja-JP" dirty="0"/>
              <a:t>Demand might grow slowly up, depending on…  </a:t>
            </a:r>
          </a:p>
          <a:p>
            <a:pPr lvl="1"/>
            <a:r>
              <a:rPr lang="en-US" altLang="ja-JP" dirty="0"/>
              <a:t>No urgent need recognized to initiate the international comparison.</a:t>
            </a:r>
          </a:p>
          <a:p>
            <a:pPr lvl="2"/>
            <a:r>
              <a:rPr lang="en-US" altLang="ja-JP" dirty="0"/>
              <a:t>Observation continued and </a:t>
            </a:r>
            <a:r>
              <a:rPr lang="en-US" altLang="ja-JP"/>
              <a:t>outcome shared.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97752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A1656248-C139-4BB1-B410-DD8E80C98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dirty="0"/>
              <a:t>Status report of DG2</a:t>
            </a:r>
            <a:br>
              <a:rPr kumimoji="1" lang="en-US" altLang="ja-JP" dirty="0"/>
            </a:br>
            <a:r>
              <a:rPr lang="en-US" altLang="ja-JP" sz="2000" dirty="0"/>
              <a:t>CCL-18-52a, DG2 report-2 to CCL-WG-MRA</a:t>
            </a:r>
            <a:br>
              <a:rPr lang="en-US" altLang="ja-JP" sz="2000" dirty="0"/>
            </a:br>
            <a:r>
              <a:rPr lang="en-US" altLang="ja-JP" sz="2000" dirty="0"/>
              <a:t>June 2018</a:t>
            </a:r>
            <a:endParaRPr kumimoji="1" lang="ja-JP" altLang="en-US" sz="2000" dirty="0"/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B981AA9C-C847-4127-B8EE-57C310B8A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kumimoji="1" lang="en-US" altLang="ja-JP" dirty="0"/>
              <a:t>Makoto Abe, Yoichi </a:t>
            </a:r>
            <a:r>
              <a:rPr kumimoji="1" lang="en-US" altLang="ja-JP" dirty="0" err="1"/>
              <a:t>Bito</a:t>
            </a:r>
            <a:r>
              <a:rPr kumimoji="1" lang="en-US" altLang="ja-JP" dirty="0"/>
              <a:t>, </a:t>
            </a:r>
          </a:p>
          <a:p>
            <a:r>
              <a:rPr lang="en-US" altLang="ja-JP" dirty="0"/>
              <a:t>Akiko Hirai, and </a:t>
            </a:r>
            <a:r>
              <a:rPr lang="en-US" altLang="ja-JP" dirty="0" err="1"/>
              <a:t>Toshi</a:t>
            </a:r>
            <a:r>
              <a:rPr lang="en-US" altLang="ja-JP" dirty="0"/>
              <a:t> </a:t>
            </a:r>
            <a:r>
              <a:rPr lang="en-US" altLang="ja-JP" dirty="0" err="1"/>
              <a:t>Takatsuji</a:t>
            </a:r>
            <a:endParaRPr lang="en-US" altLang="ja-JP" dirty="0"/>
          </a:p>
          <a:p>
            <a:r>
              <a:rPr kumimoji="1" lang="en-US" altLang="ja-JP" dirty="0"/>
              <a:t>NMIJ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7516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CB8184E-C335-4754-9B94-6F41645AE6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562" y="1539687"/>
            <a:ext cx="7181367" cy="509864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237EEFBA-089C-423A-B510-DF30E52C30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78" y="38585"/>
            <a:ext cx="5870813" cy="1563375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576BB37-2CB0-4123-8A19-9FF6F1C4171E}"/>
              </a:ext>
            </a:extLst>
          </p:cNvPr>
          <p:cNvSpPr/>
          <p:nvPr/>
        </p:nvSpPr>
        <p:spPr>
          <a:xfrm>
            <a:off x="5345202" y="3119722"/>
            <a:ext cx="3502959" cy="416859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E5D04F-CE66-4B89-BB6A-F6F5A0D78AAF}"/>
              </a:ext>
            </a:extLst>
          </p:cNvPr>
          <p:cNvSpPr txBox="1"/>
          <p:nvPr/>
        </p:nvSpPr>
        <p:spPr>
          <a:xfrm>
            <a:off x="90178" y="6622673"/>
            <a:ext cx="896364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400" dirty="0"/>
              <a:t>Source:   https://www.bipm.org/utils/common/pdf/ITS-90/Estimates_Differences_T-T90_2010.pdf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12998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4606</TotalTime>
  <Words>538</Words>
  <Application>Microsoft Office PowerPoint</Application>
  <PresentationFormat>画面に合わせる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Calibri</vt:lpstr>
      <vt:lpstr>Wingdings</vt:lpstr>
      <vt:lpstr>Office テーマ</vt:lpstr>
      <vt:lpstr>Status report of DG2 CCL-18-52, DG2 report to CCL-WG-MRA June 2018</vt:lpstr>
      <vt:lpstr>Overview</vt:lpstr>
      <vt:lpstr>Current CMCs on KCDB Appendix-C</vt:lpstr>
      <vt:lpstr>PowerPoint プレゼンテーション</vt:lpstr>
      <vt:lpstr>Requirement</vt:lpstr>
      <vt:lpstr>Recognition as dominant error sources</vt:lpstr>
      <vt:lpstr>Summary</vt:lpstr>
      <vt:lpstr>Status report of DG2 CCL-18-52a, DG2 report-2 to CCL-WG-MRA June 2018</vt:lpstr>
      <vt:lpstr>PowerPoint プレゼンテーション</vt:lpstr>
      <vt:lpstr>Current status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report of DG2</dc:title>
  <dc:creator>Takatsuji</dc:creator>
  <cp:lastModifiedBy>誠 阿部</cp:lastModifiedBy>
  <cp:revision>38</cp:revision>
  <cp:lastPrinted>2012-08-30T08:12:23Z</cp:lastPrinted>
  <dcterms:created xsi:type="dcterms:W3CDTF">2011-10-01T12:51:34Z</dcterms:created>
  <dcterms:modified xsi:type="dcterms:W3CDTF">2018-06-14T13:26:54Z</dcterms:modified>
</cp:coreProperties>
</file>