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319" r:id="rId3"/>
    <p:sldId id="360" r:id="rId4"/>
    <p:sldId id="363" r:id="rId5"/>
    <p:sldId id="364" r:id="rId6"/>
    <p:sldId id="361" r:id="rId7"/>
    <p:sldId id="362" r:id="rId8"/>
    <p:sldId id="321" r:id="rId9"/>
    <p:sldId id="340" r:id="rId10"/>
    <p:sldId id="341" r:id="rId11"/>
    <p:sldId id="330" r:id="rId12"/>
    <p:sldId id="359" r:id="rId13"/>
    <p:sldId id="331" r:id="rId14"/>
    <p:sldId id="338" r:id="rId15"/>
    <p:sldId id="339" r:id="rId16"/>
    <p:sldId id="352" r:id="rId17"/>
    <p:sldId id="286" r:id="rId18"/>
    <p:sldId id="351" r:id="rId19"/>
    <p:sldId id="263" r:id="rId2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usanne PICARD" initials="SP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0033CC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965" autoAdjust="0"/>
  </p:normalViewPr>
  <p:slideViewPr>
    <p:cSldViewPr>
      <p:cViewPr>
        <p:scale>
          <a:sx n="80" d="100"/>
          <a:sy n="80" d="100"/>
        </p:scale>
        <p:origin x="-2430" y="-13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950709-BEDC-444D-9484-00B6D03C8C20}" type="datetimeFigureOut">
              <a:rPr lang="en-GB" smtClean="0"/>
              <a:t>01/06/2017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2951E7-2167-4B0B-A928-E40464E77363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004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Susanne:  Do we have a number on the percent</a:t>
            </a:r>
            <a:r>
              <a:rPr lang="en-GB" baseline="0" dirty="0" smtClean="0"/>
              <a:t> of total comparisons that have been completed?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2951E7-2167-4B0B-A928-E40464E77363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18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2951E7-2167-4B0B-A928-E40464E77363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18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alphaModFix amt="12000"/>
            <a:lum/>
          </a:blip>
          <a:srcRect/>
          <a:stretch>
            <a:fillRect l="54000" t="-4000" r="-1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0624" y="685801"/>
            <a:ext cx="7735824" cy="1102519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 smtClean="0"/>
              <a:t>Click to add title of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0624" y="2057400"/>
            <a:ext cx="3630168" cy="131445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Speaker and other information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 lang="en-GB"/>
          </a:p>
        </p:txBody>
      </p:sp>
      <p:pic>
        <p:nvPicPr>
          <p:cNvPr id="6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" y="3968496"/>
            <a:ext cx="1823028" cy="89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4181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99409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70248" y="4765922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651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4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1" y="4480561"/>
            <a:ext cx="1069849" cy="52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949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0248" y="4765922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2257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2529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3813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7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1" y="4480561"/>
            <a:ext cx="1069849" cy="52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543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0248" y="4765922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8931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>
                <a:solidFill>
                  <a:srgbClr val="193B7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3750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7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1" y="4480561"/>
            <a:ext cx="1069849" cy="52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4673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and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>
                <a:solidFill>
                  <a:srgbClr val="193B7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0248" y="4765922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5228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799409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1" y="4480561"/>
            <a:ext cx="1069849" cy="52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403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0248" y="4765922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799409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74030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25172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2517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6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1" y="4480561"/>
            <a:ext cx="1069849" cy="52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516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  <a:lvl2pPr>
              <a:defRPr>
                <a:solidFill>
                  <a:srgbClr val="193B7F"/>
                </a:solidFill>
              </a:defRPr>
            </a:lvl2pPr>
            <a:lvl3pPr>
              <a:defRPr>
                <a:solidFill>
                  <a:srgbClr val="193B7F"/>
                </a:solidFill>
              </a:defRPr>
            </a:lvl3pPr>
            <a:lvl4pPr>
              <a:defRPr>
                <a:solidFill>
                  <a:srgbClr val="193B7F"/>
                </a:solidFill>
              </a:defRPr>
            </a:lvl4pPr>
            <a:lvl5pPr>
              <a:defRPr>
                <a:solidFill>
                  <a:srgbClr val="193B7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799409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9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1" y="4480561"/>
            <a:ext cx="1069849" cy="52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861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0248" y="4765922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3868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inal Slide">
    <p:bg>
      <p:bgPr>
        <a:blipFill dpi="0" rotWithShape="1">
          <a:blip r:embed="rId2">
            <a:alphaModFix amt="12000"/>
            <a:lum/>
          </a:blip>
          <a:srcRect/>
          <a:stretch>
            <a:fillRect l="54000" t="-4000" r="-1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0624" y="685801"/>
            <a:ext cx="3867912" cy="1102519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 smtClean="0"/>
              <a:t>Thank you.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0624" y="2057400"/>
            <a:ext cx="3630168" cy="131445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Email address or…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7231780" y="4828270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sz="1200" b="1" dirty="0" smtClean="0">
                <a:solidFill>
                  <a:srgbClr val="193B7F"/>
                </a:solidFill>
              </a:rPr>
              <a:t>www.bipm.org</a:t>
            </a:r>
            <a:endParaRPr lang="en-US" sz="1200" b="1" dirty="0">
              <a:solidFill>
                <a:srgbClr val="193B7F"/>
              </a:solidFill>
            </a:endParaRPr>
          </a:p>
        </p:txBody>
      </p:sp>
      <p:pic>
        <p:nvPicPr>
          <p:cNvPr id="7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" y="3968496"/>
            <a:ext cx="1823028" cy="89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277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  <a:lvl2pPr>
              <a:defRPr>
                <a:solidFill>
                  <a:srgbClr val="193B7F"/>
                </a:solidFill>
              </a:defRPr>
            </a:lvl2pPr>
            <a:lvl3pPr>
              <a:defRPr>
                <a:solidFill>
                  <a:srgbClr val="193B7F"/>
                </a:solidFill>
              </a:defRPr>
            </a:lvl3pPr>
            <a:lvl4pPr>
              <a:defRPr>
                <a:solidFill>
                  <a:srgbClr val="193B7F"/>
                </a:solidFill>
              </a:defRPr>
            </a:lvl4pPr>
            <a:lvl5pPr>
              <a:defRPr>
                <a:solidFill>
                  <a:srgbClr val="193B7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799409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0248" y="4765922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015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0624" y="685801"/>
            <a:ext cx="7735824" cy="1102519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 smtClean="0"/>
              <a:t>Section X (use only if presentation is in sections)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7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" y="3968496"/>
            <a:ext cx="1823028" cy="89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8062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257549"/>
          </a:xfrm>
        </p:spPr>
        <p:txBody>
          <a:bodyPr>
            <a:normAutofit/>
          </a:bodyPr>
          <a:lstStyle>
            <a:lvl1pPr>
              <a:defRPr sz="2000">
                <a:solidFill>
                  <a:srgbClr val="193B7F"/>
                </a:solidFill>
              </a:defRPr>
            </a:lvl1pPr>
            <a:lvl2pPr>
              <a:defRPr sz="1800">
                <a:solidFill>
                  <a:srgbClr val="193B7F"/>
                </a:solidFill>
              </a:defRPr>
            </a:lvl2pPr>
            <a:lvl3pPr>
              <a:defRPr sz="1600">
                <a:solidFill>
                  <a:srgbClr val="193B7F"/>
                </a:solidFill>
              </a:defRPr>
            </a:lvl3pPr>
            <a:lvl4pPr>
              <a:defRPr sz="1400">
                <a:solidFill>
                  <a:srgbClr val="193B7F"/>
                </a:solidFill>
              </a:defRPr>
            </a:lvl4pPr>
            <a:lvl5pPr>
              <a:defRPr sz="1400">
                <a:solidFill>
                  <a:srgbClr val="193B7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2575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799409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1" y="4480561"/>
            <a:ext cx="1069849" cy="52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730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>
            <a:normAutofit/>
          </a:bodyPr>
          <a:lstStyle>
            <a:lvl1pPr>
              <a:defRPr sz="2000">
                <a:solidFill>
                  <a:srgbClr val="193B7F"/>
                </a:solidFill>
              </a:defRPr>
            </a:lvl1pPr>
            <a:lvl2pPr>
              <a:defRPr sz="1800">
                <a:solidFill>
                  <a:srgbClr val="193B7F"/>
                </a:solidFill>
              </a:defRPr>
            </a:lvl2pPr>
            <a:lvl3pPr>
              <a:defRPr sz="1600">
                <a:solidFill>
                  <a:srgbClr val="193B7F"/>
                </a:solidFill>
              </a:defRPr>
            </a:lvl3pPr>
            <a:lvl4pPr>
              <a:defRPr sz="1400">
                <a:solidFill>
                  <a:srgbClr val="193B7F"/>
                </a:solidFill>
              </a:defRPr>
            </a:lvl4pPr>
            <a:lvl5pPr>
              <a:defRPr sz="1400">
                <a:solidFill>
                  <a:srgbClr val="193B7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0248" y="4765922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799409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7079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7"/>
            <a:ext cx="4040188" cy="28265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7"/>
            <a:ext cx="4041775" cy="28265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799409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1" y="4480561"/>
            <a:ext cx="1069849" cy="52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4475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0248" y="4765922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799409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4196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99409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1" y="4480561"/>
            <a:ext cx="1069849" cy="52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0921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941"/>
            <a:ext cx="8229600" cy="768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23487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>
                <a:solidFill>
                  <a:srgbClr val="193B7F"/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413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lang="en-US" sz="2800" b="0" kern="1200" dirty="0">
          <a:solidFill>
            <a:srgbClr val="193B7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SzPct val="80000"/>
        <a:buFontTx/>
        <a:buBlip>
          <a:blip r:embed="rId23"/>
        </a:buBlip>
        <a:defRPr sz="2400" kern="1200">
          <a:solidFill>
            <a:srgbClr val="193B7F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193B7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SzPct val="70000"/>
        <a:buFontTx/>
        <a:buBlip>
          <a:blip r:embed="rId23"/>
        </a:buBlip>
        <a:defRPr sz="1800" kern="1200">
          <a:solidFill>
            <a:srgbClr val="193B7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rgbClr val="193B7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rgbClr val="193B7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6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1851670"/>
            <a:ext cx="7735824" cy="1872209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On the revision of the KCDB 2.0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sz="1800" dirty="0" smtClean="0">
                <a:solidFill>
                  <a:schemeClr val="accent1">
                    <a:lumMod val="75000"/>
                  </a:schemeClr>
                </a:solidFill>
              </a:rPr>
              <a:t>Susanne Picard and Stéphanie Maniguet</a:t>
            </a:r>
            <a:br>
              <a:rPr lang="en-GB" sz="18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GB" sz="18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GB" sz="18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GB" sz="1800" dirty="0" smtClean="0">
                <a:solidFill>
                  <a:schemeClr val="accent1">
                    <a:lumMod val="75000"/>
                  </a:schemeClr>
                </a:solidFill>
              </a:rPr>
              <a:t>KCDB Office – International Liaison and Communication Department</a:t>
            </a:r>
            <a:r>
              <a:rPr lang="en-GB" sz="1800" dirty="0" smtClean="0">
                <a:solidFill>
                  <a:schemeClr val="bg1">
                    <a:lumMod val="65000"/>
                  </a:schemeClr>
                </a:solidFill>
              </a:rPr>
              <a:t/>
            </a:r>
            <a:br>
              <a:rPr lang="en-GB" sz="18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GB" dirty="0" smtClean="0"/>
              <a:t/>
            </a:r>
            <a:br>
              <a:rPr lang="en-GB" dirty="0" smtClean="0"/>
            </a:br>
            <a:endParaRPr lang="en-GB" sz="2400" dirty="0"/>
          </a:p>
        </p:txBody>
      </p:sp>
      <p:sp>
        <p:nvSpPr>
          <p:cNvPr id="3" name="ZoneTexte 2"/>
          <p:cNvSpPr txBox="1"/>
          <p:nvPr/>
        </p:nvSpPr>
        <p:spPr>
          <a:xfrm>
            <a:off x="6732240" y="4587110"/>
            <a:ext cx="18324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accent1">
                    <a:lumMod val="75000"/>
                  </a:schemeClr>
                </a:solidFill>
              </a:rPr>
              <a:t>CCT May/</a:t>
            </a:r>
            <a:r>
              <a:rPr lang="fr-FR" sz="1600" dirty="0" err="1" smtClean="0">
                <a:solidFill>
                  <a:schemeClr val="accent1">
                    <a:lumMod val="75000"/>
                  </a:schemeClr>
                </a:solidFill>
              </a:rPr>
              <a:t>June</a:t>
            </a:r>
            <a:r>
              <a:rPr lang="fr-FR" sz="1600" dirty="0" smtClean="0">
                <a:solidFill>
                  <a:schemeClr val="accent1">
                    <a:lumMod val="75000"/>
                  </a:schemeClr>
                </a:solidFill>
              </a:rPr>
              <a:t> 2017</a:t>
            </a:r>
            <a:endParaRPr lang="fr-FR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02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KCDB 2.0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             CMC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WEB PLATFORM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66775" y="932476"/>
            <a:ext cx="3200400" cy="133159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BETTER SEARCH FACILITIES</a:t>
            </a:r>
            <a:endParaRPr lang="fr-FR" sz="3200" b="1" dirty="0"/>
          </a:p>
        </p:txBody>
      </p:sp>
      <p:sp>
        <p:nvSpPr>
          <p:cNvPr id="6" name="Rectangle 5"/>
          <p:cNvSpPr/>
          <p:nvPr/>
        </p:nvSpPr>
        <p:spPr>
          <a:xfrm>
            <a:off x="866775" y="2264072"/>
            <a:ext cx="3200400" cy="2288878"/>
          </a:xfrm>
          <a:prstGeom prst="rect">
            <a:avLst/>
          </a:prstGeom>
          <a:solidFill>
            <a:srgbClr val="66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tx1"/>
                </a:solidFill>
              </a:rPr>
              <a:t>WEB BASED CMC SUBMISSION AND REVIEW</a:t>
            </a:r>
            <a:endParaRPr lang="fr-FR" sz="32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67175" y="932476"/>
            <a:ext cx="3200400" cy="18678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USERFRIENDLY WEB SUPPORT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67175" y="2800350"/>
            <a:ext cx="3200400" cy="17563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TRACK COMPARISONS IN REAL TIME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894863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KCDB </a:t>
            </a:r>
            <a:r>
              <a:rPr lang="en-US" b="1" dirty="0" smtClean="0"/>
              <a:t>2.0              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CMC WEB PLATFORM</a:t>
            </a:r>
            <a:endParaRPr lang="en-US" dirty="0"/>
          </a:p>
        </p:txBody>
      </p:sp>
      <p:pic>
        <p:nvPicPr>
          <p:cNvPr id="20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17" y="1796135"/>
            <a:ext cx="502607" cy="50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17" y="2274281"/>
            <a:ext cx="502607" cy="50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189" y="2274281"/>
            <a:ext cx="502607" cy="50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407" y="1796135"/>
            <a:ext cx="502607" cy="50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C:\Users\spicard\AppData\Local\Microsoft\Windows\Temporary Internet Files\Content.IE5\BLHK61PW\nicubunu-Scissors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684" y="2496500"/>
            <a:ext cx="535579" cy="887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238" y="1796135"/>
            <a:ext cx="502607" cy="50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541" y="2388017"/>
            <a:ext cx="502607" cy="50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826" y="2639320"/>
            <a:ext cx="502607" cy="50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334" y="1771674"/>
            <a:ext cx="502607" cy="50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Flèche droite 28"/>
          <p:cNvSpPr/>
          <p:nvPr/>
        </p:nvSpPr>
        <p:spPr>
          <a:xfrm>
            <a:off x="3386374" y="1864778"/>
            <a:ext cx="360040" cy="18806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Flèche droite 29"/>
          <p:cNvSpPr/>
          <p:nvPr/>
        </p:nvSpPr>
        <p:spPr>
          <a:xfrm rot="13747431">
            <a:off x="2027111" y="1677642"/>
            <a:ext cx="360040" cy="18806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Flèche droite 30"/>
          <p:cNvSpPr/>
          <p:nvPr/>
        </p:nvSpPr>
        <p:spPr>
          <a:xfrm rot="5400000">
            <a:off x="2484823" y="2912257"/>
            <a:ext cx="360040" cy="18806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Flèche droite 31"/>
          <p:cNvSpPr/>
          <p:nvPr/>
        </p:nvSpPr>
        <p:spPr>
          <a:xfrm rot="19235019">
            <a:off x="3481731" y="2709656"/>
            <a:ext cx="360040" cy="18806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3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462" y="1812396"/>
            <a:ext cx="502607" cy="50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271" y="2388017"/>
            <a:ext cx="502607" cy="50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946" y="2513283"/>
            <a:ext cx="502607" cy="50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947" y="1818606"/>
            <a:ext cx="502607" cy="50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 descr="C:\Users\spicard\AppData\Local\Microsoft\Windows\Temporary Internet Files\Content.IE5\TIVOQFOJ\Mail-closed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707" y="2900168"/>
            <a:ext cx="483518" cy="48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 descr="C:\Users\spicard\AppData\Local\Microsoft\Windows\Temporary Internet Files\Content.IE5\TIVOQFOJ\Mail-closed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221" y="2231739"/>
            <a:ext cx="483518" cy="48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 descr="C:\Users\spicard\AppData\Local\Microsoft\Windows\Temporary Internet Files\Content.IE5\TIVOQFOJ\Mail-closed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130" y="1817571"/>
            <a:ext cx="483518" cy="48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" descr="C:\Users\spicard\AppData\Local\Microsoft\Windows\Temporary Internet Files\Content.IE5\TIVOQFOJ\Mail-closed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875" y="2075269"/>
            <a:ext cx="483518" cy="48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 descr="C:\Users\spicard\AppData\Local\Microsoft\Windows\Temporary Internet Files\Content.IE5\TIVOQFOJ\Mail-closed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282" y="2803687"/>
            <a:ext cx="483518" cy="48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C:\Users\spicard\AppData\Local\Microsoft\Windows\Temporary Internet Files\Content.IE5\TIVOQFOJ\Mail-closed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512" y="2558787"/>
            <a:ext cx="483518" cy="48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C:\Users\spicard\AppData\Local\Microsoft\Windows\Temporary Internet Files\Content.IE5\TIVOQFOJ\Mail-closed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064" y="1473847"/>
            <a:ext cx="483518" cy="48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C:\Users\spicard\AppData\Local\Microsoft\Windows\Temporary Internet Files\Content.IE5\TIVOQFOJ\Mail-closed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505" y="1554376"/>
            <a:ext cx="483518" cy="48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995" y="1105602"/>
            <a:ext cx="502607" cy="50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995" y="1583748"/>
            <a:ext cx="502607" cy="50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267" y="1583748"/>
            <a:ext cx="502607" cy="50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485" y="1105602"/>
            <a:ext cx="502607" cy="50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ZoneTexte 52"/>
          <p:cNvSpPr txBox="1"/>
          <p:nvPr/>
        </p:nvSpPr>
        <p:spPr>
          <a:xfrm>
            <a:off x="750917" y="987574"/>
            <a:ext cx="1020921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0033CC"/>
                </a:solidFill>
              </a:rPr>
              <a:t>TODAY</a:t>
            </a:r>
            <a:endParaRPr lang="fr-FR" sz="2400" dirty="0">
              <a:solidFill>
                <a:srgbClr val="0033CC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920" y="2662419"/>
            <a:ext cx="3550775" cy="2152865"/>
          </a:xfrm>
          <a:prstGeom prst="rect">
            <a:avLst/>
          </a:prstGeom>
          <a:noFill/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54" name="Connecteur droit avec flèche 53"/>
          <p:cNvCxnSpPr/>
          <p:nvPr/>
        </p:nvCxnSpPr>
        <p:spPr>
          <a:xfrm flipV="1">
            <a:off x="5206582" y="1275606"/>
            <a:ext cx="1968988" cy="81074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avec flèche 55"/>
          <p:cNvCxnSpPr>
            <a:endCxn id="49" idx="1"/>
          </p:cNvCxnSpPr>
          <p:nvPr/>
        </p:nvCxnSpPr>
        <p:spPr>
          <a:xfrm flipV="1">
            <a:off x="4484007" y="1356906"/>
            <a:ext cx="1968988" cy="58692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avec flèche 57"/>
          <p:cNvCxnSpPr/>
          <p:nvPr/>
        </p:nvCxnSpPr>
        <p:spPr>
          <a:xfrm flipV="1">
            <a:off x="4506582" y="1853756"/>
            <a:ext cx="1968988" cy="58692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avec flèche 58"/>
          <p:cNvCxnSpPr/>
          <p:nvPr/>
        </p:nvCxnSpPr>
        <p:spPr>
          <a:xfrm flipV="1">
            <a:off x="5236859" y="1851670"/>
            <a:ext cx="1968988" cy="81074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Flèche droite 59"/>
          <p:cNvSpPr/>
          <p:nvPr/>
        </p:nvSpPr>
        <p:spPr>
          <a:xfrm rot="5400000">
            <a:off x="6869614" y="2342688"/>
            <a:ext cx="360040" cy="18806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8027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KCDB </a:t>
            </a:r>
            <a:r>
              <a:rPr lang="en-US" b="1" dirty="0" smtClean="0"/>
              <a:t>2.0              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CMC WEB PLATFORM</a:t>
            </a:r>
            <a:endParaRPr lang="en-US" dirty="0"/>
          </a:p>
        </p:txBody>
      </p:sp>
      <p:pic>
        <p:nvPicPr>
          <p:cNvPr id="20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17" y="1796135"/>
            <a:ext cx="502607" cy="50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17" y="2274281"/>
            <a:ext cx="502607" cy="50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189" y="2274281"/>
            <a:ext cx="502607" cy="50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407" y="1796135"/>
            <a:ext cx="502607" cy="50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C:\Users\spicard\AppData\Local\Microsoft\Windows\Temporary Internet Files\Content.IE5\BLHK61PW\nicubunu-Scissors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684" y="2496500"/>
            <a:ext cx="535579" cy="887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238" y="1796135"/>
            <a:ext cx="502607" cy="50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541" y="2388017"/>
            <a:ext cx="502607" cy="50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826" y="2639320"/>
            <a:ext cx="502607" cy="50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334" y="1771674"/>
            <a:ext cx="502607" cy="50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Flèche droite 28"/>
          <p:cNvSpPr/>
          <p:nvPr/>
        </p:nvSpPr>
        <p:spPr>
          <a:xfrm>
            <a:off x="3386374" y="1864778"/>
            <a:ext cx="360040" cy="18806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Flèche droite 29"/>
          <p:cNvSpPr/>
          <p:nvPr/>
        </p:nvSpPr>
        <p:spPr>
          <a:xfrm rot="13747431">
            <a:off x="2027111" y="1677642"/>
            <a:ext cx="360040" cy="18806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Flèche droite 30"/>
          <p:cNvSpPr/>
          <p:nvPr/>
        </p:nvSpPr>
        <p:spPr>
          <a:xfrm rot="5400000">
            <a:off x="2484823" y="2912257"/>
            <a:ext cx="360040" cy="18806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Flèche droite 31"/>
          <p:cNvSpPr/>
          <p:nvPr/>
        </p:nvSpPr>
        <p:spPr>
          <a:xfrm rot="19235019">
            <a:off x="3481731" y="2709656"/>
            <a:ext cx="360040" cy="18806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3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462" y="1812396"/>
            <a:ext cx="502607" cy="50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271" y="2388017"/>
            <a:ext cx="502607" cy="50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946" y="2513283"/>
            <a:ext cx="502607" cy="50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947" y="1818606"/>
            <a:ext cx="502607" cy="50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 descr="C:\Users\spicard\AppData\Local\Microsoft\Windows\Temporary Internet Files\Content.IE5\TIVOQFOJ\Mail-closed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707" y="2900168"/>
            <a:ext cx="483518" cy="48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 descr="C:\Users\spicard\AppData\Local\Microsoft\Windows\Temporary Internet Files\Content.IE5\TIVOQFOJ\Mail-closed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221" y="2231739"/>
            <a:ext cx="483518" cy="48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 descr="C:\Users\spicard\AppData\Local\Microsoft\Windows\Temporary Internet Files\Content.IE5\TIVOQFOJ\Mail-closed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130" y="1817571"/>
            <a:ext cx="483518" cy="48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" descr="C:\Users\spicard\AppData\Local\Microsoft\Windows\Temporary Internet Files\Content.IE5\TIVOQFOJ\Mail-closed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875" y="2075269"/>
            <a:ext cx="483518" cy="48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 descr="C:\Users\spicard\AppData\Local\Microsoft\Windows\Temporary Internet Files\Content.IE5\TIVOQFOJ\Mail-closed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282" y="2803687"/>
            <a:ext cx="483518" cy="48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C:\Users\spicard\AppData\Local\Microsoft\Windows\Temporary Internet Files\Content.IE5\TIVOQFOJ\Mail-closed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512" y="2558787"/>
            <a:ext cx="483518" cy="48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C:\Users\spicard\AppData\Local\Microsoft\Windows\Temporary Internet Files\Content.IE5\TIVOQFOJ\Mail-closed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064" y="1473847"/>
            <a:ext cx="483518" cy="48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C:\Users\spicard\AppData\Local\Microsoft\Windows\Temporary Internet Files\Content.IE5\TIVOQFOJ\Mail-closed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505" y="1554376"/>
            <a:ext cx="483518" cy="48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" descr="C:\Users\spicard\AppData\Local\Microsoft\Windows\Temporary Internet Files\Content.IE5\BLHK61PW\clipart-0119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334" y="143716"/>
            <a:ext cx="3276600" cy="4007008"/>
          </a:xfrm>
          <a:prstGeom prst="rect">
            <a:avLst/>
          </a:prstGeom>
          <a:noFill/>
        </p:spPr>
      </p:pic>
      <p:pic>
        <p:nvPicPr>
          <p:cNvPr id="40" name="Picture 8" descr="C:\Users\spicard\AppData\Local\Microsoft\Windows\Temporary Internet Files\Content.IE5\3BVMS9IY\9MYg8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092" y="1473847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5" name="Groupe 54"/>
          <p:cNvGrpSpPr/>
          <p:nvPr/>
        </p:nvGrpSpPr>
        <p:grpSpPr>
          <a:xfrm>
            <a:off x="6195392" y="3426423"/>
            <a:ext cx="1905000" cy="1371600"/>
            <a:chOff x="685800" y="2495550"/>
            <a:chExt cx="1905000" cy="1371600"/>
          </a:xfrm>
        </p:grpSpPr>
        <p:sp>
          <p:nvSpPr>
            <p:cNvPr id="57" name="Rectangle 56"/>
            <p:cNvSpPr/>
            <p:nvPr/>
          </p:nvSpPr>
          <p:spPr>
            <a:xfrm>
              <a:off x="685800" y="2495550"/>
              <a:ext cx="1905000" cy="1371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61" name="Picture 15" descr="Afficher l'image d'origine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1633" y="2571750"/>
              <a:ext cx="1693334" cy="12192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2" name="Flèche vers le bas 61"/>
          <p:cNvSpPr/>
          <p:nvPr/>
        </p:nvSpPr>
        <p:spPr>
          <a:xfrm>
            <a:off x="6976442" y="2921647"/>
            <a:ext cx="381000" cy="381000"/>
          </a:xfrm>
          <a:prstGeom prst="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86229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KCDB 2.0              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CMC WEB PLATFORM</a:t>
            </a:r>
            <a:endParaRPr lang="en-US" dirty="0"/>
          </a:p>
        </p:txBody>
      </p:sp>
      <p:sp>
        <p:nvSpPr>
          <p:cNvPr id="4" name="ZoneTexte 3"/>
          <p:cNvSpPr txBox="1"/>
          <p:nvPr/>
        </p:nvSpPr>
        <p:spPr>
          <a:xfrm>
            <a:off x="204994" y="1929753"/>
            <a:ext cx="4726358" cy="26930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WRITER – REVIEWER – FINDER concept</a:t>
            </a:r>
          </a:p>
          <a:p>
            <a:endParaRPr lang="fr-FR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b="1" dirty="0" err="1">
                <a:solidFill>
                  <a:schemeClr val="accent1">
                    <a:lumMod val="75000"/>
                  </a:schemeClr>
                </a:solidFill>
              </a:rPr>
              <a:t>Sequential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</a:rPr>
              <a:t>access</a:t>
            </a:r>
            <a:endParaRPr lang="fr-FR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Accessible via a user </a:t>
            </a:r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</a:rPr>
              <a:t>account</a:t>
            </a:r>
            <a:endParaRPr lang="fr-FR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</a:rPr>
              <a:t>Risk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</a:rPr>
              <a:t>based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</a:rPr>
              <a:t>evaluation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</a:rPr>
              <a:t>included</a:t>
            </a:r>
            <a:endParaRPr lang="fr-FR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Support for </a:t>
            </a:r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</a:rPr>
              <a:t>both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 intra and inter RMO </a:t>
            </a:r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</a:rPr>
              <a:t>review</a:t>
            </a:r>
            <a:endParaRPr lang="fr-FR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No </a:t>
            </a:r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</a:rPr>
              <a:t>batches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 but one-by-one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Broad-scope </a:t>
            </a:r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</a:rPr>
              <a:t>CMCs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 to </a:t>
            </a:r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</a:rPr>
              <a:t>be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</a:rPr>
              <a:t>considered</a:t>
            </a:r>
            <a:endParaRPr lang="fr-FR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50917" y="987574"/>
            <a:ext cx="180145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0033CC"/>
                </a:solidFill>
              </a:rPr>
              <a:t>TOMORROW</a:t>
            </a:r>
            <a:endParaRPr lang="fr-FR" sz="2400" dirty="0">
              <a:solidFill>
                <a:srgbClr val="0033CC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868" y="1029748"/>
            <a:ext cx="381762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868" y="2971770"/>
            <a:ext cx="3783330" cy="1760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1866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KCDB 2.0               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TRACK COMPARISONS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66775" y="932476"/>
            <a:ext cx="3200400" cy="133159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BETTER SEARCH FACILITIES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66775" y="2264072"/>
            <a:ext cx="3200400" cy="22888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WEB BASED CMC SUBMISSION AND REVIEW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67175" y="932476"/>
            <a:ext cx="3200400" cy="18678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USERFRIENDLY WEB SUPPORT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67175" y="2800350"/>
            <a:ext cx="3200400" cy="175638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TRACK COMPARISONS IN REAL TIME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0492457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KCDB 2.0               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TRACK COMPARISONS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87574"/>
            <a:ext cx="3922229" cy="5202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lèche courbée vers le bas 1"/>
          <p:cNvSpPr/>
          <p:nvPr/>
        </p:nvSpPr>
        <p:spPr>
          <a:xfrm>
            <a:off x="4139952" y="1419622"/>
            <a:ext cx="1512168" cy="43204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088728" y="1995686"/>
            <a:ext cx="30963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33CC"/>
                </a:solidFill>
              </a:rPr>
              <a:t>Information </a:t>
            </a:r>
            <a:r>
              <a:rPr lang="fr-FR" dirty="0" err="1" smtClean="0">
                <a:solidFill>
                  <a:srgbClr val="0033CC"/>
                </a:solidFill>
              </a:rPr>
              <a:t>into</a:t>
            </a:r>
            <a:r>
              <a:rPr lang="fr-FR" dirty="0" smtClean="0">
                <a:solidFill>
                  <a:srgbClr val="0033CC"/>
                </a:solidFill>
              </a:rPr>
              <a:t> </a:t>
            </a:r>
            <a:r>
              <a:rPr lang="fr-FR" dirty="0" err="1" smtClean="0">
                <a:solidFill>
                  <a:srgbClr val="0033CC"/>
                </a:solidFill>
              </a:rPr>
              <a:t>database</a:t>
            </a:r>
            <a:r>
              <a:rPr lang="fr-FR" dirty="0" smtClean="0">
                <a:solidFill>
                  <a:srgbClr val="0033CC"/>
                </a:solidFill>
              </a:rPr>
              <a:t> to </a:t>
            </a:r>
            <a:r>
              <a:rPr lang="fr-FR" dirty="0" err="1" smtClean="0">
                <a:solidFill>
                  <a:srgbClr val="0033CC"/>
                </a:solidFill>
              </a:rPr>
              <a:t>allow</a:t>
            </a:r>
            <a:r>
              <a:rPr lang="fr-FR" dirty="0" smtClean="0">
                <a:solidFill>
                  <a:srgbClr val="0033CC"/>
                </a:solidFill>
              </a:rPr>
              <a:t> </a:t>
            </a:r>
            <a:r>
              <a:rPr lang="fr-FR" dirty="0" err="1" smtClean="0">
                <a:solidFill>
                  <a:srgbClr val="0033CC"/>
                </a:solidFill>
              </a:rPr>
              <a:t>search</a:t>
            </a:r>
            <a:r>
              <a:rPr lang="fr-FR" dirty="0" smtClean="0">
                <a:solidFill>
                  <a:srgbClr val="0033CC"/>
                </a:solidFill>
              </a:rPr>
              <a:t> on </a:t>
            </a:r>
            <a:r>
              <a:rPr lang="fr-FR" dirty="0" err="1" smtClean="0">
                <a:solidFill>
                  <a:srgbClr val="0033CC"/>
                </a:solidFill>
              </a:rPr>
              <a:t>progress</a:t>
            </a:r>
            <a:r>
              <a:rPr lang="fr-FR" dirty="0" smtClean="0">
                <a:solidFill>
                  <a:srgbClr val="0033CC"/>
                </a:solidFill>
              </a:rPr>
              <a:t>.</a:t>
            </a:r>
          </a:p>
          <a:p>
            <a:endParaRPr lang="fr-FR" dirty="0">
              <a:solidFill>
                <a:srgbClr val="0033CC"/>
              </a:solidFill>
            </a:endParaRPr>
          </a:p>
          <a:p>
            <a:r>
              <a:rPr lang="fr-FR" dirty="0" err="1" smtClean="0">
                <a:solidFill>
                  <a:srgbClr val="0033CC"/>
                </a:solidFill>
              </a:rPr>
              <a:t>Alerts</a:t>
            </a:r>
            <a:r>
              <a:rPr lang="fr-FR" dirty="0" smtClean="0">
                <a:solidFill>
                  <a:srgbClr val="0033CC"/>
                </a:solidFill>
              </a:rPr>
              <a:t> to pilots </a:t>
            </a:r>
            <a:r>
              <a:rPr lang="fr-FR" dirty="0" err="1" smtClean="0">
                <a:solidFill>
                  <a:srgbClr val="0033CC"/>
                </a:solidFill>
              </a:rPr>
              <a:t>with</a:t>
            </a:r>
            <a:r>
              <a:rPr lang="fr-FR" dirty="0" smtClean="0">
                <a:solidFill>
                  <a:srgbClr val="0033CC"/>
                </a:solidFill>
              </a:rPr>
              <a:t> </a:t>
            </a:r>
            <a:r>
              <a:rPr lang="fr-FR" dirty="0" err="1" smtClean="0">
                <a:solidFill>
                  <a:srgbClr val="0033CC"/>
                </a:solidFill>
              </a:rPr>
              <a:t>request</a:t>
            </a:r>
            <a:r>
              <a:rPr lang="fr-FR" dirty="0" smtClean="0">
                <a:solidFill>
                  <a:srgbClr val="0033CC"/>
                </a:solidFill>
              </a:rPr>
              <a:t> for update.</a:t>
            </a:r>
          </a:p>
          <a:p>
            <a:endParaRPr lang="fr-FR" dirty="0">
              <a:solidFill>
                <a:srgbClr val="0033CC"/>
              </a:solidFill>
            </a:endParaRPr>
          </a:p>
          <a:p>
            <a:endParaRPr lang="fr-FR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5143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KCDB 2.0              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BETTER SEARCH FACILITIES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66775" y="932476"/>
            <a:ext cx="3200400" cy="1331596"/>
          </a:xfrm>
          <a:prstGeom prst="rect">
            <a:avLst/>
          </a:prstGeom>
          <a:solidFill>
            <a:srgbClr val="CC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BETTER SEARCH FACILITIES</a:t>
            </a:r>
            <a:endParaRPr lang="fr-FR" sz="3200" b="1" dirty="0"/>
          </a:p>
        </p:txBody>
      </p:sp>
      <p:sp>
        <p:nvSpPr>
          <p:cNvPr id="6" name="Rectangle 5"/>
          <p:cNvSpPr/>
          <p:nvPr/>
        </p:nvSpPr>
        <p:spPr>
          <a:xfrm>
            <a:off x="866775" y="2264072"/>
            <a:ext cx="3200400" cy="22888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WEB BASED CMC SUBMISSION AND REVIEW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67175" y="932476"/>
            <a:ext cx="3200400" cy="18678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USERFRIENDLY WEB SUPPORT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67175" y="2800350"/>
            <a:ext cx="3200400" cy="17563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TRACK COMPARISONS IN REAL TIME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3219245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KCDB 2.0              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BETTER SEARCH FACILITIES</a:t>
            </a:r>
            <a:endParaRPr lang="en-GB" dirty="0"/>
          </a:p>
        </p:txBody>
      </p:sp>
      <p:sp>
        <p:nvSpPr>
          <p:cNvPr id="3" name="ZoneTexte 2"/>
          <p:cNvSpPr txBox="1"/>
          <p:nvPr/>
        </p:nvSpPr>
        <p:spPr>
          <a:xfrm>
            <a:off x="971600" y="1779662"/>
            <a:ext cx="62646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</a:rPr>
              <a:t>Possibility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</a:rPr>
              <a:t> to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</a:rPr>
              <a:t>search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</a:rPr>
              <a:t> on </a:t>
            </a:r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</a:rPr>
              <a:t>value of </a:t>
            </a:r>
            <a:r>
              <a:rPr lang="fr-FR" sz="2400" b="1" dirty="0" err="1" smtClean="0">
                <a:solidFill>
                  <a:schemeClr val="accent6">
                    <a:lumMod val="75000"/>
                  </a:schemeClr>
                </a:solidFill>
              </a:rPr>
              <a:t>measurand</a:t>
            </a:r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</a:rPr>
              <a:t> and </a:t>
            </a:r>
            <a:r>
              <a:rPr lang="fr-FR" sz="2400" b="1" dirty="0" err="1" smtClean="0">
                <a:solidFill>
                  <a:schemeClr val="accent6">
                    <a:lumMod val="75000"/>
                  </a:schemeClr>
                </a:solidFill>
              </a:rPr>
              <a:t>uncertainty</a:t>
            </a:r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2400" b="1" dirty="0" err="1" smtClean="0">
                <a:solidFill>
                  <a:schemeClr val="accent6">
                    <a:lumMod val="75000"/>
                  </a:schemeClr>
                </a:solidFill>
              </a:rPr>
              <a:t>within</a:t>
            </a:r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</a:rPr>
              <a:t> a range</a:t>
            </a:r>
          </a:p>
          <a:p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fr-FR" sz="2400" b="1" dirty="0" err="1" smtClean="0">
                <a:solidFill>
                  <a:schemeClr val="accent6">
                    <a:lumMod val="75000"/>
                  </a:schemeClr>
                </a:solidFill>
              </a:rPr>
              <a:t>Improved</a:t>
            </a:r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</a:rPr>
              <a:t> Thesaurus</a:t>
            </a:r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15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KCDB 2.0 </a:t>
            </a:r>
            <a:r>
              <a:rPr lang="en-GB" dirty="0"/>
              <a:t> </a:t>
            </a:r>
            <a:r>
              <a:rPr lang="en-GB" dirty="0" smtClean="0"/>
              <a:t>      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CCT issues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899592" y="1347614"/>
            <a:ext cx="7511736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Minor </a:t>
            </a: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</a:rPr>
              <a:t>revision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on </a:t>
            </a: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</a:rPr>
              <a:t>equations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and </a:t>
            </a: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</a:rPr>
              <a:t>units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</a:rPr>
              <a:t>will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</a:rPr>
              <a:t>be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</a:rPr>
              <a:t>requested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, not all </a:t>
            </a: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</a:rPr>
              <a:t>concerned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Support for thesaurus </a:t>
            </a: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</a:rPr>
              <a:t>requested</a:t>
            </a:r>
            <a:endParaRPr lang="fr-FR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</a:rPr>
              <a:t>Find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slot </a:t>
            </a: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</a:rPr>
              <a:t>without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CMC publication to go </a:t>
            </a: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</a:rPr>
              <a:t>from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KCDB 1.0 to 2.0</a:t>
            </a:r>
          </a:p>
        </p:txBody>
      </p:sp>
    </p:spTree>
    <p:extLst>
      <p:ext uri="{BB962C8B-B14F-4D97-AF65-F5344CB8AC3E}">
        <p14:creationId xmlns:p14="http://schemas.microsoft.com/office/powerpoint/2010/main" val="160276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827584" y="1707654"/>
            <a:ext cx="21173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 err="1" smtClean="0">
                <a:solidFill>
                  <a:schemeClr val="accent1">
                    <a:lumMod val="75000"/>
                  </a:schemeClr>
                </a:solidFill>
              </a:rPr>
              <a:t>Thank</a:t>
            </a:r>
            <a:r>
              <a:rPr lang="fr-FR" sz="3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3600" dirty="0" err="1" smtClean="0">
                <a:solidFill>
                  <a:schemeClr val="accent1">
                    <a:lumMod val="75000"/>
                  </a:schemeClr>
                </a:solidFill>
              </a:rPr>
              <a:t>you</a:t>
            </a:r>
            <a:endParaRPr lang="fr-FR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83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619487" y="1380713"/>
            <a:ext cx="769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FF"/>
                </a:solidFill>
              </a:rPr>
              <a:t>CGPM 2014</a:t>
            </a:r>
          </a:p>
          <a:p>
            <a:endParaRPr lang="fr-FR" sz="1600" b="1" dirty="0">
              <a:solidFill>
                <a:srgbClr val="0000FF"/>
              </a:solidFill>
            </a:endParaRPr>
          </a:p>
          <a:p>
            <a:r>
              <a:rPr lang="fr-FR" sz="1600" b="1" dirty="0" err="1" smtClean="0">
                <a:solidFill>
                  <a:srgbClr val="0000FF"/>
                </a:solidFill>
              </a:rPr>
              <a:t>Resolution</a:t>
            </a:r>
            <a:r>
              <a:rPr lang="fr-FR" sz="1600" b="1" dirty="0" smtClean="0">
                <a:solidFill>
                  <a:srgbClr val="0000FF"/>
                </a:solidFill>
              </a:rPr>
              <a:t> 5  </a:t>
            </a:r>
            <a:r>
              <a:rPr lang="en-US" sz="1600" dirty="0">
                <a:solidFill>
                  <a:srgbClr val="0000FF"/>
                </a:solidFill>
              </a:rPr>
              <a:t>On the </a:t>
            </a:r>
            <a:r>
              <a:rPr lang="en-US" sz="1600" dirty="0" smtClean="0">
                <a:solidFill>
                  <a:srgbClr val="0000FF"/>
                </a:solidFill>
              </a:rPr>
              <a:t>revision of the CIPM MRA</a:t>
            </a:r>
            <a:endParaRPr lang="fr-FR" sz="1600" dirty="0" smtClean="0">
              <a:solidFill>
                <a:srgbClr val="0000FF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3" t="62973" r="1994" b="20060"/>
          <a:stretch/>
        </p:blipFill>
        <p:spPr bwMode="auto">
          <a:xfrm>
            <a:off x="683568" y="2211710"/>
            <a:ext cx="7568038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CIPM MRA  </a:t>
            </a:r>
            <a:r>
              <a:rPr lang="en-US" sz="2200" dirty="0" smtClean="0">
                <a:solidFill>
                  <a:schemeClr val="accent6">
                    <a:lumMod val="75000"/>
                  </a:schemeClr>
                </a:solidFill>
              </a:rPr>
              <a:t>UP TO NOW : CGPM RESOLUTION</a:t>
            </a:r>
            <a:endParaRPr lang="en-US" sz="2200" dirty="0"/>
          </a:p>
        </p:txBody>
      </p:sp>
      <p:cxnSp>
        <p:nvCxnSpPr>
          <p:cNvPr id="7" name="Connecteur droit 6"/>
          <p:cNvCxnSpPr/>
          <p:nvPr/>
        </p:nvCxnSpPr>
        <p:spPr>
          <a:xfrm>
            <a:off x="1259632" y="3291830"/>
            <a:ext cx="273630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3012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bipm.org/utils/common/documents/CIPM-MRA-review/20151013-NMI-Directors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31"/>
          <a:stretch/>
        </p:blipFill>
        <p:spPr bwMode="auto">
          <a:xfrm>
            <a:off x="1115616" y="1091283"/>
            <a:ext cx="6768752" cy="336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CIPM MRA  </a:t>
            </a:r>
            <a:r>
              <a:rPr lang="en-US" sz="2200" dirty="0" smtClean="0">
                <a:solidFill>
                  <a:schemeClr val="accent6">
                    <a:lumMod val="75000"/>
                  </a:schemeClr>
                </a:solidFill>
              </a:rPr>
              <a:t>UP TO NOW : NMI DIRECTOR WORKSHOP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36361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75856" y="1120125"/>
            <a:ext cx="5544616" cy="3096344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GB" sz="1400" b="1" dirty="0" smtClean="0"/>
              <a:t>Recommendation </a:t>
            </a:r>
            <a:r>
              <a:rPr lang="en-GB" sz="1400" b="1" dirty="0"/>
              <a:t>2 - (On providing better visibility of the services supported by the CMCs in the KCDB)</a:t>
            </a:r>
          </a:p>
          <a:p>
            <a:pPr marL="360363" lvl="0" indent="-268288">
              <a:lnSpc>
                <a:spcPct val="110000"/>
              </a:lnSpc>
              <a:spcBef>
                <a:spcPts val="600"/>
              </a:spcBef>
              <a:buNone/>
            </a:pPr>
            <a:r>
              <a:rPr lang="en-GB" sz="1400" dirty="0"/>
              <a:t>c.	The CCs should work towards better consistency in the expression of CMCs (e.g., </a:t>
            </a:r>
            <a:r>
              <a:rPr lang="en-GB" sz="1400" u="sng" dirty="0"/>
              <a:t>units, uncertainty ranges</a:t>
            </a:r>
            <a:r>
              <a:rPr lang="en-GB" sz="1400" dirty="0"/>
              <a:t>)</a:t>
            </a:r>
          </a:p>
          <a:p>
            <a:pPr marL="360363" lvl="0" indent="-268288">
              <a:lnSpc>
                <a:spcPct val="110000"/>
              </a:lnSpc>
              <a:spcBef>
                <a:spcPts val="600"/>
              </a:spcBef>
              <a:buNone/>
            </a:pPr>
            <a:r>
              <a:rPr lang="en-GB" sz="1400" dirty="0"/>
              <a:t>	Action:  CCs</a:t>
            </a:r>
          </a:p>
          <a:p>
            <a:pPr marL="0" lvl="0" indent="0">
              <a:buNone/>
            </a:pPr>
            <a:endParaRPr lang="en-GB" sz="2000" b="1" i="1" dirty="0" smtClean="0">
              <a:solidFill>
                <a:srgbClr val="C00000"/>
              </a:solidFill>
            </a:endParaRPr>
          </a:p>
          <a:p>
            <a:pPr marL="360363" indent="-268288">
              <a:lnSpc>
                <a:spcPct val="110000"/>
              </a:lnSpc>
              <a:spcBef>
                <a:spcPts val="600"/>
              </a:spcBef>
              <a:buNone/>
            </a:pPr>
            <a:r>
              <a:rPr lang="en-GB" sz="1400" dirty="0"/>
              <a:t>	</a:t>
            </a:r>
            <a:endParaRPr lang="en-GB" sz="1400" u="sng" dirty="0" smtClean="0"/>
          </a:p>
          <a:p>
            <a:pPr marL="360363" indent="-268288">
              <a:lnSpc>
                <a:spcPct val="110000"/>
              </a:lnSpc>
              <a:spcBef>
                <a:spcPts val="600"/>
              </a:spcBef>
              <a:buNone/>
            </a:pPr>
            <a:endParaRPr lang="en-GB" sz="1400" dirty="0" smtClean="0"/>
          </a:p>
          <a:p>
            <a:pPr marL="360363" indent="-268288">
              <a:lnSpc>
                <a:spcPct val="110000"/>
              </a:lnSpc>
              <a:spcBef>
                <a:spcPts val="600"/>
              </a:spcBef>
              <a:buNone/>
            </a:pPr>
            <a:endParaRPr lang="en-GB" sz="1400" u="sng" dirty="0"/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Context: CIPM MRA review WG recommendations</a:t>
            </a:r>
            <a:endParaRPr lang="en-GB" i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8" t="20800" r="65939" b="3800"/>
          <a:stretch/>
        </p:blipFill>
        <p:spPr bwMode="auto">
          <a:xfrm>
            <a:off x="611560" y="1131590"/>
            <a:ext cx="2376264" cy="31880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391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1131590"/>
            <a:ext cx="8568952" cy="3096344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endParaRPr lang="en-GB" sz="2000" b="1" i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GB" sz="1400" b="1" dirty="0" smtClean="0"/>
              <a:t>Recommendation 3 </a:t>
            </a:r>
            <a:r>
              <a:rPr lang="en-GB" sz="1400" b="1" dirty="0"/>
              <a:t>- (On </a:t>
            </a:r>
            <a:r>
              <a:rPr lang="en-GB" sz="1400" b="1" dirty="0" smtClean="0"/>
              <a:t>constraining the proliferation of CMCs</a:t>
            </a:r>
            <a:r>
              <a:rPr lang="en-GB" sz="1400" b="1" dirty="0" smtClean="0"/>
              <a:t>)</a:t>
            </a:r>
          </a:p>
          <a:p>
            <a:pPr marL="0" indent="0">
              <a:buNone/>
            </a:pPr>
            <a:r>
              <a:rPr lang="en-US" sz="1400" dirty="0"/>
              <a:t>a. The results </a:t>
            </a:r>
            <a:r>
              <a:rPr lang="en-US" sz="1400" u="sng" dirty="0"/>
              <a:t>of KCs and SCs should be interpreted as widely as reasonably </a:t>
            </a:r>
            <a:r>
              <a:rPr lang="en-US" sz="1400" u="sng" dirty="0" smtClean="0"/>
              <a:t>applicable </a:t>
            </a:r>
            <a:r>
              <a:rPr lang="en-US" sz="1400" dirty="0" smtClean="0"/>
              <a:t>to </a:t>
            </a:r>
            <a:r>
              <a:rPr lang="en-US" sz="1400" dirty="0"/>
              <a:t>indicate coverage of CMCs.</a:t>
            </a:r>
          </a:p>
          <a:p>
            <a:pPr marL="0" indent="0">
              <a:buNone/>
            </a:pPr>
            <a:r>
              <a:rPr lang="en-US" sz="1400" dirty="0"/>
              <a:t>Action: CCs</a:t>
            </a:r>
          </a:p>
          <a:p>
            <a:pPr marL="0" indent="0">
              <a:buNone/>
            </a:pPr>
            <a:r>
              <a:rPr lang="en-US" sz="1400" dirty="0" smtClean="0"/>
              <a:t>b</a:t>
            </a:r>
            <a:r>
              <a:rPr lang="en-US" sz="1400" dirty="0"/>
              <a:t>. The use of </a:t>
            </a:r>
            <a:r>
              <a:rPr lang="en-US" sz="1400" u="sng" dirty="0"/>
              <a:t>CMCs to cover as many services as is technically justified </a:t>
            </a:r>
            <a:r>
              <a:rPr lang="en-US" sz="1400" dirty="0"/>
              <a:t>should </a:t>
            </a:r>
            <a:r>
              <a:rPr lang="en-US" sz="1400" dirty="0" smtClean="0"/>
              <a:t>be encouraged</a:t>
            </a:r>
            <a:r>
              <a:rPr lang="en-US" sz="1400" dirty="0"/>
              <a:t>, so that CMCs become representative rather than comprehensive. </a:t>
            </a:r>
            <a:r>
              <a:rPr lang="en-US" sz="1400" dirty="0" smtClean="0"/>
              <a:t>/…/</a:t>
            </a:r>
          </a:p>
          <a:p>
            <a:pPr marL="0" indent="0">
              <a:buNone/>
            </a:pPr>
            <a:r>
              <a:rPr lang="en-US" sz="1400" dirty="0" smtClean="0"/>
              <a:t>Action</a:t>
            </a:r>
            <a:r>
              <a:rPr lang="en-US" sz="1400" dirty="0"/>
              <a:t>: RMOs, JCRB, </a:t>
            </a:r>
            <a:r>
              <a:rPr lang="en-US" sz="1400" dirty="0" smtClean="0"/>
              <a:t>NMIs</a:t>
            </a:r>
          </a:p>
          <a:p>
            <a:pPr marL="0" indent="0">
              <a:buNone/>
            </a:pPr>
            <a:r>
              <a:rPr lang="en-GB" sz="1400" dirty="0" smtClean="0"/>
              <a:t>c.</a:t>
            </a:r>
            <a:r>
              <a:rPr lang="en-GB" sz="1400" dirty="0"/>
              <a:t> </a:t>
            </a:r>
            <a:r>
              <a:rPr lang="en-GB" sz="1400" dirty="0" smtClean="0"/>
              <a:t>The </a:t>
            </a:r>
            <a:r>
              <a:rPr lang="en-GB" sz="1400" dirty="0" smtClean="0"/>
              <a:t>CCs and NMIs are encouraged to use </a:t>
            </a:r>
            <a:r>
              <a:rPr lang="en-GB" sz="1400" u="sng" dirty="0" smtClean="0"/>
              <a:t>uncertainty equations and matrices</a:t>
            </a:r>
            <a:r>
              <a:rPr lang="en-GB" sz="1400" dirty="0" smtClean="0"/>
              <a:t> to reduce the number of CMCs where possible.</a:t>
            </a:r>
            <a:endParaRPr lang="en-GB" sz="1400" dirty="0"/>
          </a:p>
          <a:p>
            <a:pPr marL="360363" indent="-268288">
              <a:lnSpc>
                <a:spcPct val="110000"/>
              </a:lnSpc>
              <a:spcBef>
                <a:spcPts val="600"/>
              </a:spcBef>
              <a:buNone/>
            </a:pPr>
            <a:r>
              <a:rPr lang="en-GB" sz="1400" dirty="0" smtClean="0"/>
              <a:t>	Action</a:t>
            </a:r>
            <a:r>
              <a:rPr lang="en-GB" sz="1400" dirty="0"/>
              <a:t>: CCs, </a:t>
            </a:r>
            <a:r>
              <a:rPr lang="en-GB" sz="1400" dirty="0" smtClean="0"/>
              <a:t>NMIs</a:t>
            </a:r>
          </a:p>
          <a:p>
            <a:pPr marL="360363" indent="-268288">
              <a:lnSpc>
                <a:spcPct val="110000"/>
              </a:lnSpc>
              <a:spcBef>
                <a:spcPts val="600"/>
              </a:spcBef>
              <a:buNone/>
            </a:pPr>
            <a:r>
              <a:rPr lang="en-GB" sz="1400" dirty="0"/>
              <a:t>	</a:t>
            </a:r>
            <a:endParaRPr lang="en-GB" sz="1400" u="sng" dirty="0" smtClean="0"/>
          </a:p>
          <a:p>
            <a:pPr marL="360363" indent="-268288">
              <a:lnSpc>
                <a:spcPct val="110000"/>
              </a:lnSpc>
              <a:spcBef>
                <a:spcPts val="600"/>
              </a:spcBef>
              <a:buNone/>
            </a:pPr>
            <a:endParaRPr lang="en-GB" sz="1400" dirty="0" smtClean="0"/>
          </a:p>
          <a:p>
            <a:pPr marL="360363" indent="-268288">
              <a:lnSpc>
                <a:spcPct val="110000"/>
              </a:lnSpc>
              <a:spcBef>
                <a:spcPts val="600"/>
              </a:spcBef>
              <a:buNone/>
            </a:pPr>
            <a:endParaRPr lang="en-GB" sz="1400" u="sng" dirty="0"/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Context: CIPM MRA review WG recommendations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62249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1527634"/>
            <a:ext cx="8291264" cy="25562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b="1" i="1" dirty="0" smtClean="0">
                <a:solidFill>
                  <a:srgbClr val="C00000"/>
                </a:solidFill>
              </a:rPr>
              <a:t>Related directly to KCDB 2.0 design</a:t>
            </a:r>
          </a:p>
          <a:p>
            <a:pPr marL="0" indent="0">
              <a:buNone/>
            </a:pPr>
            <a:r>
              <a:rPr lang="en-GB" sz="1200" b="1" dirty="0" smtClean="0"/>
              <a:t>Recommendation </a:t>
            </a:r>
            <a:r>
              <a:rPr lang="en-GB" sz="1200" b="1" dirty="0"/>
              <a:t>2 - (On providing better visibility of the services supported by </a:t>
            </a:r>
            <a:r>
              <a:rPr lang="en-GB" sz="1200" b="1" dirty="0" smtClean="0"/>
              <a:t>the CMCs </a:t>
            </a:r>
            <a:r>
              <a:rPr lang="en-GB" sz="1200" b="1" dirty="0"/>
              <a:t>in the KCDB)</a:t>
            </a:r>
          </a:p>
          <a:p>
            <a:pPr marL="360363" indent="-268288">
              <a:lnSpc>
                <a:spcPct val="110000"/>
              </a:lnSpc>
              <a:spcBef>
                <a:spcPts val="600"/>
              </a:spcBef>
              <a:buNone/>
            </a:pPr>
            <a:r>
              <a:rPr lang="en-GB" sz="1200" dirty="0"/>
              <a:t>a</a:t>
            </a:r>
            <a:r>
              <a:rPr lang="en-GB" sz="1200" dirty="0" smtClean="0"/>
              <a:t>.	The </a:t>
            </a:r>
            <a:r>
              <a:rPr lang="en-GB" sz="1200" dirty="0"/>
              <a:t>BIPM should work with the JCRB and the CCs to </a:t>
            </a:r>
            <a:r>
              <a:rPr lang="en-GB" sz="1200" u="sng" dirty="0"/>
              <a:t>develop the scope for </a:t>
            </a:r>
            <a:r>
              <a:rPr lang="en-GB" sz="1200" u="sng" dirty="0" smtClean="0"/>
              <a:t>KCDB 2.0</a:t>
            </a:r>
            <a:endParaRPr lang="en-GB" sz="1200" u="sng" dirty="0"/>
          </a:p>
          <a:p>
            <a:pPr marL="360363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en-GB" sz="1200" dirty="0"/>
              <a:t>Action: </a:t>
            </a:r>
            <a:r>
              <a:rPr lang="en-GB" sz="1200" u="sng" dirty="0"/>
              <a:t>BIPM</a:t>
            </a:r>
            <a:r>
              <a:rPr lang="en-GB" sz="1200" dirty="0"/>
              <a:t>, JCRB, </a:t>
            </a:r>
            <a:r>
              <a:rPr lang="en-GB" sz="1200" dirty="0" smtClean="0"/>
              <a:t>CCs</a:t>
            </a:r>
          </a:p>
          <a:p>
            <a:pPr marL="360363" indent="0">
              <a:lnSpc>
                <a:spcPct val="110000"/>
              </a:lnSpc>
              <a:spcBef>
                <a:spcPts val="600"/>
              </a:spcBef>
              <a:buNone/>
            </a:pPr>
            <a:endParaRPr lang="en-GB" sz="1200" dirty="0" smtClean="0"/>
          </a:p>
          <a:p>
            <a:pPr marL="360363" indent="-268288">
              <a:lnSpc>
                <a:spcPct val="110000"/>
              </a:lnSpc>
              <a:spcBef>
                <a:spcPts val="600"/>
              </a:spcBef>
              <a:buNone/>
            </a:pPr>
            <a:r>
              <a:rPr lang="en-GB" sz="1200" dirty="0" smtClean="0"/>
              <a:t>b.	The </a:t>
            </a:r>
            <a:r>
              <a:rPr lang="en-GB" sz="1200" u="sng" dirty="0"/>
              <a:t>BIPM should implement KCDB 2.0 </a:t>
            </a:r>
            <a:r>
              <a:rPr lang="en-GB" sz="1200" dirty="0"/>
              <a:t>with (for example) an </a:t>
            </a:r>
            <a:r>
              <a:rPr lang="en-GB" sz="1200" u="sng" dirty="0"/>
              <a:t>improved </a:t>
            </a:r>
            <a:r>
              <a:rPr lang="en-GB" sz="1200" u="sng" dirty="0" smtClean="0"/>
              <a:t>web interface </a:t>
            </a:r>
            <a:r>
              <a:rPr lang="en-GB" sz="1200" u="sng" dirty="0"/>
              <a:t>and an improved search facility</a:t>
            </a:r>
            <a:r>
              <a:rPr lang="en-GB" sz="1200" dirty="0"/>
              <a:t>.</a:t>
            </a:r>
          </a:p>
          <a:p>
            <a:pPr marL="360363" indent="-268288">
              <a:lnSpc>
                <a:spcPct val="110000"/>
              </a:lnSpc>
              <a:spcBef>
                <a:spcPts val="600"/>
              </a:spcBef>
              <a:buNone/>
            </a:pPr>
            <a:r>
              <a:rPr lang="en-GB" sz="1200" dirty="0" smtClean="0"/>
              <a:t>	Action</a:t>
            </a:r>
            <a:r>
              <a:rPr lang="en-GB" sz="1200" dirty="0"/>
              <a:t>: </a:t>
            </a:r>
            <a:r>
              <a:rPr lang="en-GB" sz="1200" u="sng" dirty="0"/>
              <a:t>BIPM</a:t>
            </a:r>
          </a:p>
          <a:p>
            <a:pPr marL="0" indent="0">
              <a:buNone/>
            </a:pPr>
            <a:endParaRPr lang="en-GB" sz="12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Context: CIPM MRA review WG recommendations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82256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Context: CIPM MRA review WG recommendations</a:t>
            </a:r>
            <a:endParaRPr lang="en-GB" i="1" dirty="0"/>
          </a:p>
        </p:txBody>
      </p:sp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683568" y="915988"/>
            <a:ext cx="7848872" cy="3743325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GB" sz="1600" b="1" i="1" dirty="0">
                <a:solidFill>
                  <a:srgbClr val="C00000"/>
                </a:solidFill>
              </a:rPr>
              <a:t>Related directly to KCDB 2.0 </a:t>
            </a:r>
            <a:r>
              <a:rPr lang="en-GB" sz="1600" b="1" i="1" dirty="0" smtClean="0">
                <a:solidFill>
                  <a:srgbClr val="C00000"/>
                </a:solidFill>
              </a:rPr>
              <a:t>design (continued)</a:t>
            </a:r>
            <a:endParaRPr lang="en-GB" sz="1600" b="1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GB" sz="1300" b="1" dirty="0" smtClean="0"/>
              <a:t>Recommendation </a:t>
            </a:r>
            <a:r>
              <a:rPr lang="en-GB" sz="1300" b="1" dirty="0"/>
              <a:t>4 - (On improving the efficiency of the CMC review processes)</a:t>
            </a:r>
          </a:p>
          <a:p>
            <a:pPr marL="360363" indent="-268288">
              <a:lnSpc>
                <a:spcPct val="110000"/>
              </a:lnSpc>
              <a:spcBef>
                <a:spcPts val="600"/>
              </a:spcBef>
              <a:buNone/>
            </a:pPr>
            <a:r>
              <a:rPr lang="en-GB" sz="1300" dirty="0"/>
              <a:t>a.	The CCs should develop a “risk-based” approach to CMC review procedures, that defines the need for intra- and inter-RMO reviews, with inter alia the aim to minimize, or even avoid, the inter-RMO review where justified</a:t>
            </a:r>
          </a:p>
          <a:p>
            <a:pPr marL="360363" indent="-268288">
              <a:lnSpc>
                <a:spcPct val="110000"/>
              </a:lnSpc>
              <a:spcBef>
                <a:spcPts val="600"/>
              </a:spcBef>
              <a:buNone/>
            </a:pPr>
            <a:r>
              <a:rPr lang="en-GB" sz="1300" dirty="0"/>
              <a:t>        Action: CCs, RMOs, </a:t>
            </a:r>
            <a:r>
              <a:rPr lang="en-GB" sz="1300" dirty="0" smtClean="0"/>
              <a:t>JCRB</a:t>
            </a:r>
          </a:p>
          <a:p>
            <a:pPr marL="360363" indent="-268288">
              <a:lnSpc>
                <a:spcPct val="110000"/>
              </a:lnSpc>
              <a:spcBef>
                <a:spcPts val="600"/>
              </a:spcBef>
              <a:buNone/>
            </a:pPr>
            <a:r>
              <a:rPr lang="en-GB" sz="1300" dirty="0" smtClean="0"/>
              <a:t>….</a:t>
            </a:r>
          </a:p>
          <a:p>
            <a:pPr marL="360363" indent="-268288">
              <a:lnSpc>
                <a:spcPct val="110000"/>
              </a:lnSpc>
              <a:spcBef>
                <a:spcPts val="600"/>
              </a:spcBef>
              <a:buNone/>
            </a:pPr>
            <a:r>
              <a:rPr lang="en-GB" sz="1300" dirty="0" smtClean="0"/>
              <a:t>d.</a:t>
            </a:r>
            <a:r>
              <a:rPr lang="en-GB" sz="1300" dirty="0"/>
              <a:t>	</a:t>
            </a:r>
            <a:r>
              <a:rPr lang="en-GB" sz="1300" dirty="0" smtClean="0"/>
              <a:t>More </a:t>
            </a:r>
            <a:r>
              <a:rPr lang="en-GB" sz="1300" dirty="0"/>
              <a:t>training should be provided, together with </a:t>
            </a:r>
            <a:r>
              <a:rPr lang="en-GB" sz="1300" u="sng" dirty="0"/>
              <a:t>improved guidance material </a:t>
            </a:r>
            <a:r>
              <a:rPr lang="en-GB" sz="1300" dirty="0"/>
              <a:t>to help ensure ‘right first time’ CMCs and  common understanding of expectations when review.</a:t>
            </a:r>
          </a:p>
          <a:p>
            <a:pPr marL="360363" indent="-268288">
              <a:lnSpc>
                <a:spcPct val="110000"/>
              </a:lnSpc>
              <a:spcBef>
                <a:spcPts val="600"/>
              </a:spcBef>
              <a:buNone/>
            </a:pPr>
            <a:r>
              <a:rPr lang="en-GB" sz="1300" dirty="0" smtClean="0"/>
              <a:t>	Action</a:t>
            </a:r>
            <a:r>
              <a:rPr lang="en-GB" sz="1300" dirty="0"/>
              <a:t>: CCs, RMOs, </a:t>
            </a:r>
            <a:r>
              <a:rPr lang="en-GB" sz="1300" dirty="0" smtClean="0"/>
              <a:t>JCRB</a:t>
            </a:r>
          </a:p>
          <a:p>
            <a:pPr marL="360363" indent="-268288">
              <a:lnSpc>
                <a:spcPct val="110000"/>
              </a:lnSpc>
              <a:spcBef>
                <a:spcPts val="600"/>
              </a:spcBef>
              <a:buNone/>
            </a:pPr>
            <a:endParaRPr lang="en-GB" sz="1300" dirty="0" smtClean="0"/>
          </a:p>
          <a:p>
            <a:pPr marL="360363" indent="-268288">
              <a:lnSpc>
                <a:spcPct val="110000"/>
              </a:lnSpc>
              <a:spcBef>
                <a:spcPts val="600"/>
              </a:spcBef>
              <a:buNone/>
            </a:pPr>
            <a:r>
              <a:rPr lang="en-GB" sz="1300" dirty="0" smtClean="0"/>
              <a:t>e.</a:t>
            </a:r>
            <a:r>
              <a:rPr lang="en-GB" sz="1300" dirty="0"/>
              <a:t>	</a:t>
            </a:r>
            <a:r>
              <a:rPr lang="en-GB" sz="1300" dirty="0" smtClean="0"/>
              <a:t>The BIPM </a:t>
            </a:r>
            <a:r>
              <a:rPr lang="en-GB" sz="1300" dirty="0"/>
              <a:t>should investigate the feasibility of </a:t>
            </a:r>
            <a:r>
              <a:rPr lang="en-GB" sz="1300" u="sng" dirty="0"/>
              <a:t>a web-based tool for the complete CMC submission and review giving full tracking of the CMC review process</a:t>
            </a:r>
            <a:r>
              <a:rPr lang="en-GB" sz="1300" dirty="0"/>
              <a:t>, for example as part of the KCDB 2.0.</a:t>
            </a:r>
          </a:p>
          <a:p>
            <a:pPr marL="360363" indent="-268288">
              <a:lnSpc>
                <a:spcPct val="110000"/>
              </a:lnSpc>
              <a:spcBef>
                <a:spcPts val="600"/>
              </a:spcBef>
              <a:buNone/>
            </a:pPr>
            <a:r>
              <a:rPr lang="en-GB" sz="1300" dirty="0" smtClean="0"/>
              <a:t>	Action: </a:t>
            </a:r>
            <a:r>
              <a:rPr lang="en-GB" sz="1300" u="sng" dirty="0" smtClean="0"/>
              <a:t>BIPM</a:t>
            </a:r>
          </a:p>
        </p:txBody>
      </p:sp>
    </p:spTree>
    <p:extLst>
      <p:ext uri="{BB962C8B-B14F-4D97-AF65-F5344CB8AC3E}">
        <p14:creationId xmlns:p14="http://schemas.microsoft.com/office/powerpoint/2010/main" val="291521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CIPM MRA	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    working group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outcome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40" y="938213"/>
            <a:ext cx="2876360" cy="4092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Flèche vers le bas 7"/>
          <p:cNvSpPr/>
          <p:nvPr/>
        </p:nvSpPr>
        <p:spPr>
          <a:xfrm rot="16200000">
            <a:off x="4272390" y="2475223"/>
            <a:ext cx="304800" cy="713692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297" y="912304"/>
            <a:ext cx="2911853" cy="4118421"/>
          </a:xfrm>
          <a:prstGeom prst="rect">
            <a:avLst/>
          </a:prstGeom>
          <a:noFill/>
          <a:ln w="28575" cmpd="thinThick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 rot="2081879">
            <a:off x="5152925" y="2329179"/>
            <a:ext cx="3058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Extended </a:t>
            </a:r>
            <a:r>
              <a:rPr lang="fr-FR" dirty="0" err="1" smtClean="0">
                <a:solidFill>
                  <a:srgbClr val="FF0000"/>
                </a:solidFill>
              </a:rPr>
              <a:t>dely</a:t>
            </a:r>
            <a:r>
              <a:rPr lang="fr-FR" dirty="0" smtClean="0">
                <a:solidFill>
                  <a:srgbClr val="FF0000"/>
                </a:solidFill>
              </a:rPr>
              <a:t> to 30 </a:t>
            </a:r>
            <a:r>
              <a:rPr lang="fr-FR" dirty="0" err="1" smtClean="0">
                <a:solidFill>
                  <a:srgbClr val="FF0000"/>
                </a:solidFill>
              </a:rPr>
              <a:t>June</a:t>
            </a:r>
            <a:r>
              <a:rPr lang="fr-FR" dirty="0" smtClean="0">
                <a:solidFill>
                  <a:srgbClr val="FF0000"/>
                </a:solidFill>
              </a:rPr>
              <a:t> 2017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957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KCDB 2.0          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Main Objectives KCDB 2.0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83568" y="1035720"/>
            <a:ext cx="3200400" cy="1331596"/>
          </a:xfrm>
          <a:prstGeom prst="rect">
            <a:avLst/>
          </a:prstGeom>
          <a:solidFill>
            <a:srgbClr val="CC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BETTER SEARCH FACILITIES</a:t>
            </a:r>
            <a:endParaRPr lang="fr-FR" sz="3200" b="1" dirty="0"/>
          </a:p>
        </p:txBody>
      </p:sp>
      <p:sp>
        <p:nvSpPr>
          <p:cNvPr id="6" name="Rectangle 5"/>
          <p:cNvSpPr/>
          <p:nvPr/>
        </p:nvSpPr>
        <p:spPr>
          <a:xfrm>
            <a:off x="1483568" y="2367316"/>
            <a:ext cx="3200400" cy="2288878"/>
          </a:xfrm>
          <a:prstGeom prst="rect">
            <a:avLst/>
          </a:prstGeom>
          <a:solidFill>
            <a:srgbClr val="66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tx1"/>
                </a:solidFill>
              </a:rPr>
              <a:t>WEB BASED CMC SUBMISSION AND REVIEW</a:t>
            </a:r>
            <a:endParaRPr lang="fr-FR" sz="32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83968" y="1035720"/>
            <a:ext cx="3200400" cy="186787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tx1"/>
                </a:solidFill>
              </a:rPr>
              <a:t>USERFRIENDLY WEB SUPPORT</a:t>
            </a:r>
            <a:endParaRPr lang="fr-FR" sz="3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83968" y="2903594"/>
            <a:ext cx="3200400" cy="175638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TRACK COMPARISONS IN REAL TIME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007676930"/>
      </p:ext>
    </p:extLst>
  </p:cSld>
  <p:clrMapOvr>
    <a:masterClrMapping/>
  </p:clrMapOvr>
</p:sld>
</file>

<file path=ppt/theme/theme1.xml><?xml version="1.0" encoding="utf-8"?>
<a:theme xmlns:a="http://schemas.openxmlformats.org/drawingml/2006/main" name="BIPM Template 2016 16-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BIPM Template 2016 16-9</Template>
  <TotalTime>3383</TotalTime>
  <Words>476</Words>
  <Application>Microsoft Office PowerPoint</Application>
  <PresentationFormat>Affichage à l'écran (16:9)</PresentationFormat>
  <Paragraphs>94</Paragraphs>
  <Slides>19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BIPM Template 2016 16-9</vt:lpstr>
      <vt:lpstr>On the revision of the KCDB 2.0  Susanne Picard and Stéphanie Maniguet  KCDB Office – International Liaison and Communication Department  </vt:lpstr>
      <vt:lpstr>CIPM MRA  UP TO NOW : CGPM RESOLUTION</vt:lpstr>
      <vt:lpstr>CIPM MRA  UP TO NOW : NMI DIRECTOR WORKSHOP</vt:lpstr>
      <vt:lpstr>Context: CIPM MRA review WG recommendations</vt:lpstr>
      <vt:lpstr>Context: CIPM MRA review WG recommendations</vt:lpstr>
      <vt:lpstr>Context: CIPM MRA review WG recommendations</vt:lpstr>
      <vt:lpstr>Context: CIPM MRA review WG recommendations</vt:lpstr>
      <vt:lpstr>CIPM MRA       working group outcome</vt:lpstr>
      <vt:lpstr>KCDB 2.0           Main Objectives KCDB 2.0</vt:lpstr>
      <vt:lpstr>KCDB 2.0               CMC WEB PLATFORM</vt:lpstr>
      <vt:lpstr>KCDB 2.0               CMC WEB PLATFORM</vt:lpstr>
      <vt:lpstr>KCDB 2.0               CMC WEB PLATFORM</vt:lpstr>
      <vt:lpstr>KCDB 2.0               CMC WEB PLATFORM</vt:lpstr>
      <vt:lpstr>KCDB 2.0                TRACK COMPARISONS</vt:lpstr>
      <vt:lpstr>KCDB 2.0                TRACK COMPARISONS</vt:lpstr>
      <vt:lpstr>KCDB 2.0               BETTER SEARCH FACILITIES</vt:lpstr>
      <vt:lpstr>KCDB 2.0               BETTER SEARCH FACILITIES</vt:lpstr>
      <vt:lpstr>KCDB 2.0        CCT issues</vt:lpstr>
      <vt:lpstr>Présentation PowerPoint</vt:lpstr>
    </vt:vector>
  </TitlesOfParts>
  <Company>BIPM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BIPM KCDB Office</dc:creator>
  <cp:lastModifiedBy>Susanne PICARD</cp:lastModifiedBy>
  <cp:revision>164</cp:revision>
  <dcterms:created xsi:type="dcterms:W3CDTF">2015-08-26T08:15:11Z</dcterms:created>
  <dcterms:modified xsi:type="dcterms:W3CDTF">2017-06-01T12:01:08Z</dcterms:modified>
</cp:coreProperties>
</file>