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11"/>
  </p:notesMasterIdLst>
  <p:handoutMasterIdLst>
    <p:handoutMasterId r:id="rId12"/>
  </p:handoutMasterIdLst>
  <p:sldIdLst>
    <p:sldId id="256" r:id="rId2"/>
    <p:sldId id="278" r:id="rId3"/>
    <p:sldId id="290" r:id="rId4"/>
    <p:sldId id="291" r:id="rId5"/>
    <p:sldId id="317" r:id="rId6"/>
    <p:sldId id="318" r:id="rId7"/>
    <p:sldId id="288" r:id="rId8"/>
    <p:sldId id="293"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F0B"/>
    <a:srgbClr val="C00000"/>
    <a:srgbClr val="193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52" autoAdjust="0"/>
  </p:normalViewPr>
  <p:slideViewPr>
    <p:cSldViewPr showGuides="1">
      <p:cViewPr>
        <p:scale>
          <a:sx n="60" d="100"/>
          <a:sy n="60" d="100"/>
        </p:scale>
        <p:origin x="-1368" y="-80"/>
      </p:cViewPr>
      <p:guideLst>
        <p:guide orient="horz" pos="2160"/>
        <p:guide pos="2880"/>
      </p:guideLst>
    </p:cSldViewPr>
  </p:slideViewPr>
  <p:notesTextViewPr>
    <p:cViewPr>
      <p:scale>
        <a:sx n="1" d="1"/>
        <a:sy n="1" d="1"/>
      </p:scale>
      <p:origin x="0" y="0"/>
    </p:cViewPr>
  </p:notesTextViewPr>
  <p:sorterViewPr>
    <p:cViewPr>
      <p:scale>
        <a:sx n="120" d="100"/>
        <a:sy n="120" d="100"/>
      </p:scale>
      <p:origin x="0" y="1512"/>
    </p:cViewPr>
  </p:sorterViewPr>
  <p:notesViewPr>
    <p:cSldViewPr showGuides="1">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D75F20-C2A9-4F77-8BD5-C832203B0E71}" type="datetimeFigureOut">
              <a:rPr lang="en-US" smtClean="0"/>
              <a:t>6/1/2017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1600" b="1" dirty="0" smtClean="0"/>
              <a:t>NCSLI 2014</a:t>
            </a:r>
            <a:endParaRPr lang="en-US" sz="1600" b="1" dirty="0"/>
          </a:p>
        </p:txBody>
      </p:sp>
    </p:spTree>
    <p:extLst>
      <p:ext uri="{BB962C8B-B14F-4D97-AF65-F5344CB8AC3E}">
        <p14:creationId xmlns:p14="http://schemas.microsoft.com/office/powerpoint/2010/main" val="28363871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AB7DB-E985-44CE-931D-8A2141196112}" type="datetimeFigureOut">
              <a:rPr lang="en-US" smtClean="0"/>
              <a:t>6/1/2017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749A23-155F-4056-BE9C-415733D6033E}" type="slidenum">
              <a:rPr lang="en-US" smtClean="0"/>
              <a:t>‹#›</a:t>
            </a:fld>
            <a:endParaRPr lang="en-US"/>
          </a:p>
        </p:txBody>
      </p:sp>
    </p:spTree>
    <p:extLst>
      <p:ext uri="{BB962C8B-B14F-4D97-AF65-F5344CB8AC3E}">
        <p14:creationId xmlns:p14="http://schemas.microsoft.com/office/powerpoint/2010/main" val="9451705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alphaModFix amt="12000"/>
            <a:lum/>
          </a:blip>
          <a:srcRect/>
          <a:stretch>
            <a:fillRect l="40000" t="-4000" r="-21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0624" y="914400"/>
            <a:ext cx="7735824" cy="1470025"/>
          </a:xfrm>
        </p:spPr>
        <p:txBody>
          <a:bodyPr/>
          <a:lstStyle>
            <a:lvl1pPr>
              <a:defRPr>
                <a:solidFill>
                  <a:srgbClr val="193B7F"/>
                </a:solidFill>
              </a:defRPr>
            </a:lvl1pPr>
          </a:lstStyle>
          <a:p>
            <a:r>
              <a:rPr lang="en-US" dirty="0" smtClean="0"/>
              <a:t>Click to add title of presentation</a:t>
            </a:r>
            <a:endParaRPr lang="en-US" dirty="0"/>
          </a:p>
        </p:txBody>
      </p:sp>
      <p:sp>
        <p:nvSpPr>
          <p:cNvPr id="3" name="Subtitle 2"/>
          <p:cNvSpPr>
            <a:spLocks noGrp="1"/>
          </p:cNvSpPr>
          <p:nvPr>
            <p:ph type="subTitle" idx="1" hasCustomPrompt="1"/>
          </p:nvPr>
        </p:nvSpPr>
        <p:spPr>
          <a:xfrm>
            <a:off x="420624" y="2743200"/>
            <a:ext cx="3630168"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and other information</a:t>
            </a:r>
          </a:p>
        </p:txBody>
      </p:sp>
      <p:sp>
        <p:nvSpPr>
          <p:cNvPr id="5" name="Footer Placeholder 4"/>
          <p:cNvSpPr>
            <a:spLocks noGrp="1"/>
          </p:cNvSpPr>
          <p:nvPr>
            <p:ph type="ftr" sz="quarter" idx="11"/>
          </p:nvPr>
        </p:nvSpPr>
        <p:spPr/>
        <p:txBody>
          <a:bodyPr/>
          <a:lstStyle>
            <a:lvl1pPr>
              <a:defRPr>
                <a:solidFill>
                  <a:srgbClr val="193B7F"/>
                </a:solidFill>
              </a:defRPr>
            </a:lvl1pPr>
          </a:lstStyle>
          <a:p>
            <a:endParaRPr lang="en-US" dirty="0"/>
          </a:p>
        </p:txBody>
      </p:sp>
      <p:pic>
        <p:nvPicPr>
          <p:cNvPr id="2050" name="Picture 2" descr="C:\Users\ckuanbayev\Desktop\BIPM Template\BIPM-201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2920" y="5797296"/>
            <a:ext cx="1823028" cy="89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18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with we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6" name="TextBox 5"/>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cxnSp>
        <p:nvCxnSpPr>
          <p:cNvPr id="8" name="Straight Connector 7"/>
          <p:cNvCxnSpPr/>
          <p:nvPr userDrawn="1"/>
        </p:nvCxnSpPr>
        <p:spPr>
          <a:xfrm>
            <a:off x="0" y="1065878"/>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470248" y="6400729"/>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169065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5" name="TextBox 4"/>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pic>
        <p:nvPicPr>
          <p:cNvPr id="7" name="Picture 2" descr="C:\Users\ckuanbayev\Desktop\BIPM Template\BIPM-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6016752"/>
            <a:ext cx="1450981"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94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ith web">
    <p:spTree>
      <p:nvGrpSpPr>
        <p:cNvPr id="1" name=""/>
        <p:cNvGrpSpPr/>
        <p:nvPr/>
      </p:nvGrpSpPr>
      <p:grpSpPr>
        <a:xfrm>
          <a:off x="0" y="0"/>
          <a:ext cx="0" cy="0"/>
          <a:chOff x="0" y="0"/>
          <a:chExt cx="0" cy="0"/>
        </a:xfrm>
      </p:grpSpPr>
      <p:sp>
        <p:nvSpPr>
          <p:cNvPr id="5" name="TextBox 4"/>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6" name="TextBox 5"/>
          <p:cNvSpPr txBox="1"/>
          <p:nvPr userDrawn="1"/>
        </p:nvSpPr>
        <p:spPr>
          <a:xfrm>
            <a:off x="470248" y="6400729"/>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686225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and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ctr"/>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1"/>
            <a:ext cx="5111750" cy="56705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TextBox 7"/>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pic>
        <p:nvPicPr>
          <p:cNvPr id="10" name="Picture 2" descr="C:\Users\ckuanbayev\Desktop\BIPM Template\BIPM-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6016752"/>
            <a:ext cx="1450981"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43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with web">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ctr"/>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TextBox 7"/>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9" name="TextBox 8"/>
          <p:cNvSpPr txBox="1"/>
          <p:nvPr userDrawn="1"/>
        </p:nvSpPr>
        <p:spPr>
          <a:xfrm>
            <a:off x="470248" y="6400729"/>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292589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and log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93B7F"/>
                </a:solidFill>
              </a:defRPr>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TextBox 7"/>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pic>
        <p:nvPicPr>
          <p:cNvPr id="10" name="Picture 2" descr="C:\Users\ckuanbayev\Desktop\BIPM Template\BIPM-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6016752"/>
            <a:ext cx="1450981"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6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and web">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93B7F"/>
                </a:solidFill>
              </a:defRPr>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TextBox 7"/>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9" name="TextBox 8"/>
          <p:cNvSpPr txBox="1"/>
          <p:nvPr userDrawn="1"/>
        </p:nvSpPr>
        <p:spPr>
          <a:xfrm>
            <a:off x="470248" y="6400729"/>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137852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TextBox 6"/>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cxnSp>
        <p:nvCxnSpPr>
          <p:cNvPr id="9" name="Straight Connector 8"/>
          <p:cNvCxnSpPr/>
          <p:nvPr userDrawn="1"/>
        </p:nvCxnSpPr>
        <p:spPr>
          <a:xfrm>
            <a:off x="0" y="1065878"/>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pic>
        <p:nvPicPr>
          <p:cNvPr id="10" name="Picture 2" descr="C:\Users\ckuanbayev\Desktop\BIPM Template\BIPM-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6016752"/>
            <a:ext cx="1450981"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with we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TextBox 6"/>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8" name="TextBox 7"/>
          <p:cNvSpPr txBox="1"/>
          <p:nvPr userDrawn="1"/>
        </p:nvSpPr>
        <p:spPr>
          <a:xfrm>
            <a:off x="470248" y="6400729"/>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cxnSp>
        <p:nvCxnSpPr>
          <p:cNvPr id="9" name="Straight Connector 8"/>
          <p:cNvCxnSpPr/>
          <p:nvPr userDrawn="1"/>
        </p:nvCxnSpPr>
        <p:spPr>
          <a:xfrm>
            <a:off x="0" y="1065878"/>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403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with LOG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68962"/>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9"/>
            <a:ext cx="6019800" cy="566896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TextBox 6"/>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pic>
        <p:nvPicPr>
          <p:cNvPr id="9" name="Picture 2" descr="C:\Users\ckuanbayev\Desktop\BIPM Template\BIPM-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6016752"/>
            <a:ext cx="1450981"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51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LOG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193B7F"/>
                </a:solidFill>
              </a:defRPr>
            </a:lvl1pPr>
            <a:lvl2pPr>
              <a:defRPr>
                <a:solidFill>
                  <a:srgbClr val="193B7F"/>
                </a:solidFill>
              </a:defRPr>
            </a:lvl2pPr>
            <a:lvl3pPr>
              <a:defRPr>
                <a:solidFill>
                  <a:srgbClr val="193B7F"/>
                </a:solidFill>
              </a:defRPr>
            </a:lvl3pPr>
            <a:lvl4pPr>
              <a:defRPr>
                <a:solidFill>
                  <a:srgbClr val="193B7F"/>
                </a:solidFill>
              </a:defRPr>
            </a:lvl4pPr>
            <a:lvl5pPr>
              <a:defRPr>
                <a:solidFill>
                  <a:srgbClr val="193B7F"/>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cxnSp>
        <p:nvCxnSpPr>
          <p:cNvPr id="7" name="Straight Connector 6"/>
          <p:cNvCxnSpPr/>
          <p:nvPr userDrawn="1"/>
        </p:nvCxnSpPr>
        <p:spPr>
          <a:xfrm>
            <a:off x="0" y="1065878"/>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lstStyle>
            <a:lvl1pPr>
              <a:defRPr>
                <a:solidFill>
                  <a:srgbClr val="193B7F"/>
                </a:solidFill>
              </a:defRPr>
            </a:lvl1pPr>
          </a:lstStyle>
          <a:p>
            <a:r>
              <a:rPr lang="fr-FR" smtClean="0"/>
              <a:t>Modifiez le style du titre</a:t>
            </a:r>
            <a:endParaRPr lang="en-US"/>
          </a:p>
        </p:txBody>
      </p:sp>
      <p:sp>
        <p:nvSpPr>
          <p:cNvPr id="15" name="TextBox 14"/>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pic>
        <p:nvPicPr>
          <p:cNvPr id="8" name="Picture 2" descr="C:\Users\ckuanbayev\Desktop\BIPM Template\BIPM-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6016752"/>
            <a:ext cx="1450981"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86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with web">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TextBox 6"/>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8" name="TextBox 7"/>
          <p:cNvSpPr txBox="1"/>
          <p:nvPr userDrawn="1"/>
        </p:nvSpPr>
        <p:spPr>
          <a:xfrm>
            <a:off x="470248" y="6400729"/>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1930386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Final Slide">
    <p:bg>
      <p:bgPr>
        <a:blipFill dpi="0" rotWithShape="1">
          <a:blip r:embed="rId2">
            <a:alphaModFix amt="12000"/>
            <a:lum/>
          </a:blip>
          <a:srcRect/>
          <a:stretch>
            <a:fillRect l="40000" t="-4000" r="-21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0624" y="914400"/>
            <a:ext cx="3867912" cy="1470025"/>
          </a:xfrm>
        </p:spPr>
        <p:txBody>
          <a:bodyPr/>
          <a:lstStyle>
            <a:lvl1pPr>
              <a:defRPr>
                <a:solidFill>
                  <a:srgbClr val="193B7F"/>
                </a:solidFill>
              </a:defRPr>
            </a:lvl1pPr>
          </a:lstStyle>
          <a:p>
            <a:r>
              <a:rPr lang="en-US" dirty="0" smtClean="0"/>
              <a:t>Thank you.</a:t>
            </a:r>
            <a:endParaRPr lang="en-US" dirty="0"/>
          </a:p>
        </p:txBody>
      </p:sp>
      <p:sp>
        <p:nvSpPr>
          <p:cNvPr id="3" name="Subtitle 2"/>
          <p:cNvSpPr>
            <a:spLocks noGrp="1"/>
          </p:cNvSpPr>
          <p:nvPr>
            <p:ph type="subTitle" idx="1" hasCustomPrompt="1"/>
          </p:nvPr>
        </p:nvSpPr>
        <p:spPr>
          <a:xfrm>
            <a:off x="420624" y="2743200"/>
            <a:ext cx="3630168"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Email address or…</a:t>
            </a:r>
          </a:p>
        </p:txBody>
      </p:sp>
      <p:sp>
        <p:nvSpPr>
          <p:cNvPr id="5" name="Footer Placeholder 4"/>
          <p:cNvSpPr>
            <a:spLocks noGrp="1"/>
          </p:cNvSpPr>
          <p:nvPr>
            <p:ph type="ftr" sz="quarter" idx="11"/>
          </p:nvPr>
        </p:nvSpPr>
        <p:spPr/>
        <p:txBody>
          <a:bodyPr/>
          <a:lstStyle>
            <a:lvl1pPr>
              <a:defRPr>
                <a:solidFill>
                  <a:srgbClr val="193B7F"/>
                </a:solidFill>
              </a:defRPr>
            </a:lvl1pPr>
          </a:lstStyle>
          <a:p>
            <a:endParaRPr lang="en-US" dirty="0"/>
          </a:p>
        </p:txBody>
      </p:sp>
      <p:pic>
        <p:nvPicPr>
          <p:cNvPr id="2050" name="Picture 2" descr="C:\Users\ckuanbayev\Desktop\BIPM Template\BIPM-201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2920" y="5797296"/>
            <a:ext cx="1823028" cy="8961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231780" y="6483858"/>
            <a:ext cx="1728192" cy="276999"/>
          </a:xfrm>
          <a:prstGeom prst="rect">
            <a:avLst/>
          </a:prstGeom>
          <a:noFill/>
          <a:ln>
            <a:noFill/>
          </a:ln>
        </p:spPr>
        <p:txBody>
          <a:bodyPr wrap="square" rtlCol="0" anchor="ctr">
            <a:spAutoFit/>
          </a:bodyPr>
          <a:lstStyle/>
          <a:p>
            <a:pPr algn="r"/>
            <a:r>
              <a:rPr lang="en-US" sz="1200" b="1" dirty="0" smtClean="0">
                <a:solidFill>
                  <a:srgbClr val="193B7F"/>
                </a:solidFill>
              </a:rPr>
              <a:t>www.bipm.org</a:t>
            </a:r>
            <a:endParaRPr lang="en-US" sz="1200" b="1" dirty="0">
              <a:solidFill>
                <a:srgbClr val="193B7F"/>
              </a:solidFill>
            </a:endParaRPr>
          </a:p>
        </p:txBody>
      </p:sp>
    </p:spTree>
    <p:extLst>
      <p:ext uri="{BB962C8B-B14F-4D97-AF65-F5344CB8AC3E}">
        <p14:creationId xmlns:p14="http://schemas.microsoft.com/office/powerpoint/2010/main" val="213027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web">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193B7F"/>
                </a:solidFill>
              </a:defRPr>
            </a:lvl1pPr>
            <a:lvl2pPr>
              <a:defRPr>
                <a:solidFill>
                  <a:srgbClr val="193B7F"/>
                </a:solidFill>
              </a:defRPr>
            </a:lvl2pPr>
            <a:lvl3pPr>
              <a:defRPr>
                <a:solidFill>
                  <a:srgbClr val="193B7F"/>
                </a:solidFill>
              </a:defRPr>
            </a:lvl3pPr>
            <a:lvl4pPr>
              <a:defRPr>
                <a:solidFill>
                  <a:srgbClr val="193B7F"/>
                </a:solidFill>
              </a:defRPr>
            </a:lvl4pPr>
            <a:lvl5pPr>
              <a:defRPr>
                <a:solidFill>
                  <a:srgbClr val="193B7F"/>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cxnSp>
        <p:nvCxnSpPr>
          <p:cNvPr id="7" name="Straight Connector 6"/>
          <p:cNvCxnSpPr/>
          <p:nvPr userDrawn="1"/>
        </p:nvCxnSpPr>
        <p:spPr>
          <a:xfrm>
            <a:off x="0" y="1065878"/>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lstStyle>
            <a:lvl1pPr>
              <a:defRPr>
                <a:solidFill>
                  <a:srgbClr val="193B7F"/>
                </a:solidFill>
              </a:defRPr>
            </a:lvl1pPr>
          </a:lstStyle>
          <a:p>
            <a:r>
              <a:rPr lang="fr-FR" smtClean="0"/>
              <a:t>Modifiez le style du titre</a:t>
            </a:r>
            <a:endParaRPr lang="en-US"/>
          </a:p>
        </p:txBody>
      </p:sp>
      <p:sp>
        <p:nvSpPr>
          <p:cNvPr id="15" name="TextBox 14"/>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16" name="TextBox 15"/>
          <p:cNvSpPr txBox="1"/>
          <p:nvPr userDrawn="1"/>
        </p:nvSpPr>
        <p:spPr>
          <a:xfrm>
            <a:off x="470248" y="6400729"/>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Tree>
    <p:extLst>
      <p:ext uri="{BB962C8B-B14F-4D97-AF65-F5344CB8AC3E}">
        <p14:creationId xmlns:p14="http://schemas.microsoft.com/office/powerpoint/2010/main" val="315101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0624" y="914400"/>
            <a:ext cx="7735824" cy="1470025"/>
          </a:xfrm>
        </p:spPr>
        <p:txBody>
          <a:bodyPr/>
          <a:lstStyle>
            <a:lvl1pPr>
              <a:defRPr>
                <a:solidFill>
                  <a:srgbClr val="193B7F"/>
                </a:solidFill>
              </a:defRPr>
            </a:lvl1pPr>
          </a:lstStyle>
          <a:p>
            <a:r>
              <a:rPr lang="en-US" dirty="0" smtClean="0"/>
              <a:t>Section X (use only if presentation is in sections)</a:t>
            </a:r>
            <a:endParaRPr lang="en-US" dirty="0"/>
          </a:p>
        </p:txBody>
      </p:sp>
      <p:sp>
        <p:nvSpPr>
          <p:cNvPr id="5" name="Footer Placeholder 4"/>
          <p:cNvSpPr>
            <a:spLocks noGrp="1"/>
          </p:cNvSpPr>
          <p:nvPr>
            <p:ph type="ftr" sz="quarter" idx="11"/>
          </p:nvPr>
        </p:nvSpPr>
        <p:spPr/>
        <p:txBody>
          <a:bodyPr/>
          <a:lstStyle>
            <a:lvl1pPr>
              <a:defRPr>
                <a:solidFill>
                  <a:srgbClr val="193B7F"/>
                </a:solidFill>
              </a:defRPr>
            </a:lvl1pPr>
          </a:lstStyle>
          <a:p>
            <a:endParaRPr lang="en-US" dirty="0"/>
          </a:p>
        </p:txBody>
      </p:sp>
      <p:pic>
        <p:nvPicPr>
          <p:cNvPr id="2050" name="Picture 2" descr="C:\Users\ckuanbayev\Desktop\BIPM Template\BIPM-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2920" y="5797296"/>
            <a:ext cx="1823028" cy="8961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Tree>
    <p:extLst>
      <p:ext uri="{BB962C8B-B14F-4D97-AF65-F5344CB8AC3E}">
        <p14:creationId xmlns:p14="http://schemas.microsoft.com/office/powerpoint/2010/main" val="3598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LOG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343399"/>
          </a:xfrm>
        </p:spPr>
        <p:txBody>
          <a:bodyPr>
            <a:normAutofit/>
          </a:bodyPr>
          <a:lstStyle>
            <a:lvl1pPr>
              <a:defRPr sz="2000">
                <a:solidFill>
                  <a:srgbClr val="193B7F"/>
                </a:solidFill>
              </a:defRPr>
            </a:lvl1pPr>
            <a:lvl2pPr>
              <a:defRPr sz="1800">
                <a:solidFill>
                  <a:srgbClr val="193B7F"/>
                </a:solidFill>
              </a:defRPr>
            </a:lvl2pPr>
            <a:lvl3pPr>
              <a:defRPr sz="1600">
                <a:solidFill>
                  <a:srgbClr val="193B7F"/>
                </a:solidFill>
              </a:defRPr>
            </a:lvl3pPr>
            <a:lvl4pPr>
              <a:defRPr sz="1400">
                <a:solidFill>
                  <a:srgbClr val="193B7F"/>
                </a:solidFill>
              </a:defRPr>
            </a:lvl4pPr>
            <a:lvl5pPr>
              <a:defRPr sz="1400">
                <a:solidFill>
                  <a:srgbClr val="193B7F"/>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00201"/>
            <a:ext cx="4038600" cy="43434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TextBox 7"/>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10" name="Title 9"/>
          <p:cNvSpPr>
            <a:spLocks noGrp="1"/>
          </p:cNvSpPr>
          <p:nvPr>
            <p:ph type="title"/>
          </p:nvPr>
        </p:nvSpPr>
        <p:spPr/>
        <p:txBody>
          <a:bodyPr/>
          <a:lstStyle/>
          <a:p>
            <a:r>
              <a:rPr lang="fr-FR" smtClean="0"/>
              <a:t>Modifiez le style du titre</a:t>
            </a:r>
            <a:endParaRPr lang="en-US"/>
          </a:p>
        </p:txBody>
      </p:sp>
      <p:cxnSp>
        <p:nvCxnSpPr>
          <p:cNvPr id="11" name="Straight Connector 10"/>
          <p:cNvCxnSpPr/>
          <p:nvPr userDrawn="1"/>
        </p:nvCxnSpPr>
        <p:spPr>
          <a:xfrm>
            <a:off x="0" y="1065878"/>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pic>
        <p:nvPicPr>
          <p:cNvPr id="12" name="Picture 2" descr="C:\Users\ckuanbayev\Desktop\BIPM Template\BIPM-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6016752"/>
            <a:ext cx="1450981"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3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we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lvl1pPr>
              <a:defRPr sz="2000">
                <a:solidFill>
                  <a:srgbClr val="193B7F"/>
                </a:solidFill>
              </a:defRPr>
            </a:lvl1pPr>
            <a:lvl2pPr>
              <a:defRPr sz="1800">
                <a:solidFill>
                  <a:srgbClr val="193B7F"/>
                </a:solidFill>
              </a:defRPr>
            </a:lvl2pPr>
            <a:lvl3pPr>
              <a:defRPr sz="1600">
                <a:solidFill>
                  <a:srgbClr val="193B7F"/>
                </a:solidFill>
              </a:defRPr>
            </a:lvl3pPr>
            <a:lvl4pPr>
              <a:defRPr sz="1400">
                <a:solidFill>
                  <a:srgbClr val="193B7F"/>
                </a:solidFill>
              </a:defRPr>
            </a:lvl4pPr>
            <a:lvl5pPr>
              <a:defRPr sz="1400">
                <a:solidFill>
                  <a:srgbClr val="193B7F"/>
                </a:solidFill>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TextBox 7"/>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9" name="TextBox 8"/>
          <p:cNvSpPr txBox="1"/>
          <p:nvPr userDrawn="1"/>
        </p:nvSpPr>
        <p:spPr>
          <a:xfrm>
            <a:off x="470248" y="6400729"/>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sp>
        <p:nvSpPr>
          <p:cNvPr id="10" name="Title 9"/>
          <p:cNvSpPr>
            <a:spLocks noGrp="1"/>
          </p:cNvSpPr>
          <p:nvPr>
            <p:ph type="title"/>
          </p:nvPr>
        </p:nvSpPr>
        <p:spPr/>
        <p:txBody>
          <a:bodyPr/>
          <a:lstStyle/>
          <a:p>
            <a:r>
              <a:rPr lang="fr-FR" smtClean="0"/>
              <a:t>Modifiez le style du titre</a:t>
            </a:r>
            <a:endParaRPr lang="en-US"/>
          </a:p>
        </p:txBody>
      </p:sp>
      <p:cxnSp>
        <p:nvCxnSpPr>
          <p:cNvPr id="11" name="Straight Connector 10"/>
          <p:cNvCxnSpPr/>
          <p:nvPr userDrawn="1"/>
        </p:nvCxnSpPr>
        <p:spPr>
          <a:xfrm>
            <a:off x="0" y="1065878"/>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07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7687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7687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TextBox 9"/>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cxnSp>
        <p:nvCxnSpPr>
          <p:cNvPr id="12" name="Straight Connector 11"/>
          <p:cNvCxnSpPr/>
          <p:nvPr userDrawn="1"/>
        </p:nvCxnSpPr>
        <p:spPr>
          <a:xfrm>
            <a:off x="0" y="1065878"/>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pic>
        <p:nvPicPr>
          <p:cNvPr id="13" name="Picture 2" descr="C:\Users\ckuanbayev\Desktop\BIPM Template\BIPM-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6016752"/>
            <a:ext cx="1450981"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7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with we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TextBox 9"/>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sp>
        <p:nvSpPr>
          <p:cNvPr id="11" name="TextBox 10"/>
          <p:cNvSpPr txBox="1"/>
          <p:nvPr userDrawn="1"/>
        </p:nvSpPr>
        <p:spPr>
          <a:xfrm>
            <a:off x="470248" y="6400729"/>
            <a:ext cx="1728192" cy="276999"/>
          </a:xfrm>
          <a:prstGeom prst="rect">
            <a:avLst/>
          </a:prstGeom>
          <a:noFill/>
          <a:ln>
            <a:noFill/>
          </a:ln>
        </p:spPr>
        <p:txBody>
          <a:bodyPr wrap="square" rtlCol="0" anchor="ctr">
            <a:spAutoFit/>
          </a:bodyPr>
          <a:lstStyle/>
          <a:p>
            <a:pPr algn="l"/>
            <a:r>
              <a:rPr lang="en-US" sz="1200" dirty="0" smtClean="0">
                <a:solidFill>
                  <a:srgbClr val="193B7F"/>
                </a:solidFill>
              </a:rPr>
              <a:t>www.bipm.org</a:t>
            </a:r>
            <a:endParaRPr lang="en-US" sz="1200" dirty="0">
              <a:solidFill>
                <a:srgbClr val="193B7F"/>
              </a:solidFill>
            </a:endParaRPr>
          </a:p>
        </p:txBody>
      </p:sp>
      <p:cxnSp>
        <p:nvCxnSpPr>
          <p:cNvPr id="12" name="Straight Connector 11"/>
          <p:cNvCxnSpPr/>
          <p:nvPr userDrawn="1"/>
        </p:nvCxnSpPr>
        <p:spPr>
          <a:xfrm>
            <a:off x="0" y="1065878"/>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19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6" name="TextBox 5"/>
          <p:cNvSpPr txBox="1"/>
          <p:nvPr userDrawn="1"/>
        </p:nvSpPr>
        <p:spPr>
          <a:xfrm>
            <a:off x="7236296" y="6400729"/>
            <a:ext cx="1728192" cy="276999"/>
          </a:xfrm>
          <a:prstGeom prst="rect">
            <a:avLst/>
          </a:prstGeom>
          <a:noFill/>
        </p:spPr>
        <p:txBody>
          <a:bodyPr wrap="square" rtlCol="0" anchor="ctr">
            <a:spAutoFit/>
          </a:bodyPr>
          <a:lstStyle/>
          <a:p>
            <a:pPr algn="r"/>
            <a:fld id="{1EBF0865-8280-4993-A91B-BB5501F3EE2C}" type="slidenum">
              <a:rPr lang="en-US" sz="1200" smtClean="0">
                <a:solidFill>
                  <a:srgbClr val="193B7F"/>
                </a:solidFill>
              </a:rPr>
              <a:pPr algn="r"/>
              <a:t>‹#›</a:t>
            </a:fld>
            <a:endParaRPr lang="en-US" sz="1200" dirty="0">
              <a:solidFill>
                <a:srgbClr val="193B7F"/>
              </a:solidFill>
            </a:endParaRPr>
          </a:p>
        </p:txBody>
      </p:sp>
      <p:cxnSp>
        <p:nvCxnSpPr>
          <p:cNvPr id="8" name="Straight Connector 7"/>
          <p:cNvCxnSpPr/>
          <p:nvPr userDrawn="1"/>
        </p:nvCxnSpPr>
        <p:spPr>
          <a:xfrm>
            <a:off x="0" y="1065878"/>
            <a:ext cx="9144000" cy="0"/>
          </a:xfrm>
          <a:prstGeom prst="line">
            <a:avLst/>
          </a:prstGeom>
          <a:ln w="28575">
            <a:solidFill>
              <a:srgbClr val="193B7F"/>
            </a:solidFill>
          </a:ln>
        </p:spPr>
        <p:style>
          <a:lnRef idx="1">
            <a:schemeClr val="accent1"/>
          </a:lnRef>
          <a:fillRef idx="0">
            <a:schemeClr val="accent1"/>
          </a:fillRef>
          <a:effectRef idx="0">
            <a:schemeClr val="accent1"/>
          </a:effectRef>
          <a:fontRef idx="minor">
            <a:schemeClr val="tx1"/>
          </a:fontRef>
        </p:style>
      </p:cxnSp>
      <p:pic>
        <p:nvPicPr>
          <p:cNvPr id="9" name="Picture 2" descr="C:\Users\ckuanbayev\Desktop\BIPM Template\BIPM-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6016752"/>
            <a:ext cx="1450981"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2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588"/>
            <a:ext cx="8229600" cy="1024128"/>
          </a:xfrm>
          <a:prstGeom prst="rect">
            <a:avLst/>
          </a:prstGeom>
        </p:spPr>
        <p:txBody>
          <a:bodyPr vert="horz" lIns="91440" tIns="45720" rIns="91440" bIns="45720" rtlCol="0" anchor="ctr">
            <a:normAutofit/>
          </a:bodyPr>
          <a:lstStyle/>
          <a:p>
            <a:pPr lvl="0"/>
            <a:r>
              <a:rPr lang="fr-FR" smtClean="0"/>
              <a:t>Modifiez le style du titre</a:t>
            </a:r>
            <a:endParaRPr lang="en-US" dirty="0"/>
          </a:p>
        </p:txBody>
      </p:sp>
      <p:sp>
        <p:nvSpPr>
          <p:cNvPr id="3" name="Text Placeholder 2"/>
          <p:cNvSpPr>
            <a:spLocks noGrp="1"/>
          </p:cNvSpPr>
          <p:nvPr>
            <p:ph type="body" idx="1"/>
          </p:nvPr>
        </p:nvSpPr>
        <p:spPr>
          <a:xfrm>
            <a:off x="457200" y="1364648"/>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lang="en-US" sz="1200">
                <a:solidFill>
                  <a:srgbClr val="193B7F"/>
                </a:solidFill>
              </a:defRPr>
            </a:lvl1pPr>
          </a:lstStyle>
          <a:p>
            <a:endParaRPr lang="en-US"/>
          </a:p>
        </p:txBody>
      </p:sp>
    </p:spTree>
    <p:extLst>
      <p:ext uri="{BB962C8B-B14F-4D97-AF65-F5344CB8AC3E}">
        <p14:creationId xmlns:p14="http://schemas.microsoft.com/office/powerpoint/2010/main" val="2711413785"/>
      </p:ext>
    </p:extLst>
  </p:cSld>
  <p:clrMap bg1="lt1" tx1="dk1" bg2="lt2" tx2="dk2" accent1="accent1" accent2="accent2" accent3="accent3" accent4="accent4" accent5="accent5" accent6="accent6" hlink="hlink" folHlink="folHlink"/>
  <p:sldLayoutIdLst>
    <p:sldLayoutId id="2147483821" r:id="rId1"/>
    <p:sldLayoutId id="2147483832" r:id="rId2"/>
    <p:sldLayoutId id="2147483822" r:id="rId3"/>
    <p:sldLayoutId id="2147483833" r:id="rId4"/>
    <p:sldLayoutId id="2147483824" r:id="rId5"/>
    <p:sldLayoutId id="2147483834" r:id="rId6"/>
    <p:sldLayoutId id="2147483825" r:id="rId7"/>
    <p:sldLayoutId id="2147483835" r:id="rId8"/>
    <p:sldLayoutId id="2147483826" r:id="rId9"/>
    <p:sldLayoutId id="2147483843" r:id="rId10"/>
    <p:sldLayoutId id="2147483827" r:id="rId11"/>
    <p:sldLayoutId id="2147483837" r:id="rId12"/>
    <p:sldLayoutId id="2147483828" r:id="rId13"/>
    <p:sldLayoutId id="2147483838" r:id="rId14"/>
    <p:sldLayoutId id="2147483829" r:id="rId15"/>
    <p:sldLayoutId id="2147483839" r:id="rId16"/>
    <p:sldLayoutId id="2147483830" r:id="rId17"/>
    <p:sldLayoutId id="2147483840" r:id="rId18"/>
    <p:sldLayoutId id="2147483831" r:id="rId19"/>
    <p:sldLayoutId id="2147483841" r:id="rId20"/>
    <p:sldLayoutId id="2147483842" r:id="rId21"/>
  </p:sldLayoutIdLst>
  <p:timing>
    <p:tnLst>
      <p:par>
        <p:cTn id="1" dur="indefinite" restart="never" nodeType="tmRoot"/>
      </p:par>
    </p:tnLst>
  </p:timing>
  <p:hf sldNum="0" hdr="0" ftr="0" dt="0"/>
  <p:txStyles>
    <p:titleStyle>
      <a:lvl1pPr algn="l" defTabSz="914400" rtl="0" eaLnBrk="1" latinLnBrk="0" hangingPunct="1">
        <a:spcBef>
          <a:spcPct val="0"/>
        </a:spcBef>
        <a:buNone/>
        <a:defRPr lang="en-US" sz="2800" b="0" kern="1200" dirty="0">
          <a:solidFill>
            <a:srgbClr val="193B7F"/>
          </a:solidFill>
          <a:latin typeface="+mj-lt"/>
          <a:ea typeface="+mj-ea"/>
          <a:cs typeface="+mj-cs"/>
        </a:defRPr>
      </a:lvl1pPr>
    </p:titleStyle>
    <p:bodyStyle>
      <a:lvl1pPr marL="342900" indent="-342900" algn="l" defTabSz="914400" rtl="0" eaLnBrk="1" latinLnBrk="0" hangingPunct="1">
        <a:spcBef>
          <a:spcPct val="20000"/>
        </a:spcBef>
        <a:buSzPct val="80000"/>
        <a:buFontTx/>
        <a:buBlip>
          <a:blip r:embed="rId23"/>
        </a:buBlip>
        <a:defRPr sz="2400" kern="1200">
          <a:solidFill>
            <a:srgbClr val="193B7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193B7F"/>
          </a:solidFill>
          <a:latin typeface="+mn-lt"/>
          <a:ea typeface="+mn-ea"/>
          <a:cs typeface="+mn-cs"/>
        </a:defRPr>
      </a:lvl2pPr>
      <a:lvl3pPr marL="1143000" indent="-228600" algn="l" defTabSz="914400" rtl="0" eaLnBrk="1" latinLnBrk="0" hangingPunct="1">
        <a:spcBef>
          <a:spcPct val="20000"/>
        </a:spcBef>
        <a:buSzPct val="70000"/>
        <a:buFontTx/>
        <a:buBlip>
          <a:blip r:embed="rId23"/>
        </a:buBlip>
        <a:defRPr sz="1800" kern="1200">
          <a:solidFill>
            <a:srgbClr val="193B7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193B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193B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CCT meeting</a:t>
            </a:r>
            <a:br>
              <a:rPr lang="en-US" dirty="0" smtClean="0"/>
            </a:br>
            <a:r>
              <a:rPr lang="en-US" dirty="0" smtClean="0"/>
              <a:t>1</a:t>
            </a:r>
            <a:r>
              <a:rPr lang="en-US" baseline="30000" dirty="0" smtClean="0"/>
              <a:t>st</a:t>
            </a:r>
            <a:r>
              <a:rPr lang="en-US" dirty="0" smtClean="0"/>
              <a:t> June 2017</a:t>
            </a:r>
            <a:endParaRPr lang="en-US" dirty="0"/>
          </a:p>
        </p:txBody>
      </p:sp>
    </p:spTree>
    <p:extLst>
      <p:ext uri="{BB962C8B-B14F-4D97-AF65-F5344CB8AC3E}">
        <p14:creationId xmlns:p14="http://schemas.microsoft.com/office/powerpoint/2010/main" val="1727807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The CIPM welcomed the recommendations of the Working Group on the</a:t>
            </a:r>
            <a:r>
              <a:rPr lang="en-US" b="1" dirty="0"/>
              <a:t> Implementation and Operation of the CIPM </a:t>
            </a:r>
            <a:r>
              <a:rPr lang="en-US" b="1" dirty="0" err="1"/>
              <a:t>MRA</a:t>
            </a:r>
            <a:r>
              <a:rPr lang="en-US" dirty="0"/>
              <a:t> and thanked the participants for their contributions. The CIPM agreed to establish an ad hoc Working Group to oversee the implementation of the recommendations with agreed terms of reference</a:t>
            </a:r>
            <a:r>
              <a:rPr lang="en-US" dirty="0" smtClean="0"/>
              <a:t>.</a:t>
            </a:r>
            <a:endParaRPr lang="en-US" i="1" dirty="0"/>
          </a:p>
        </p:txBody>
      </p:sp>
      <p:sp>
        <p:nvSpPr>
          <p:cNvPr id="3" name="Titre 2"/>
          <p:cNvSpPr>
            <a:spLocks noGrp="1"/>
          </p:cNvSpPr>
          <p:nvPr>
            <p:ph type="title"/>
          </p:nvPr>
        </p:nvSpPr>
        <p:spPr/>
        <p:txBody>
          <a:bodyPr/>
          <a:lstStyle/>
          <a:p>
            <a:r>
              <a:rPr lang="fr-CH" dirty="0"/>
              <a:t>2</a:t>
            </a:r>
            <a:r>
              <a:rPr lang="fr-CH" dirty="0" smtClean="0"/>
              <a:t>. </a:t>
            </a:r>
            <a:r>
              <a:rPr lang="en-US" dirty="0" smtClean="0"/>
              <a:t>News from </a:t>
            </a:r>
            <a:r>
              <a:rPr lang="en-US" dirty="0"/>
              <a:t>the CIPM </a:t>
            </a:r>
            <a:r>
              <a:rPr lang="en-US" dirty="0" smtClean="0"/>
              <a:t>(CIPM </a:t>
            </a:r>
            <a:r>
              <a:rPr lang="en-US" dirty="0" err="1" smtClean="0"/>
              <a:t>MRA</a:t>
            </a:r>
            <a:r>
              <a:rPr lang="en-US" dirty="0" smtClean="0"/>
              <a:t>)</a:t>
            </a:r>
            <a:endParaRPr lang="en-US" dirty="0"/>
          </a:p>
        </p:txBody>
      </p:sp>
    </p:spTree>
    <p:extLst>
      <p:ext uri="{BB962C8B-B14F-4D97-AF65-F5344CB8AC3E}">
        <p14:creationId xmlns:p14="http://schemas.microsoft.com/office/powerpoint/2010/main" val="2999766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364648"/>
            <a:ext cx="8229600" cy="4800656"/>
          </a:xfrm>
        </p:spPr>
        <p:txBody>
          <a:bodyPr>
            <a:normAutofit/>
          </a:bodyPr>
          <a:lstStyle/>
          <a:p>
            <a:r>
              <a:rPr lang="en-US" sz="2000" dirty="0"/>
              <a:t>The CIPM decided to revise the </a:t>
            </a:r>
            <a:r>
              <a:rPr lang="en-US" sz="2000" b="1" dirty="0"/>
              <a:t>Rules for Membership </a:t>
            </a:r>
            <a:r>
              <a:rPr lang="en-US" sz="2000" dirty="0"/>
              <a:t>of the Consultative Committees as follows; </a:t>
            </a:r>
            <a:endParaRPr lang="en-US" sz="2000" dirty="0" smtClean="0"/>
          </a:p>
          <a:p>
            <a:pPr lvl="1"/>
            <a:r>
              <a:rPr lang="en-US" sz="1800" i="1" dirty="0" smtClean="0"/>
              <a:t>all </a:t>
            </a:r>
            <a:r>
              <a:rPr lang="en-US" sz="1800" i="1" dirty="0"/>
              <a:t>Member States will have the right for one national laboratory charged with establishing national standards in the field to be an Observer at the applicable Consultative Committee and to send one person (only) and following their request for each meeting. Document CIPM-D-01 will be updated accordingly</a:t>
            </a:r>
            <a:r>
              <a:rPr lang="en-US" sz="1800" i="1" dirty="0" smtClean="0"/>
              <a:t>.</a:t>
            </a:r>
          </a:p>
          <a:p>
            <a:pPr marL="0" indent="0">
              <a:buNone/>
            </a:pPr>
            <a:endParaRPr lang="en-US" sz="2000" dirty="0"/>
          </a:p>
          <a:p>
            <a:pPr marL="0" indent="0">
              <a:buNone/>
            </a:pPr>
            <a:endParaRPr lang="en-US" sz="2000" dirty="0" smtClean="0"/>
          </a:p>
          <a:p>
            <a:r>
              <a:rPr lang="en-US" sz="2000" dirty="0"/>
              <a:t>The CIPM decided that for all Consultative Committee meetings in 2017 and </a:t>
            </a:r>
            <a:r>
              <a:rPr lang="en-US" sz="2000" dirty="0" smtClean="0"/>
              <a:t>thereafter:</a:t>
            </a:r>
            <a:br>
              <a:rPr lang="en-US" sz="2000" dirty="0" smtClean="0"/>
            </a:br>
            <a:r>
              <a:rPr lang="en-US" sz="2000" dirty="0" smtClean="0"/>
              <a:t>	&gt; International </a:t>
            </a:r>
            <a:r>
              <a:rPr lang="en-US" sz="2000" dirty="0"/>
              <a:t>organizations will be referred to as </a:t>
            </a:r>
            <a:r>
              <a:rPr lang="en-US" sz="2000" dirty="0" smtClean="0"/>
              <a:t>“liaisons” </a:t>
            </a:r>
            <a:r>
              <a:rPr lang="en-US" sz="2000" dirty="0"/>
              <a:t>and will not be offered </a:t>
            </a:r>
            <a:r>
              <a:rPr lang="en-US" sz="2000" dirty="0" smtClean="0"/>
              <a:t>membership.</a:t>
            </a:r>
            <a:br>
              <a:rPr lang="en-US" sz="2000" dirty="0" smtClean="0"/>
            </a:br>
            <a:r>
              <a:rPr lang="en-US" sz="2000" dirty="0" smtClean="0"/>
              <a:t>	&gt; Named </a:t>
            </a:r>
            <a:r>
              <a:rPr lang="en-US" sz="2000" dirty="0"/>
              <a:t>individuals will be "guests" or "experts" and will </a:t>
            </a:r>
            <a:r>
              <a:rPr lang="en-US" sz="2000" dirty="0" smtClean="0"/>
              <a:t>not </a:t>
            </a:r>
            <a:r>
              <a:rPr lang="en-US" sz="2000" dirty="0"/>
              <a:t>be offered membership.</a:t>
            </a:r>
          </a:p>
          <a:p>
            <a:endParaRPr lang="en-US" i="1" dirty="0"/>
          </a:p>
        </p:txBody>
      </p:sp>
      <p:sp>
        <p:nvSpPr>
          <p:cNvPr id="3" name="Titre 2"/>
          <p:cNvSpPr>
            <a:spLocks noGrp="1"/>
          </p:cNvSpPr>
          <p:nvPr>
            <p:ph type="title"/>
          </p:nvPr>
        </p:nvSpPr>
        <p:spPr/>
        <p:txBody>
          <a:bodyPr/>
          <a:lstStyle/>
          <a:p>
            <a:r>
              <a:rPr lang="fr-CH" dirty="0"/>
              <a:t>2. </a:t>
            </a:r>
            <a:r>
              <a:rPr lang="en-US" dirty="0"/>
              <a:t>News from the CIPM </a:t>
            </a:r>
            <a:r>
              <a:rPr lang="en-US" dirty="0" smtClean="0"/>
              <a:t>(CC Membership</a:t>
            </a:r>
            <a:r>
              <a:rPr lang="en-US" dirty="0" smtClean="0"/>
              <a:t>)</a:t>
            </a:r>
            <a:endParaRPr lang="en-US" dirty="0"/>
          </a:p>
        </p:txBody>
      </p:sp>
    </p:spTree>
    <p:extLst>
      <p:ext uri="{BB962C8B-B14F-4D97-AF65-F5344CB8AC3E}">
        <p14:creationId xmlns:p14="http://schemas.microsoft.com/office/powerpoint/2010/main" val="3684723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The CIPM decided that all Consultative Committees will review whether their Members and Observers fully meet the criteria given in CIPM-D-01</a:t>
            </a:r>
            <a:r>
              <a:rPr lang="en-US" dirty="0" smtClean="0"/>
              <a:t>.</a:t>
            </a:r>
            <a:br>
              <a:rPr lang="en-US" dirty="0" smtClean="0"/>
            </a:br>
            <a:r>
              <a:rPr lang="en-US" i="1" dirty="0" smtClean="0"/>
              <a:t>-&gt; active participation in meetings is important</a:t>
            </a:r>
            <a:br>
              <a:rPr lang="en-US" i="1" dirty="0" smtClean="0"/>
            </a:br>
            <a:endParaRPr lang="en-US" i="1" dirty="0" smtClean="0"/>
          </a:p>
          <a:p>
            <a:r>
              <a:rPr lang="fr-CH" dirty="0" err="1" smtClean="0"/>
              <a:t>Membership</a:t>
            </a:r>
            <a:r>
              <a:rPr lang="fr-CH" dirty="0" smtClean="0"/>
              <a:t> updates for CCT</a:t>
            </a:r>
          </a:p>
          <a:p>
            <a:pPr lvl="1"/>
            <a:r>
              <a:rPr lang="fr-CH" i="1" dirty="0" smtClean="0"/>
              <a:t>CMI </a:t>
            </a:r>
            <a:r>
              <a:rPr lang="fr-CH" i="1" dirty="0"/>
              <a:t>(</a:t>
            </a:r>
            <a:r>
              <a:rPr lang="fr-CH" i="1" dirty="0" err="1"/>
              <a:t>Czech</a:t>
            </a:r>
            <a:r>
              <a:rPr lang="fr-CH" i="1" dirty="0"/>
              <a:t> </a:t>
            </a:r>
            <a:r>
              <a:rPr lang="fr-CH" i="1" dirty="0" err="1"/>
              <a:t>Republic</a:t>
            </a:r>
            <a:r>
              <a:rPr lang="fr-CH" i="1" dirty="0"/>
              <a:t>) </a:t>
            </a:r>
            <a:r>
              <a:rPr lang="fr-CH" i="1" dirty="0" err="1" smtClean="0"/>
              <a:t>became</a:t>
            </a:r>
            <a:r>
              <a:rPr lang="fr-CH" i="1" dirty="0" smtClean="0"/>
              <a:t> an official observer of the CCT in 2014</a:t>
            </a:r>
          </a:p>
          <a:p>
            <a:pPr lvl="1"/>
            <a:r>
              <a:rPr lang="fr-CH" i="1" dirty="0" err="1" smtClean="0"/>
              <a:t>Request</a:t>
            </a:r>
            <a:r>
              <a:rPr lang="fr-CH" i="1" dirty="0" smtClean="0"/>
              <a:t> </a:t>
            </a:r>
            <a:r>
              <a:rPr lang="fr-CH" i="1" dirty="0" err="1" smtClean="0"/>
              <a:t>from</a:t>
            </a:r>
            <a:r>
              <a:rPr lang="fr-CH" i="1" dirty="0" smtClean="0"/>
              <a:t> CMI to </a:t>
            </a:r>
            <a:r>
              <a:rPr lang="fr-CH" i="1" dirty="0" err="1" smtClean="0"/>
              <a:t>become</a:t>
            </a:r>
            <a:r>
              <a:rPr lang="fr-CH" i="1" dirty="0" smtClean="0"/>
              <a:t> </a:t>
            </a:r>
            <a:r>
              <a:rPr lang="fr-CH" i="1" dirty="0" err="1" smtClean="0"/>
              <a:t>member</a:t>
            </a:r>
            <a:r>
              <a:rPr lang="fr-CH" i="1" dirty="0" smtClean="0"/>
              <a:t> of the CCT</a:t>
            </a:r>
            <a:endParaRPr lang="en-US" i="1" dirty="0"/>
          </a:p>
        </p:txBody>
      </p:sp>
      <p:sp>
        <p:nvSpPr>
          <p:cNvPr id="3" name="Titre 2"/>
          <p:cNvSpPr>
            <a:spLocks noGrp="1"/>
          </p:cNvSpPr>
          <p:nvPr>
            <p:ph type="title"/>
          </p:nvPr>
        </p:nvSpPr>
        <p:spPr/>
        <p:txBody>
          <a:bodyPr/>
          <a:lstStyle/>
          <a:p>
            <a:r>
              <a:rPr lang="fr-CH" dirty="0"/>
              <a:t>2. </a:t>
            </a:r>
            <a:r>
              <a:rPr lang="en-US" dirty="0"/>
              <a:t>News from the CIPM (Membership)</a:t>
            </a:r>
          </a:p>
        </p:txBody>
      </p:sp>
    </p:spTree>
    <p:extLst>
      <p:ext uri="{BB962C8B-B14F-4D97-AF65-F5344CB8AC3E}">
        <p14:creationId xmlns:p14="http://schemas.microsoft.com/office/powerpoint/2010/main" val="3135757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US"/>
          </a:p>
        </p:txBody>
      </p:sp>
      <p:sp>
        <p:nvSpPr>
          <p:cNvPr id="3" name="Titre 2"/>
          <p:cNvSpPr>
            <a:spLocks noGrp="1"/>
          </p:cNvSpPr>
          <p:nvPr>
            <p:ph type="title"/>
          </p:nvPr>
        </p:nvSpPr>
        <p:spPr/>
        <p:txBody>
          <a:bodyPr/>
          <a:lstStyle/>
          <a:p>
            <a:r>
              <a:rPr lang="en-US" dirty="0"/>
              <a:t>Joint </a:t>
            </a:r>
            <a:r>
              <a:rPr lang="en-US" dirty="0" err="1" smtClean="0"/>
              <a:t>CCM</a:t>
            </a:r>
            <a:r>
              <a:rPr lang="en-US" dirty="0" smtClean="0"/>
              <a:t> &amp; </a:t>
            </a:r>
            <a:r>
              <a:rPr lang="en-US" dirty="0" err="1" smtClean="0"/>
              <a:t>CCU</a:t>
            </a:r>
            <a:r>
              <a:rPr lang="en-US" dirty="0" smtClean="0"/>
              <a:t> </a:t>
            </a:r>
            <a:r>
              <a:rPr lang="en-US" dirty="0"/>
              <a:t>Roadmap to 2018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3"/>
            <a:ext cx="8064896" cy="556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54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16" t="23308" r="9077" b="7274"/>
          <a:stretch/>
        </p:blipFill>
        <p:spPr bwMode="auto">
          <a:xfrm>
            <a:off x="1016148" y="1929888"/>
            <a:ext cx="7103087"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239" t="32600" r="7708" b="41345"/>
          <a:stretch/>
        </p:blipFill>
        <p:spPr bwMode="auto">
          <a:xfrm>
            <a:off x="920858" y="186217"/>
            <a:ext cx="7293935" cy="152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4725" y="3397101"/>
            <a:ext cx="7848872" cy="1368152"/>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5402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364648"/>
            <a:ext cx="8229600" cy="4656640"/>
          </a:xfrm>
        </p:spPr>
        <p:txBody>
          <a:bodyPr>
            <a:normAutofit/>
          </a:bodyPr>
          <a:lstStyle/>
          <a:p>
            <a:endParaRPr lang="en-US" dirty="0" smtClean="0"/>
          </a:p>
          <a:p>
            <a:r>
              <a:rPr lang="en-US" dirty="0" smtClean="0"/>
              <a:t>The </a:t>
            </a:r>
            <a:r>
              <a:rPr lang="en-US" dirty="0"/>
              <a:t>CIPM recommended that the date on which the redefinition of the SI shall come into force be 20 May 2019 (World Metrology Day</a:t>
            </a:r>
            <a:r>
              <a:rPr lang="en-US" dirty="0" smtClean="0"/>
              <a:t>).</a:t>
            </a:r>
            <a:br>
              <a:rPr lang="en-US" dirty="0" smtClean="0"/>
            </a:br>
            <a:endParaRPr lang="en-US" dirty="0" smtClean="0"/>
          </a:p>
          <a:p>
            <a:r>
              <a:rPr lang="en-US" dirty="0"/>
              <a:t>The CIPM requested from all Consultative Committees an update of the </a:t>
            </a:r>
            <a:r>
              <a:rPr lang="en-US" i="1" dirty="0" err="1"/>
              <a:t>mises</a:t>
            </a:r>
            <a:r>
              <a:rPr lang="en-US" i="1" dirty="0"/>
              <a:t> </a:t>
            </a:r>
            <a:r>
              <a:rPr lang="en-US" i="1" dirty="0" err="1"/>
              <a:t>en</a:t>
            </a:r>
            <a:r>
              <a:rPr lang="en-US" i="1" dirty="0"/>
              <a:t> </a:t>
            </a:r>
            <a:r>
              <a:rPr lang="en-US" i="1" dirty="0" err="1"/>
              <a:t>pratique</a:t>
            </a:r>
            <a:r>
              <a:rPr lang="en-US" i="1" dirty="0"/>
              <a:t> </a:t>
            </a:r>
            <a:r>
              <a:rPr lang="en-US" dirty="0"/>
              <a:t>(current online Appendix 2) to be ready on 31 July 2017. This Appendix will continue to be an online Appendix in the context of the new </a:t>
            </a:r>
            <a:r>
              <a:rPr lang="en-US" dirty="0" smtClean="0"/>
              <a:t>SI Brochure.</a:t>
            </a:r>
          </a:p>
        </p:txBody>
      </p:sp>
      <p:sp>
        <p:nvSpPr>
          <p:cNvPr id="3" name="Titre 2"/>
          <p:cNvSpPr>
            <a:spLocks noGrp="1"/>
          </p:cNvSpPr>
          <p:nvPr>
            <p:ph type="title"/>
          </p:nvPr>
        </p:nvSpPr>
        <p:spPr/>
        <p:txBody>
          <a:bodyPr/>
          <a:lstStyle/>
          <a:p>
            <a:r>
              <a:rPr lang="fr-CH" dirty="0"/>
              <a:t>2</a:t>
            </a:r>
            <a:r>
              <a:rPr lang="fr-CH" dirty="0" smtClean="0"/>
              <a:t>. </a:t>
            </a:r>
            <a:r>
              <a:rPr lang="en-US" dirty="0"/>
              <a:t>Information </a:t>
            </a:r>
            <a:r>
              <a:rPr lang="en-US" dirty="0" smtClean="0"/>
              <a:t>from </a:t>
            </a:r>
            <a:r>
              <a:rPr lang="en-US" dirty="0"/>
              <a:t>the TG for the promotion of the SI </a:t>
            </a:r>
          </a:p>
        </p:txBody>
      </p:sp>
    </p:spTree>
    <p:extLst>
      <p:ext uri="{BB962C8B-B14F-4D97-AF65-F5344CB8AC3E}">
        <p14:creationId xmlns:p14="http://schemas.microsoft.com/office/powerpoint/2010/main" val="3973078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364648"/>
            <a:ext cx="8229600" cy="4656640"/>
          </a:xfrm>
        </p:spPr>
        <p:txBody>
          <a:bodyPr>
            <a:normAutofit/>
          </a:bodyPr>
          <a:lstStyle/>
          <a:p>
            <a:r>
              <a:rPr lang="en-US" dirty="0" smtClean="0"/>
              <a:t>The </a:t>
            </a:r>
            <a:r>
              <a:rPr lang="en-US" dirty="0"/>
              <a:t>CIPM requested the Consultative Committees to work together to write a joint statement for all their stakeholders addressing the changes to be expected under the revised SI. </a:t>
            </a:r>
            <a:r>
              <a:rPr lang="en-US" dirty="0" smtClean="0"/>
              <a:t/>
            </a:r>
            <a:br>
              <a:rPr lang="en-US" dirty="0" smtClean="0"/>
            </a:br>
            <a:r>
              <a:rPr lang="en-US" i="1" dirty="0" smtClean="0"/>
              <a:t>-&gt; each CC is also working on a longer statement (2 pages)</a:t>
            </a:r>
          </a:p>
          <a:p>
            <a:r>
              <a:rPr lang="fr-CH" dirty="0" smtClean="0"/>
              <a:t>Brand book (</a:t>
            </a:r>
            <a:r>
              <a:rPr lang="fr-CH" dirty="0" err="1" smtClean="0"/>
              <a:t>approach</a:t>
            </a:r>
            <a:r>
              <a:rPr lang="fr-CH" dirty="0" smtClean="0"/>
              <a:t>, audience, key messages …</a:t>
            </a:r>
            <a:br>
              <a:rPr lang="fr-CH" dirty="0" smtClean="0"/>
            </a:br>
            <a:r>
              <a:rPr lang="fr-CH" dirty="0" smtClean="0"/>
              <a:t>and logo)</a:t>
            </a:r>
          </a:p>
          <a:p>
            <a:endParaRPr lang="fr-CH" dirty="0"/>
          </a:p>
          <a:p>
            <a:endParaRPr lang="fr-CH" dirty="0" smtClean="0"/>
          </a:p>
          <a:p>
            <a:endParaRPr lang="fr-CH" dirty="0" smtClean="0"/>
          </a:p>
          <a:p>
            <a:pPr marL="0" indent="0">
              <a:buNone/>
            </a:pPr>
            <a:endParaRPr lang="fr-CH" dirty="0"/>
          </a:p>
          <a:p>
            <a:r>
              <a:rPr lang="en-US" dirty="0"/>
              <a:t>http://www.bipm.org/en/si-download-area/</a:t>
            </a:r>
          </a:p>
        </p:txBody>
      </p:sp>
      <p:sp>
        <p:nvSpPr>
          <p:cNvPr id="3" name="Titre 2"/>
          <p:cNvSpPr>
            <a:spLocks noGrp="1"/>
          </p:cNvSpPr>
          <p:nvPr>
            <p:ph type="title"/>
          </p:nvPr>
        </p:nvSpPr>
        <p:spPr/>
        <p:txBody>
          <a:bodyPr/>
          <a:lstStyle/>
          <a:p>
            <a:r>
              <a:rPr lang="fr-CH" dirty="0"/>
              <a:t>2</a:t>
            </a:r>
            <a:r>
              <a:rPr lang="fr-CH" dirty="0" smtClean="0"/>
              <a:t>. </a:t>
            </a:r>
            <a:r>
              <a:rPr lang="en-US" dirty="0"/>
              <a:t>Information </a:t>
            </a:r>
            <a:r>
              <a:rPr lang="en-US" dirty="0" smtClean="0"/>
              <a:t>from </a:t>
            </a:r>
            <a:r>
              <a:rPr lang="en-US" dirty="0"/>
              <a:t>the TG for the promotion of the SI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645024"/>
            <a:ext cx="22955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002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08727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BIPM PowerPoint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BIPM PowerPoint Template 2014</Template>
  <TotalTime>17</TotalTime>
  <Words>269</Words>
  <Application>Microsoft Office PowerPoint</Application>
  <PresentationFormat>On-screen Show (4:3)</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BIPM PowerPoint Template 2014</vt:lpstr>
      <vt:lpstr>CCT meeting 1st June 2017</vt:lpstr>
      <vt:lpstr>2. News from the CIPM (CIPM MRA)</vt:lpstr>
      <vt:lpstr>2. News from the CIPM (CC Membership)</vt:lpstr>
      <vt:lpstr>2. News from the CIPM (Membership)</vt:lpstr>
      <vt:lpstr>Joint CCM &amp; CCU Roadmap to 2018</vt:lpstr>
      <vt:lpstr>PowerPoint Presentation</vt:lpstr>
      <vt:lpstr>2. Information from the TG for the promotion of the SI </vt:lpstr>
      <vt:lpstr>2. Information from the TG for the promotion of the SI </vt:lpstr>
      <vt:lpstr>PowerPoint Presentation</vt:lpstr>
    </vt:vector>
  </TitlesOfParts>
  <Company>METAS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Richard</dc:creator>
  <cp:lastModifiedBy>Martin MILTON</cp:lastModifiedBy>
  <cp:revision>157</cp:revision>
  <dcterms:created xsi:type="dcterms:W3CDTF">2014-07-28T12:05:18Z</dcterms:created>
  <dcterms:modified xsi:type="dcterms:W3CDTF">2017-06-01T06:36:54Z</dcterms:modified>
</cp:coreProperties>
</file>