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3" r:id="rId2"/>
    <p:sldId id="260" r:id="rId3"/>
    <p:sldId id="284" r:id="rId4"/>
    <p:sldId id="286" r:id="rId5"/>
    <p:sldId id="287" r:id="rId6"/>
    <p:sldId id="288" r:id="rId7"/>
    <p:sldId id="285" r:id="rId8"/>
    <p:sldId id="282" r:id="rId9"/>
    <p:sldId id="279" r:id="rId10"/>
    <p:sldId id="275" r:id="rId11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FF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521" autoAdjust="0"/>
  </p:normalViewPr>
  <p:slideViewPr>
    <p:cSldViewPr>
      <p:cViewPr>
        <p:scale>
          <a:sx n="77" d="100"/>
          <a:sy n="77" d="100"/>
        </p:scale>
        <p:origin x="-63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B66D1F-4389-4572-8FC5-88661F15555D}" type="datetimeFigureOut">
              <a:rPr lang="en-US"/>
              <a:pPr>
                <a:defRPr/>
              </a:pPr>
              <a:t>6/2/2017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DF5D18-F5D3-4B01-ABD2-6350D5F6458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8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F923F2-3426-4C71-A059-4640052D9D54}" type="datetimeFigureOut">
              <a:rPr lang="ar-SA"/>
              <a:pPr>
                <a:defRPr/>
              </a:pPr>
              <a:t>08/09/1438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A8B0C63-5387-46C0-8F44-09DAE743C85A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3981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BC6314-C1D0-4052-B663-C4D6DCAF9F3D}" type="slidenum">
              <a:rPr lang="ar-SA" altLang="en-US" smtClean="0">
                <a:latin typeface="Calibri" panose="020F0502020204030204" pitchFamily="34" charset="0"/>
              </a:rPr>
              <a:pPr/>
              <a:t>8</a:t>
            </a:fld>
            <a:endParaRPr lang="ar-SA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0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71C4-6275-4E09-A9C4-B01178693CC7}" type="datetimeFigureOut">
              <a:rPr lang="ar-SA"/>
              <a:pPr>
                <a:defRPr/>
              </a:pPr>
              <a:t>08/09/1438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EBE6-7E02-4B5C-A47C-3C17B1E487FF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670830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1F403-38D2-40C2-A87A-E29742C82CA9}" type="datetimeFigureOut">
              <a:rPr lang="ar-SA"/>
              <a:pPr>
                <a:defRPr/>
              </a:pPr>
              <a:t>08/09/1438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B0B43-217D-4E9B-AA10-73B953EDCAFA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689085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09F8-BCA3-467A-8553-909DBA7455AD}" type="datetimeFigureOut">
              <a:rPr lang="ar-SA"/>
              <a:pPr>
                <a:defRPr/>
              </a:pPr>
              <a:t>08/09/1438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0A22-552A-4645-B460-9B4678E29739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19970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2306-91BE-49E4-B1EF-0FF6841FEF06}" type="datetimeFigureOut">
              <a:rPr lang="ar-SA"/>
              <a:pPr>
                <a:defRPr/>
              </a:pPr>
              <a:t>08/09/1438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96D6-C576-4A10-9184-B5E9E5D6F35C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669423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282D-F5B3-466F-A991-504330E052BA}" type="datetimeFigureOut">
              <a:rPr lang="ar-SA"/>
              <a:pPr>
                <a:defRPr/>
              </a:pPr>
              <a:t>08/09/1438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2E339-6325-491B-8764-D7FCAA1CF3C8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168576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73BC5-2E75-4D3A-B5A4-C0A24930D2F7}" type="datetimeFigureOut">
              <a:rPr lang="ar-SA"/>
              <a:pPr>
                <a:defRPr/>
              </a:pPr>
              <a:t>08/09/1438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83D6B-0512-4814-A189-82B914A4247D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590162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94649-51F3-4D90-8CAD-98BED20E6939}" type="datetimeFigureOut">
              <a:rPr lang="ar-SA"/>
              <a:pPr>
                <a:defRPr/>
              </a:pPr>
              <a:t>08/09/1438</a:t>
            </a:fld>
            <a:endParaRPr lang="ar-S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6112F-8E25-459B-817E-155FE54F6B82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21784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53638-4463-458F-8F19-D85E56577EFC}" type="datetimeFigureOut">
              <a:rPr lang="ar-SA"/>
              <a:pPr>
                <a:defRPr/>
              </a:pPr>
              <a:t>08/09/1438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1DD28-7763-48D3-B21B-FE0EF15F0F55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476923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7B62D-3A49-4788-9699-5E9EDD434E5C}" type="datetimeFigureOut">
              <a:rPr lang="ar-SA"/>
              <a:pPr>
                <a:defRPr/>
              </a:pPr>
              <a:t>08/09/1438</a:t>
            </a:fld>
            <a:endParaRPr lang="ar-S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EC435-8BBE-4093-B2ED-39D58B075552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630095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E7488-4042-4142-AE8C-AACB155D1830}" type="datetimeFigureOut">
              <a:rPr lang="ar-SA"/>
              <a:pPr>
                <a:defRPr/>
              </a:pPr>
              <a:t>08/09/1438</a:t>
            </a:fld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A4B2-A458-4754-9E23-D3371E419E89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222106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09AEC-4931-461B-9DAE-9B1FB9CE4379}" type="datetimeFigureOut">
              <a:rPr lang="ar-SA"/>
              <a:pPr>
                <a:defRPr/>
              </a:pPr>
              <a:t>08/09/1438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3503B-2739-4202-A733-24A1DA9746CB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94101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CB132E-5310-43E5-AD0E-2D090C58F573}" type="datetimeFigureOut">
              <a:rPr lang="ar-SA"/>
              <a:pPr>
                <a:defRPr/>
              </a:pPr>
              <a:t>08/09/1438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4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B56BDD-9797-49B0-B014-B715A6E1F282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52" r:id="rId2"/>
    <p:sldLayoutId id="2147484360" r:id="rId3"/>
    <p:sldLayoutId id="2147484353" r:id="rId4"/>
    <p:sldLayoutId id="2147484361" r:id="rId5"/>
    <p:sldLayoutId id="2147484354" r:id="rId6"/>
    <p:sldLayoutId id="2147484355" r:id="rId7"/>
    <p:sldLayoutId id="2147484362" r:id="rId8"/>
    <p:sldLayoutId id="2147484356" r:id="rId9"/>
    <p:sldLayoutId id="2147484357" r:id="rId10"/>
    <p:sldLayoutId id="2147484358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cs typeface="Times New Roman" pitchFamily="18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cs typeface="Times New Roman" pitchFamily="18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cs typeface="Times New Roman" pitchFamily="18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cs typeface="Times New Roman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182563" indent="-1825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600200"/>
            <a:ext cx="74676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i="1" dirty="0" smtClean="0">
                <a:solidFill>
                  <a:srgbClr val="003399"/>
                </a:solidFill>
                <a:latin typeface="+mn-lt"/>
                <a:cs typeface="David" pitchFamily="34" charset="-79"/>
              </a:rPr>
              <a:t>Gulf Association </a:t>
            </a:r>
            <a:r>
              <a:rPr lang="en-US" sz="3200" b="1" i="1" dirty="0">
                <a:solidFill>
                  <a:srgbClr val="003399"/>
                </a:solidFill>
                <a:latin typeface="+mn-lt"/>
                <a:cs typeface="David" pitchFamily="34" charset="-79"/>
              </a:rPr>
              <a:t>for </a:t>
            </a:r>
            <a:r>
              <a:rPr lang="en-US" sz="3200" b="1" i="1" dirty="0" smtClean="0">
                <a:solidFill>
                  <a:srgbClr val="003399"/>
                </a:solidFill>
                <a:latin typeface="+mn-lt"/>
                <a:cs typeface="David" pitchFamily="34" charset="-79"/>
              </a:rPr>
              <a:t>Metrology</a:t>
            </a:r>
            <a:r>
              <a:rPr lang="en-US" b="1" dirty="0" smtClean="0">
                <a:solidFill>
                  <a:srgbClr val="003399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003399"/>
                </a:solidFill>
                <a:latin typeface="+mn-lt"/>
              </a:rPr>
            </a:br>
            <a:endParaRPr lang="ar-SA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/>
            </a:endParaRP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500" dirty="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287456" y="2133600"/>
            <a:ext cx="230864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i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GULF</a:t>
            </a:r>
            <a:r>
              <a:rPr lang="en-US" sz="3200" b="1" i="1" kern="0" dirty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MET</a:t>
            </a:r>
            <a:r>
              <a:rPr lang="en-US" sz="4000" b="1" i="1" kern="0" dirty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4000" kern="0" dirty="0">
                <a:solidFill>
                  <a:sysClr val="windowText" lastClr="000000"/>
                </a:solidFill>
                <a:latin typeface="+mn-lt"/>
                <a:cs typeface="+mn-cs"/>
              </a:rPr>
              <a:t>…</a:t>
            </a:r>
            <a:endParaRPr lang="en-US" sz="2800" i="1" kern="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8196" name="Picture 2" descr="C:\Users\alqarnas\Desktop\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50"/>
            <a:ext cx="21240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3429000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spc="-100" dirty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GULF</a:t>
            </a:r>
            <a:r>
              <a:rPr lang="en-US" sz="3200" b="1" i="1" kern="0" dirty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MET  </a:t>
            </a:r>
            <a:r>
              <a:rPr lang="en-US" sz="3200" b="1" i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Technical Committee for Electricity, Magnetism, Time and Frequency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spc="-100" dirty="0" smtClean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</a:t>
            </a:r>
            <a:endParaRPr lang="en-US" sz="3200" b="1" kern="0" spc="-100" dirty="0"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724400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kern="0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charset="0"/>
              </a:rPr>
              <a:t>TC–EMTF Report  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kern="0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charset="0"/>
              </a:rPr>
              <a:t>CCTF WG on MRA </a:t>
            </a:r>
            <a:r>
              <a:rPr lang="en-US" sz="2400" b="1" i="1" kern="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charset="0"/>
              </a:rPr>
              <a:t>meeting</a:t>
            </a:r>
            <a:endParaRPr lang="en-US" sz="2400" b="1" i="1" kern="0" dirty="0">
              <a:solidFill>
                <a:schemeClr val="accent3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kern="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charset="0"/>
              </a:rPr>
              <a:t>BIPM-Paris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kern="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charset="0"/>
              </a:rPr>
              <a:t>June </a:t>
            </a:r>
            <a:r>
              <a:rPr lang="en-US" sz="2400" b="1" i="1" kern="0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charset="0"/>
              </a:rPr>
              <a:t>2017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kern="0" dirty="0">
              <a:solidFill>
                <a:schemeClr val="accent3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010400" y="685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CCTF/17-27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http://thinkhomesandland.files.wordpress.com/2013/03/95632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388225" cy="49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4" descr="شعار التجمع الخليجي للمترواوجيا - جودة متوسطة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60390">
            <a:off x="4113988" y="3867357"/>
            <a:ext cx="1476605" cy="684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10800000">
            <a:off x="457200" y="1371600"/>
            <a:ext cx="8305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" y="1465084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i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Introduction</a:t>
            </a:r>
          </a:p>
          <a:p>
            <a:pPr algn="ctr" eaLnBrk="1" hangingPunct="1">
              <a:defRPr/>
            </a:pPr>
            <a:r>
              <a:rPr lang="en-US" sz="20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</a:rPr>
              <a:t>The GULF Association for Metrology (</a:t>
            </a:r>
            <a:r>
              <a:rPr lang="en-US" sz="2000" b="1" i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GULF</a:t>
            </a:r>
            <a:r>
              <a:rPr lang="en-US" sz="2000" b="1" i="1" kern="0" dirty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 </a:t>
            </a:r>
            <a:r>
              <a:rPr lang="en-US" sz="20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</a:rPr>
              <a:t>) was granted provisional acceptance as an RMO at the 34</a:t>
            </a:r>
            <a:r>
              <a:rPr lang="en-US" sz="2000" kern="0" baseline="3000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</a:rPr>
              <a:t>th</a:t>
            </a:r>
            <a:r>
              <a:rPr lang="en-US" sz="20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</a:rPr>
              <a:t> meeting of the JCRB in September 2015.</a:t>
            </a:r>
            <a:endParaRPr lang="en-US" sz="2000" kern="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9220" name="Picture 2" descr="C:\Users\alqarnas\Desktop\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50"/>
            <a:ext cx="21240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5334000" y="762000"/>
            <a:ext cx="2438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spc="-100" dirty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TC-EMTF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2542302"/>
            <a:ext cx="25692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i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Members</a:t>
            </a:r>
            <a:endParaRPr lang="en-US" b="1" i="1" kern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+mn-lt"/>
              </a:rPr>
              <a:t>Kingdom of Bahrain</a:t>
            </a:r>
          </a:p>
          <a:p>
            <a:pPr eaLnBrk="1" hangingPunct="1">
              <a:defRPr/>
            </a:pPr>
            <a:r>
              <a:rPr lang="en-US" dirty="0">
                <a:latin typeface="+mn-lt"/>
              </a:rPr>
              <a:t>Kingdom of Saudi Arabia</a:t>
            </a:r>
          </a:p>
          <a:p>
            <a:pPr eaLnBrk="1" hangingPunct="1">
              <a:defRPr/>
            </a:pPr>
            <a:r>
              <a:rPr lang="en-US" dirty="0">
                <a:latin typeface="+mn-lt"/>
              </a:rPr>
              <a:t>Republic of Yemen</a:t>
            </a:r>
          </a:p>
          <a:p>
            <a:pPr eaLnBrk="1" hangingPunct="1">
              <a:defRPr/>
            </a:pPr>
            <a:r>
              <a:rPr lang="en-US" dirty="0">
                <a:latin typeface="+mn-lt"/>
              </a:rPr>
              <a:t>State of Kuwait</a:t>
            </a:r>
          </a:p>
          <a:p>
            <a:pPr eaLnBrk="1" hangingPunct="1">
              <a:defRPr/>
            </a:pPr>
            <a:r>
              <a:rPr lang="en-US" dirty="0">
                <a:latin typeface="+mn-lt"/>
              </a:rPr>
              <a:t>State of Qatar</a:t>
            </a:r>
          </a:p>
          <a:p>
            <a:pPr eaLnBrk="1" hangingPunct="1">
              <a:defRPr/>
            </a:pPr>
            <a:r>
              <a:rPr lang="en-US" dirty="0">
                <a:latin typeface="+mn-lt"/>
              </a:rPr>
              <a:t>Sultanate of Oman</a:t>
            </a:r>
          </a:p>
          <a:p>
            <a:pPr eaLnBrk="1" hangingPunct="1">
              <a:defRPr/>
            </a:pPr>
            <a:r>
              <a:rPr lang="en-US" dirty="0">
                <a:latin typeface="+mn-lt"/>
              </a:rPr>
              <a:t>United Arab Emirates</a:t>
            </a:r>
          </a:p>
          <a:p>
            <a:pPr eaLnBrk="1" hangingPunct="1">
              <a:defRPr/>
            </a:pPr>
            <a:r>
              <a:rPr lang="en-US" b="1" i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Associate Members</a:t>
            </a:r>
          </a:p>
          <a:p>
            <a:pPr eaLnBrk="1" hangingPunct="1">
              <a:defRPr/>
            </a:pPr>
            <a:r>
              <a:rPr lang="en-US" dirty="0">
                <a:latin typeface="+mn-lt"/>
              </a:rPr>
              <a:t>Bosnia </a:t>
            </a:r>
            <a:r>
              <a:rPr lang="en-US" dirty="0" smtClean="0">
                <a:latin typeface="+mn-lt"/>
              </a:rPr>
              <a:t>&amp; Herzegovina</a:t>
            </a:r>
            <a:endParaRPr lang="en-US" dirty="0">
              <a:latin typeface="+mn-lt"/>
            </a:endParaRPr>
          </a:p>
          <a:p>
            <a:pPr eaLnBrk="1" hangingPunct="1">
              <a:defRPr/>
            </a:pPr>
            <a:r>
              <a:rPr lang="en-US" dirty="0" smtClean="0">
                <a:latin typeface="+mn-lt"/>
              </a:rPr>
              <a:t>Egypt</a:t>
            </a:r>
          </a:p>
          <a:p>
            <a:pPr eaLnBrk="1" hangingPunct="1">
              <a:defRPr/>
            </a:pPr>
            <a:r>
              <a:rPr lang="en-US" dirty="0" smtClean="0">
                <a:latin typeface="+mn-lt"/>
              </a:rPr>
              <a:t>Hong </a:t>
            </a:r>
            <a:r>
              <a:rPr lang="en-US" dirty="0">
                <a:latin typeface="+mn-lt"/>
              </a:rPr>
              <a:t>Kong </a:t>
            </a:r>
          </a:p>
          <a:p>
            <a:pPr eaLnBrk="1" hangingPunct="1">
              <a:defRPr/>
            </a:pPr>
            <a:r>
              <a:rPr lang="en-US" dirty="0" smtClean="0">
                <a:latin typeface="+mn-lt"/>
              </a:rPr>
              <a:t>South </a:t>
            </a:r>
            <a:r>
              <a:rPr lang="en-US" dirty="0">
                <a:latin typeface="+mn-lt"/>
              </a:rPr>
              <a:t>Korea</a:t>
            </a:r>
          </a:p>
          <a:p>
            <a:pPr eaLnBrk="1" hangingPunct="1">
              <a:defRPr/>
            </a:pPr>
            <a:r>
              <a:rPr lang="en-US" dirty="0">
                <a:latin typeface="+mn-lt"/>
              </a:rPr>
              <a:t>Turkey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" y="2485182"/>
            <a:ext cx="5410200" cy="30417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3056" y="5496957"/>
            <a:ext cx="61201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i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TC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TC covers Electricity, Magnetism, Time and Frequency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TC </a:t>
            </a:r>
            <a:r>
              <a:rPr lang="en-US" dirty="0"/>
              <a:t>meets in April and November each year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10800000">
            <a:off x="457200" y="1371600"/>
            <a:ext cx="8305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20" name="Picture 2" descr="C:\Users\alqarnas\Desktop\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50"/>
            <a:ext cx="21240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1398013"/>
            <a:ext cx="5562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i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Time and Frequency Capabilities</a:t>
            </a:r>
            <a:endParaRPr lang="en-US" sz="2400" b="1" i="1" kern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</a:rPr>
              <a:t>Saudi Arabia and </a:t>
            </a:r>
            <a:r>
              <a:rPr lang="en-US" sz="20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</a:rPr>
              <a:t>United Arab Emirates </a:t>
            </a:r>
            <a:r>
              <a:rPr lang="en-US" sz="20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</a:rPr>
              <a:t>currently have </a:t>
            </a:r>
            <a:r>
              <a:rPr lang="en-US" sz="20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</a:rPr>
              <a:t>time and frequency capability.</a:t>
            </a:r>
            <a:r>
              <a:rPr lang="tr-TR" sz="20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</a:rPr>
              <a:t> </a:t>
            </a:r>
            <a:endParaRPr lang="en-US" sz="20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>
                  <a:lumMod val="95000"/>
                  <a:lumOff val="5000"/>
                </a:srgbClr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</a:rPr>
              <a:t>SASO-NMCC, Saudi Arabia has recently upgraded capability through a </a:t>
            </a:r>
            <a:r>
              <a:rPr lang="en-US" sz="2000" dirty="0">
                <a:latin typeface="+mn-lt"/>
              </a:rPr>
              <a:t>development and training project with UME, Turkey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MAKKAH </a:t>
            </a:r>
            <a:r>
              <a:rPr lang="en-US" sz="2000" dirty="0">
                <a:latin typeface="+mn-lt"/>
              </a:rPr>
              <a:t>Time Centre - King Abdulah Centre for Crescent Observations and </a:t>
            </a:r>
            <a:r>
              <a:rPr lang="en-US" sz="2000" dirty="0" smtClean="0">
                <a:latin typeface="+mn-lt"/>
              </a:rPr>
              <a:t>Astronomy, Saudi Arabia also participate </a:t>
            </a:r>
            <a:r>
              <a:rPr lang="en-US" sz="2000" dirty="0">
                <a:latin typeface="+mn-lt"/>
              </a:rPr>
              <a:t>in </a:t>
            </a:r>
            <a:r>
              <a:rPr lang="en-US" sz="2000" dirty="0" smtClean="0">
                <a:latin typeface="+mn-lt"/>
              </a:rPr>
              <a:t>calculation </a:t>
            </a:r>
            <a:r>
              <a:rPr lang="en-US" sz="2000" dirty="0">
                <a:latin typeface="+mn-lt"/>
              </a:rPr>
              <a:t>of </a:t>
            </a:r>
            <a:r>
              <a:rPr lang="en-US" sz="2000" dirty="0" smtClean="0">
                <a:latin typeface="+mn-lt"/>
              </a:rPr>
              <a:t>UTC.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</a:rPr>
              <a:t>ADQCC-EMI, </a:t>
            </a:r>
            <a:r>
              <a:rPr lang="en-US" sz="20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</a:rPr>
              <a:t>has recently developed capability and </a:t>
            </a:r>
            <a:r>
              <a:rPr lang="en-US" sz="20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</a:rPr>
              <a:t>plan to expand capability over the next few years</a:t>
            </a:r>
            <a:r>
              <a:rPr lang="en-US" sz="20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7152" y="1600200"/>
            <a:ext cx="2938527" cy="48040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90800" y="762000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spc="-100" dirty="0" smtClean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Time and Frequency </a:t>
            </a:r>
            <a:r>
              <a:rPr lang="en-US" sz="3200" b="1" kern="0" spc="-100" dirty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Capabilities</a:t>
            </a:r>
          </a:p>
        </p:txBody>
      </p:sp>
    </p:spTree>
    <p:extLst>
      <p:ext uri="{BB962C8B-B14F-4D97-AF65-F5344CB8AC3E}">
        <p14:creationId xmlns:p14="http://schemas.microsoft.com/office/powerpoint/2010/main" val="4072294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sz="1800" b="1" dirty="0" smtClean="0"/>
                  <a:t>Frequency Generation and Measurement</a:t>
                </a:r>
              </a:p>
              <a:p>
                <a:pPr marL="0" indent="0" algn="l" rtl="0">
                  <a:buNone/>
                </a:pPr>
                <a:r>
                  <a:rPr lang="en-US" sz="1800" dirty="0"/>
                  <a:t>	DC – 50 GHz</a:t>
                </a:r>
              </a:p>
              <a:p>
                <a:pPr marL="0" indent="0" algn="l" rtl="0">
                  <a:buNone/>
                </a:pPr>
                <a:r>
                  <a:rPr lang="en-US" sz="1800" dirty="0"/>
                  <a:t>	Frequency Measurement  Uncertainty (k=2)</a:t>
                </a:r>
              </a:p>
              <a:p>
                <a:pPr marL="0" indent="0" algn="l" rtl="0">
                  <a:buNone/>
                </a:pPr>
                <a:r>
                  <a:rPr lang="en-US" sz="1800" dirty="0"/>
                  <a:t>	DC – 2 GHz (1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1800" dirty="0"/>
                  <a:t>x f(Hz)) </a:t>
                </a:r>
              </a:p>
              <a:p>
                <a:pPr marL="0" indent="0" algn="l" rtl="0">
                  <a:buNone/>
                </a:pPr>
                <a:r>
                  <a:rPr lang="en-US" sz="1800" dirty="0"/>
                  <a:t>	2 GHz – 50 GHz (1 Hz</a:t>
                </a:r>
                <a:r>
                  <a:rPr lang="en-US" sz="1800" dirty="0" smtClean="0"/>
                  <a:t>)</a:t>
                </a:r>
                <a:endParaRPr lang="en-US" sz="1800" dirty="0"/>
              </a:p>
              <a:p>
                <a:pPr algn="l" rtl="0"/>
                <a:r>
                  <a:rPr lang="en-US" sz="1800" b="1" dirty="0"/>
                  <a:t>Time Measurement </a:t>
                </a:r>
              </a:p>
              <a:p>
                <a:pPr marL="0" indent="0" algn="l" rtl="0">
                  <a:buNone/>
                </a:pPr>
                <a:r>
                  <a:rPr lang="en-US" sz="1800" dirty="0"/>
                  <a:t>	Local Clock &lt; ± 20 ns (1 day </a:t>
                </a:r>
                <a:r>
                  <a:rPr lang="en-US" sz="1800" dirty="0" err="1"/>
                  <a:t>avarage</a:t>
                </a:r>
                <a:r>
                  <a:rPr lang="en-US" sz="1800" dirty="0"/>
                  <a:t>)</a:t>
                </a:r>
              </a:p>
              <a:p>
                <a:pPr marL="0" indent="0" algn="l" rtl="0">
                  <a:buNone/>
                </a:pPr>
                <a:r>
                  <a:rPr lang="en-US" sz="1800" dirty="0"/>
                  <a:t>	Remote Clock &lt; ± 50 ns (1 day </a:t>
                </a:r>
                <a:r>
                  <a:rPr lang="en-US" sz="1800" dirty="0" err="1" smtClean="0"/>
                  <a:t>avarage</a:t>
                </a:r>
                <a:r>
                  <a:rPr lang="en-US" sz="1800" dirty="0" smtClean="0"/>
                  <a:t>)</a:t>
                </a:r>
                <a:endParaRPr lang="en-US" sz="1800" dirty="0"/>
              </a:p>
              <a:p>
                <a:pPr algn="l" rtl="0"/>
                <a:r>
                  <a:rPr lang="en-US" sz="1800" b="1" dirty="0"/>
                  <a:t>Time Interval Measurement :</a:t>
                </a:r>
              </a:p>
              <a:p>
                <a:pPr marL="0" indent="0" algn="l" rtl="0">
                  <a:buNone/>
                </a:pPr>
                <a:r>
                  <a:rPr lang="en-US" sz="1800" dirty="0"/>
                  <a:t>	ΔT: 0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8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 smtClean="0"/>
                  <a:t> s</a:t>
                </a:r>
                <a:endParaRPr lang="en-US" sz="1800" dirty="0"/>
              </a:p>
              <a:p>
                <a:pPr marL="0" indent="0" algn="l" rtl="0">
                  <a:buNone/>
                </a:pPr>
                <a:r>
                  <a:rPr lang="en-US" sz="1800" dirty="0" smtClean="0"/>
                  <a:t>                 Time </a:t>
                </a:r>
                <a:r>
                  <a:rPr lang="en-US" sz="1800" dirty="0"/>
                  <a:t>Interval Measurement Uncertainty (k=2)</a:t>
                </a:r>
              </a:p>
              <a:p>
                <a:pPr marL="0" indent="0" algn="l" rtl="0">
                  <a:buNone/>
                </a:pPr>
                <a:r>
                  <a:rPr lang="en-US" sz="1800" dirty="0" smtClean="0"/>
                  <a:t>                 ΔT</a:t>
                </a:r>
                <a:r>
                  <a:rPr lang="en-US" sz="1800" dirty="0"/>
                  <a:t>: 0 – 1 </a:t>
                </a:r>
                <a:r>
                  <a:rPr lang="en-US" sz="1800" dirty="0" err="1"/>
                  <a:t>μs</a:t>
                </a:r>
                <a:r>
                  <a:rPr lang="en-US" sz="1800" dirty="0"/>
                  <a:t> ( 2x</a:t>
                </a:r>
                <a:r>
                  <a:rPr lang="en-US" sz="1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800" dirty="0"/>
                  <a:t> x ΔT + 10 </a:t>
                </a:r>
                <a:r>
                  <a:rPr lang="en-US" sz="1800" dirty="0" err="1"/>
                  <a:t>ps</a:t>
                </a:r>
                <a:r>
                  <a:rPr lang="en-US" sz="1800" dirty="0"/>
                  <a:t>)</a:t>
                </a:r>
              </a:p>
              <a:p>
                <a:pPr marL="0" indent="0" algn="l" rtl="0">
                  <a:buNone/>
                </a:pPr>
                <a:r>
                  <a:rPr lang="en-US" sz="1800" dirty="0" smtClean="0"/>
                  <a:t>                 ΔT</a:t>
                </a:r>
                <a:r>
                  <a:rPr lang="en-US" sz="1800" dirty="0"/>
                  <a:t>: 1 ns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1800" dirty="0"/>
                  <a:t>s ( 5x</a:t>
                </a:r>
                <a:r>
                  <a:rPr lang="en-US" sz="1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8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x ΔT + 50 </a:t>
                </a:r>
                <a:r>
                  <a:rPr lang="en-US" sz="1800" dirty="0" err="1"/>
                  <a:t>ps</a:t>
                </a:r>
                <a:r>
                  <a:rPr lang="en-US" sz="1800" dirty="0"/>
                  <a:t>)</a:t>
                </a:r>
                <a:endParaRPr lang="ar-S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2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alqarnas\Desktop\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50"/>
            <a:ext cx="21240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rot="10800000">
            <a:off x="457200" y="1371600"/>
            <a:ext cx="8305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spc="-100" dirty="0" smtClean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Time and Frequency </a:t>
            </a:r>
            <a:r>
              <a:rPr lang="en-US" sz="3200" b="1" kern="0" spc="-100" dirty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Capabilities</a:t>
            </a:r>
          </a:p>
        </p:txBody>
      </p:sp>
      <p:pic>
        <p:nvPicPr>
          <p:cNvPr id="8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47813"/>
            <a:ext cx="16414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722" y="2475471"/>
            <a:ext cx="3030537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164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l" rtl="0">
              <a:buClrTx/>
              <a:buSzTx/>
              <a:buFontTx/>
              <a:buChar char="•"/>
            </a:pPr>
            <a:r>
              <a:rPr lang="en-US" sz="1800" b="1" dirty="0"/>
              <a:t>Amplitude </a:t>
            </a:r>
            <a:r>
              <a:rPr lang="tr-TR" sz="1800" b="1" dirty="0"/>
              <a:t>Measurement </a:t>
            </a:r>
            <a:r>
              <a:rPr lang="en-US" sz="1800" b="1" dirty="0"/>
              <a:t>Range :</a:t>
            </a:r>
            <a:endParaRPr lang="tr-TR" sz="1800" b="1" dirty="0"/>
          </a:p>
          <a:p>
            <a:pPr marL="742950" lvl="1" indent="-285750" algn="l" rtl="0">
              <a:buClrTx/>
              <a:buSzTx/>
              <a:buNone/>
            </a:pPr>
            <a:r>
              <a:rPr lang="tr-TR" sz="28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800" dirty="0"/>
              <a:t>-100 </a:t>
            </a:r>
            <a:r>
              <a:rPr lang="en-US" sz="1800" dirty="0" err="1"/>
              <a:t>dBm</a:t>
            </a:r>
            <a:r>
              <a:rPr lang="en-US" sz="1800" dirty="0"/>
              <a:t> to +20 </a:t>
            </a:r>
            <a:r>
              <a:rPr lang="en-US" sz="1800" dirty="0" err="1"/>
              <a:t>dBm</a:t>
            </a:r>
            <a:endParaRPr lang="tr-TR" sz="1800" dirty="0"/>
          </a:p>
          <a:p>
            <a:pPr marL="742950" lvl="1" indent="-285750" algn="l" rtl="0">
              <a:buClrTx/>
              <a:buSzTx/>
              <a:buNone/>
            </a:pPr>
            <a:r>
              <a:rPr lang="en-US" sz="1800" dirty="0"/>
              <a:t>  </a:t>
            </a:r>
            <a:r>
              <a:rPr lang="en-US" sz="1800" dirty="0" smtClean="0"/>
              <a:t>   </a:t>
            </a:r>
            <a:r>
              <a:rPr lang="en-US" sz="1800" dirty="0"/>
              <a:t>Amplitude Measurement Uncertainty (k=2)</a:t>
            </a:r>
            <a:endParaRPr lang="tr-TR" sz="1800" dirty="0"/>
          </a:p>
          <a:p>
            <a:pPr marL="742950" lvl="1" indent="-285750" algn="l" rtl="0">
              <a:buClrTx/>
              <a:buSzTx/>
              <a:buNone/>
            </a:pPr>
            <a:r>
              <a:rPr lang="tr-TR" sz="1800" dirty="0"/>
              <a:t>	</a:t>
            </a:r>
            <a:r>
              <a:rPr lang="en-US" sz="1800" dirty="0"/>
              <a:t>2 dB (-100 </a:t>
            </a:r>
            <a:r>
              <a:rPr lang="en-US" sz="1800" dirty="0" err="1"/>
              <a:t>dBm</a:t>
            </a:r>
            <a:r>
              <a:rPr lang="en-US" sz="1800" dirty="0"/>
              <a:t> to -10 </a:t>
            </a:r>
            <a:r>
              <a:rPr lang="en-US" sz="1800" dirty="0" err="1"/>
              <a:t>dBm</a:t>
            </a:r>
            <a:r>
              <a:rPr lang="en-US" sz="1800" dirty="0"/>
              <a:t>, 30 Hz – 26.5 GHz)</a:t>
            </a:r>
            <a:endParaRPr lang="tr-TR" sz="1800" dirty="0"/>
          </a:p>
          <a:p>
            <a:pPr marL="742950" lvl="1" indent="-285750" algn="l" rtl="0">
              <a:buClrTx/>
              <a:buSzTx/>
              <a:buNone/>
            </a:pPr>
            <a:r>
              <a:rPr lang="tr-TR" sz="1800" dirty="0"/>
              <a:t>	</a:t>
            </a:r>
            <a:r>
              <a:rPr lang="en-US" sz="1800" dirty="0"/>
              <a:t>0.2 dB (-10 </a:t>
            </a:r>
            <a:r>
              <a:rPr lang="en-US" sz="1800" dirty="0" err="1"/>
              <a:t>dBm</a:t>
            </a:r>
            <a:r>
              <a:rPr lang="en-US" sz="1800" dirty="0"/>
              <a:t> to +20 </a:t>
            </a:r>
            <a:r>
              <a:rPr lang="en-US" sz="1800" dirty="0" err="1"/>
              <a:t>dBm</a:t>
            </a:r>
            <a:r>
              <a:rPr lang="en-US" sz="1800" dirty="0"/>
              <a:t>, 50 MHz to </a:t>
            </a:r>
            <a:r>
              <a:rPr lang="tr-TR" sz="1800" dirty="0"/>
              <a:t>5</a:t>
            </a:r>
            <a:r>
              <a:rPr lang="en-US" sz="1800" dirty="0"/>
              <a:t>0 GHz)</a:t>
            </a:r>
            <a:endParaRPr lang="tr-TR" sz="1800" dirty="0"/>
          </a:p>
          <a:p>
            <a:pPr marL="742950" lvl="1" indent="-285750" algn="l" rtl="0">
              <a:buClrTx/>
              <a:buSzTx/>
              <a:buNone/>
            </a:pPr>
            <a:endParaRPr lang="tr-TR" kern="0" dirty="0">
              <a:solidFill>
                <a:srgbClr val="000000"/>
              </a:solidFill>
              <a:latin typeface="Arial"/>
            </a:endParaRPr>
          </a:p>
          <a:p>
            <a:pPr marL="342900" indent="-342900" algn="l" rtl="0">
              <a:buClrTx/>
              <a:buSzTx/>
              <a:buFontTx/>
              <a:buChar char="•"/>
            </a:pPr>
            <a:r>
              <a:rPr lang="en-US" sz="1800" b="1" dirty="0"/>
              <a:t>Modulation Parameter Measurement</a:t>
            </a:r>
            <a:r>
              <a:rPr lang="tr-TR" sz="1800" b="1" dirty="0"/>
              <a:t>:</a:t>
            </a:r>
          </a:p>
          <a:p>
            <a:pPr marL="742950" lvl="1" indent="-285750" algn="l" rtl="0">
              <a:buClrTx/>
              <a:buSzTx/>
              <a:buFontTx/>
              <a:buChar char="–"/>
            </a:pPr>
            <a:r>
              <a:rPr lang="en-US" sz="1800" dirty="0"/>
              <a:t>AM ( %0 to %100), </a:t>
            </a:r>
            <a:endParaRPr lang="tr-TR" sz="1800" dirty="0"/>
          </a:p>
          <a:p>
            <a:pPr marL="742950" lvl="1" indent="-285750" algn="l" rtl="0">
              <a:buClrTx/>
              <a:buSzTx/>
              <a:buFontTx/>
              <a:buChar char="–"/>
            </a:pPr>
            <a:r>
              <a:rPr lang="en-US" sz="1800" dirty="0"/>
              <a:t>FM (1 kHz to 400 kHz), </a:t>
            </a:r>
            <a:endParaRPr lang="tr-TR" sz="1800" dirty="0"/>
          </a:p>
          <a:p>
            <a:pPr marL="742950" lvl="1" indent="-285750" algn="l" rtl="0">
              <a:buClrTx/>
              <a:buSzTx/>
              <a:buFontTx/>
              <a:buChar char="–"/>
            </a:pPr>
            <a:r>
              <a:rPr lang="en-US" sz="1800" dirty="0"/>
              <a:t>PM (0.1 rad to 10 rad)</a:t>
            </a:r>
            <a:endParaRPr lang="tr-TR" sz="1800" dirty="0"/>
          </a:p>
          <a:p>
            <a:pPr algn="l" rtl="0"/>
            <a:endParaRPr lang="ar-SA" dirty="0"/>
          </a:p>
        </p:txBody>
      </p:sp>
      <p:pic>
        <p:nvPicPr>
          <p:cNvPr id="4" name="Picture 2" descr="C:\Users\alqarnas\Desktop\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50"/>
            <a:ext cx="21240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rot="10800000">
            <a:off x="457200" y="1371600"/>
            <a:ext cx="8305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76600" y="736312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spc="-100" dirty="0" smtClean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Time and Frequency </a:t>
            </a:r>
            <a:r>
              <a:rPr lang="en-US" sz="3200" b="1" kern="0" spc="-100" dirty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Capabilities</a:t>
            </a:r>
          </a:p>
        </p:txBody>
      </p:sp>
      <p:pic>
        <p:nvPicPr>
          <p:cNvPr id="7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1546464"/>
            <a:ext cx="16414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8397" y="3281434"/>
            <a:ext cx="4134745" cy="275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479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Tx/>
              <a:buSzTx/>
            </a:pPr>
            <a:r>
              <a:rPr lang="en-US" sz="1800" b="1" dirty="0"/>
              <a:t>Phase Noise Measurement</a:t>
            </a:r>
            <a:endParaRPr lang="tr-TR" sz="1800" b="1" dirty="0"/>
          </a:p>
          <a:p>
            <a:pPr lvl="0" algn="l" rtl="0">
              <a:buClrTx/>
              <a:buSzTx/>
              <a:buFont typeface="Wingdings" pitchFamily="2" charset="2"/>
              <a:buChar char="Ø"/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         Carrier 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Frequency Range :   100 kHz - 26.5 GHz</a:t>
            </a:r>
            <a:endParaRPr lang="tr-TR" sz="1800" kern="0" dirty="0">
              <a:solidFill>
                <a:srgbClr val="000000"/>
              </a:solidFill>
              <a:latin typeface="Arial"/>
            </a:endParaRPr>
          </a:p>
          <a:p>
            <a:pPr lvl="0" algn="l" rtl="0">
              <a:buClrTx/>
              <a:buSzTx/>
              <a:buFont typeface="Wingdings" pitchFamily="2" charset="2"/>
              <a:buChar char="Ø"/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         Offset 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Range : 1 Hz - 100 MHz </a:t>
            </a:r>
            <a:endParaRPr lang="tr-TR" sz="1800" kern="0" dirty="0">
              <a:solidFill>
                <a:srgbClr val="000000"/>
              </a:solidFill>
              <a:latin typeface="Arial"/>
            </a:endParaRPr>
          </a:p>
          <a:p>
            <a:pPr lvl="0" algn="l" rtl="0">
              <a:buClrTx/>
              <a:buSzTx/>
              <a:buFont typeface="Wingdings" pitchFamily="2" charset="2"/>
              <a:buChar char="Ø"/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         Noise 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Floor : &lt; -165 </a:t>
            </a:r>
            <a:r>
              <a:rPr lang="en-US" sz="1800" kern="0" dirty="0" err="1">
                <a:solidFill>
                  <a:srgbClr val="000000"/>
                </a:solidFill>
                <a:latin typeface="Arial"/>
              </a:rPr>
              <a:t>dBc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/Hz</a:t>
            </a:r>
            <a:endParaRPr lang="tr-TR" sz="18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algn="l" rtl="0" eaLnBrk="1" hangingPunct="1">
              <a:buClrTx/>
              <a:buSzTx/>
              <a:buNone/>
            </a:pPr>
            <a:endParaRPr lang="tr-TR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algn="l" rtl="0" eaLnBrk="1" hangingPunct="1">
              <a:buClrTx/>
              <a:buSzTx/>
              <a:buFontTx/>
              <a:buChar char="•"/>
            </a:pPr>
            <a:r>
              <a:rPr lang="en-US" sz="1800" b="1" dirty="0"/>
              <a:t>Rise Time Calibration of High Frequency Oscilloscope </a:t>
            </a:r>
            <a:r>
              <a:rPr lang="tr-TR" sz="1800" b="1" dirty="0"/>
              <a:t>U</a:t>
            </a:r>
            <a:r>
              <a:rPr lang="en-US" sz="1800" b="1" dirty="0"/>
              <a:t>sing  </a:t>
            </a:r>
            <a:r>
              <a:rPr lang="en-US" sz="1800" b="1" dirty="0" err="1"/>
              <a:t>fs</a:t>
            </a:r>
            <a:r>
              <a:rPr lang="en-US" sz="1800" b="1" dirty="0"/>
              <a:t> </a:t>
            </a:r>
            <a:r>
              <a:rPr lang="tr-TR" sz="1800" b="1" dirty="0"/>
              <a:t>Laser</a:t>
            </a:r>
            <a:r>
              <a:rPr lang="en-US" sz="1800" b="1" dirty="0"/>
              <a:t> and </a:t>
            </a:r>
            <a:r>
              <a:rPr lang="tr-TR" sz="1800" b="1" dirty="0"/>
              <a:t>P</a:t>
            </a:r>
            <a:r>
              <a:rPr lang="en-US" sz="1800" b="1" dirty="0" err="1"/>
              <a:t>hotodiode</a:t>
            </a:r>
            <a:endParaRPr lang="en-US" sz="1800" b="1" dirty="0"/>
          </a:p>
          <a:p>
            <a:pPr algn="l" rtl="0"/>
            <a:endParaRPr lang="ar-SA" sz="2000" dirty="0"/>
          </a:p>
        </p:txBody>
      </p:sp>
      <p:pic>
        <p:nvPicPr>
          <p:cNvPr id="4" name="Picture 2" descr="C:\Users\alqarnas\Desktop\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50"/>
            <a:ext cx="21240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rot="10800000">
            <a:off x="457200" y="1371600"/>
            <a:ext cx="8305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spc="-100" dirty="0" smtClean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Time and Frequency </a:t>
            </a:r>
            <a:r>
              <a:rPr lang="en-US" sz="3200" b="1" kern="0" spc="-100" dirty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Capabilities</a:t>
            </a:r>
          </a:p>
        </p:txBody>
      </p:sp>
      <p:pic>
        <p:nvPicPr>
          <p:cNvPr id="7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47813"/>
            <a:ext cx="16414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171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spc="-100" dirty="0" smtClean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Time and Frequency </a:t>
            </a:r>
            <a:r>
              <a:rPr lang="en-US" sz="3200" b="1" kern="0" spc="-100" dirty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Capabilities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457200" y="1371600"/>
            <a:ext cx="8305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alqarnas\Desktop\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50"/>
            <a:ext cx="21240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l" rtl="0">
              <a:buClrTx/>
              <a:buSzTx/>
              <a:buNone/>
            </a:pPr>
            <a:r>
              <a:rPr lang="en-GB" sz="1800" kern="0" dirty="0">
                <a:solidFill>
                  <a:srgbClr val="000000"/>
                </a:solidFill>
                <a:latin typeface="Arial"/>
              </a:rPr>
              <a:t>Using the</a:t>
            </a:r>
            <a:r>
              <a:rPr lang="tr-TR" sz="1800" kern="0" dirty="0">
                <a:solidFill>
                  <a:srgbClr val="000000"/>
                </a:solidFill>
                <a:latin typeface="Arial"/>
              </a:rPr>
              <a:t> SASO</a:t>
            </a:r>
            <a:r>
              <a:rPr lang="en-GB" sz="1800" kern="0" dirty="0">
                <a:solidFill>
                  <a:srgbClr val="000000"/>
                </a:solidFill>
                <a:latin typeface="Arial"/>
              </a:rPr>
              <a:t> time and frequency calibration and</a:t>
            </a:r>
            <a:r>
              <a:rPr lang="tr-TR" sz="18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kern="0" dirty="0">
                <a:solidFill>
                  <a:srgbClr val="000000"/>
                </a:solidFill>
                <a:latin typeface="Arial"/>
              </a:rPr>
              <a:t>measurement </a:t>
            </a:r>
            <a:endParaRPr lang="en-GB" sz="1800" kern="0" dirty="0" smtClean="0">
              <a:solidFill>
                <a:srgbClr val="000000"/>
              </a:solidFill>
              <a:latin typeface="Arial"/>
            </a:endParaRPr>
          </a:p>
          <a:p>
            <a:pPr marL="342900" lvl="0" indent="-342900" algn="l" rtl="0">
              <a:buClrTx/>
              <a:buSzTx/>
              <a:buNone/>
            </a:pPr>
            <a:r>
              <a:rPr lang="en-GB" sz="1800" kern="0" dirty="0" smtClean="0">
                <a:solidFill>
                  <a:srgbClr val="000000"/>
                </a:solidFill>
                <a:latin typeface="Arial"/>
              </a:rPr>
              <a:t>system</a:t>
            </a:r>
            <a:r>
              <a:rPr lang="en-GB" sz="1800" kern="0" dirty="0">
                <a:solidFill>
                  <a:srgbClr val="000000"/>
                </a:solidFill>
                <a:latin typeface="Arial"/>
              </a:rPr>
              <a:t>, it is possible to 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calibrate the following equipment: </a:t>
            </a:r>
            <a:endParaRPr lang="tr-TR" sz="18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algn="l" rtl="0">
              <a:buClrTx/>
              <a:buSzTx/>
              <a:buFontTx/>
              <a:buChar char="•"/>
            </a:pPr>
            <a:r>
              <a:rPr lang="en-US" sz="1800" kern="0" dirty="0" smtClean="0"/>
              <a:t>Cs atomic clocks, </a:t>
            </a:r>
          </a:p>
          <a:p>
            <a:pPr marL="342900" lvl="0" indent="-342900" algn="l" rtl="0">
              <a:buClrTx/>
              <a:buSzTx/>
              <a:buFontTx/>
              <a:buChar char="•"/>
            </a:pPr>
            <a:r>
              <a:rPr lang="en-US" sz="1800" kern="0" dirty="0" err="1" smtClean="0"/>
              <a:t>Rb</a:t>
            </a:r>
            <a:r>
              <a:rPr lang="en-US" sz="1800" kern="0" dirty="0" smtClean="0"/>
              <a:t> atomic frequency standards, </a:t>
            </a:r>
          </a:p>
          <a:p>
            <a:pPr marL="342900" lvl="0" indent="-342900" algn="l" rtl="0">
              <a:buClrTx/>
              <a:buSzTx/>
              <a:buFontTx/>
              <a:buChar char="•"/>
            </a:pPr>
            <a:r>
              <a:rPr lang="en-US" sz="1800" kern="0" dirty="0" smtClean="0"/>
              <a:t>Quartz frequency standards, </a:t>
            </a:r>
          </a:p>
          <a:p>
            <a:pPr marL="342900" lvl="0" indent="-342900" algn="l" rtl="0">
              <a:buClrTx/>
              <a:buSzTx/>
              <a:buFontTx/>
              <a:buChar char="•"/>
            </a:pPr>
            <a:r>
              <a:rPr lang="en-US" sz="1800" kern="0" dirty="0" smtClean="0"/>
              <a:t>Signal generators, </a:t>
            </a:r>
          </a:p>
          <a:p>
            <a:pPr marL="342900" lvl="0" indent="-342900" algn="l" rtl="0">
              <a:buClrTx/>
              <a:buSzTx/>
              <a:buFontTx/>
              <a:buChar char="•"/>
            </a:pPr>
            <a:r>
              <a:rPr lang="en-US" sz="1800" kern="0" dirty="0" smtClean="0"/>
              <a:t>Spectrum analyzers,</a:t>
            </a:r>
          </a:p>
          <a:p>
            <a:pPr marL="342900" lvl="0" indent="-342900" algn="l" rtl="0">
              <a:buClrTx/>
              <a:buSzTx/>
              <a:buFontTx/>
              <a:buChar char="•"/>
            </a:pPr>
            <a:r>
              <a:rPr lang="en-US" sz="1800" kern="0" dirty="0" smtClean="0"/>
              <a:t>Counters,</a:t>
            </a:r>
          </a:p>
          <a:p>
            <a:pPr marL="342900" lvl="0" indent="-342900" algn="l" rtl="0">
              <a:buClrTx/>
              <a:buSzTx/>
              <a:buFontTx/>
              <a:buChar char="•"/>
            </a:pPr>
            <a:r>
              <a:rPr lang="en-US" sz="1800" kern="0" dirty="0" smtClean="0"/>
              <a:t>Tachometers,</a:t>
            </a:r>
          </a:p>
          <a:p>
            <a:pPr marL="342900" lvl="0" indent="-342900" algn="l" rtl="0">
              <a:buClrTx/>
              <a:buSzTx/>
              <a:buFontTx/>
              <a:buChar char="•"/>
            </a:pPr>
            <a:r>
              <a:rPr lang="en-US" sz="1800" kern="0" dirty="0" smtClean="0"/>
              <a:t>Chronometers and Timers </a:t>
            </a:r>
            <a:endParaRPr lang="en-US" sz="1800" kern="0" dirty="0"/>
          </a:p>
          <a:p>
            <a:pPr algn="l" rtl="0"/>
            <a:endParaRPr lang="ar-SA" dirty="0"/>
          </a:p>
        </p:txBody>
      </p:sp>
      <p:pic>
        <p:nvPicPr>
          <p:cNvPr id="9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0200"/>
            <a:ext cx="16414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4108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8" t="12843" r="14262" b="19066"/>
          <a:stretch>
            <a:fillRect/>
          </a:stretch>
        </p:blipFill>
        <p:spPr bwMode="auto">
          <a:xfrm>
            <a:off x="7691438" y="1473242"/>
            <a:ext cx="1143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rot="10800000">
            <a:off x="457200" y="1371600"/>
            <a:ext cx="8305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5" name="Picture 2" descr="C:\Users\alqarnas\Desktop\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50"/>
            <a:ext cx="21240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2590800" y="762000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spc="-100" dirty="0" smtClean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Time and Frequency </a:t>
            </a:r>
            <a:r>
              <a:rPr lang="en-US" sz="3200" b="1" kern="0" spc="-100" dirty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Capabilities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1473242"/>
            <a:ext cx="5943600" cy="2031325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kern="0" dirty="0" smtClean="0">
              <a:solidFill>
                <a:srgbClr val="000000">
                  <a:lumMod val="95000"/>
                  <a:lumOff val="5000"/>
                </a:srgbClr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</a:rPr>
              <a:t>Frequency </a:t>
            </a:r>
            <a:r>
              <a:rPr lang="en-US" kern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</a:rPr>
              <a:t>standards, including frequency counter reference oscillators</a:t>
            </a:r>
            <a:r>
              <a:rPr lang="en-US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</a:rPr>
              <a:t>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</a:rPr>
              <a:t>	1 MHz to 30 MHz 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</a:rPr>
              <a:t>Calibration of Frequency </a:t>
            </a:r>
            <a:r>
              <a:rPr lang="en-US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</a:rPr>
              <a:t>Counters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</a:rPr>
              <a:t>	1 MHz to 350 MHz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</a:rPr>
              <a:t>Calibration of Timers, Stopwatches and </a:t>
            </a:r>
            <a:r>
              <a:rPr lang="en-US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</a:rPr>
              <a:t>Clocks</a:t>
            </a:r>
          </a:p>
        </p:txBody>
      </p:sp>
    </p:spTree>
    <p:extLst>
      <p:ext uri="{BB962C8B-B14F-4D97-AF65-F5344CB8AC3E}">
        <p14:creationId xmlns:p14="http://schemas.microsoft.com/office/powerpoint/2010/main" val="10703715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10800000">
            <a:off x="457200" y="1371600"/>
            <a:ext cx="8305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00100" y="1465084"/>
            <a:ext cx="78867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i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Current Intercomparisons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i="1" kern="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CCTF</a:t>
            </a:r>
            <a:r>
              <a:rPr lang="en-US" sz="2000" i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>- </a:t>
            </a:r>
            <a:r>
              <a:rPr lang="en-US" sz="2000" i="1" kern="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K001.UTC</a:t>
            </a:r>
            <a:r>
              <a:rPr lang="en-US" sz="2000" i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000" i="1" dirty="0"/>
              <a:t>Calculation of the reference time scale </a:t>
            </a:r>
            <a:r>
              <a:rPr lang="en-US" sz="2000" i="1" dirty="0" smtClean="0"/>
              <a:t>UTC</a:t>
            </a:r>
            <a:endParaRPr lang="en-US" sz="2000" i="1" kern="0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marL="1200150" lvl="2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i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>SASO-</a:t>
            </a:r>
            <a:r>
              <a:rPr lang="en-US" i="1" kern="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NMCC</a:t>
            </a:r>
            <a:r>
              <a:rPr lang="en-US" i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> and MAKKAH Time Centre, Saudi </a:t>
            </a:r>
            <a:r>
              <a:rPr lang="en-US" i="1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Arabia.</a:t>
            </a:r>
          </a:p>
          <a:p>
            <a:pPr marL="1200150" lvl="2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i="1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EMI, UAE will join soon.</a:t>
            </a:r>
            <a:endParaRPr lang="en-US" sz="2000" i="1" kern="0" dirty="0" smtClean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i="1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GULFMET.TF- </a:t>
            </a:r>
            <a:r>
              <a:rPr lang="en-US" sz="2000" i="1" kern="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S1</a:t>
            </a:r>
            <a:r>
              <a:rPr lang="en-US" sz="2000" i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>   Time difference between two pulses </a:t>
            </a:r>
          </a:p>
          <a:p>
            <a:pPr marL="1200150" lvl="2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i="1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Turkey, Saudi Arabia </a:t>
            </a:r>
            <a:endParaRPr lang="en-US" i="1" kern="0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i="1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tr-TR" sz="2000" i="1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   </a:t>
            </a:r>
            <a:r>
              <a:rPr lang="en-US" sz="2000" i="1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EURAMET TCTF </a:t>
            </a:r>
            <a:r>
              <a:rPr lang="en-US" sz="2000" dirty="0" smtClean="0"/>
              <a:t>Project 1288: Comparison of time interval measurement </a:t>
            </a:r>
            <a:r>
              <a:rPr lang="en-US" i="1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with</a:t>
            </a:r>
            <a:r>
              <a:rPr lang="en-US" sz="2000" dirty="0" smtClean="0"/>
              <a:t> high speed oscilloscopes</a:t>
            </a:r>
            <a:r>
              <a:rPr lang="tr-TR" sz="2000" dirty="0" smtClean="0"/>
              <a:t>. </a:t>
            </a:r>
            <a:r>
              <a:rPr lang="en-US" sz="2000" dirty="0" smtClean="0"/>
              <a:t>Recently pilot study completed (</a:t>
            </a:r>
            <a:r>
              <a:rPr lang="en-US" i="1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Poland, </a:t>
            </a:r>
            <a:r>
              <a:rPr lang="en-US" i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Slowenia</a:t>
            </a:r>
            <a:r>
              <a:rPr lang="en-US" i="1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, Turkey, Saudi Arabia</a:t>
            </a:r>
            <a:r>
              <a:rPr lang="tr-TR" sz="2000" i="1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)</a:t>
            </a:r>
            <a:endParaRPr lang="en-US" sz="2000" dirty="0"/>
          </a:p>
          <a:p>
            <a:pPr eaLnBrk="1" hangingPunct="1">
              <a:defRPr/>
            </a:pPr>
            <a:endParaRPr lang="en-US" b="1" i="1" kern="0" dirty="0"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hangingPunct="1">
              <a:defRPr/>
            </a:pPr>
            <a:r>
              <a:rPr lang="en-US" sz="2000" b="1" i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Future Intercomparisons</a:t>
            </a:r>
            <a:endParaRPr lang="en-US" sz="2000" i="1" kern="0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i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>Probable areas for next intercomparisons</a:t>
            </a:r>
          </a:p>
          <a:p>
            <a:pPr marL="1200150" lvl="2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i="1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Rubidium frequency standard calibration</a:t>
            </a:r>
          </a:p>
          <a:p>
            <a:pPr marL="1200150" lvl="2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i="1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Phase noise measurement</a:t>
            </a:r>
            <a:endParaRPr lang="en-US" sz="2000" i="1" kern="0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i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>Thanks to our Associate Members </a:t>
            </a:r>
            <a:r>
              <a:rPr lang="en-US" sz="2000" i="1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for supporting GULFMET intercomparisons</a:t>
            </a:r>
          </a:p>
        </p:txBody>
      </p:sp>
      <p:pic>
        <p:nvPicPr>
          <p:cNvPr id="9220" name="Picture 2" descr="C:\Users\alqarnas\Desktop\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50"/>
            <a:ext cx="21240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5334000" y="762000"/>
            <a:ext cx="2438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spc="-100" dirty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TC-EMTF</a:t>
            </a:r>
          </a:p>
        </p:txBody>
      </p:sp>
      <p:pic>
        <p:nvPicPr>
          <p:cNvPr id="37890" name="Picture 1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2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3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4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5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6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7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7" name="Picture 8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9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9" name="Picture 10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1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1" name="Picture 12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2" name="Picture 13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3" name="Picture 14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4" name="Picture 15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5" name="Picture 16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6" name="Picture 17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Picture 18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8" name="Picture 19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9" name="Picture 20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0" name="Picture 21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1" name="Picture 22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2" name="Picture 23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3" name="Picture 24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4" name="Picture 25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5" name="Picture 26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6" name="Picture 27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7" name="Picture 28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8" name="Picture 29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9" name="Picture 30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20" name="Picture 31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21" name="Picture 32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22" name="Picture 33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23" name="Picture 34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24" name="Picture 35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25" name="Picture 36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26" name="Picture 37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27" name="Picture 38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28" name="Picture 39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29" name="Picture 40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30" name="Picture 41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31" name="Picture 42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32" name="Picture 43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33" name="Picture 44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34" name="Picture 45" descr="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683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9404</TotalTime>
  <Words>410</Words>
  <Application>Microsoft Office PowerPoint</Application>
  <PresentationFormat>Affichage à l'écran (4:3)</PresentationFormat>
  <Paragraphs>103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Clarity</vt:lpstr>
      <vt:lpstr>Présentation PowerPoint</vt:lpstr>
      <vt:lpstr>Présentation PowerPoint</vt:lpstr>
      <vt:lpstr>Présentation PowerPoint</vt:lpstr>
      <vt:lpstr>Time and Frequency Capabilities</vt:lpstr>
      <vt:lpstr>Time and Frequency Capabilities</vt:lpstr>
      <vt:lpstr>Time and Frequency Capabilities</vt:lpstr>
      <vt:lpstr>Time and Frequency Capabilities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Abdulelah AL-Qarnas</dc:creator>
  <cp:lastModifiedBy>Felicitas Arias</cp:lastModifiedBy>
  <cp:revision>484</cp:revision>
  <dcterms:created xsi:type="dcterms:W3CDTF">2014-08-18T11:20:16Z</dcterms:created>
  <dcterms:modified xsi:type="dcterms:W3CDTF">2017-06-02T15:54:41Z</dcterms:modified>
</cp:coreProperties>
</file>