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6"/>
  </p:notesMasterIdLst>
  <p:handoutMasterIdLst>
    <p:handoutMasterId r:id="rId27"/>
  </p:handoutMasterIdLst>
  <p:sldIdLst>
    <p:sldId id="435" r:id="rId2"/>
    <p:sldId id="455" r:id="rId3"/>
    <p:sldId id="456" r:id="rId4"/>
    <p:sldId id="459" r:id="rId5"/>
    <p:sldId id="439" r:id="rId6"/>
    <p:sldId id="454" r:id="rId7"/>
    <p:sldId id="442" r:id="rId8"/>
    <p:sldId id="461" r:id="rId9"/>
    <p:sldId id="465" r:id="rId10"/>
    <p:sldId id="466" r:id="rId11"/>
    <p:sldId id="467" r:id="rId12"/>
    <p:sldId id="460" r:id="rId13"/>
    <p:sldId id="464" r:id="rId14"/>
    <p:sldId id="443" r:id="rId15"/>
    <p:sldId id="402" r:id="rId16"/>
    <p:sldId id="478" r:id="rId17"/>
    <p:sldId id="470" r:id="rId18"/>
    <p:sldId id="471" r:id="rId19"/>
    <p:sldId id="472" r:id="rId20"/>
    <p:sldId id="473" r:id="rId21"/>
    <p:sldId id="474" r:id="rId22"/>
    <p:sldId id="475" r:id="rId23"/>
    <p:sldId id="476" r:id="rId24"/>
    <p:sldId id="477" r:id="rId25"/>
  </p:sldIdLst>
  <p:sldSz cx="9144000" cy="6858000" type="screen4x3"/>
  <p:notesSz cx="6797675" cy="9874250"/>
  <p:defaultTextStyle>
    <a:defPPr>
      <a:defRPr lang="en-AU"/>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99"/>
    <a:srgbClr val="FF00FF"/>
    <a:srgbClr val="0000FF"/>
    <a:srgbClr val="44B1E8"/>
    <a:srgbClr val="000000"/>
    <a:srgbClr val="F59DF5"/>
    <a:srgbClr val="F2FB9F"/>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5" autoAdjust="0"/>
    <p:restoredTop sz="94632" autoAdjust="0"/>
  </p:normalViewPr>
  <p:slideViewPr>
    <p:cSldViewPr>
      <p:cViewPr>
        <p:scale>
          <a:sx n="100" d="100"/>
          <a:sy n="100" d="100"/>
        </p:scale>
        <p:origin x="-390" y="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A6212-8F2C-44DC-904D-CFA87AE13F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05B38467-DB64-4933-972B-F45E2EDB2141}">
      <dgm:prSet phldrT="[Text]" custT="1"/>
      <dgm:spPr/>
      <dgm:t>
        <a:bodyPr/>
        <a:lstStyle/>
        <a:p>
          <a:r>
            <a:rPr lang="en-GB" sz="2400" noProof="0" dirty="0" smtClean="0"/>
            <a:t>Text of the defined ITSs</a:t>
          </a:r>
          <a:endParaRPr lang="en-GB" sz="2400" noProof="0" dirty="0"/>
        </a:p>
      </dgm:t>
    </dgm:pt>
    <dgm:pt modelId="{0C75EC5D-0ACB-45B5-A35B-1B0D28D4EC07}" type="parTrans" cxnId="{FCE4557E-ADC1-4D08-880F-3A87390D1316}">
      <dgm:prSet/>
      <dgm:spPr/>
      <dgm:t>
        <a:bodyPr/>
        <a:lstStyle/>
        <a:p>
          <a:endParaRPr lang="en-GB" noProof="0"/>
        </a:p>
      </dgm:t>
    </dgm:pt>
    <dgm:pt modelId="{AAC00EEF-BCAE-4235-8CCF-090F54CFECE2}" type="sibTrans" cxnId="{FCE4557E-ADC1-4D08-880F-3A87390D1316}">
      <dgm:prSet/>
      <dgm:spPr/>
      <dgm:t>
        <a:bodyPr/>
        <a:lstStyle/>
        <a:p>
          <a:endParaRPr lang="en-GB" noProof="0"/>
        </a:p>
      </dgm:t>
    </dgm:pt>
    <dgm:pt modelId="{B65DC7DB-DAF7-4AD2-8FB3-229C93BD881C}">
      <dgm:prSet phldrT="[Text]" custT="1"/>
      <dgm:spPr/>
      <dgm:t>
        <a:bodyPr/>
        <a:lstStyle/>
        <a:p>
          <a:r>
            <a:rPr lang="en-GB" sz="1800" noProof="0" dirty="0" smtClean="0"/>
            <a:t>International Temperature Scale of 1990 (ITS-90)</a:t>
          </a:r>
          <a:endParaRPr lang="en-GB" sz="1800" noProof="0" dirty="0"/>
        </a:p>
      </dgm:t>
    </dgm:pt>
    <dgm:pt modelId="{A318D7A9-AF57-4AC4-A451-35B53FC77722}" type="parTrans" cxnId="{5283B574-2FE7-4C91-8770-113916DBA398}">
      <dgm:prSet/>
      <dgm:spPr/>
      <dgm:t>
        <a:bodyPr/>
        <a:lstStyle/>
        <a:p>
          <a:endParaRPr lang="en-GB" noProof="0"/>
        </a:p>
      </dgm:t>
    </dgm:pt>
    <dgm:pt modelId="{22616CC0-B167-42D1-836E-4C757EC57909}" type="sibTrans" cxnId="{5283B574-2FE7-4C91-8770-113916DBA398}">
      <dgm:prSet/>
      <dgm:spPr/>
      <dgm:t>
        <a:bodyPr/>
        <a:lstStyle/>
        <a:p>
          <a:endParaRPr lang="en-GB" noProof="0"/>
        </a:p>
      </dgm:t>
    </dgm:pt>
    <dgm:pt modelId="{392EE052-A7A4-41A5-A01B-3C892C2CC8AC}">
      <dgm:prSet phldrT="[Text]" custT="1"/>
      <dgm:spPr/>
      <dgm:t>
        <a:bodyPr/>
        <a:lstStyle/>
        <a:p>
          <a:r>
            <a:rPr lang="en-GB" sz="2400" noProof="0" dirty="0" smtClean="0"/>
            <a:t>Technical Annex for the ITS-90 (Progress!)</a:t>
          </a:r>
          <a:endParaRPr lang="en-GB" sz="2400" noProof="0" dirty="0"/>
        </a:p>
      </dgm:t>
    </dgm:pt>
    <dgm:pt modelId="{9F18CEDF-C84E-42CF-B9D5-760777148ABC}" type="parTrans" cxnId="{682FCEF0-470B-4E2A-9705-E5EF5D1ADAE4}">
      <dgm:prSet/>
      <dgm:spPr/>
      <dgm:t>
        <a:bodyPr/>
        <a:lstStyle/>
        <a:p>
          <a:endParaRPr lang="en-GB" noProof="0"/>
        </a:p>
      </dgm:t>
    </dgm:pt>
    <dgm:pt modelId="{07C241E3-C7E5-40A7-ACF3-20418F791194}" type="sibTrans" cxnId="{682FCEF0-470B-4E2A-9705-E5EF5D1ADAE4}">
      <dgm:prSet/>
      <dgm:spPr/>
      <dgm:t>
        <a:bodyPr/>
        <a:lstStyle/>
        <a:p>
          <a:endParaRPr lang="en-GB" noProof="0"/>
        </a:p>
      </dgm:t>
    </dgm:pt>
    <dgm:pt modelId="{DED1532C-78E5-46FA-9D94-DA46858A665A}">
      <dgm:prSet phldrT="[Text]" custT="1"/>
      <dgm:spPr/>
      <dgm:t>
        <a:bodyPr/>
        <a:lstStyle/>
        <a:p>
          <a:r>
            <a:rPr lang="en-GB" sz="1800" noProof="0" dirty="0" smtClean="0"/>
            <a:t>Prescription of the isotopic composition for H</a:t>
          </a:r>
          <a:r>
            <a:rPr lang="en-GB" sz="1800" baseline="-25000" noProof="0" dirty="0" smtClean="0"/>
            <a:t>2</a:t>
          </a:r>
          <a:r>
            <a:rPr lang="en-GB" sz="1800" noProof="0" dirty="0" smtClean="0"/>
            <a:t>, Ne, and H</a:t>
          </a:r>
          <a:r>
            <a:rPr lang="en-GB" sz="1800" baseline="-25000" noProof="0" dirty="0" smtClean="0"/>
            <a:t>2</a:t>
          </a:r>
          <a:r>
            <a:rPr lang="en-GB" sz="1800" noProof="0" dirty="0" smtClean="0"/>
            <a:t>O</a:t>
          </a:r>
          <a:endParaRPr lang="en-GB" sz="1800" noProof="0" dirty="0"/>
        </a:p>
      </dgm:t>
    </dgm:pt>
    <dgm:pt modelId="{B851B84C-1ECC-47AE-A82E-CB3ECDF7E6CB}" type="parTrans" cxnId="{97AA3A0E-E59D-45C9-B8A8-3D830298CB44}">
      <dgm:prSet/>
      <dgm:spPr/>
      <dgm:t>
        <a:bodyPr/>
        <a:lstStyle/>
        <a:p>
          <a:endParaRPr lang="en-GB" noProof="0"/>
        </a:p>
      </dgm:t>
    </dgm:pt>
    <dgm:pt modelId="{425BA9F6-FA38-4F1F-8759-07D829646136}" type="sibTrans" cxnId="{97AA3A0E-E59D-45C9-B8A8-3D830298CB44}">
      <dgm:prSet/>
      <dgm:spPr/>
      <dgm:t>
        <a:bodyPr/>
        <a:lstStyle/>
        <a:p>
          <a:endParaRPr lang="en-GB" noProof="0"/>
        </a:p>
      </dgm:t>
    </dgm:pt>
    <dgm:pt modelId="{4CBF4866-6CFA-460B-ABFE-0344761264F7}">
      <dgm:prSet phldrT="[Text]" custT="1"/>
      <dgm:spPr/>
      <dgm:t>
        <a:bodyPr/>
        <a:lstStyle/>
        <a:p>
          <a:r>
            <a:rPr lang="en-GB" sz="1800" noProof="0" dirty="0" smtClean="0"/>
            <a:t>Provisional Low Temperature Scale from 0.9 mK to 1 K (PLTS-2000)</a:t>
          </a:r>
          <a:endParaRPr lang="en-GB" sz="1800" noProof="0" dirty="0"/>
        </a:p>
      </dgm:t>
    </dgm:pt>
    <dgm:pt modelId="{C9C5F79F-D414-4C92-BB19-52F7072379F1}" type="parTrans" cxnId="{4FA5F9E2-DACC-4407-A6BF-9B4609A3F765}">
      <dgm:prSet/>
      <dgm:spPr/>
      <dgm:t>
        <a:bodyPr/>
        <a:lstStyle/>
        <a:p>
          <a:endParaRPr lang="en-GB" noProof="0"/>
        </a:p>
      </dgm:t>
    </dgm:pt>
    <dgm:pt modelId="{E5EB59C5-C4E4-4250-84A6-FC807B6B7D68}" type="sibTrans" cxnId="{4FA5F9E2-DACC-4407-A6BF-9B4609A3F765}">
      <dgm:prSet/>
      <dgm:spPr/>
      <dgm:t>
        <a:bodyPr/>
        <a:lstStyle/>
        <a:p>
          <a:endParaRPr lang="en-GB" noProof="0"/>
        </a:p>
      </dgm:t>
    </dgm:pt>
    <dgm:pt modelId="{66D14829-E751-41A1-ACD2-D7AC1D2AD36E}">
      <dgm:prSet phldrT="[Text]" custT="1"/>
      <dgm:spPr/>
      <dgm:t>
        <a:bodyPr/>
        <a:lstStyle/>
        <a:p>
          <a:r>
            <a:rPr lang="en-GB" sz="1800" noProof="0" dirty="0" smtClean="0"/>
            <a:t>Correction equations for samples having other isotopic compositions</a:t>
          </a:r>
          <a:endParaRPr lang="en-GB" sz="1800" noProof="0" dirty="0"/>
        </a:p>
      </dgm:t>
    </dgm:pt>
    <dgm:pt modelId="{F42F6B55-12DA-4905-8D4D-FD27455C0B36}" type="parTrans" cxnId="{1BDEB9F7-BF3A-4C73-8B47-CDFB3E208263}">
      <dgm:prSet/>
      <dgm:spPr/>
      <dgm:t>
        <a:bodyPr/>
        <a:lstStyle/>
        <a:p>
          <a:endParaRPr lang="en-GB" noProof="0"/>
        </a:p>
      </dgm:t>
    </dgm:pt>
    <dgm:pt modelId="{B1A12D59-CC14-4AC7-B244-F0F8554DB830}" type="sibTrans" cxnId="{1BDEB9F7-BF3A-4C73-8B47-CDFB3E208263}">
      <dgm:prSet/>
      <dgm:spPr/>
      <dgm:t>
        <a:bodyPr/>
        <a:lstStyle/>
        <a:p>
          <a:endParaRPr lang="en-GB" noProof="0"/>
        </a:p>
      </dgm:t>
    </dgm:pt>
    <dgm:pt modelId="{6E16F746-4FCA-46D6-AB85-CECC008922F6}">
      <dgm:prSet custT="1"/>
      <dgm:spPr/>
      <dgm:t>
        <a:bodyPr/>
        <a:lstStyle/>
        <a:p>
          <a:r>
            <a:rPr lang="en-GB" sz="2400" noProof="0" dirty="0" smtClean="0"/>
            <a:t>Guides for the realisation of the ITS-90 and PLTS-2000</a:t>
          </a:r>
          <a:endParaRPr lang="en-GB" sz="2400" noProof="0" dirty="0"/>
        </a:p>
      </dgm:t>
    </dgm:pt>
    <dgm:pt modelId="{E469D640-5F6E-4DBD-A2C2-7C245CBC45A2}" type="parTrans" cxnId="{D50BDBA2-6FC3-4861-8C61-14D5F2AF2FF3}">
      <dgm:prSet/>
      <dgm:spPr/>
      <dgm:t>
        <a:bodyPr/>
        <a:lstStyle/>
        <a:p>
          <a:endParaRPr lang="en-GB" noProof="0"/>
        </a:p>
      </dgm:t>
    </dgm:pt>
    <dgm:pt modelId="{E82BFF90-7A3F-4E79-9BA5-9A63624EEF5B}" type="sibTrans" cxnId="{D50BDBA2-6FC3-4861-8C61-14D5F2AF2FF3}">
      <dgm:prSet/>
      <dgm:spPr/>
      <dgm:t>
        <a:bodyPr/>
        <a:lstStyle/>
        <a:p>
          <a:endParaRPr lang="en-GB" noProof="0"/>
        </a:p>
      </dgm:t>
    </dgm:pt>
    <dgm:pt modelId="{9A22EE73-C5A9-4EFA-BF6A-79A04461EA06}">
      <dgm:prSet custT="1"/>
      <dgm:spPr/>
      <dgm:t>
        <a:bodyPr/>
        <a:lstStyle/>
        <a:p>
          <a:r>
            <a:rPr lang="en-GB" sz="2400" i="1" noProof="0" dirty="0" smtClean="0"/>
            <a:t>T</a:t>
          </a:r>
          <a:r>
            <a:rPr lang="en-GB" sz="2400" noProof="0" dirty="0" smtClean="0"/>
            <a:t> – </a:t>
          </a:r>
          <a:r>
            <a:rPr lang="en-GB" sz="2400" i="1" noProof="0" dirty="0" smtClean="0"/>
            <a:t>T</a:t>
          </a:r>
          <a:r>
            <a:rPr lang="en-GB" sz="2400" baseline="-25000" noProof="0" dirty="0" smtClean="0"/>
            <a:t>90</a:t>
          </a:r>
          <a:r>
            <a:rPr lang="en-GB" sz="2400" noProof="0" dirty="0" smtClean="0"/>
            <a:t> and </a:t>
          </a:r>
          <a:r>
            <a:rPr lang="en-GB" sz="2400" i="1" noProof="0" dirty="0" smtClean="0"/>
            <a:t>u</a:t>
          </a:r>
          <a:r>
            <a:rPr lang="en-GB" sz="2400" noProof="0" dirty="0" smtClean="0"/>
            <a:t>(</a:t>
          </a:r>
          <a:r>
            <a:rPr lang="en-GB" sz="2400" i="1" noProof="0" dirty="0" smtClean="0"/>
            <a:t>T</a:t>
          </a:r>
          <a:r>
            <a:rPr lang="en-GB" sz="2400" noProof="0" dirty="0" smtClean="0"/>
            <a:t> – </a:t>
          </a:r>
          <a:r>
            <a:rPr lang="en-GB" sz="2400" i="1" noProof="0" dirty="0" smtClean="0"/>
            <a:t>T</a:t>
          </a:r>
          <a:r>
            <a:rPr lang="en-GB" sz="2400" baseline="-25000" noProof="0" dirty="0" smtClean="0"/>
            <a:t>90</a:t>
          </a:r>
          <a:r>
            <a:rPr lang="en-GB" sz="2400" noProof="0" dirty="0" smtClean="0"/>
            <a:t> ) </a:t>
          </a:r>
          <a:r>
            <a:rPr lang="en-GB" sz="2400" noProof="0" dirty="0" smtClean="0">
              <a:sym typeface="Symbol"/>
            </a:rPr>
            <a:t></a:t>
          </a:r>
          <a:r>
            <a:rPr lang="en-GB" sz="2400" noProof="0" dirty="0" smtClean="0"/>
            <a:t> conversion of values (Progress!) </a:t>
          </a:r>
          <a:endParaRPr lang="en-GB" sz="2400" noProof="0" dirty="0"/>
        </a:p>
      </dgm:t>
    </dgm:pt>
    <dgm:pt modelId="{05D43517-4EF5-42DC-9684-B1C5DCE5CF19}" type="parTrans" cxnId="{A994A681-4E45-43FD-9BC4-BF701159B425}">
      <dgm:prSet/>
      <dgm:spPr/>
      <dgm:t>
        <a:bodyPr/>
        <a:lstStyle/>
        <a:p>
          <a:endParaRPr lang="en-GB" noProof="0"/>
        </a:p>
      </dgm:t>
    </dgm:pt>
    <dgm:pt modelId="{4BA9D412-489D-4A4A-A244-12ED38F8071D}" type="sibTrans" cxnId="{A994A681-4E45-43FD-9BC4-BF701159B425}">
      <dgm:prSet/>
      <dgm:spPr/>
      <dgm:t>
        <a:bodyPr/>
        <a:lstStyle/>
        <a:p>
          <a:endParaRPr lang="en-GB" noProof="0"/>
        </a:p>
      </dgm:t>
    </dgm:pt>
    <dgm:pt modelId="{1D66AAC5-1364-4837-8A4B-70C1A2C4835A}">
      <dgm:prSet phldrT="[Text]" custT="1"/>
      <dgm:spPr/>
      <dgm:t>
        <a:bodyPr/>
        <a:lstStyle/>
        <a:p>
          <a:endParaRPr lang="en-GB" sz="1800" noProof="0" dirty="0"/>
        </a:p>
      </dgm:t>
    </dgm:pt>
    <dgm:pt modelId="{4EAD5A5C-2004-4643-AC08-43C2318CFF54}" type="parTrans" cxnId="{1209992E-7488-4D9A-A227-9828FCF71DD6}">
      <dgm:prSet/>
      <dgm:spPr/>
      <dgm:t>
        <a:bodyPr/>
        <a:lstStyle/>
        <a:p>
          <a:endParaRPr lang="de-DE"/>
        </a:p>
      </dgm:t>
    </dgm:pt>
    <dgm:pt modelId="{3B83727F-6E85-47D5-9567-D35AD5E42A59}" type="sibTrans" cxnId="{1209992E-7488-4D9A-A227-9828FCF71DD6}">
      <dgm:prSet/>
      <dgm:spPr/>
      <dgm:t>
        <a:bodyPr/>
        <a:lstStyle/>
        <a:p>
          <a:endParaRPr lang="de-DE"/>
        </a:p>
      </dgm:t>
    </dgm:pt>
    <dgm:pt modelId="{C61EFFF3-B8BD-4F97-8796-3228AAB472C7}">
      <dgm:prSet phldrT="[Text]" custT="1"/>
      <dgm:spPr/>
      <dgm:t>
        <a:bodyPr/>
        <a:lstStyle/>
        <a:p>
          <a:endParaRPr lang="en-GB" sz="1800" noProof="0" dirty="0"/>
        </a:p>
      </dgm:t>
    </dgm:pt>
    <dgm:pt modelId="{A8F98AAB-1C53-44E5-B886-69679E73A569}" type="parTrans" cxnId="{E9B02A63-CA0D-4AD0-8876-A1FC1FBE7925}">
      <dgm:prSet/>
      <dgm:spPr/>
      <dgm:t>
        <a:bodyPr/>
        <a:lstStyle/>
        <a:p>
          <a:endParaRPr lang="de-DE"/>
        </a:p>
      </dgm:t>
    </dgm:pt>
    <dgm:pt modelId="{BBF8D8FF-88CB-41A1-A8F7-6A88483EDFBA}" type="sibTrans" cxnId="{E9B02A63-CA0D-4AD0-8876-A1FC1FBE7925}">
      <dgm:prSet/>
      <dgm:spPr/>
      <dgm:t>
        <a:bodyPr/>
        <a:lstStyle/>
        <a:p>
          <a:endParaRPr lang="de-DE"/>
        </a:p>
      </dgm:t>
    </dgm:pt>
    <dgm:pt modelId="{95E23772-6E63-48A6-843C-3680CD1AD4C7}" type="pres">
      <dgm:prSet presAssocID="{54BA6212-8F2C-44DC-904D-CFA87AE13F4E}" presName="linear" presStyleCnt="0">
        <dgm:presLayoutVars>
          <dgm:animLvl val="lvl"/>
          <dgm:resizeHandles val="exact"/>
        </dgm:presLayoutVars>
      </dgm:prSet>
      <dgm:spPr/>
      <dgm:t>
        <a:bodyPr/>
        <a:lstStyle/>
        <a:p>
          <a:endParaRPr lang="de-DE"/>
        </a:p>
      </dgm:t>
    </dgm:pt>
    <dgm:pt modelId="{F280093F-257E-4039-9B81-FE70B8D0F360}" type="pres">
      <dgm:prSet presAssocID="{05B38467-DB64-4933-972B-F45E2EDB2141}" presName="parentText" presStyleLbl="node1" presStyleIdx="0" presStyleCnt="4" custScaleY="48718" custLinFactNeighborY="-24899">
        <dgm:presLayoutVars>
          <dgm:chMax val="0"/>
          <dgm:bulletEnabled val="1"/>
        </dgm:presLayoutVars>
      </dgm:prSet>
      <dgm:spPr/>
      <dgm:t>
        <a:bodyPr/>
        <a:lstStyle/>
        <a:p>
          <a:endParaRPr lang="de-DE"/>
        </a:p>
      </dgm:t>
    </dgm:pt>
    <dgm:pt modelId="{A1EA9948-4CF4-4731-8AC8-B67CA5A10069}" type="pres">
      <dgm:prSet presAssocID="{05B38467-DB64-4933-972B-F45E2EDB2141}" presName="childText" presStyleLbl="revTx" presStyleIdx="0" presStyleCnt="2" custScaleY="101346" custLinFactNeighborY="-17132">
        <dgm:presLayoutVars>
          <dgm:bulletEnabled val="1"/>
        </dgm:presLayoutVars>
      </dgm:prSet>
      <dgm:spPr/>
      <dgm:t>
        <a:bodyPr/>
        <a:lstStyle/>
        <a:p>
          <a:endParaRPr lang="de-DE"/>
        </a:p>
      </dgm:t>
    </dgm:pt>
    <dgm:pt modelId="{83F4809E-07B0-44EB-87A8-314DC4B25588}" type="pres">
      <dgm:prSet presAssocID="{392EE052-A7A4-41A5-A01B-3C892C2CC8AC}" presName="parentText" presStyleLbl="node1" presStyleIdx="1" presStyleCnt="4" custScaleY="51544" custLinFactNeighborY="-28080">
        <dgm:presLayoutVars>
          <dgm:chMax val="0"/>
          <dgm:bulletEnabled val="1"/>
        </dgm:presLayoutVars>
      </dgm:prSet>
      <dgm:spPr/>
      <dgm:t>
        <a:bodyPr/>
        <a:lstStyle/>
        <a:p>
          <a:endParaRPr lang="de-DE"/>
        </a:p>
      </dgm:t>
    </dgm:pt>
    <dgm:pt modelId="{3E5CA369-E8A2-47D7-B3A9-5E831FD08196}" type="pres">
      <dgm:prSet presAssocID="{392EE052-A7A4-41A5-A01B-3C892C2CC8AC}" presName="childText" presStyleLbl="revTx" presStyleIdx="1" presStyleCnt="2" custScaleY="88195" custLinFactNeighborY="-37365">
        <dgm:presLayoutVars>
          <dgm:bulletEnabled val="1"/>
        </dgm:presLayoutVars>
      </dgm:prSet>
      <dgm:spPr/>
      <dgm:t>
        <a:bodyPr/>
        <a:lstStyle/>
        <a:p>
          <a:endParaRPr lang="de-DE"/>
        </a:p>
      </dgm:t>
    </dgm:pt>
    <dgm:pt modelId="{F3187035-AFEB-4EA3-9787-1DD37E3C6F59}" type="pres">
      <dgm:prSet presAssocID="{6E16F746-4FCA-46D6-AB85-CECC008922F6}" presName="parentText" presStyleLbl="node1" presStyleIdx="2" presStyleCnt="4" custScaleY="50098" custLinFactY="-12326" custLinFactNeighborY="-100000">
        <dgm:presLayoutVars>
          <dgm:chMax val="0"/>
          <dgm:bulletEnabled val="1"/>
        </dgm:presLayoutVars>
      </dgm:prSet>
      <dgm:spPr/>
      <dgm:t>
        <a:bodyPr/>
        <a:lstStyle/>
        <a:p>
          <a:endParaRPr lang="de-DE"/>
        </a:p>
      </dgm:t>
    </dgm:pt>
    <dgm:pt modelId="{A5EEEA05-63D9-47ED-A0F4-7854BE36AE2B}" type="pres">
      <dgm:prSet presAssocID="{E82BFF90-7A3F-4E79-9BA5-9A63624EEF5B}" presName="spacer" presStyleCnt="0"/>
      <dgm:spPr/>
    </dgm:pt>
    <dgm:pt modelId="{74EC8B10-6738-4AD7-8F57-50DFA251B84D}" type="pres">
      <dgm:prSet presAssocID="{9A22EE73-C5A9-4EFA-BF6A-79A04461EA06}" presName="parentText" presStyleLbl="node1" presStyleIdx="3" presStyleCnt="4" custScaleY="48919" custLinFactY="-1481" custLinFactNeighborY="-100000">
        <dgm:presLayoutVars>
          <dgm:chMax val="0"/>
          <dgm:bulletEnabled val="1"/>
        </dgm:presLayoutVars>
      </dgm:prSet>
      <dgm:spPr/>
      <dgm:t>
        <a:bodyPr/>
        <a:lstStyle/>
        <a:p>
          <a:endParaRPr lang="de-DE"/>
        </a:p>
      </dgm:t>
    </dgm:pt>
  </dgm:ptLst>
  <dgm:cxnLst>
    <dgm:cxn modelId="{682FCEF0-470B-4E2A-9705-E5EF5D1ADAE4}" srcId="{54BA6212-8F2C-44DC-904D-CFA87AE13F4E}" destId="{392EE052-A7A4-41A5-A01B-3C892C2CC8AC}" srcOrd="1" destOrd="0" parTransId="{9F18CEDF-C84E-42CF-B9D5-760777148ABC}" sibTransId="{07C241E3-C7E5-40A7-ACF3-20418F791194}"/>
    <dgm:cxn modelId="{9A9956C1-9B2E-45F2-971F-C02EA57F31A6}" type="presOf" srcId="{B65DC7DB-DAF7-4AD2-8FB3-229C93BD881C}" destId="{A1EA9948-4CF4-4731-8AC8-B67CA5A10069}" srcOrd="0" destOrd="1" presId="urn:microsoft.com/office/officeart/2005/8/layout/vList2"/>
    <dgm:cxn modelId="{1A261088-1647-42B1-88CD-31996809F081}" type="presOf" srcId="{9A22EE73-C5A9-4EFA-BF6A-79A04461EA06}" destId="{74EC8B10-6738-4AD7-8F57-50DFA251B84D}" srcOrd="0" destOrd="0" presId="urn:microsoft.com/office/officeart/2005/8/layout/vList2"/>
    <dgm:cxn modelId="{5AE193FB-E935-4AFB-BD89-4E266AF42342}" type="presOf" srcId="{1D66AAC5-1364-4837-8A4B-70C1A2C4835A}" destId="{A1EA9948-4CF4-4731-8AC8-B67CA5A10069}" srcOrd="0" destOrd="0" presId="urn:microsoft.com/office/officeart/2005/8/layout/vList2"/>
    <dgm:cxn modelId="{5283B574-2FE7-4C91-8770-113916DBA398}" srcId="{05B38467-DB64-4933-972B-F45E2EDB2141}" destId="{B65DC7DB-DAF7-4AD2-8FB3-229C93BD881C}" srcOrd="1" destOrd="0" parTransId="{A318D7A9-AF57-4AC4-A451-35B53FC77722}" sibTransId="{22616CC0-B167-42D1-836E-4C757EC57909}"/>
    <dgm:cxn modelId="{FCE4557E-ADC1-4D08-880F-3A87390D1316}" srcId="{54BA6212-8F2C-44DC-904D-CFA87AE13F4E}" destId="{05B38467-DB64-4933-972B-F45E2EDB2141}" srcOrd="0" destOrd="0" parTransId="{0C75EC5D-0ACB-45B5-A35B-1B0D28D4EC07}" sibTransId="{AAC00EEF-BCAE-4235-8CCF-090F54CFECE2}"/>
    <dgm:cxn modelId="{4FA5F9E2-DACC-4407-A6BF-9B4609A3F765}" srcId="{05B38467-DB64-4933-972B-F45E2EDB2141}" destId="{4CBF4866-6CFA-460B-ABFE-0344761264F7}" srcOrd="2" destOrd="0" parTransId="{C9C5F79F-D414-4C92-BB19-52F7072379F1}" sibTransId="{E5EB59C5-C4E4-4250-84A6-FC807B6B7D68}"/>
    <dgm:cxn modelId="{97AA3A0E-E59D-45C9-B8A8-3D830298CB44}" srcId="{392EE052-A7A4-41A5-A01B-3C892C2CC8AC}" destId="{DED1532C-78E5-46FA-9D94-DA46858A665A}" srcOrd="1" destOrd="0" parTransId="{B851B84C-1ECC-47AE-A82E-CB3ECDF7E6CB}" sibTransId="{425BA9F6-FA38-4F1F-8759-07D829646136}"/>
    <dgm:cxn modelId="{E9B02A63-CA0D-4AD0-8876-A1FC1FBE7925}" srcId="{392EE052-A7A4-41A5-A01B-3C892C2CC8AC}" destId="{C61EFFF3-B8BD-4F97-8796-3228AAB472C7}" srcOrd="0" destOrd="0" parTransId="{A8F98AAB-1C53-44E5-B886-69679E73A569}" sibTransId="{BBF8D8FF-88CB-41A1-A8F7-6A88483EDFBA}"/>
    <dgm:cxn modelId="{9D42D797-588A-4CC8-95EB-D091BA86AF27}" type="presOf" srcId="{4CBF4866-6CFA-460B-ABFE-0344761264F7}" destId="{A1EA9948-4CF4-4731-8AC8-B67CA5A10069}" srcOrd="0" destOrd="2" presId="urn:microsoft.com/office/officeart/2005/8/layout/vList2"/>
    <dgm:cxn modelId="{1209992E-7488-4D9A-A227-9828FCF71DD6}" srcId="{05B38467-DB64-4933-972B-F45E2EDB2141}" destId="{1D66AAC5-1364-4837-8A4B-70C1A2C4835A}" srcOrd="0" destOrd="0" parTransId="{4EAD5A5C-2004-4643-AC08-43C2318CFF54}" sibTransId="{3B83727F-6E85-47D5-9567-D35AD5E42A59}"/>
    <dgm:cxn modelId="{A994A681-4E45-43FD-9BC4-BF701159B425}" srcId="{54BA6212-8F2C-44DC-904D-CFA87AE13F4E}" destId="{9A22EE73-C5A9-4EFA-BF6A-79A04461EA06}" srcOrd="3" destOrd="0" parTransId="{05D43517-4EF5-42DC-9684-B1C5DCE5CF19}" sibTransId="{4BA9D412-489D-4A4A-A244-12ED38F8071D}"/>
    <dgm:cxn modelId="{7675EFA5-E7D7-4B61-8057-867940626509}" type="presOf" srcId="{392EE052-A7A4-41A5-A01B-3C892C2CC8AC}" destId="{83F4809E-07B0-44EB-87A8-314DC4B25588}" srcOrd="0" destOrd="0" presId="urn:microsoft.com/office/officeart/2005/8/layout/vList2"/>
    <dgm:cxn modelId="{E7181088-B386-4D8C-82CF-1B98D3A7CB61}" type="presOf" srcId="{54BA6212-8F2C-44DC-904D-CFA87AE13F4E}" destId="{95E23772-6E63-48A6-843C-3680CD1AD4C7}" srcOrd="0" destOrd="0" presId="urn:microsoft.com/office/officeart/2005/8/layout/vList2"/>
    <dgm:cxn modelId="{1BDEB9F7-BF3A-4C73-8B47-CDFB3E208263}" srcId="{392EE052-A7A4-41A5-A01B-3C892C2CC8AC}" destId="{66D14829-E751-41A1-ACD2-D7AC1D2AD36E}" srcOrd="2" destOrd="0" parTransId="{F42F6B55-12DA-4905-8D4D-FD27455C0B36}" sibTransId="{B1A12D59-CC14-4AC7-B244-F0F8554DB830}"/>
    <dgm:cxn modelId="{088D11FF-7766-4C48-BE69-85DDB593DF50}" type="presOf" srcId="{66D14829-E751-41A1-ACD2-D7AC1D2AD36E}" destId="{3E5CA369-E8A2-47D7-B3A9-5E831FD08196}" srcOrd="0" destOrd="2" presId="urn:microsoft.com/office/officeart/2005/8/layout/vList2"/>
    <dgm:cxn modelId="{8BCDB989-7C19-41B5-B9B2-466F9C26AAA9}" type="presOf" srcId="{05B38467-DB64-4933-972B-F45E2EDB2141}" destId="{F280093F-257E-4039-9B81-FE70B8D0F360}" srcOrd="0" destOrd="0" presId="urn:microsoft.com/office/officeart/2005/8/layout/vList2"/>
    <dgm:cxn modelId="{7D1A4550-C49D-4B6B-BF23-C027BF145356}" type="presOf" srcId="{C61EFFF3-B8BD-4F97-8796-3228AAB472C7}" destId="{3E5CA369-E8A2-47D7-B3A9-5E831FD08196}" srcOrd="0" destOrd="0" presId="urn:microsoft.com/office/officeart/2005/8/layout/vList2"/>
    <dgm:cxn modelId="{51FA5573-7218-41D7-9EBE-6E8EED767314}" type="presOf" srcId="{6E16F746-4FCA-46D6-AB85-CECC008922F6}" destId="{F3187035-AFEB-4EA3-9787-1DD37E3C6F59}" srcOrd="0" destOrd="0" presId="urn:microsoft.com/office/officeart/2005/8/layout/vList2"/>
    <dgm:cxn modelId="{D50BDBA2-6FC3-4861-8C61-14D5F2AF2FF3}" srcId="{54BA6212-8F2C-44DC-904D-CFA87AE13F4E}" destId="{6E16F746-4FCA-46D6-AB85-CECC008922F6}" srcOrd="2" destOrd="0" parTransId="{E469D640-5F6E-4DBD-A2C2-7C245CBC45A2}" sibTransId="{E82BFF90-7A3F-4E79-9BA5-9A63624EEF5B}"/>
    <dgm:cxn modelId="{1B5CAC13-8108-43C8-8908-D191B93862FC}" type="presOf" srcId="{DED1532C-78E5-46FA-9D94-DA46858A665A}" destId="{3E5CA369-E8A2-47D7-B3A9-5E831FD08196}" srcOrd="0" destOrd="1" presId="urn:microsoft.com/office/officeart/2005/8/layout/vList2"/>
    <dgm:cxn modelId="{38CEA524-04CD-4C67-8318-B48229F0021A}" type="presParOf" srcId="{95E23772-6E63-48A6-843C-3680CD1AD4C7}" destId="{F280093F-257E-4039-9B81-FE70B8D0F360}" srcOrd="0" destOrd="0" presId="urn:microsoft.com/office/officeart/2005/8/layout/vList2"/>
    <dgm:cxn modelId="{0509B98A-3F13-4C40-8F23-90C736F61859}" type="presParOf" srcId="{95E23772-6E63-48A6-843C-3680CD1AD4C7}" destId="{A1EA9948-4CF4-4731-8AC8-B67CA5A10069}" srcOrd="1" destOrd="0" presId="urn:microsoft.com/office/officeart/2005/8/layout/vList2"/>
    <dgm:cxn modelId="{A833A665-C676-4765-BDC5-38DFF90FD6AD}" type="presParOf" srcId="{95E23772-6E63-48A6-843C-3680CD1AD4C7}" destId="{83F4809E-07B0-44EB-87A8-314DC4B25588}" srcOrd="2" destOrd="0" presId="urn:microsoft.com/office/officeart/2005/8/layout/vList2"/>
    <dgm:cxn modelId="{92D0D5AC-FE1E-4CE5-B594-C05F31C2581E}" type="presParOf" srcId="{95E23772-6E63-48A6-843C-3680CD1AD4C7}" destId="{3E5CA369-E8A2-47D7-B3A9-5E831FD08196}" srcOrd="3" destOrd="0" presId="urn:microsoft.com/office/officeart/2005/8/layout/vList2"/>
    <dgm:cxn modelId="{40E865E2-6F4E-427D-8089-E88D466F6BA8}" type="presParOf" srcId="{95E23772-6E63-48A6-843C-3680CD1AD4C7}" destId="{F3187035-AFEB-4EA3-9787-1DD37E3C6F59}" srcOrd="4" destOrd="0" presId="urn:microsoft.com/office/officeart/2005/8/layout/vList2"/>
    <dgm:cxn modelId="{B12E47A9-5A19-4C86-8B4B-52EB88417F3B}" type="presParOf" srcId="{95E23772-6E63-48A6-843C-3680CD1AD4C7}" destId="{A5EEEA05-63D9-47ED-A0F4-7854BE36AE2B}" srcOrd="5" destOrd="0" presId="urn:microsoft.com/office/officeart/2005/8/layout/vList2"/>
    <dgm:cxn modelId="{E394A24F-FBD5-4456-8F3E-27831B9E05D5}" type="presParOf" srcId="{95E23772-6E63-48A6-843C-3680CD1AD4C7}" destId="{74EC8B10-6738-4AD7-8F57-50DFA251B84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E8421A-6D3D-4776-8961-0FAE9F2994E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de-DE"/>
        </a:p>
      </dgm:t>
    </dgm:pt>
    <dgm:pt modelId="{16EE5BCD-F639-4E1F-A1EA-33CE1CBC2DCD}">
      <dgm:prSet phldrT="[Text]" custT="1"/>
      <dgm:spPr/>
      <dgm:t>
        <a:bodyPr/>
        <a:lstStyle/>
        <a:p>
          <a:r>
            <a:rPr lang="en-GB" sz="2000" noProof="0" dirty="0" smtClean="0"/>
            <a:t>Direct realisation by primary thermometry</a:t>
          </a:r>
          <a:endParaRPr lang="en-GB" sz="2000" noProof="0" dirty="0"/>
        </a:p>
      </dgm:t>
    </dgm:pt>
    <dgm:pt modelId="{24673EF2-D0EA-41E0-847A-C435D6C74EE9}" type="parTrans" cxnId="{E986780B-A50B-425E-831E-E5479CF2863E}">
      <dgm:prSet/>
      <dgm:spPr/>
      <dgm:t>
        <a:bodyPr/>
        <a:lstStyle/>
        <a:p>
          <a:endParaRPr lang="en-GB" noProof="0"/>
        </a:p>
      </dgm:t>
    </dgm:pt>
    <dgm:pt modelId="{F347F502-E31A-4944-90CC-090ECB587CB5}" type="sibTrans" cxnId="{E986780B-A50B-425E-831E-E5479CF2863E}">
      <dgm:prSet/>
      <dgm:spPr/>
      <dgm:t>
        <a:bodyPr/>
        <a:lstStyle/>
        <a:p>
          <a:endParaRPr lang="en-GB" noProof="0"/>
        </a:p>
      </dgm:t>
    </dgm:pt>
    <dgm:pt modelId="{0D20659D-40F0-4E6B-B867-B9E0B9966538}">
      <dgm:prSet custT="1"/>
      <dgm:spPr/>
      <dgm:t>
        <a:bodyPr/>
        <a:lstStyle/>
        <a:p>
          <a:r>
            <a:rPr lang="en-GB" sz="2000" noProof="0" dirty="0" smtClean="0"/>
            <a:t>Benefits particularly below </a:t>
          </a:r>
          <a:r>
            <a:rPr lang="en-GB" sz="2000" noProof="0" dirty="0" smtClean="0">
              <a:sym typeface="Symbol"/>
            </a:rPr>
            <a:t> 20 K and above  1300 K</a:t>
          </a:r>
          <a:endParaRPr lang="en-GB" sz="2000" noProof="0" dirty="0"/>
        </a:p>
      </dgm:t>
    </dgm:pt>
    <dgm:pt modelId="{06D6A4BE-C5AE-4EF3-9A05-B7A2D6DB01FD}" type="parTrans" cxnId="{E2BA0234-3FF9-475D-8BBB-1E97A93059D9}">
      <dgm:prSet/>
      <dgm:spPr/>
      <dgm:t>
        <a:bodyPr/>
        <a:lstStyle/>
        <a:p>
          <a:endParaRPr lang="en-GB" noProof="0"/>
        </a:p>
      </dgm:t>
    </dgm:pt>
    <dgm:pt modelId="{D2E7C4C1-7A85-4FF4-8B21-807E552EA6D7}" type="sibTrans" cxnId="{E2BA0234-3FF9-475D-8BBB-1E97A93059D9}">
      <dgm:prSet/>
      <dgm:spPr/>
      <dgm:t>
        <a:bodyPr/>
        <a:lstStyle/>
        <a:p>
          <a:endParaRPr lang="en-GB" noProof="0"/>
        </a:p>
      </dgm:t>
    </dgm:pt>
    <dgm:pt modelId="{1C318D64-4CE6-4307-89BF-809A8560B296}">
      <dgm:prSet custT="1"/>
      <dgm:spPr/>
      <dgm:t>
        <a:bodyPr/>
        <a:lstStyle/>
        <a:p>
          <a:r>
            <a:rPr lang="en-GB" sz="2000" noProof="0" dirty="0" smtClean="0"/>
            <a:t>No immediate impact on the status of ITS-90 and PLTS-2000 </a:t>
          </a:r>
          <a:endParaRPr lang="en-GB" sz="2000" noProof="0" dirty="0"/>
        </a:p>
      </dgm:t>
    </dgm:pt>
    <dgm:pt modelId="{452F6AA5-17AC-4D47-92BD-61F7AED4A49F}" type="parTrans" cxnId="{E72D30F4-1C20-496E-B43F-47A7DD0A2B9C}">
      <dgm:prSet/>
      <dgm:spPr/>
      <dgm:t>
        <a:bodyPr/>
        <a:lstStyle/>
        <a:p>
          <a:endParaRPr lang="en-GB" noProof="0"/>
        </a:p>
      </dgm:t>
    </dgm:pt>
    <dgm:pt modelId="{34BD99C1-230E-4F3A-BEB2-E71A061625D1}" type="sibTrans" cxnId="{E72D30F4-1C20-496E-B43F-47A7DD0A2B9C}">
      <dgm:prSet/>
      <dgm:spPr/>
      <dgm:t>
        <a:bodyPr/>
        <a:lstStyle/>
        <a:p>
          <a:endParaRPr lang="en-GB" noProof="0"/>
        </a:p>
      </dgm:t>
    </dgm:pt>
    <dgm:pt modelId="{C3D689EC-BB4C-4EF1-B28C-9C8B3211FC67}">
      <dgm:prSet custT="1"/>
      <dgm:spPr/>
      <dgm:t>
        <a:bodyPr/>
        <a:lstStyle/>
        <a:p>
          <a:r>
            <a:rPr lang="en-GB" sz="2000" dirty="0" smtClean="0"/>
            <a:t>Most precise temperature measurements from about 25 K to 1235 K will continue to be traceable to SPRTs calibrated according to the ITS‑90</a:t>
          </a:r>
          <a:r>
            <a:rPr lang="en-GB" sz="2000" noProof="0" dirty="0" smtClean="0"/>
            <a:t> </a:t>
          </a:r>
          <a:endParaRPr lang="en-GB" sz="2000" noProof="0" dirty="0"/>
        </a:p>
      </dgm:t>
    </dgm:pt>
    <dgm:pt modelId="{BCBEF121-37C3-4B14-A0C9-B101FC8E38B5}" type="parTrans" cxnId="{D818283A-D04C-4A9E-A7DD-57D34A048659}">
      <dgm:prSet/>
      <dgm:spPr/>
      <dgm:t>
        <a:bodyPr/>
        <a:lstStyle/>
        <a:p>
          <a:endParaRPr lang="de-DE"/>
        </a:p>
      </dgm:t>
    </dgm:pt>
    <dgm:pt modelId="{A6FBC032-35E4-41E3-9204-92E1E6F246B6}" type="sibTrans" cxnId="{D818283A-D04C-4A9E-A7DD-57D34A048659}">
      <dgm:prSet/>
      <dgm:spPr/>
      <dgm:t>
        <a:bodyPr/>
        <a:lstStyle/>
        <a:p>
          <a:endParaRPr lang="de-DE"/>
        </a:p>
      </dgm:t>
    </dgm:pt>
    <dgm:pt modelId="{76BE10A0-6608-4359-840A-57BBB8F4F2B0}">
      <dgm:prSet custT="1"/>
      <dgm:spPr/>
      <dgm:t>
        <a:bodyPr/>
        <a:lstStyle/>
        <a:p>
          <a:r>
            <a:rPr lang="en-GB" sz="2000" dirty="0" smtClean="0"/>
            <a:t>Relative uncertainty in the determination of </a:t>
          </a:r>
          <a:r>
            <a:rPr lang="en-GB" sz="2000" i="1" dirty="0" smtClean="0"/>
            <a:t>k</a:t>
          </a:r>
          <a:r>
            <a:rPr lang="en-GB" sz="2000" dirty="0" smtClean="0"/>
            <a:t> is transferred to </a:t>
          </a:r>
          <a:r>
            <a:rPr lang="en-GB" sz="2000" i="1" dirty="0" smtClean="0"/>
            <a:t>T</a:t>
          </a:r>
          <a:r>
            <a:rPr lang="en-GB" sz="2000" baseline="-25000" dirty="0" smtClean="0"/>
            <a:t>TPW</a:t>
          </a:r>
          <a:endParaRPr lang="de-DE" sz="2000" dirty="0"/>
        </a:p>
      </dgm:t>
    </dgm:pt>
    <dgm:pt modelId="{FD33D782-DECB-4589-B7C7-5AE019F89A93}" type="parTrans" cxnId="{4138E9EB-FFDA-4F79-90A7-BDB497C6CEF0}">
      <dgm:prSet/>
      <dgm:spPr/>
      <dgm:t>
        <a:bodyPr/>
        <a:lstStyle/>
        <a:p>
          <a:endParaRPr lang="de-DE"/>
        </a:p>
      </dgm:t>
    </dgm:pt>
    <dgm:pt modelId="{9DFBB4DB-B01F-46F5-83A9-C9CDE107C069}" type="sibTrans" cxnId="{4138E9EB-FFDA-4F79-90A7-BDB497C6CEF0}">
      <dgm:prSet/>
      <dgm:spPr/>
      <dgm:t>
        <a:bodyPr/>
        <a:lstStyle/>
        <a:p>
          <a:endParaRPr lang="de-DE"/>
        </a:p>
      </dgm:t>
    </dgm:pt>
    <dgm:pt modelId="{B307D636-43F5-4611-8467-641A70CF75D2}">
      <dgm:prSet custT="1"/>
      <dgm:spPr/>
      <dgm:t>
        <a:bodyPr/>
        <a:lstStyle/>
        <a:p>
          <a:r>
            <a:rPr lang="en-GB" sz="2000" noProof="0" dirty="0" smtClean="0"/>
            <a:t>The </a:t>
          </a:r>
          <a:r>
            <a:rPr lang="en-GB" sz="2000" i="1" noProof="0" dirty="0" smtClean="0"/>
            <a:t>T</a:t>
          </a:r>
          <a:r>
            <a:rPr lang="en-GB" sz="2000" baseline="-25000" noProof="0" dirty="0" smtClean="0"/>
            <a:t>TPW</a:t>
          </a:r>
          <a:r>
            <a:rPr lang="en-GB" sz="2000" noProof="0" dirty="0" smtClean="0"/>
            <a:t> value will not change in the foreseeable future</a:t>
          </a:r>
          <a:endParaRPr lang="en-GB" sz="2000" noProof="0" dirty="0"/>
        </a:p>
      </dgm:t>
    </dgm:pt>
    <dgm:pt modelId="{FE016053-A6DB-491A-A14D-614AA487A2FF}" type="parTrans" cxnId="{536D391A-B350-4195-B3DD-DA5AABC68840}">
      <dgm:prSet/>
      <dgm:spPr/>
      <dgm:t>
        <a:bodyPr/>
        <a:lstStyle/>
        <a:p>
          <a:endParaRPr lang="de-DE"/>
        </a:p>
      </dgm:t>
    </dgm:pt>
    <dgm:pt modelId="{B2B2FF4B-1295-46A2-8F58-01C7DD4B7532}" type="sibTrans" cxnId="{536D391A-B350-4195-B3DD-DA5AABC68840}">
      <dgm:prSet/>
      <dgm:spPr/>
      <dgm:t>
        <a:bodyPr/>
        <a:lstStyle/>
        <a:p>
          <a:endParaRPr lang="de-DE"/>
        </a:p>
      </dgm:t>
    </dgm:pt>
    <dgm:pt modelId="{2D890E3D-EF98-4F27-9E1B-3304DB56E73A}">
      <dgm:prSet custT="1"/>
      <dgm:spPr/>
      <dgm:t>
        <a:bodyPr/>
        <a:lstStyle/>
        <a:p>
          <a:pPr>
            <a:spcAft>
              <a:spcPts val="0"/>
            </a:spcAft>
          </a:pPr>
          <a:r>
            <a:rPr lang="en-GB" sz="2000" noProof="0" dirty="0" smtClean="0"/>
            <a:t>Definition independent of any material, no favoured fixed point,</a:t>
          </a:r>
        </a:p>
        <a:p>
          <a:pPr>
            <a:spcAft>
              <a:spcPct val="35000"/>
            </a:spcAft>
          </a:pPr>
          <a:r>
            <a:rPr lang="en-GB" sz="2000" noProof="0" dirty="0" smtClean="0"/>
            <a:t>no favoured measurement method, no error propagation from TPW</a:t>
          </a:r>
          <a:endParaRPr lang="en-GB" sz="2000" noProof="0" dirty="0"/>
        </a:p>
      </dgm:t>
    </dgm:pt>
    <dgm:pt modelId="{667ECE44-EB0D-40D3-B376-AB6B742C4AAF}" type="parTrans" cxnId="{F8F33319-61B9-42EF-AB26-676DC9E275B1}">
      <dgm:prSet/>
      <dgm:spPr/>
      <dgm:t>
        <a:bodyPr/>
        <a:lstStyle/>
        <a:p>
          <a:endParaRPr lang="de-DE"/>
        </a:p>
      </dgm:t>
    </dgm:pt>
    <dgm:pt modelId="{DA6EA3DD-CE77-4786-AF89-BCBF5BE1163E}" type="sibTrans" cxnId="{F8F33319-61B9-42EF-AB26-676DC9E275B1}">
      <dgm:prSet/>
      <dgm:spPr/>
      <dgm:t>
        <a:bodyPr/>
        <a:lstStyle/>
        <a:p>
          <a:endParaRPr lang="de-DE"/>
        </a:p>
      </dgm:t>
    </dgm:pt>
    <dgm:pt modelId="{285677B4-1D46-46AF-8C0C-7C1B89535ED6}" type="pres">
      <dgm:prSet presAssocID="{C6E8421A-6D3D-4776-8961-0FAE9F2994E6}" presName="linear" presStyleCnt="0">
        <dgm:presLayoutVars>
          <dgm:animLvl val="lvl"/>
          <dgm:resizeHandles val="exact"/>
        </dgm:presLayoutVars>
      </dgm:prSet>
      <dgm:spPr/>
      <dgm:t>
        <a:bodyPr/>
        <a:lstStyle/>
        <a:p>
          <a:endParaRPr lang="de-DE"/>
        </a:p>
      </dgm:t>
    </dgm:pt>
    <dgm:pt modelId="{D1DB3F22-5BEA-48F9-8672-AB7A58631A07}" type="pres">
      <dgm:prSet presAssocID="{16EE5BCD-F639-4E1F-A1EA-33CE1CBC2DCD}" presName="parentText" presStyleLbl="node1" presStyleIdx="0" presStyleCnt="7" custScaleY="34465">
        <dgm:presLayoutVars>
          <dgm:chMax val="0"/>
          <dgm:bulletEnabled val="1"/>
        </dgm:presLayoutVars>
      </dgm:prSet>
      <dgm:spPr/>
      <dgm:t>
        <a:bodyPr/>
        <a:lstStyle/>
        <a:p>
          <a:endParaRPr lang="de-DE"/>
        </a:p>
      </dgm:t>
    </dgm:pt>
    <dgm:pt modelId="{4A9AFC92-6721-4CF5-B803-655A83AD3B62}" type="pres">
      <dgm:prSet presAssocID="{F347F502-E31A-4944-90CC-090ECB587CB5}" presName="spacer" presStyleCnt="0"/>
      <dgm:spPr/>
    </dgm:pt>
    <dgm:pt modelId="{6E310261-A9E4-4BA1-980B-992879E859FD}" type="pres">
      <dgm:prSet presAssocID="{0D20659D-40F0-4E6B-B867-B9E0B9966538}" presName="parentText" presStyleLbl="node1" presStyleIdx="1" presStyleCnt="7" custScaleY="35690">
        <dgm:presLayoutVars>
          <dgm:chMax val="0"/>
          <dgm:bulletEnabled val="1"/>
        </dgm:presLayoutVars>
      </dgm:prSet>
      <dgm:spPr/>
      <dgm:t>
        <a:bodyPr/>
        <a:lstStyle/>
        <a:p>
          <a:endParaRPr lang="de-DE"/>
        </a:p>
      </dgm:t>
    </dgm:pt>
    <dgm:pt modelId="{42BE3318-D559-4B96-A06A-10D9A98F0693}" type="pres">
      <dgm:prSet presAssocID="{D2E7C4C1-7A85-4FF4-8B21-807E552EA6D7}" presName="spacer" presStyleCnt="0"/>
      <dgm:spPr/>
    </dgm:pt>
    <dgm:pt modelId="{1A0EAE93-6F70-42B8-ABA6-2AF638D7F301}" type="pres">
      <dgm:prSet presAssocID="{2D890E3D-EF98-4F27-9E1B-3304DB56E73A}" presName="parentText" presStyleLbl="node1" presStyleIdx="2" presStyleCnt="7" custScaleY="56189">
        <dgm:presLayoutVars>
          <dgm:chMax val="0"/>
          <dgm:bulletEnabled val="1"/>
        </dgm:presLayoutVars>
      </dgm:prSet>
      <dgm:spPr/>
      <dgm:t>
        <a:bodyPr/>
        <a:lstStyle/>
        <a:p>
          <a:endParaRPr lang="de-DE"/>
        </a:p>
      </dgm:t>
    </dgm:pt>
    <dgm:pt modelId="{FE638FF8-C47F-4206-A2E7-82D5C5C98216}" type="pres">
      <dgm:prSet presAssocID="{DA6EA3DD-CE77-4786-AF89-BCBF5BE1163E}" presName="spacer" presStyleCnt="0"/>
      <dgm:spPr/>
    </dgm:pt>
    <dgm:pt modelId="{7C2350A2-ECA9-4994-ABAC-54FE4AE36C59}" type="pres">
      <dgm:prSet presAssocID="{1C318D64-4CE6-4307-89BF-809A8560B296}" presName="parentText" presStyleLbl="node1" presStyleIdx="3" presStyleCnt="7" custScaleY="37322">
        <dgm:presLayoutVars>
          <dgm:chMax val="0"/>
          <dgm:bulletEnabled val="1"/>
        </dgm:presLayoutVars>
      </dgm:prSet>
      <dgm:spPr/>
      <dgm:t>
        <a:bodyPr/>
        <a:lstStyle/>
        <a:p>
          <a:endParaRPr lang="de-DE"/>
        </a:p>
      </dgm:t>
    </dgm:pt>
    <dgm:pt modelId="{3F17593E-676A-457D-94C2-A36105075800}" type="pres">
      <dgm:prSet presAssocID="{34BD99C1-230E-4F3A-BEB2-E71A061625D1}" presName="spacer" presStyleCnt="0"/>
      <dgm:spPr/>
    </dgm:pt>
    <dgm:pt modelId="{93D0D050-28FF-4E8B-8C4F-C7D03C63FACF}" type="pres">
      <dgm:prSet presAssocID="{C3D689EC-BB4C-4EF1-B28C-9C8B3211FC67}" presName="parentText" presStyleLbl="node1" presStyleIdx="4" presStyleCnt="7" custScaleY="51868">
        <dgm:presLayoutVars>
          <dgm:chMax val="0"/>
          <dgm:bulletEnabled val="1"/>
        </dgm:presLayoutVars>
      </dgm:prSet>
      <dgm:spPr/>
      <dgm:t>
        <a:bodyPr/>
        <a:lstStyle/>
        <a:p>
          <a:endParaRPr lang="de-DE"/>
        </a:p>
      </dgm:t>
    </dgm:pt>
    <dgm:pt modelId="{28823CE7-8F87-42BD-B854-A876F1BB20BC}" type="pres">
      <dgm:prSet presAssocID="{A6FBC032-35E4-41E3-9204-92E1E6F246B6}" presName="spacer" presStyleCnt="0"/>
      <dgm:spPr/>
    </dgm:pt>
    <dgm:pt modelId="{023D8127-51CE-44E9-81C6-50CF5AEEC886}" type="pres">
      <dgm:prSet presAssocID="{76BE10A0-6608-4359-840A-57BBB8F4F2B0}" presName="parentText" presStyleLbl="node1" presStyleIdx="5" presStyleCnt="7" custScaleY="42798">
        <dgm:presLayoutVars>
          <dgm:chMax val="0"/>
          <dgm:bulletEnabled val="1"/>
        </dgm:presLayoutVars>
      </dgm:prSet>
      <dgm:spPr/>
      <dgm:t>
        <a:bodyPr/>
        <a:lstStyle/>
        <a:p>
          <a:endParaRPr lang="de-DE"/>
        </a:p>
      </dgm:t>
    </dgm:pt>
    <dgm:pt modelId="{B88A88EB-E4AE-4E58-A45B-F9D1620C92FE}" type="pres">
      <dgm:prSet presAssocID="{9DFBB4DB-B01F-46F5-83A9-C9CDE107C069}" presName="spacer" presStyleCnt="0"/>
      <dgm:spPr/>
    </dgm:pt>
    <dgm:pt modelId="{818F9F96-36F4-4A33-B6CE-4C8AFF31FAF1}" type="pres">
      <dgm:prSet presAssocID="{B307D636-43F5-4611-8467-641A70CF75D2}" presName="parentText" presStyleLbl="node1" presStyleIdx="6" presStyleCnt="7" custScaleY="37379">
        <dgm:presLayoutVars>
          <dgm:chMax val="0"/>
          <dgm:bulletEnabled val="1"/>
        </dgm:presLayoutVars>
      </dgm:prSet>
      <dgm:spPr/>
      <dgm:t>
        <a:bodyPr/>
        <a:lstStyle/>
        <a:p>
          <a:endParaRPr lang="de-DE"/>
        </a:p>
      </dgm:t>
    </dgm:pt>
  </dgm:ptLst>
  <dgm:cxnLst>
    <dgm:cxn modelId="{206C7412-A249-48A8-BD24-9AA1A8B07778}" type="presOf" srcId="{76BE10A0-6608-4359-840A-57BBB8F4F2B0}" destId="{023D8127-51CE-44E9-81C6-50CF5AEEC886}" srcOrd="0" destOrd="0" presId="urn:microsoft.com/office/officeart/2005/8/layout/vList2"/>
    <dgm:cxn modelId="{F867847D-5F23-4D0D-A204-FF901A203971}" type="presOf" srcId="{2D890E3D-EF98-4F27-9E1B-3304DB56E73A}" destId="{1A0EAE93-6F70-42B8-ABA6-2AF638D7F301}" srcOrd="0" destOrd="0" presId="urn:microsoft.com/office/officeart/2005/8/layout/vList2"/>
    <dgm:cxn modelId="{7CC7F187-DDA0-480D-B7B5-FE9820A0CF6C}" type="presOf" srcId="{C3D689EC-BB4C-4EF1-B28C-9C8B3211FC67}" destId="{93D0D050-28FF-4E8B-8C4F-C7D03C63FACF}" srcOrd="0" destOrd="0" presId="urn:microsoft.com/office/officeart/2005/8/layout/vList2"/>
    <dgm:cxn modelId="{E2BA0234-3FF9-475D-8BBB-1E97A93059D9}" srcId="{C6E8421A-6D3D-4776-8961-0FAE9F2994E6}" destId="{0D20659D-40F0-4E6B-B867-B9E0B9966538}" srcOrd="1" destOrd="0" parTransId="{06D6A4BE-C5AE-4EF3-9A05-B7A2D6DB01FD}" sibTransId="{D2E7C4C1-7A85-4FF4-8B21-807E552EA6D7}"/>
    <dgm:cxn modelId="{D818283A-D04C-4A9E-A7DD-57D34A048659}" srcId="{C6E8421A-6D3D-4776-8961-0FAE9F2994E6}" destId="{C3D689EC-BB4C-4EF1-B28C-9C8B3211FC67}" srcOrd="4" destOrd="0" parTransId="{BCBEF121-37C3-4B14-A0C9-B101FC8E38B5}" sibTransId="{A6FBC032-35E4-41E3-9204-92E1E6F246B6}"/>
    <dgm:cxn modelId="{BF2F66C0-C590-4715-B70F-9B65118E2BA5}" type="presOf" srcId="{1C318D64-4CE6-4307-89BF-809A8560B296}" destId="{7C2350A2-ECA9-4994-ABAC-54FE4AE36C59}" srcOrd="0" destOrd="0" presId="urn:microsoft.com/office/officeart/2005/8/layout/vList2"/>
    <dgm:cxn modelId="{E72D30F4-1C20-496E-B43F-47A7DD0A2B9C}" srcId="{C6E8421A-6D3D-4776-8961-0FAE9F2994E6}" destId="{1C318D64-4CE6-4307-89BF-809A8560B296}" srcOrd="3" destOrd="0" parTransId="{452F6AA5-17AC-4D47-92BD-61F7AED4A49F}" sibTransId="{34BD99C1-230E-4F3A-BEB2-E71A061625D1}"/>
    <dgm:cxn modelId="{536D391A-B350-4195-B3DD-DA5AABC68840}" srcId="{C6E8421A-6D3D-4776-8961-0FAE9F2994E6}" destId="{B307D636-43F5-4611-8467-641A70CF75D2}" srcOrd="6" destOrd="0" parTransId="{FE016053-A6DB-491A-A14D-614AA487A2FF}" sibTransId="{B2B2FF4B-1295-46A2-8F58-01C7DD4B7532}"/>
    <dgm:cxn modelId="{F8F33319-61B9-42EF-AB26-676DC9E275B1}" srcId="{C6E8421A-6D3D-4776-8961-0FAE9F2994E6}" destId="{2D890E3D-EF98-4F27-9E1B-3304DB56E73A}" srcOrd="2" destOrd="0" parTransId="{667ECE44-EB0D-40D3-B376-AB6B742C4AAF}" sibTransId="{DA6EA3DD-CE77-4786-AF89-BCBF5BE1163E}"/>
    <dgm:cxn modelId="{6A34E764-9826-4A43-8188-9D0EB69BF684}" type="presOf" srcId="{B307D636-43F5-4611-8467-641A70CF75D2}" destId="{818F9F96-36F4-4A33-B6CE-4C8AFF31FAF1}" srcOrd="0" destOrd="0" presId="urn:microsoft.com/office/officeart/2005/8/layout/vList2"/>
    <dgm:cxn modelId="{4138E9EB-FFDA-4F79-90A7-BDB497C6CEF0}" srcId="{C6E8421A-6D3D-4776-8961-0FAE9F2994E6}" destId="{76BE10A0-6608-4359-840A-57BBB8F4F2B0}" srcOrd="5" destOrd="0" parTransId="{FD33D782-DECB-4589-B7C7-5AE019F89A93}" sibTransId="{9DFBB4DB-B01F-46F5-83A9-C9CDE107C069}"/>
    <dgm:cxn modelId="{0E60F11C-5453-4F9A-9711-9D55DBB9CD55}" type="presOf" srcId="{16EE5BCD-F639-4E1F-A1EA-33CE1CBC2DCD}" destId="{D1DB3F22-5BEA-48F9-8672-AB7A58631A07}" srcOrd="0" destOrd="0" presId="urn:microsoft.com/office/officeart/2005/8/layout/vList2"/>
    <dgm:cxn modelId="{E986780B-A50B-425E-831E-E5479CF2863E}" srcId="{C6E8421A-6D3D-4776-8961-0FAE9F2994E6}" destId="{16EE5BCD-F639-4E1F-A1EA-33CE1CBC2DCD}" srcOrd="0" destOrd="0" parTransId="{24673EF2-D0EA-41E0-847A-C435D6C74EE9}" sibTransId="{F347F502-E31A-4944-90CC-090ECB587CB5}"/>
    <dgm:cxn modelId="{6A81B223-98B4-49B3-A95A-C86A93F01161}" type="presOf" srcId="{0D20659D-40F0-4E6B-B867-B9E0B9966538}" destId="{6E310261-A9E4-4BA1-980B-992879E859FD}" srcOrd="0" destOrd="0" presId="urn:microsoft.com/office/officeart/2005/8/layout/vList2"/>
    <dgm:cxn modelId="{48797B21-12A9-4AFB-9BEB-238BBBA98398}" type="presOf" srcId="{C6E8421A-6D3D-4776-8961-0FAE9F2994E6}" destId="{285677B4-1D46-46AF-8C0C-7C1B89535ED6}" srcOrd="0" destOrd="0" presId="urn:microsoft.com/office/officeart/2005/8/layout/vList2"/>
    <dgm:cxn modelId="{77DC9FEF-2733-4DC3-A3A8-8599AAF70C04}" type="presParOf" srcId="{285677B4-1D46-46AF-8C0C-7C1B89535ED6}" destId="{D1DB3F22-5BEA-48F9-8672-AB7A58631A07}" srcOrd="0" destOrd="0" presId="urn:microsoft.com/office/officeart/2005/8/layout/vList2"/>
    <dgm:cxn modelId="{A35CD39D-9028-457D-912C-7A90FC568CCF}" type="presParOf" srcId="{285677B4-1D46-46AF-8C0C-7C1B89535ED6}" destId="{4A9AFC92-6721-4CF5-B803-655A83AD3B62}" srcOrd="1" destOrd="0" presId="urn:microsoft.com/office/officeart/2005/8/layout/vList2"/>
    <dgm:cxn modelId="{96CF911F-6833-4BEC-B359-C8BAD1192F8D}" type="presParOf" srcId="{285677B4-1D46-46AF-8C0C-7C1B89535ED6}" destId="{6E310261-A9E4-4BA1-980B-992879E859FD}" srcOrd="2" destOrd="0" presId="urn:microsoft.com/office/officeart/2005/8/layout/vList2"/>
    <dgm:cxn modelId="{71398581-FC3E-4F8D-9671-ED1A24B3041E}" type="presParOf" srcId="{285677B4-1D46-46AF-8C0C-7C1B89535ED6}" destId="{42BE3318-D559-4B96-A06A-10D9A98F0693}" srcOrd="3" destOrd="0" presId="urn:microsoft.com/office/officeart/2005/8/layout/vList2"/>
    <dgm:cxn modelId="{9DCCF5B0-BD4D-4467-A878-80A8ABCFEC61}" type="presParOf" srcId="{285677B4-1D46-46AF-8C0C-7C1B89535ED6}" destId="{1A0EAE93-6F70-42B8-ABA6-2AF638D7F301}" srcOrd="4" destOrd="0" presId="urn:microsoft.com/office/officeart/2005/8/layout/vList2"/>
    <dgm:cxn modelId="{35775127-5628-4DB4-B959-998805DE7794}" type="presParOf" srcId="{285677B4-1D46-46AF-8C0C-7C1B89535ED6}" destId="{FE638FF8-C47F-4206-A2E7-82D5C5C98216}" srcOrd="5" destOrd="0" presId="urn:microsoft.com/office/officeart/2005/8/layout/vList2"/>
    <dgm:cxn modelId="{04A37863-6069-48CF-99AD-290A79FF9443}" type="presParOf" srcId="{285677B4-1D46-46AF-8C0C-7C1B89535ED6}" destId="{7C2350A2-ECA9-4994-ABAC-54FE4AE36C59}" srcOrd="6" destOrd="0" presId="urn:microsoft.com/office/officeart/2005/8/layout/vList2"/>
    <dgm:cxn modelId="{D3A8D94E-4910-44CA-BCD3-88E75B986AC3}" type="presParOf" srcId="{285677B4-1D46-46AF-8C0C-7C1B89535ED6}" destId="{3F17593E-676A-457D-94C2-A36105075800}" srcOrd="7" destOrd="0" presId="urn:microsoft.com/office/officeart/2005/8/layout/vList2"/>
    <dgm:cxn modelId="{6668B1F8-E247-4EC9-8F71-095265D10FB4}" type="presParOf" srcId="{285677B4-1D46-46AF-8C0C-7C1B89535ED6}" destId="{93D0D050-28FF-4E8B-8C4F-C7D03C63FACF}" srcOrd="8" destOrd="0" presId="urn:microsoft.com/office/officeart/2005/8/layout/vList2"/>
    <dgm:cxn modelId="{D5741E1D-A347-4916-969D-46ED6A725131}" type="presParOf" srcId="{285677B4-1D46-46AF-8C0C-7C1B89535ED6}" destId="{28823CE7-8F87-42BD-B854-A876F1BB20BC}" srcOrd="9" destOrd="0" presId="urn:microsoft.com/office/officeart/2005/8/layout/vList2"/>
    <dgm:cxn modelId="{5546E14B-31F2-4782-94B3-5930059B51DA}" type="presParOf" srcId="{285677B4-1D46-46AF-8C0C-7C1B89535ED6}" destId="{023D8127-51CE-44E9-81C6-50CF5AEEC886}" srcOrd="10" destOrd="0" presId="urn:microsoft.com/office/officeart/2005/8/layout/vList2"/>
    <dgm:cxn modelId="{93349520-8809-4F5F-B2F1-E528E83145A1}" type="presParOf" srcId="{285677B4-1D46-46AF-8C0C-7C1B89535ED6}" destId="{B88A88EB-E4AE-4E58-A45B-F9D1620C92FE}" srcOrd="11" destOrd="0" presId="urn:microsoft.com/office/officeart/2005/8/layout/vList2"/>
    <dgm:cxn modelId="{8C519D19-E717-473F-80C6-FCD4E4B7732B}" type="presParOf" srcId="{285677B4-1D46-46AF-8C0C-7C1B89535ED6}" destId="{818F9F96-36F4-4A33-B6CE-4C8AFF31FAF1}" srcOrd="12"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B3FE59-CC0E-431B-B0D3-BC1D79F977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AA4E372F-D4A8-43DE-A6B5-9790ACC2A6A3}">
      <dgm:prSet phldrT="[Text]" custT="1"/>
      <dgm:spPr>
        <a:solidFill>
          <a:srgbClr val="44B1E8"/>
        </a:solidFill>
      </dgm:spPr>
      <dgm:t>
        <a:bodyPr/>
        <a:lstStyle/>
        <a:p>
          <a:r>
            <a:rPr lang="en-GB" sz="1800" noProof="0" dirty="0" smtClean="0"/>
            <a:t>Thermometers based on well-understood physical systems, for which the </a:t>
          </a:r>
          <a:r>
            <a:rPr lang="en-GB" sz="1800" noProof="0" dirty="0" smtClean="0">
              <a:solidFill>
                <a:srgbClr val="000000"/>
              </a:solidFill>
            </a:rPr>
            <a:t>equation of state </a:t>
          </a:r>
          <a:r>
            <a:rPr lang="en-GB" sz="1800" noProof="0" dirty="0" smtClean="0"/>
            <a:t>describing the relation between </a:t>
          </a:r>
          <a:r>
            <a:rPr lang="en-GB" sz="1800" i="1" noProof="0" dirty="0" smtClean="0"/>
            <a:t>T</a:t>
          </a:r>
          <a:r>
            <a:rPr lang="en-GB" sz="1800" noProof="0" dirty="0" smtClean="0"/>
            <a:t> and other independent quantities can be written down explicitly </a:t>
          </a:r>
          <a:r>
            <a:rPr lang="en-GB" sz="1800" noProof="0" dirty="0" smtClean="0">
              <a:solidFill>
                <a:srgbClr val="000000"/>
              </a:solidFill>
            </a:rPr>
            <a:t>without unknown constants</a:t>
          </a:r>
          <a:endParaRPr lang="en-GB" sz="1800" i="1" noProof="0" dirty="0">
            <a:solidFill>
              <a:srgbClr val="000000"/>
            </a:solidFill>
          </a:endParaRPr>
        </a:p>
      </dgm:t>
    </dgm:pt>
    <dgm:pt modelId="{D1F6FB8B-66E3-4CF0-B0E5-74B0862C19CB}" type="parTrans" cxnId="{BD05BF03-DD94-4CC0-A47E-6A198B6752C6}">
      <dgm:prSet/>
      <dgm:spPr/>
      <dgm:t>
        <a:bodyPr/>
        <a:lstStyle/>
        <a:p>
          <a:endParaRPr lang="en-GB" sz="1800" noProof="0"/>
        </a:p>
      </dgm:t>
    </dgm:pt>
    <dgm:pt modelId="{CD464866-3A5E-461C-832C-76D773D51452}" type="sibTrans" cxnId="{BD05BF03-DD94-4CC0-A47E-6A198B6752C6}">
      <dgm:prSet/>
      <dgm:spPr/>
      <dgm:t>
        <a:bodyPr/>
        <a:lstStyle/>
        <a:p>
          <a:endParaRPr lang="en-GB" sz="1800" noProof="0"/>
        </a:p>
      </dgm:t>
    </dgm:pt>
    <dgm:pt modelId="{1F79AF64-D8A0-482D-A645-9B457D19710A}">
      <dgm:prSet phldrT="[Text]" custT="1"/>
      <dgm:spPr>
        <a:solidFill>
          <a:srgbClr val="44B1E8"/>
        </a:solidFill>
      </dgm:spPr>
      <dgm:t>
        <a:bodyPr/>
        <a:lstStyle/>
        <a:p>
          <a:r>
            <a:rPr lang="en-GB" sz="1800" noProof="0" dirty="0" smtClean="0">
              <a:solidFill>
                <a:srgbClr val="000000"/>
              </a:solidFill>
            </a:rPr>
            <a:t>Absolute </a:t>
          </a:r>
          <a:r>
            <a:rPr lang="en-GB" sz="1800" noProof="0" dirty="0" smtClean="0">
              <a:solidFill>
                <a:srgbClr val="000000"/>
              </a:solidFill>
              <a:sym typeface="Symbol"/>
            </a:rPr>
            <a:t></a:t>
          </a:r>
          <a:r>
            <a:rPr lang="en-GB" sz="1800" noProof="0" dirty="0" smtClean="0">
              <a:solidFill>
                <a:srgbClr val="000000"/>
              </a:solidFill>
            </a:rPr>
            <a:t> relative </a:t>
          </a:r>
          <a:r>
            <a:rPr lang="en-GB" sz="1800" noProof="0" dirty="0" smtClean="0"/>
            <a:t>primary thermometry</a:t>
          </a:r>
          <a:endParaRPr lang="en-GB" sz="1800" i="1" noProof="0" dirty="0">
            <a:solidFill>
              <a:schemeClr val="bg1"/>
            </a:solidFill>
          </a:endParaRPr>
        </a:p>
      </dgm:t>
    </dgm:pt>
    <dgm:pt modelId="{B1E9D360-B3CD-4526-89F6-0ED958042BD9}" type="parTrans" cxnId="{630BBB85-8D1A-4F96-90B1-00A09BB8AE63}">
      <dgm:prSet/>
      <dgm:spPr/>
      <dgm:t>
        <a:bodyPr/>
        <a:lstStyle/>
        <a:p>
          <a:endParaRPr lang="en-GB" sz="1800" noProof="0"/>
        </a:p>
      </dgm:t>
    </dgm:pt>
    <dgm:pt modelId="{DF1B97C2-E7AD-4558-8A4D-B5CE3E6B290C}" type="sibTrans" cxnId="{630BBB85-8D1A-4F96-90B1-00A09BB8AE63}">
      <dgm:prSet/>
      <dgm:spPr/>
      <dgm:t>
        <a:bodyPr/>
        <a:lstStyle/>
        <a:p>
          <a:endParaRPr lang="en-GB" sz="1800" noProof="0"/>
        </a:p>
      </dgm:t>
    </dgm:pt>
    <dgm:pt modelId="{92E71F83-D3E8-4434-BB78-2033504017C9}">
      <dgm:prSet phldrT="[Text]" custT="1"/>
      <dgm:spPr/>
      <dgm:t>
        <a:bodyPr/>
        <a:lstStyle/>
        <a:p>
          <a:endParaRPr lang="en-GB" sz="1800" noProof="0" dirty="0"/>
        </a:p>
      </dgm:t>
    </dgm:pt>
    <dgm:pt modelId="{07ABE880-8EBD-4524-856F-4BEA9231DD44}" type="parTrans" cxnId="{C23D45ED-0A62-4956-BAE4-C80FD9557340}">
      <dgm:prSet/>
      <dgm:spPr/>
      <dgm:t>
        <a:bodyPr/>
        <a:lstStyle/>
        <a:p>
          <a:endParaRPr lang="en-GB" sz="1800" noProof="0"/>
        </a:p>
      </dgm:t>
    </dgm:pt>
    <dgm:pt modelId="{60377F0B-F6B5-4471-B049-D53129F43326}" type="sibTrans" cxnId="{C23D45ED-0A62-4956-BAE4-C80FD9557340}">
      <dgm:prSet/>
      <dgm:spPr/>
      <dgm:t>
        <a:bodyPr/>
        <a:lstStyle/>
        <a:p>
          <a:endParaRPr lang="en-GB" sz="1800" noProof="0"/>
        </a:p>
      </dgm:t>
    </dgm:pt>
    <dgm:pt modelId="{48813E7C-0B75-4459-91A6-A79803E85D16}">
      <dgm:prSet phldrT="[Text]" custT="1"/>
      <dgm:spPr/>
      <dgm:t>
        <a:bodyPr/>
        <a:lstStyle/>
        <a:p>
          <a:endParaRPr lang="en-GB" sz="1800" noProof="0" dirty="0"/>
        </a:p>
      </dgm:t>
    </dgm:pt>
    <dgm:pt modelId="{8D9CE80D-09B3-46FB-8518-578FA2142727}" type="parTrans" cxnId="{5D2402D5-A2DD-47F0-A25A-E0FD1489F0BC}">
      <dgm:prSet/>
      <dgm:spPr/>
      <dgm:t>
        <a:bodyPr/>
        <a:lstStyle/>
        <a:p>
          <a:endParaRPr lang="en-GB" sz="1800" noProof="0"/>
        </a:p>
      </dgm:t>
    </dgm:pt>
    <dgm:pt modelId="{EA7558A4-75D6-4B85-B97F-6977F10E91DF}" type="sibTrans" cxnId="{5D2402D5-A2DD-47F0-A25A-E0FD1489F0BC}">
      <dgm:prSet/>
      <dgm:spPr/>
      <dgm:t>
        <a:bodyPr/>
        <a:lstStyle/>
        <a:p>
          <a:endParaRPr lang="en-GB" sz="1800" noProof="0"/>
        </a:p>
      </dgm:t>
    </dgm:pt>
    <dgm:pt modelId="{9F06B83E-91C6-4FA2-86F1-3AC4E53C36AB}">
      <dgm:prSet phldrT="[Text]" custT="1"/>
      <dgm:spPr/>
      <dgm:t>
        <a:bodyPr/>
        <a:lstStyle/>
        <a:p>
          <a:r>
            <a:rPr lang="en-GB" sz="1800" noProof="0" dirty="0" smtClean="0"/>
            <a:t>Relative primary thermometry: Use of fixed points, for which values of </a:t>
          </a:r>
          <a:r>
            <a:rPr lang="en-GB" sz="1800" i="1" noProof="0" dirty="0" smtClean="0"/>
            <a:t>T</a:t>
          </a:r>
          <a:r>
            <a:rPr lang="en-GB" sz="1800" noProof="0" dirty="0" smtClean="0"/>
            <a:t> and their uncertainties are known from previous primary thermometry</a:t>
          </a:r>
          <a:endParaRPr lang="en-GB" sz="1800" noProof="0" dirty="0"/>
        </a:p>
      </dgm:t>
    </dgm:pt>
    <dgm:pt modelId="{FD389952-0F43-4EA1-8319-7EFF2368D66B}" type="parTrans" cxnId="{04047D38-FDFB-475B-A554-689ACE7F3001}">
      <dgm:prSet/>
      <dgm:spPr/>
      <dgm:t>
        <a:bodyPr/>
        <a:lstStyle/>
        <a:p>
          <a:endParaRPr lang="en-GB" sz="1800" noProof="0"/>
        </a:p>
      </dgm:t>
    </dgm:pt>
    <dgm:pt modelId="{90AEB237-1D9E-4F5B-B0C6-815D5A7CBBB0}" type="sibTrans" cxnId="{04047D38-FDFB-475B-A554-689ACE7F3001}">
      <dgm:prSet/>
      <dgm:spPr/>
      <dgm:t>
        <a:bodyPr/>
        <a:lstStyle/>
        <a:p>
          <a:endParaRPr lang="en-GB" sz="1800" noProof="0"/>
        </a:p>
      </dgm:t>
    </dgm:pt>
    <dgm:pt modelId="{592BD370-F643-4CC0-835B-6946E143E2A3}">
      <dgm:prSet phldrT="[Text]" custT="1"/>
      <dgm:spPr/>
      <dgm:t>
        <a:bodyPr/>
        <a:lstStyle/>
        <a:p>
          <a:r>
            <a:rPr lang="en-GB" sz="1800" noProof="0" dirty="0" smtClean="0"/>
            <a:t>Absolute primary thermometry: Measurement directly in terms of the definition using the value of </a:t>
          </a:r>
          <a:r>
            <a:rPr lang="en-GB" sz="1800" i="1" noProof="0" dirty="0" smtClean="0"/>
            <a:t>k</a:t>
          </a:r>
          <a:r>
            <a:rPr lang="en-GB" sz="1800" noProof="0" dirty="0" smtClean="0"/>
            <a:t>, no reference to any fixed point. </a:t>
          </a:r>
          <a:endParaRPr lang="en-GB" sz="1800" baseline="-25000" noProof="0" dirty="0"/>
        </a:p>
      </dgm:t>
    </dgm:pt>
    <dgm:pt modelId="{D5DEC74F-3E9A-4233-B1F3-717960A440EE}" type="sibTrans" cxnId="{343DD47D-092E-448A-B4EB-8B1F3F28EA4A}">
      <dgm:prSet/>
      <dgm:spPr/>
      <dgm:t>
        <a:bodyPr/>
        <a:lstStyle/>
        <a:p>
          <a:endParaRPr lang="de-DE" sz="1800"/>
        </a:p>
      </dgm:t>
    </dgm:pt>
    <dgm:pt modelId="{A843CF7F-AAA4-4D9D-A8A2-827BED64DB7B}" type="parTrans" cxnId="{343DD47D-092E-448A-B4EB-8B1F3F28EA4A}">
      <dgm:prSet/>
      <dgm:spPr/>
      <dgm:t>
        <a:bodyPr/>
        <a:lstStyle/>
        <a:p>
          <a:endParaRPr lang="de-DE" sz="1800"/>
        </a:p>
      </dgm:t>
    </dgm:pt>
    <dgm:pt modelId="{FB5D658C-96F8-4338-9DB9-747DCB1E3E8E}">
      <dgm:prSet custT="1"/>
      <dgm:spPr>
        <a:solidFill>
          <a:srgbClr val="44B1E8"/>
        </a:solidFill>
      </dgm:spPr>
      <dgm:t>
        <a:bodyPr/>
        <a:lstStyle/>
        <a:p>
          <a:r>
            <a:rPr lang="en-GB" sz="1800" noProof="0" dirty="0" smtClean="0">
              <a:solidFill>
                <a:srgbClr val="000000"/>
              </a:solidFill>
            </a:rPr>
            <a:t>Brief descriptions </a:t>
          </a:r>
          <a:r>
            <a:rPr lang="en-GB" sz="1800" noProof="0" dirty="0" smtClean="0"/>
            <a:t>for AGT, RT, PGT (DCGT, RIGT), JNT</a:t>
          </a:r>
          <a:endParaRPr lang="en-GB" sz="1800" noProof="0" dirty="0"/>
        </a:p>
      </dgm:t>
    </dgm:pt>
    <dgm:pt modelId="{00C5739A-493B-429A-B766-56568A800A36}" type="parTrans" cxnId="{BDF4DEFF-F26A-4F35-B43B-77F41429E5BF}">
      <dgm:prSet/>
      <dgm:spPr/>
      <dgm:t>
        <a:bodyPr/>
        <a:lstStyle/>
        <a:p>
          <a:endParaRPr lang="de-DE" sz="1800"/>
        </a:p>
      </dgm:t>
    </dgm:pt>
    <dgm:pt modelId="{9CCA443C-89B6-4735-8502-0227E49DAE91}" type="sibTrans" cxnId="{BDF4DEFF-F26A-4F35-B43B-77F41429E5BF}">
      <dgm:prSet/>
      <dgm:spPr/>
      <dgm:t>
        <a:bodyPr/>
        <a:lstStyle/>
        <a:p>
          <a:endParaRPr lang="de-DE" sz="1800"/>
        </a:p>
      </dgm:t>
    </dgm:pt>
    <dgm:pt modelId="{7857F908-4F07-4403-A58E-749C2E1C94C0}">
      <dgm:prSet custT="1"/>
      <dgm:spPr>
        <a:solidFill>
          <a:srgbClr val="44B1E8"/>
        </a:solidFill>
      </dgm:spPr>
      <dgm:t>
        <a:bodyPr/>
        <a:lstStyle/>
        <a:p>
          <a:r>
            <a:rPr lang="en-GB" sz="1800" noProof="0" dirty="0" smtClean="0">
              <a:solidFill>
                <a:srgbClr val="000000"/>
              </a:solidFill>
            </a:rPr>
            <a:t>Appendices/references</a:t>
          </a:r>
          <a:r>
            <a:rPr lang="en-GB" sz="1800" noProof="0" dirty="0" smtClean="0"/>
            <a:t> for AGT, RT, PGT (DCGT, RIGT), JNT</a:t>
          </a:r>
          <a:endParaRPr lang="en-GB" sz="1800" noProof="0" dirty="0"/>
        </a:p>
      </dgm:t>
    </dgm:pt>
    <dgm:pt modelId="{B22AF0CD-0229-4322-ACDE-023534DEE549}" type="parTrans" cxnId="{DF848111-0BD1-46E3-B8A6-BD83CFC8D45E}">
      <dgm:prSet/>
      <dgm:spPr/>
      <dgm:t>
        <a:bodyPr/>
        <a:lstStyle/>
        <a:p>
          <a:endParaRPr lang="de-DE" sz="1800"/>
        </a:p>
      </dgm:t>
    </dgm:pt>
    <dgm:pt modelId="{11CEDC0E-B6C3-48AE-BF5F-013663D79AD4}" type="sibTrans" cxnId="{DF848111-0BD1-46E3-B8A6-BD83CFC8D45E}">
      <dgm:prSet/>
      <dgm:spPr/>
      <dgm:t>
        <a:bodyPr/>
        <a:lstStyle/>
        <a:p>
          <a:endParaRPr lang="de-DE" sz="1800"/>
        </a:p>
      </dgm:t>
    </dgm:pt>
    <dgm:pt modelId="{075B3A5A-EBB6-449C-B91B-DC8621D1C6D0}" type="pres">
      <dgm:prSet presAssocID="{D0B3FE59-CC0E-431B-B0D3-BC1D79F97750}" presName="linear" presStyleCnt="0">
        <dgm:presLayoutVars>
          <dgm:animLvl val="lvl"/>
          <dgm:resizeHandles val="exact"/>
        </dgm:presLayoutVars>
      </dgm:prSet>
      <dgm:spPr/>
      <dgm:t>
        <a:bodyPr/>
        <a:lstStyle/>
        <a:p>
          <a:endParaRPr lang="de-DE"/>
        </a:p>
      </dgm:t>
    </dgm:pt>
    <dgm:pt modelId="{3C07719A-32FD-4DA8-B27C-63076624BB8B}" type="pres">
      <dgm:prSet presAssocID="{AA4E372F-D4A8-43DE-A6B5-9790ACC2A6A3}" presName="parentText" presStyleLbl="node1" presStyleIdx="0" presStyleCnt="4" custScaleY="81704">
        <dgm:presLayoutVars>
          <dgm:chMax val="0"/>
          <dgm:bulletEnabled val="1"/>
        </dgm:presLayoutVars>
      </dgm:prSet>
      <dgm:spPr/>
      <dgm:t>
        <a:bodyPr/>
        <a:lstStyle/>
        <a:p>
          <a:endParaRPr lang="de-DE"/>
        </a:p>
      </dgm:t>
    </dgm:pt>
    <dgm:pt modelId="{892D02F1-CD27-423A-98E7-1166D5297BD2}" type="pres">
      <dgm:prSet presAssocID="{CD464866-3A5E-461C-832C-76D773D51452}" presName="spacer" presStyleCnt="0"/>
      <dgm:spPr/>
    </dgm:pt>
    <dgm:pt modelId="{7287B941-FF26-435D-A20F-E3103CBCD21A}" type="pres">
      <dgm:prSet presAssocID="{1F79AF64-D8A0-482D-A645-9B457D19710A}" presName="parentText" presStyleLbl="node1" presStyleIdx="1" presStyleCnt="4" custScaleY="60259" custLinFactNeighborY="-3540">
        <dgm:presLayoutVars>
          <dgm:chMax val="0"/>
          <dgm:bulletEnabled val="1"/>
        </dgm:presLayoutVars>
      </dgm:prSet>
      <dgm:spPr/>
      <dgm:t>
        <a:bodyPr/>
        <a:lstStyle/>
        <a:p>
          <a:endParaRPr lang="de-DE"/>
        </a:p>
      </dgm:t>
    </dgm:pt>
    <dgm:pt modelId="{F5C79EEB-4EB0-4986-9BC8-CEC72EDD10F2}" type="pres">
      <dgm:prSet presAssocID="{1F79AF64-D8A0-482D-A645-9B457D19710A}" presName="childText" presStyleLbl="revTx" presStyleIdx="0" presStyleCnt="1" custScaleY="76920" custLinFactNeighborY="-19504">
        <dgm:presLayoutVars>
          <dgm:bulletEnabled val="1"/>
        </dgm:presLayoutVars>
      </dgm:prSet>
      <dgm:spPr/>
      <dgm:t>
        <a:bodyPr/>
        <a:lstStyle/>
        <a:p>
          <a:endParaRPr lang="de-DE"/>
        </a:p>
      </dgm:t>
    </dgm:pt>
    <dgm:pt modelId="{5776F74E-6E06-4E0A-9CD3-71FE1D00DBFD}" type="pres">
      <dgm:prSet presAssocID="{FB5D658C-96F8-4338-9DB9-747DCB1E3E8E}" presName="parentText" presStyleLbl="node1" presStyleIdx="2" presStyleCnt="4" custScaleY="54975" custLinFactNeighborY="-16507">
        <dgm:presLayoutVars>
          <dgm:chMax val="0"/>
          <dgm:bulletEnabled val="1"/>
        </dgm:presLayoutVars>
      </dgm:prSet>
      <dgm:spPr/>
      <dgm:t>
        <a:bodyPr/>
        <a:lstStyle/>
        <a:p>
          <a:endParaRPr lang="de-DE"/>
        </a:p>
      </dgm:t>
    </dgm:pt>
    <dgm:pt modelId="{C25E2745-BDD6-4C17-9B4A-606F04EF082D}" type="pres">
      <dgm:prSet presAssocID="{9CCA443C-89B6-4735-8502-0227E49DAE91}" presName="spacer" presStyleCnt="0"/>
      <dgm:spPr/>
    </dgm:pt>
    <dgm:pt modelId="{0DEA9BB9-594C-4AEC-AF23-D07A5F865BA6}" type="pres">
      <dgm:prSet presAssocID="{7857F908-4F07-4403-A58E-749C2E1C94C0}" presName="parentText" presStyleLbl="node1" presStyleIdx="3" presStyleCnt="4" custScaleY="49889" custLinFactNeighborY="-26970">
        <dgm:presLayoutVars>
          <dgm:chMax val="0"/>
          <dgm:bulletEnabled val="1"/>
        </dgm:presLayoutVars>
      </dgm:prSet>
      <dgm:spPr/>
      <dgm:t>
        <a:bodyPr/>
        <a:lstStyle/>
        <a:p>
          <a:endParaRPr lang="de-DE"/>
        </a:p>
      </dgm:t>
    </dgm:pt>
  </dgm:ptLst>
  <dgm:cxnLst>
    <dgm:cxn modelId="{94B0AD43-E0FA-4B18-99FF-505EAA16E235}" type="presOf" srcId="{9F06B83E-91C6-4FA2-86F1-3AC4E53C36AB}" destId="{F5C79EEB-4EB0-4986-9BC8-CEC72EDD10F2}" srcOrd="0" destOrd="2" presId="urn:microsoft.com/office/officeart/2005/8/layout/vList2"/>
    <dgm:cxn modelId="{EF25B13A-ADAB-47DB-8BBA-9B22A7728E51}" type="presOf" srcId="{7857F908-4F07-4403-A58E-749C2E1C94C0}" destId="{0DEA9BB9-594C-4AEC-AF23-D07A5F865BA6}" srcOrd="0" destOrd="0" presId="urn:microsoft.com/office/officeart/2005/8/layout/vList2"/>
    <dgm:cxn modelId="{D33EACD1-FD45-41A1-AA01-66FB4AF55441}" type="presOf" srcId="{AA4E372F-D4A8-43DE-A6B5-9790ACC2A6A3}" destId="{3C07719A-32FD-4DA8-B27C-63076624BB8B}" srcOrd="0" destOrd="0" presId="urn:microsoft.com/office/officeart/2005/8/layout/vList2"/>
    <dgm:cxn modelId="{71C7DED9-F645-4C65-94AC-7530097D3D1E}" type="presOf" srcId="{92E71F83-D3E8-4434-BB78-2033504017C9}" destId="{F5C79EEB-4EB0-4986-9BC8-CEC72EDD10F2}" srcOrd="0" destOrd="0" presId="urn:microsoft.com/office/officeart/2005/8/layout/vList2"/>
    <dgm:cxn modelId="{343DD47D-092E-448A-B4EB-8B1F3F28EA4A}" srcId="{1F79AF64-D8A0-482D-A645-9B457D19710A}" destId="{592BD370-F643-4CC0-835B-6946E143E2A3}" srcOrd="1" destOrd="0" parTransId="{A843CF7F-AAA4-4D9D-A8A2-827BED64DB7B}" sibTransId="{D5DEC74F-3E9A-4233-B1F3-717960A440EE}"/>
    <dgm:cxn modelId="{BDF4DEFF-F26A-4F35-B43B-77F41429E5BF}" srcId="{D0B3FE59-CC0E-431B-B0D3-BC1D79F97750}" destId="{FB5D658C-96F8-4338-9DB9-747DCB1E3E8E}" srcOrd="2" destOrd="0" parTransId="{00C5739A-493B-429A-B766-56568A800A36}" sibTransId="{9CCA443C-89B6-4735-8502-0227E49DAE91}"/>
    <dgm:cxn modelId="{0F563B46-CCA6-43F8-8EE9-5C0FF5D5F108}" type="presOf" srcId="{1F79AF64-D8A0-482D-A645-9B457D19710A}" destId="{7287B941-FF26-435D-A20F-E3103CBCD21A}" srcOrd="0" destOrd="0" presId="urn:microsoft.com/office/officeart/2005/8/layout/vList2"/>
    <dgm:cxn modelId="{5D2402D5-A2DD-47F0-A25A-E0FD1489F0BC}" srcId="{1F79AF64-D8A0-482D-A645-9B457D19710A}" destId="{48813E7C-0B75-4459-91A6-A79803E85D16}" srcOrd="3" destOrd="0" parTransId="{8D9CE80D-09B3-46FB-8518-578FA2142727}" sibTransId="{EA7558A4-75D6-4B85-B97F-6977F10E91DF}"/>
    <dgm:cxn modelId="{C23D45ED-0A62-4956-BAE4-C80FD9557340}" srcId="{1F79AF64-D8A0-482D-A645-9B457D19710A}" destId="{92E71F83-D3E8-4434-BB78-2033504017C9}" srcOrd="0" destOrd="0" parTransId="{07ABE880-8EBD-4524-856F-4BEA9231DD44}" sibTransId="{60377F0B-F6B5-4471-B049-D53129F43326}"/>
    <dgm:cxn modelId="{D32D858C-7F4C-4AA4-BA92-CCBAC3448DED}" type="presOf" srcId="{D0B3FE59-CC0E-431B-B0D3-BC1D79F97750}" destId="{075B3A5A-EBB6-449C-B91B-DC8621D1C6D0}" srcOrd="0" destOrd="0" presId="urn:microsoft.com/office/officeart/2005/8/layout/vList2"/>
    <dgm:cxn modelId="{275F2C45-159D-49B4-BA54-D4687B681A3A}" type="presOf" srcId="{592BD370-F643-4CC0-835B-6946E143E2A3}" destId="{F5C79EEB-4EB0-4986-9BC8-CEC72EDD10F2}" srcOrd="0" destOrd="1" presId="urn:microsoft.com/office/officeart/2005/8/layout/vList2"/>
    <dgm:cxn modelId="{3CBFD53D-E730-4490-8EB2-DD68F31A76A0}" type="presOf" srcId="{48813E7C-0B75-4459-91A6-A79803E85D16}" destId="{F5C79EEB-4EB0-4986-9BC8-CEC72EDD10F2}" srcOrd="0" destOrd="3" presId="urn:microsoft.com/office/officeart/2005/8/layout/vList2"/>
    <dgm:cxn modelId="{BD05BF03-DD94-4CC0-A47E-6A198B6752C6}" srcId="{D0B3FE59-CC0E-431B-B0D3-BC1D79F97750}" destId="{AA4E372F-D4A8-43DE-A6B5-9790ACC2A6A3}" srcOrd="0" destOrd="0" parTransId="{D1F6FB8B-66E3-4CF0-B0E5-74B0862C19CB}" sibTransId="{CD464866-3A5E-461C-832C-76D773D51452}"/>
    <dgm:cxn modelId="{630BBB85-8D1A-4F96-90B1-00A09BB8AE63}" srcId="{D0B3FE59-CC0E-431B-B0D3-BC1D79F97750}" destId="{1F79AF64-D8A0-482D-A645-9B457D19710A}" srcOrd="1" destOrd="0" parTransId="{B1E9D360-B3CD-4526-89F6-0ED958042BD9}" sibTransId="{DF1B97C2-E7AD-4558-8A4D-B5CE3E6B290C}"/>
    <dgm:cxn modelId="{DF848111-0BD1-46E3-B8A6-BD83CFC8D45E}" srcId="{D0B3FE59-CC0E-431B-B0D3-BC1D79F97750}" destId="{7857F908-4F07-4403-A58E-749C2E1C94C0}" srcOrd="3" destOrd="0" parTransId="{B22AF0CD-0229-4322-ACDE-023534DEE549}" sibTransId="{11CEDC0E-B6C3-48AE-BF5F-013663D79AD4}"/>
    <dgm:cxn modelId="{D85CF27F-BFC3-47F4-A015-177949E979B3}" type="presOf" srcId="{FB5D658C-96F8-4338-9DB9-747DCB1E3E8E}" destId="{5776F74E-6E06-4E0A-9CD3-71FE1D00DBFD}" srcOrd="0" destOrd="0" presId="urn:microsoft.com/office/officeart/2005/8/layout/vList2"/>
    <dgm:cxn modelId="{04047D38-FDFB-475B-A554-689ACE7F3001}" srcId="{1F79AF64-D8A0-482D-A645-9B457D19710A}" destId="{9F06B83E-91C6-4FA2-86F1-3AC4E53C36AB}" srcOrd="2" destOrd="0" parTransId="{FD389952-0F43-4EA1-8319-7EFF2368D66B}" sibTransId="{90AEB237-1D9E-4F5B-B0C6-815D5A7CBBB0}"/>
    <dgm:cxn modelId="{5DB2E0B1-20ED-4A7C-9310-561AA83CC988}" type="presParOf" srcId="{075B3A5A-EBB6-449C-B91B-DC8621D1C6D0}" destId="{3C07719A-32FD-4DA8-B27C-63076624BB8B}" srcOrd="0" destOrd="0" presId="urn:microsoft.com/office/officeart/2005/8/layout/vList2"/>
    <dgm:cxn modelId="{838D8842-CB0D-4C53-AB91-F4B4B2CA12F0}" type="presParOf" srcId="{075B3A5A-EBB6-449C-B91B-DC8621D1C6D0}" destId="{892D02F1-CD27-423A-98E7-1166D5297BD2}" srcOrd="1" destOrd="0" presId="urn:microsoft.com/office/officeart/2005/8/layout/vList2"/>
    <dgm:cxn modelId="{71DF582E-5C7F-43F6-A80E-ADA639346AC8}" type="presParOf" srcId="{075B3A5A-EBB6-449C-B91B-DC8621D1C6D0}" destId="{7287B941-FF26-435D-A20F-E3103CBCD21A}" srcOrd="2" destOrd="0" presId="urn:microsoft.com/office/officeart/2005/8/layout/vList2"/>
    <dgm:cxn modelId="{85DA97AF-FF3D-49ED-A47C-9D9DB35EBB56}" type="presParOf" srcId="{075B3A5A-EBB6-449C-B91B-DC8621D1C6D0}" destId="{F5C79EEB-4EB0-4986-9BC8-CEC72EDD10F2}" srcOrd="3" destOrd="0" presId="urn:microsoft.com/office/officeart/2005/8/layout/vList2"/>
    <dgm:cxn modelId="{F5FCFC51-4CEB-4618-8C7A-E031FC73EA8B}" type="presParOf" srcId="{075B3A5A-EBB6-449C-B91B-DC8621D1C6D0}" destId="{5776F74E-6E06-4E0A-9CD3-71FE1D00DBFD}" srcOrd="4" destOrd="0" presId="urn:microsoft.com/office/officeart/2005/8/layout/vList2"/>
    <dgm:cxn modelId="{68145F76-3A40-4BEE-9525-CAD2D4367DF6}" type="presParOf" srcId="{075B3A5A-EBB6-449C-B91B-DC8621D1C6D0}" destId="{C25E2745-BDD6-4C17-9B4A-606F04EF082D}" srcOrd="5" destOrd="0" presId="urn:microsoft.com/office/officeart/2005/8/layout/vList2"/>
    <dgm:cxn modelId="{DC82D48B-E400-49A3-930C-64AB6094960D}" type="presParOf" srcId="{075B3A5A-EBB6-449C-B91B-DC8621D1C6D0}" destId="{0DEA9BB9-594C-4AEC-AF23-D07A5F865BA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3FE59-CC0E-431B-B0D3-BC1D79F977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AA4E372F-D4A8-43DE-A6B5-9790ACC2A6A3}">
      <dgm:prSet phldrT="[Text]" custT="1"/>
      <dgm:spPr>
        <a:solidFill>
          <a:srgbClr val="44B1E8"/>
        </a:solidFill>
      </dgm:spPr>
      <dgm:t>
        <a:bodyPr/>
        <a:lstStyle/>
        <a:p>
          <a:r>
            <a:rPr lang="en-GB" sz="1800" noProof="0" dirty="0" smtClean="0">
              <a:solidFill>
                <a:srgbClr val="000000"/>
              </a:solidFill>
            </a:rPr>
            <a:t>Approximation to </a:t>
          </a:r>
          <a:r>
            <a:rPr lang="en-GB" sz="1800" i="1" noProof="0" dirty="0" smtClean="0">
              <a:solidFill>
                <a:srgbClr val="000000"/>
              </a:solidFill>
            </a:rPr>
            <a:t>T</a:t>
          </a:r>
          <a:r>
            <a:rPr lang="en-GB" sz="1800" noProof="0" dirty="0" smtClean="0"/>
            <a:t>, highly prescriptive, new quantities </a:t>
          </a:r>
          <a:r>
            <a:rPr lang="en-GB" sz="1800" i="1" noProof="0" dirty="0" smtClean="0"/>
            <a:t>T</a:t>
          </a:r>
          <a:r>
            <a:rPr lang="en-GB" sz="1800" baseline="-25000" noProof="0" dirty="0" smtClean="0"/>
            <a:t>XX</a:t>
          </a:r>
          <a:endParaRPr lang="en-GB" sz="1800" i="1" noProof="0" dirty="0">
            <a:solidFill>
              <a:srgbClr val="000000"/>
            </a:solidFill>
          </a:endParaRPr>
        </a:p>
      </dgm:t>
    </dgm:pt>
    <dgm:pt modelId="{D1F6FB8B-66E3-4CF0-B0E5-74B0862C19CB}" type="parTrans" cxnId="{BD05BF03-DD94-4CC0-A47E-6A198B6752C6}">
      <dgm:prSet/>
      <dgm:spPr/>
      <dgm:t>
        <a:bodyPr/>
        <a:lstStyle/>
        <a:p>
          <a:endParaRPr lang="en-GB" sz="1800" noProof="0"/>
        </a:p>
      </dgm:t>
    </dgm:pt>
    <dgm:pt modelId="{CD464866-3A5E-461C-832C-76D773D51452}" type="sibTrans" cxnId="{BD05BF03-DD94-4CC0-A47E-6A198B6752C6}">
      <dgm:prSet/>
      <dgm:spPr/>
      <dgm:t>
        <a:bodyPr/>
        <a:lstStyle/>
        <a:p>
          <a:endParaRPr lang="en-GB" sz="1800" noProof="0"/>
        </a:p>
      </dgm:t>
    </dgm:pt>
    <dgm:pt modelId="{1F79AF64-D8A0-482D-A645-9B457D19710A}">
      <dgm:prSet phldrT="[Text]" custT="1"/>
      <dgm:spPr>
        <a:solidFill>
          <a:srgbClr val="44B1E8"/>
        </a:solidFill>
      </dgm:spPr>
      <dgm:t>
        <a:bodyPr/>
        <a:lstStyle/>
        <a:p>
          <a:r>
            <a:rPr lang="en-GB" sz="1800" noProof="0" dirty="0" smtClean="0"/>
            <a:t>Exact temperature values, based on primary thermometry, assigned to </a:t>
          </a:r>
          <a:r>
            <a:rPr lang="en-GB" sz="1800" noProof="0" dirty="0" smtClean="0">
              <a:solidFill>
                <a:srgbClr val="000000"/>
              </a:solidFill>
            </a:rPr>
            <a:t>fixed points</a:t>
          </a:r>
          <a:endParaRPr lang="en-GB" sz="1800" i="1" noProof="0" dirty="0">
            <a:solidFill>
              <a:srgbClr val="000000"/>
            </a:solidFill>
          </a:endParaRPr>
        </a:p>
      </dgm:t>
    </dgm:pt>
    <dgm:pt modelId="{B1E9D360-B3CD-4526-89F6-0ED958042BD9}" type="parTrans" cxnId="{630BBB85-8D1A-4F96-90B1-00A09BB8AE63}">
      <dgm:prSet/>
      <dgm:spPr/>
      <dgm:t>
        <a:bodyPr/>
        <a:lstStyle/>
        <a:p>
          <a:endParaRPr lang="en-GB" sz="1800" noProof="0"/>
        </a:p>
      </dgm:t>
    </dgm:pt>
    <dgm:pt modelId="{DF1B97C2-E7AD-4558-8A4D-B5CE3E6B290C}" type="sibTrans" cxnId="{630BBB85-8D1A-4F96-90B1-00A09BB8AE63}">
      <dgm:prSet/>
      <dgm:spPr/>
      <dgm:t>
        <a:bodyPr/>
        <a:lstStyle/>
        <a:p>
          <a:endParaRPr lang="en-GB" sz="1800" noProof="0"/>
        </a:p>
      </dgm:t>
    </dgm:pt>
    <dgm:pt modelId="{FB5D658C-96F8-4338-9DB9-747DCB1E3E8E}">
      <dgm:prSet custT="1"/>
      <dgm:spPr>
        <a:solidFill>
          <a:srgbClr val="44B1E8"/>
        </a:solidFill>
      </dgm:spPr>
      <dgm:t>
        <a:bodyPr/>
        <a:lstStyle/>
        <a:p>
          <a:r>
            <a:rPr lang="en-GB" sz="1800" noProof="0" dirty="0" smtClean="0"/>
            <a:t>Interpolating or extrapolating </a:t>
          </a:r>
          <a:r>
            <a:rPr lang="en-GB" sz="1800" noProof="0" dirty="0" smtClean="0">
              <a:solidFill>
                <a:srgbClr val="000000"/>
              </a:solidFill>
            </a:rPr>
            <a:t>instruments</a:t>
          </a:r>
          <a:endParaRPr lang="en-GB" sz="1800" noProof="0" dirty="0">
            <a:solidFill>
              <a:srgbClr val="000000"/>
            </a:solidFill>
          </a:endParaRPr>
        </a:p>
      </dgm:t>
    </dgm:pt>
    <dgm:pt modelId="{00C5739A-493B-429A-B766-56568A800A36}" type="parTrans" cxnId="{BDF4DEFF-F26A-4F35-B43B-77F41429E5BF}">
      <dgm:prSet/>
      <dgm:spPr/>
      <dgm:t>
        <a:bodyPr/>
        <a:lstStyle/>
        <a:p>
          <a:endParaRPr lang="de-DE" sz="1800"/>
        </a:p>
      </dgm:t>
    </dgm:pt>
    <dgm:pt modelId="{9CCA443C-89B6-4735-8502-0227E49DAE91}" type="sibTrans" cxnId="{BDF4DEFF-F26A-4F35-B43B-77F41429E5BF}">
      <dgm:prSet/>
      <dgm:spPr/>
      <dgm:t>
        <a:bodyPr/>
        <a:lstStyle/>
        <a:p>
          <a:endParaRPr lang="de-DE" sz="1800"/>
        </a:p>
      </dgm:t>
    </dgm:pt>
    <dgm:pt modelId="{7857F908-4F07-4403-A58E-749C2E1C94C0}">
      <dgm:prSet custT="1"/>
      <dgm:spPr>
        <a:solidFill>
          <a:srgbClr val="44B1E8"/>
        </a:solidFill>
      </dgm:spPr>
      <dgm:t>
        <a:bodyPr/>
        <a:lstStyle/>
        <a:p>
          <a:r>
            <a:rPr lang="en-GB" sz="1800" noProof="0" dirty="0" smtClean="0"/>
            <a:t>Interpolating or extrapolating </a:t>
          </a:r>
          <a:r>
            <a:rPr lang="en-GB" sz="1800" noProof="0" dirty="0" smtClean="0">
              <a:solidFill>
                <a:srgbClr val="000000"/>
              </a:solidFill>
            </a:rPr>
            <a:t>equations</a:t>
          </a:r>
          <a:endParaRPr lang="en-GB" sz="1800" noProof="0" dirty="0">
            <a:solidFill>
              <a:srgbClr val="000000"/>
            </a:solidFill>
          </a:endParaRPr>
        </a:p>
      </dgm:t>
    </dgm:pt>
    <dgm:pt modelId="{B22AF0CD-0229-4322-ACDE-023534DEE549}" type="parTrans" cxnId="{DF848111-0BD1-46E3-B8A6-BD83CFC8D45E}">
      <dgm:prSet/>
      <dgm:spPr/>
      <dgm:t>
        <a:bodyPr/>
        <a:lstStyle/>
        <a:p>
          <a:endParaRPr lang="de-DE" sz="1800"/>
        </a:p>
      </dgm:t>
    </dgm:pt>
    <dgm:pt modelId="{11CEDC0E-B6C3-48AE-BF5F-013663D79AD4}" type="sibTrans" cxnId="{DF848111-0BD1-46E3-B8A6-BD83CFC8D45E}">
      <dgm:prSet/>
      <dgm:spPr/>
      <dgm:t>
        <a:bodyPr/>
        <a:lstStyle/>
        <a:p>
          <a:endParaRPr lang="de-DE" sz="1800"/>
        </a:p>
      </dgm:t>
    </dgm:pt>
    <dgm:pt modelId="{259C134C-44F3-4374-9188-C6925F2EFB8A}">
      <dgm:prSet custT="1"/>
      <dgm:spPr>
        <a:solidFill>
          <a:srgbClr val="44B1E8"/>
        </a:solidFill>
      </dgm:spPr>
      <dgm:t>
        <a:bodyPr/>
        <a:lstStyle/>
        <a:p>
          <a:r>
            <a:rPr lang="en-GB" sz="1800" noProof="0" dirty="0" smtClean="0">
              <a:solidFill>
                <a:srgbClr val="000000"/>
              </a:solidFill>
            </a:rPr>
            <a:t>ITS-90</a:t>
          </a:r>
          <a:r>
            <a:rPr lang="en-GB" sz="1800" noProof="0" dirty="0" smtClean="0"/>
            <a:t>: 17 fixed points (He-VP, H</a:t>
          </a:r>
          <a:r>
            <a:rPr lang="en-GB" sz="1800" baseline="-25000" noProof="0" dirty="0" smtClean="0"/>
            <a:t>2</a:t>
          </a:r>
          <a:r>
            <a:rPr lang="en-GB" sz="1800" noProof="0" dirty="0" smtClean="0"/>
            <a:t>-VP, TP, MP, FP), CVGT, SPRT, RT</a:t>
          </a:r>
          <a:endParaRPr lang="de-DE" sz="1800" dirty="0"/>
        </a:p>
      </dgm:t>
    </dgm:pt>
    <dgm:pt modelId="{99CACD80-4669-42F3-BDA4-7DB3E808CA29}" type="parTrans" cxnId="{0CCCCF55-95E5-4167-8B88-6AE60B509A31}">
      <dgm:prSet/>
      <dgm:spPr/>
      <dgm:t>
        <a:bodyPr/>
        <a:lstStyle/>
        <a:p>
          <a:endParaRPr lang="de-DE"/>
        </a:p>
      </dgm:t>
    </dgm:pt>
    <dgm:pt modelId="{E5DC0B01-9966-4EDA-9A90-4D93B2CC14F5}" type="sibTrans" cxnId="{0CCCCF55-95E5-4167-8B88-6AE60B509A31}">
      <dgm:prSet/>
      <dgm:spPr/>
      <dgm:t>
        <a:bodyPr/>
        <a:lstStyle/>
        <a:p>
          <a:endParaRPr lang="de-DE"/>
        </a:p>
      </dgm:t>
    </dgm:pt>
    <dgm:pt modelId="{09CEBAB6-C3E9-42CF-AF1A-35A256EF5843}">
      <dgm:prSet custT="1"/>
      <dgm:spPr>
        <a:solidFill>
          <a:srgbClr val="44B1E8"/>
        </a:solidFill>
      </dgm:spPr>
      <dgm:t>
        <a:bodyPr/>
        <a:lstStyle/>
        <a:p>
          <a:r>
            <a:rPr lang="en-GB" sz="1800" noProof="0" dirty="0" smtClean="0">
              <a:solidFill>
                <a:srgbClr val="000000"/>
              </a:solidFill>
            </a:rPr>
            <a:t>PLTS-2000</a:t>
          </a:r>
          <a:r>
            <a:rPr lang="en-GB" sz="1800" noProof="0" dirty="0" smtClean="0"/>
            <a:t>: </a:t>
          </a:r>
          <a:r>
            <a:rPr lang="en-GB" sz="1800" baseline="30000" noProof="0" dirty="0" smtClean="0"/>
            <a:t>3</a:t>
          </a:r>
          <a:r>
            <a:rPr lang="en-GB" sz="1800" noProof="0" dirty="0" smtClean="0"/>
            <a:t>He melting pressure, 4 intrinsic fixed points (</a:t>
          </a:r>
          <a:r>
            <a:rPr lang="en-GB" sz="1800" i="1" noProof="0" dirty="0" smtClean="0"/>
            <a:t>T</a:t>
          </a:r>
          <a:r>
            <a:rPr lang="en-GB" sz="1800" baseline="-25000" noProof="0" dirty="0" smtClean="0"/>
            <a:t>2000</a:t>
          </a:r>
          <a:r>
            <a:rPr lang="en-GB" sz="1800" noProof="0" dirty="0" smtClean="0"/>
            <a:t>, </a:t>
          </a:r>
          <a:r>
            <a:rPr lang="en-GB" sz="1800" i="1" noProof="0" dirty="0" smtClean="0"/>
            <a:t>p</a:t>
          </a:r>
          <a:r>
            <a:rPr lang="en-GB" sz="1800" baseline="-25000" noProof="0" dirty="0" smtClean="0"/>
            <a:t>2000</a:t>
          </a:r>
          <a:r>
            <a:rPr lang="en-GB" sz="1800" noProof="0" dirty="0" smtClean="0"/>
            <a:t>)</a:t>
          </a:r>
          <a:endParaRPr lang="en-GB" sz="1800" noProof="0" dirty="0"/>
        </a:p>
      </dgm:t>
    </dgm:pt>
    <dgm:pt modelId="{9B8FD6BA-F595-4D6A-A94A-8864A8627392}" type="parTrans" cxnId="{E448D7D4-2497-45AD-AA1C-55F41E4C8BA6}">
      <dgm:prSet/>
      <dgm:spPr/>
      <dgm:t>
        <a:bodyPr/>
        <a:lstStyle/>
        <a:p>
          <a:endParaRPr lang="de-DE"/>
        </a:p>
      </dgm:t>
    </dgm:pt>
    <dgm:pt modelId="{D6F9755E-422A-4A95-B13D-D626376ED8AC}" type="sibTrans" cxnId="{E448D7D4-2497-45AD-AA1C-55F41E4C8BA6}">
      <dgm:prSet/>
      <dgm:spPr/>
      <dgm:t>
        <a:bodyPr/>
        <a:lstStyle/>
        <a:p>
          <a:endParaRPr lang="de-DE"/>
        </a:p>
      </dgm:t>
    </dgm:pt>
    <dgm:pt modelId="{075B3A5A-EBB6-449C-B91B-DC8621D1C6D0}" type="pres">
      <dgm:prSet presAssocID="{D0B3FE59-CC0E-431B-B0D3-BC1D79F97750}" presName="linear" presStyleCnt="0">
        <dgm:presLayoutVars>
          <dgm:animLvl val="lvl"/>
          <dgm:resizeHandles val="exact"/>
        </dgm:presLayoutVars>
      </dgm:prSet>
      <dgm:spPr/>
      <dgm:t>
        <a:bodyPr/>
        <a:lstStyle/>
        <a:p>
          <a:endParaRPr lang="de-DE"/>
        </a:p>
      </dgm:t>
    </dgm:pt>
    <dgm:pt modelId="{3C07719A-32FD-4DA8-B27C-63076624BB8B}" type="pres">
      <dgm:prSet presAssocID="{AA4E372F-D4A8-43DE-A6B5-9790ACC2A6A3}" presName="parentText" presStyleLbl="node1" presStyleIdx="0" presStyleCnt="6" custScaleY="48416">
        <dgm:presLayoutVars>
          <dgm:chMax val="0"/>
          <dgm:bulletEnabled val="1"/>
        </dgm:presLayoutVars>
      </dgm:prSet>
      <dgm:spPr/>
      <dgm:t>
        <a:bodyPr/>
        <a:lstStyle/>
        <a:p>
          <a:endParaRPr lang="de-DE"/>
        </a:p>
      </dgm:t>
    </dgm:pt>
    <dgm:pt modelId="{892D02F1-CD27-423A-98E7-1166D5297BD2}" type="pres">
      <dgm:prSet presAssocID="{CD464866-3A5E-461C-832C-76D773D51452}" presName="spacer" presStyleCnt="0"/>
      <dgm:spPr/>
    </dgm:pt>
    <dgm:pt modelId="{7287B941-FF26-435D-A20F-E3103CBCD21A}" type="pres">
      <dgm:prSet presAssocID="{1F79AF64-D8A0-482D-A645-9B457D19710A}" presName="parentText" presStyleLbl="node1" presStyleIdx="1" presStyleCnt="6" custScaleY="42492" custLinFactNeighborY="6767">
        <dgm:presLayoutVars>
          <dgm:chMax val="0"/>
          <dgm:bulletEnabled val="1"/>
        </dgm:presLayoutVars>
      </dgm:prSet>
      <dgm:spPr/>
      <dgm:t>
        <a:bodyPr/>
        <a:lstStyle/>
        <a:p>
          <a:endParaRPr lang="de-DE"/>
        </a:p>
      </dgm:t>
    </dgm:pt>
    <dgm:pt modelId="{F9E13456-29C0-4DDC-9CFD-640D68675BD8}" type="pres">
      <dgm:prSet presAssocID="{DF1B97C2-E7AD-4558-8A4D-B5CE3E6B290C}" presName="spacer" presStyleCnt="0"/>
      <dgm:spPr/>
    </dgm:pt>
    <dgm:pt modelId="{5776F74E-6E06-4E0A-9CD3-71FE1D00DBFD}" type="pres">
      <dgm:prSet presAssocID="{FB5D658C-96F8-4338-9DB9-747DCB1E3E8E}" presName="parentText" presStyleLbl="node1" presStyleIdx="2" presStyleCnt="6" custScaleY="41584">
        <dgm:presLayoutVars>
          <dgm:chMax val="0"/>
          <dgm:bulletEnabled val="1"/>
        </dgm:presLayoutVars>
      </dgm:prSet>
      <dgm:spPr/>
      <dgm:t>
        <a:bodyPr/>
        <a:lstStyle/>
        <a:p>
          <a:endParaRPr lang="de-DE"/>
        </a:p>
      </dgm:t>
    </dgm:pt>
    <dgm:pt modelId="{C25E2745-BDD6-4C17-9B4A-606F04EF082D}" type="pres">
      <dgm:prSet presAssocID="{9CCA443C-89B6-4735-8502-0227E49DAE91}" presName="spacer" presStyleCnt="0"/>
      <dgm:spPr/>
    </dgm:pt>
    <dgm:pt modelId="{0DEA9BB9-594C-4AEC-AF23-D07A5F865BA6}" type="pres">
      <dgm:prSet presAssocID="{7857F908-4F07-4403-A58E-749C2E1C94C0}" presName="parentText" presStyleLbl="node1" presStyleIdx="3" presStyleCnt="6" custScaleY="44589">
        <dgm:presLayoutVars>
          <dgm:chMax val="0"/>
          <dgm:bulletEnabled val="1"/>
        </dgm:presLayoutVars>
      </dgm:prSet>
      <dgm:spPr/>
      <dgm:t>
        <a:bodyPr/>
        <a:lstStyle/>
        <a:p>
          <a:endParaRPr lang="de-DE"/>
        </a:p>
      </dgm:t>
    </dgm:pt>
    <dgm:pt modelId="{4A4926D2-0725-40F0-A092-A113E510AD31}" type="pres">
      <dgm:prSet presAssocID="{11CEDC0E-B6C3-48AE-BF5F-013663D79AD4}" presName="spacer" presStyleCnt="0"/>
      <dgm:spPr/>
    </dgm:pt>
    <dgm:pt modelId="{C0CFDCE7-27E1-4ACA-958E-51B77D184327}" type="pres">
      <dgm:prSet presAssocID="{259C134C-44F3-4374-9188-C6925F2EFB8A}" presName="parentText" presStyleLbl="node1" presStyleIdx="4" presStyleCnt="6" custScaleY="43371">
        <dgm:presLayoutVars>
          <dgm:chMax val="0"/>
          <dgm:bulletEnabled val="1"/>
        </dgm:presLayoutVars>
      </dgm:prSet>
      <dgm:spPr/>
      <dgm:t>
        <a:bodyPr/>
        <a:lstStyle/>
        <a:p>
          <a:endParaRPr lang="de-DE"/>
        </a:p>
      </dgm:t>
    </dgm:pt>
    <dgm:pt modelId="{9A36F02A-7B83-4113-A5EF-711BDF153D54}" type="pres">
      <dgm:prSet presAssocID="{E5DC0B01-9966-4EDA-9A90-4D93B2CC14F5}" presName="spacer" presStyleCnt="0"/>
      <dgm:spPr/>
    </dgm:pt>
    <dgm:pt modelId="{54E506F3-1921-4C0C-A529-AF9373E791DA}" type="pres">
      <dgm:prSet presAssocID="{09CEBAB6-C3E9-42CF-AF1A-35A256EF5843}" presName="parentText" presStyleLbl="node1" presStyleIdx="5" presStyleCnt="6" custScaleY="48897">
        <dgm:presLayoutVars>
          <dgm:chMax val="0"/>
          <dgm:bulletEnabled val="1"/>
        </dgm:presLayoutVars>
      </dgm:prSet>
      <dgm:spPr/>
      <dgm:t>
        <a:bodyPr/>
        <a:lstStyle/>
        <a:p>
          <a:endParaRPr lang="de-DE"/>
        </a:p>
      </dgm:t>
    </dgm:pt>
  </dgm:ptLst>
  <dgm:cxnLst>
    <dgm:cxn modelId="{630BBB85-8D1A-4F96-90B1-00A09BB8AE63}" srcId="{D0B3FE59-CC0E-431B-B0D3-BC1D79F97750}" destId="{1F79AF64-D8A0-482D-A645-9B457D19710A}" srcOrd="1" destOrd="0" parTransId="{B1E9D360-B3CD-4526-89F6-0ED958042BD9}" sibTransId="{DF1B97C2-E7AD-4558-8A4D-B5CE3E6B290C}"/>
    <dgm:cxn modelId="{0CCCCF55-95E5-4167-8B88-6AE60B509A31}" srcId="{D0B3FE59-CC0E-431B-B0D3-BC1D79F97750}" destId="{259C134C-44F3-4374-9188-C6925F2EFB8A}" srcOrd="4" destOrd="0" parTransId="{99CACD80-4669-42F3-BDA4-7DB3E808CA29}" sibTransId="{E5DC0B01-9966-4EDA-9A90-4D93B2CC14F5}"/>
    <dgm:cxn modelId="{BDF4DEFF-F26A-4F35-B43B-77F41429E5BF}" srcId="{D0B3FE59-CC0E-431B-B0D3-BC1D79F97750}" destId="{FB5D658C-96F8-4338-9DB9-747DCB1E3E8E}" srcOrd="2" destOrd="0" parTransId="{00C5739A-493B-429A-B766-56568A800A36}" sibTransId="{9CCA443C-89B6-4735-8502-0227E49DAE91}"/>
    <dgm:cxn modelId="{DF848111-0BD1-46E3-B8A6-BD83CFC8D45E}" srcId="{D0B3FE59-CC0E-431B-B0D3-BC1D79F97750}" destId="{7857F908-4F07-4403-A58E-749C2E1C94C0}" srcOrd="3" destOrd="0" parTransId="{B22AF0CD-0229-4322-ACDE-023534DEE549}" sibTransId="{11CEDC0E-B6C3-48AE-BF5F-013663D79AD4}"/>
    <dgm:cxn modelId="{E448D7D4-2497-45AD-AA1C-55F41E4C8BA6}" srcId="{D0B3FE59-CC0E-431B-B0D3-BC1D79F97750}" destId="{09CEBAB6-C3E9-42CF-AF1A-35A256EF5843}" srcOrd="5" destOrd="0" parTransId="{9B8FD6BA-F595-4D6A-A94A-8864A8627392}" sibTransId="{D6F9755E-422A-4A95-B13D-D626376ED8AC}"/>
    <dgm:cxn modelId="{A9F9365C-ED5A-4FEB-B85F-BED3D890ABFA}" type="presOf" srcId="{1F79AF64-D8A0-482D-A645-9B457D19710A}" destId="{7287B941-FF26-435D-A20F-E3103CBCD21A}" srcOrd="0" destOrd="0" presId="urn:microsoft.com/office/officeart/2005/8/layout/vList2"/>
    <dgm:cxn modelId="{0798283C-C827-441E-A6D9-77CB4682EB44}" type="presOf" srcId="{259C134C-44F3-4374-9188-C6925F2EFB8A}" destId="{C0CFDCE7-27E1-4ACA-958E-51B77D184327}" srcOrd="0" destOrd="0" presId="urn:microsoft.com/office/officeart/2005/8/layout/vList2"/>
    <dgm:cxn modelId="{BD05BF03-DD94-4CC0-A47E-6A198B6752C6}" srcId="{D0B3FE59-CC0E-431B-B0D3-BC1D79F97750}" destId="{AA4E372F-D4A8-43DE-A6B5-9790ACC2A6A3}" srcOrd="0" destOrd="0" parTransId="{D1F6FB8B-66E3-4CF0-B0E5-74B0862C19CB}" sibTransId="{CD464866-3A5E-461C-832C-76D773D51452}"/>
    <dgm:cxn modelId="{1896DA34-734B-42FF-B44D-6B5A017AA8F7}" type="presOf" srcId="{D0B3FE59-CC0E-431B-B0D3-BC1D79F97750}" destId="{075B3A5A-EBB6-449C-B91B-DC8621D1C6D0}" srcOrd="0" destOrd="0" presId="urn:microsoft.com/office/officeart/2005/8/layout/vList2"/>
    <dgm:cxn modelId="{C4F2CAA8-BEA7-4B03-9C59-6CF270D46646}" type="presOf" srcId="{09CEBAB6-C3E9-42CF-AF1A-35A256EF5843}" destId="{54E506F3-1921-4C0C-A529-AF9373E791DA}" srcOrd="0" destOrd="0" presId="urn:microsoft.com/office/officeart/2005/8/layout/vList2"/>
    <dgm:cxn modelId="{F9AF732A-FD9D-4655-AF17-4011BA4F8F02}" type="presOf" srcId="{FB5D658C-96F8-4338-9DB9-747DCB1E3E8E}" destId="{5776F74E-6E06-4E0A-9CD3-71FE1D00DBFD}" srcOrd="0" destOrd="0" presId="urn:microsoft.com/office/officeart/2005/8/layout/vList2"/>
    <dgm:cxn modelId="{17D9A7F2-427C-47BB-9B1B-057692B90C44}" type="presOf" srcId="{7857F908-4F07-4403-A58E-749C2E1C94C0}" destId="{0DEA9BB9-594C-4AEC-AF23-D07A5F865BA6}" srcOrd="0" destOrd="0" presId="urn:microsoft.com/office/officeart/2005/8/layout/vList2"/>
    <dgm:cxn modelId="{492AAF72-474A-441F-A6E4-217DB7A43144}" type="presOf" srcId="{AA4E372F-D4A8-43DE-A6B5-9790ACC2A6A3}" destId="{3C07719A-32FD-4DA8-B27C-63076624BB8B}" srcOrd="0" destOrd="0" presId="urn:microsoft.com/office/officeart/2005/8/layout/vList2"/>
    <dgm:cxn modelId="{5186238E-CAF0-4A78-89FB-5CC03A904845}" type="presParOf" srcId="{075B3A5A-EBB6-449C-B91B-DC8621D1C6D0}" destId="{3C07719A-32FD-4DA8-B27C-63076624BB8B}" srcOrd="0" destOrd="0" presId="urn:microsoft.com/office/officeart/2005/8/layout/vList2"/>
    <dgm:cxn modelId="{9C56E23B-66A9-4BFF-B5A4-36DF36596661}" type="presParOf" srcId="{075B3A5A-EBB6-449C-B91B-DC8621D1C6D0}" destId="{892D02F1-CD27-423A-98E7-1166D5297BD2}" srcOrd="1" destOrd="0" presId="urn:microsoft.com/office/officeart/2005/8/layout/vList2"/>
    <dgm:cxn modelId="{FD04B82E-E97F-4F2E-BC4A-B9540A6CB123}" type="presParOf" srcId="{075B3A5A-EBB6-449C-B91B-DC8621D1C6D0}" destId="{7287B941-FF26-435D-A20F-E3103CBCD21A}" srcOrd="2" destOrd="0" presId="urn:microsoft.com/office/officeart/2005/8/layout/vList2"/>
    <dgm:cxn modelId="{E0E4DB94-50A4-495D-9C9B-EB6772911168}" type="presParOf" srcId="{075B3A5A-EBB6-449C-B91B-DC8621D1C6D0}" destId="{F9E13456-29C0-4DDC-9CFD-640D68675BD8}" srcOrd="3" destOrd="0" presId="urn:microsoft.com/office/officeart/2005/8/layout/vList2"/>
    <dgm:cxn modelId="{36FA54E6-B075-4B91-A6B4-6BF925EFD329}" type="presParOf" srcId="{075B3A5A-EBB6-449C-B91B-DC8621D1C6D0}" destId="{5776F74E-6E06-4E0A-9CD3-71FE1D00DBFD}" srcOrd="4" destOrd="0" presId="urn:microsoft.com/office/officeart/2005/8/layout/vList2"/>
    <dgm:cxn modelId="{3937B023-8A68-4F4D-840E-F5D8F11BF1A0}" type="presParOf" srcId="{075B3A5A-EBB6-449C-B91B-DC8621D1C6D0}" destId="{C25E2745-BDD6-4C17-9B4A-606F04EF082D}" srcOrd="5" destOrd="0" presId="urn:microsoft.com/office/officeart/2005/8/layout/vList2"/>
    <dgm:cxn modelId="{AB1177D5-4E50-41DB-8157-722FFD527F69}" type="presParOf" srcId="{075B3A5A-EBB6-449C-B91B-DC8621D1C6D0}" destId="{0DEA9BB9-594C-4AEC-AF23-D07A5F865BA6}" srcOrd="6" destOrd="0" presId="urn:microsoft.com/office/officeart/2005/8/layout/vList2"/>
    <dgm:cxn modelId="{01ABA648-0C37-430E-AB35-6CA45178A9EF}" type="presParOf" srcId="{075B3A5A-EBB6-449C-B91B-DC8621D1C6D0}" destId="{4A4926D2-0725-40F0-A092-A113E510AD31}" srcOrd="7" destOrd="0" presId="urn:microsoft.com/office/officeart/2005/8/layout/vList2"/>
    <dgm:cxn modelId="{95FF2164-A52D-40B1-B280-3BCEC67A6364}" type="presParOf" srcId="{075B3A5A-EBB6-449C-B91B-DC8621D1C6D0}" destId="{C0CFDCE7-27E1-4ACA-958E-51B77D184327}" srcOrd="8" destOrd="0" presId="urn:microsoft.com/office/officeart/2005/8/layout/vList2"/>
    <dgm:cxn modelId="{9082989E-09B7-457E-BF3D-AC349571598A}" type="presParOf" srcId="{075B3A5A-EBB6-449C-B91B-DC8621D1C6D0}" destId="{9A36F02A-7B83-4113-A5EF-711BDF153D54}" srcOrd="9" destOrd="0" presId="urn:microsoft.com/office/officeart/2005/8/layout/vList2"/>
    <dgm:cxn modelId="{88305F77-BB11-48F2-8195-BF7DB1292C02}" type="presParOf" srcId="{075B3A5A-EBB6-449C-B91B-DC8621D1C6D0}" destId="{54E506F3-1921-4C0C-A529-AF9373E791D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8694C3-C418-4007-8035-30B29CAD9C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1E2884A3-8CFD-41D5-BBFF-D9F631262DF0}">
      <dgm:prSet phldrT="[Text]" custT="1"/>
      <dgm:spPr/>
      <dgm:t>
        <a:bodyPr/>
        <a:lstStyle/>
        <a:p>
          <a:pPr algn="ctr"/>
          <a:r>
            <a:rPr lang="en-GB" sz="2100" noProof="0" dirty="0" smtClean="0"/>
            <a:t>International Temperature Scale of 1990 (ITS-90) </a:t>
          </a:r>
          <a:endParaRPr lang="en-GB" sz="2100" noProof="0" dirty="0"/>
        </a:p>
      </dgm:t>
    </dgm:pt>
    <dgm:pt modelId="{98226340-19E6-4A24-927E-C8F8C2E6AA93}" type="parTrans" cxnId="{A6CA155C-7CDB-4411-89F6-0DECF954D616}">
      <dgm:prSet/>
      <dgm:spPr/>
      <dgm:t>
        <a:bodyPr/>
        <a:lstStyle/>
        <a:p>
          <a:endParaRPr lang="en-GB" sz="1800" noProof="0"/>
        </a:p>
      </dgm:t>
    </dgm:pt>
    <dgm:pt modelId="{8677C84A-1592-4AC9-A50B-F9119EE92017}" type="sibTrans" cxnId="{A6CA155C-7CDB-4411-89F6-0DECF954D616}">
      <dgm:prSet/>
      <dgm:spPr/>
      <dgm:t>
        <a:bodyPr/>
        <a:lstStyle/>
        <a:p>
          <a:endParaRPr lang="en-GB" sz="1800" noProof="0"/>
        </a:p>
      </dgm:t>
    </dgm:pt>
    <dgm:pt modelId="{0EF0C43C-FE8B-4E01-AE94-0D3E95BC1536}">
      <dgm:prSet phldrT="[Text]" custT="1"/>
      <dgm:spPr/>
      <dgm:t>
        <a:bodyPr/>
        <a:lstStyle/>
        <a:p>
          <a:r>
            <a:rPr lang="en-GB" sz="1800" i="1" noProof="0" dirty="0" smtClean="0">
              <a:solidFill>
                <a:srgbClr val="FF0000"/>
              </a:solidFill>
            </a:rPr>
            <a:t>T</a:t>
          </a:r>
          <a:r>
            <a:rPr lang="en-GB" sz="1800" baseline="-25000" noProof="0" dirty="0" smtClean="0">
              <a:solidFill>
                <a:srgbClr val="FF0000"/>
              </a:solidFill>
            </a:rPr>
            <a:t>90</a:t>
          </a:r>
          <a:r>
            <a:rPr lang="en-GB" sz="1800" noProof="0" dirty="0" smtClean="0">
              <a:solidFill>
                <a:srgbClr val="FF0000"/>
              </a:solidFill>
            </a:rPr>
            <a:t> </a:t>
          </a:r>
          <a:r>
            <a:rPr lang="en-GB" sz="1800" noProof="0" dirty="0" smtClean="0">
              <a:solidFill>
                <a:srgbClr val="FF0000"/>
              </a:solidFill>
              <a:sym typeface="Symbol"/>
            </a:rPr>
            <a:t> 0.65 K</a:t>
          </a:r>
          <a:r>
            <a:rPr lang="en-GB" sz="1800" noProof="0" dirty="0" smtClean="0">
              <a:sym typeface="Symbol"/>
            </a:rPr>
            <a:t>, lower limit caused by technical reasons (pressure measurement)</a:t>
          </a:r>
          <a:endParaRPr lang="en-GB" sz="1800" noProof="0" dirty="0"/>
        </a:p>
      </dgm:t>
    </dgm:pt>
    <dgm:pt modelId="{B2C18A48-FA28-40C2-824C-D34AF4AC702E}" type="parTrans" cxnId="{9DEF2BEE-25B5-49E1-9849-5EDD380FFBE4}">
      <dgm:prSet/>
      <dgm:spPr/>
      <dgm:t>
        <a:bodyPr/>
        <a:lstStyle/>
        <a:p>
          <a:endParaRPr lang="en-GB" sz="1800" noProof="0"/>
        </a:p>
      </dgm:t>
    </dgm:pt>
    <dgm:pt modelId="{B1E5D339-1388-4CB9-8138-8CEEC9716C3F}" type="sibTrans" cxnId="{9DEF2BEE-25B5-49E1-9849-5EDD380FFBE4}">
      <dgm:prSet/>
      <dgm:spPr/>
      <dgm:t>
        <a:bodyPr/>
        <a:lstStyle/>
        <a:p>
          <a:endParaRPr lang="en-GB" sz="1800" noProof="0"/>
        </a:p>
      </dgm:t>
    </dgm:pt>
    <dgm:pt modelId="{6175FCAD-9BF7-43DF-B0D1-1B7ABC82ECD6}">
      <dgm:prSet phldrT="[Text]" custT="1"/>
      <dgm:spPr/>
      <dgm:t>
        <a:bodyPr/>
        <a:lstStyle/>
        <a:p>
          <a:pPr algn="ctr"/>
          <a:r>
            <a:rPr lang="en-GB" sz="2100" noProof="0" dirty="0" smtClean="0"/>
            <a:t>Provisional Low Temperature Scale from 0.9 mK to 1 K (PLTS-2000)</a:t>
          </a:r>
          <a:endParaRPr lang="en-GB" sz="2100" noProof="0" dirty="0"/>
        </a:p>
      </dgm:t>
    </dgm:pt>
    <dgm:pt modelId="{37DE57A7-FD7C-4602-8507-266A0588EC4B}" type="parTrans" cxnId="{0418E74C-32DA-4F83-8A0E-1C2E86770E34}">
      <dgm:prSet/>
      <dgm:spPr/>
      <dgm:t>
        <a:bodyPr/>
        <a:lstStyle/>
        <a:p>
          <a:endParaRPr lang="en-GB" sz="1800" noProof="0"/>
        </a:p>
      </dgm:t>
    </dgm:pt>
    <dgm:pt modelId="{0FDEED55-A0B8-47A5-9C94-9497EB004AA4}" type="sibTrans" cxnId="{0418E74C-32DA-4F83-8A0E-1C2E86770E34}">
      <dgm:prSet/>
      <dgm:spPr/>
      <dgm:t>
        <a:bodyPr/>
        <a:lstStyle/>
        <a:p>
          <a:endParaRPr lang="en-GB" sz="1800" noProof="0"/>
        </a:p>
      </dgm:t>
    </dgm:pt>
    <dgm:pt modelId="{BD6A948B-48A1-42F4-8A4F-E1A048D213EB}">
      <dgm:prSet phldrT="[Text]" custT="1"/>
      <dgm:spPr/>
      <dgm:t>
        <a:bodyPr/>
        <a:lstStyle/>
        <a:p>
          <a:r>
            <a:rPr lang="en-GB" sz="1800" i="1" noProof="0" dirty="0" smtClean="0">
              <a:solidFill>
                <a:srgbClr val="FF0000"/>
              </a:solidFill>
            </a:rPr>
            <a:t>p</a:t>
          </a:r>
          <a:r>
            <a:rPr lang="en-GB" sz="1800" baseline="-25000" noProof="0" dirty="0" smtClean="0">
              <a:solidFill>
                <a:srgbClr val="FF0000"/>
              </a:solidFill>
            </a:rPr>
            <a:t>mp</a:t>
          </a:r>
          <a:r>
            <a:rPr lang="en-GB" sz="1800" noProof="0" dirty="0" smtClean="0">
              <a:solidFill>
                <a:srgbClr val="FF0000"/>
              </a:solidFill>
            </a:rPr>
            <a:t>(</a:t>
          </a:r>
          <a:r>
            <a:rPr lang="en-GB" sz="1800" i="1" noProof="0" dirty="0" smtClean="0">
              <a:solidFill>
                <a:srgbClr val="FF0000"/>
              </a:solidFill>
            </a:rPr>
            <a:t>T</a:t>
          </a:r>
          <a:r>
            <a:rPr lang="en-GB" sz="1800" baseline="-25000" noProof="0" dirty="0" smtClean="0">
              <a:solidFill>
                <a:srgbClr val="FF0000"/>
              </a:solidFill>
            </a:rPr>
            <a:t>2000</a:t>
          </a:r>
          <a:r>
            <a:rPr lang="en-GB" sz="1800" noProof="0" dirty="0" smtClean="0">
              <a:solidFill>
                <a:srgbClr val="FF0000"/>
              </a:solidFill>
            </a:rPr>
            <a:t>)</a:t>
          </a:r>
          <a:r>
            <a:rPr lang="en-GB" sz="1800" noProof="0" dirty="0" smtClean="0"/>
            <a:t> for </a:t>
          </a:r>
          <a:r>
            <a:rPr lang="en-GB" sz="1800" baseline="30000" noProof="0" dirty="0" smtClean="0"/>
            <a:t>3</a:t>
          </a:r>
          <a:r>
            <a:rPr lang="en-GB" sz="1800" noProof="0" dirty="0" smtClean="0"/>
            <a:t>He (3 MPa – 4 MPa)</a:t>
          </a:r>
          <a:endParaRPr lang="en-GB" sz="1800" noProof="0" dirty="0"/>
        </a:p>
      </dgm:t>
    </dgm:pt>
    <dgm:pt modelId="{6C65E3BA-6AB8-47A3-A556-8A6CB9D747BE}" type="parTrans" cxnId="{E2109802-2FC5-4086-8E2D-3212722F7523}">
      <dgm:prSet/>
      <dgm:spPr/>
      <dgm:t>
        <a:bodyPr/>
        <a:lstStyle/>
        <a:p>
          <a:endParaRPr lang="en-GB" sz="1800" noProof="0"/>
        </a:p>
      </dgm:t>
    </dgm:pt>
    <dgm:pt modelId="{3E72906E-194F-4E32-9DDC-AC2F93095E5E}" type="sibTrans" cxnId="{E2109802-2FC5-4086-8E2D-3212722F7523}">
      <dgm:prSet/>
      <dgm:spPr/>
      <dgm:t>
        <a:bodyPr/>
        <a:lstStyle/>
        <a:p>
          <a:endParaRPr lang="en-GB" sz="1800" noProof="0"/>
        </a:p>
      </dgm:t>
    </dgm:pt>
    <dgm:pt modelId="{994420FA-38CE-4FAB-B781-299ABC295171}">
      <dgm:prSet phldrT="[Text]" custT="1"/>
      <dgm:spPr/>
      <dgm:t>
        <a:bodyPr/>
        <a:lstStyle/>
        <a:p>
          <a:r>
            <a:rPr lang="en-GB" sz="1800" i="1" noProof="0" dirty="0" smtClean="0">
              <a:solidFill>
                <a:srgbClr val="FF0000"/>
              </a:solidFill>
            </a:rPr>
            <a:t>T</a:t>
          </a:r>
          <a:r>
            <a:rPr lang="en-GB" sz="1800" i="0" noProof="0" dirty="0" smtClean="0">
              <a:solidFill>
                <a:srgbClr val="FF0000"/>
              </a:solidFill>
            </a:rPr>
            <a:t> - </a:t>
          </a:r>
          <a:r>
            <a:rPr lang="en-GB" sz="1800" i="1" noProof="0" dirty="0" smtClean="0">
              <a:solidFill>
                <a:srgbClr val="FF0000"/>
              </a:solidFill>
            </a:rPr>
            <a:t>T</a:t>
          </a:r>
          <a:r>
            <a:rPr lang="en-GB" sz="1800" i="0" baseline="-25000" noProof="0" dirty="0" smtClean="0">
              <a:solidFill>
                <a:srgbClr val="FF0000"/>
              </a:solidFill>
            </a:rPr>
            <a:t>90</a:t>
          </a:r>
          <a:r>
            <a:rPr lang="en-GB" sz="1800" noProof="0" dirty="0" smtClean="0">
              <a:solidFill>
                <a:srgbClr val="FF0000"/>
              </a:solidFill>
            </a:rPr>
            <a:t> </a:t>
          </a:r>
          <a:r>
            <a:rPr lang="en-GB" sz="1800" noProof="0" dirty="0" smtClean="0"/>
            <a:t>larger than originally expected, see appendix of the </a:t>
          </a:r>
          <a:r>
            <a:rPr lang="en-GB" sz="1800" i="1" noProof="0" dirty="0" smtClean="0"/>
            <a:t>MeP</a:t>
          </a:r>
          <a:r>
            <a:rPr lang="en-GB" sz="1800" noProof="0" dirty="0" smtClean="0"/>
            <a:t>-K</a:t>
          </a:r>
          <a:endParaRPr lang="en-GB" sz="1800" noProof="0" dirty="0"/>
        </a:p>
      </dgm:t>
    </dgm:pt>
    <dgm:pt modelId="{924B90F7-0F79-4608-A29F-811D43A37575}" type="parTrans" cxnId="{88F0D747-1CA0-45F5-BA70-09449A11B756}">
      <dgm:prSet/>
      <dgm:spPr/>
      <dgm:t>
        <a:bodyPr/>
        <a:lstStyle/>
        <a:p>
          <a:endParaRPr lang="de-DE"/>
        </a:p>
      </dgm:t>
    </dgm:pt>
    <dgm:pt modelId="{59EE2078-8C2A-4E8B-8100-13A51EAA735E}" type="sibTrans" cxnId="{88F0D747-1CA0-45F5-BA70-09449A11B756}">
      <dgm:prSet/>
      <dgm:spPr/>
      <dgm:t>
        <a:bodyPr/>
        <a:lstStyle/>
        <a:p>
          <a:endParaRPr lang="de-DE"/>
        </a:p>
      </dgm:t>
    </dgm:pt>
    <dgm:pt modelId="{9949AA9F-CDB1-492D-B763-9BE0EBD06721}">
      <dgm:prSet phldrT="[Text]" custT="1"/>
      <dgm:spPr/>
      <dgm:t>
        <a:bodyPr/>
        <a:lstStyle/>
        <a:p>
          <a:r>
            <a:rPr lang="en-GB" sz="1800" noProof="0" dirty="0" smtClean="0"/>
            <a:t>Prescription of the </a:t>
          </a:r>
          <a:r>
            <a:rPr lang="en-GB" sz="1800" noProof="0" dirty="0" smtClean="0">
              <a:solidFill>
                <a:srgbClr val="FF0000"/>
              </a:solidFill>
            </a:rPr>
            <a:t>isotopic composition </a:t>
          </a:r>
          <a:r>
            <a:rPr lang="en-GB" sz="1800" noProof="0" dirty="0" smtClean="0"/>
            <a:t>for H</a:t>
          </a:r>
          <a:r>
            <a:rPr lang="en-GB" sz="1800" baseline="-25000" noProof="0" dirty="0" smtClean="0"/>
            <a:t>2</a:t>
          </a:r>
          <a:r>
            <a:rPr lang="en-GB" sz="1800" noProof="0" dirty="0" smtClean="0"/>
            <a:t>, Ne, and H</a:t>
          </a:r>
          <a:r>
            <a:rPr lang="en-GB" sz="1800" baseline="-25000" noProof="0" dirty="0" smtClean="0"/>
            <a:t>2</a:t>
          </a:r>
          <a:r>
            <a:rPr lang="en-GB" sz="1800" noProof="0" dirty="0" smtClean="0"/>
            <a:t>O in Technical Annex</a:t>
          </a:r>
          <a:endParaRPr lang="en-GB" sz="1800" noProof="0" dirty="0"/>
        </a:p>
      </dgm:t>
    </dgm:pt>
    <dgm:pt modelId="{5D43773A-FFFC-47A3-9275-DA12DAB2045D}" type="parTrans" cxnId="{CAAFFA03-D47B-439D-B193-093CA394D7BC}">
      <dgm:prSet/>
      <dgm:spPr/>
      <dgm:t>
        <a:bodyPr/>
        <a:lstStyle/>
        <a:p>
          <a:endParaRPr lang="de-DE"/>
        </a:p>
      </dgm:t>
    </dgm:pt>
    <dgm:pt modelId="{4483B14A-E131-4D92-808A-E446C07376D4}" type="sibTrans" cxnId="{CAAFFA03-D47B-439D-B193-093CA394D7BC}">
      <dgm:prSet/>
      <dgm:spPr/>
      <dgm:t>
        <a:bodyPr/>
        <a:lstStyle/>
        <a:p>
          <a:endParaRPr lang="de-DE"/>
        </a:p>
      </dgm:t>
    </dgm:pt>
    <dgm:pt modelId="{8D6DF4C9-5DCC-42B5-A7D1-3C27BAD8E8FD}">
      <dgm:prSet phldrT="[Text]" custT="1"/>
      <dgm:spPr/>
      <dgm:t>
        <a:bodyPr/>
        <a:lstStyle/>
        <a:p>
          <a:r>
            <a:rPr lang="en-GB" sz="1800" i="1" noProof="0" dirty="0" smtClean="0">
              <a:solidFill>
                <a:srgbClr val="FF0000"/>
              </a:solidFill>
            </a:rPr>
            <a:t>p</a:t>
          </a:r>
          <a:r>
            <a:rPr lang="en-GB" sz="1800" baseline="-25000" noProof="0" dirty="0" smtClean="0">
              <a:solidFill>
                <a:srgbClr val="FF0000"/>
              </a:solidFill>
            </a:rPr>
            <a:t>vp</a:t>
          </a:r>
          <a:r>
            <a:rPr lang="en-GB" sz="1800" noProof="0" dirty="0" smtClean="0">
              <a:solidFill>
                <a:srgbClr val="FF0000"/>
              </a:solidFill>
            </a:rPr>
            <a:t>(</a:t>
          </a:r>
          <a:r>
            <a:rPr lang="en-GB" sz="1800" i="1" noProof="0" dirty="0" smtClean="0">
              <a:solidFill>
                <a:srgbClr val="FF0000"/>
              </a:solidFill>
            </a:rPr>
            <a:t>T</a:t>
          </a:r>
          <a:r>
            <a:rPr lang="en-GB" sz="1800" i="0" baseline="-25000" noProof="0" dirty="0" smtClean="0">
              <a:solidFill>
                <a:srgbClr val="FF0000"/>
              </a:solidFill>
            </a:rPr>
            <a:t>90</a:t>
          </a:r>
          <a:r>
            <a:rPr lang="en-GB" sz="1800" noProof="0" dirty="0" smtClean="0">
              <a:solidFill>
                <a:srgbClr val="FF0000"/>
              </a:solidFill>
            </a:rPr>
            <a:t>)</a:t>
          </a:r>
          <a:r>
            <a:rPr lang="en-GB" sz="1800" noProof="0" dirty="0" smtClean="0"/>
            <a:t> for He (0.65 K – 5.0 K) and H</a:t>
          </a:r>
          <a:r>
            <a:rPr lang="en-GB" sz="1800" baseline="-25000" noProof="0" dirty="0" smtClean="0"/>
            <a:t>2</a:t>
          </a:r>
          <a:r>
            <a:rPr lang="en-GB" sz="1800" noProof="0" dirty="0" smtClean="0"/>
            <a:t> (17.025 K – 17.045 K; 20.26 K – 20.28 K)</a:t>
          </a:r>
          <a:endParaRPr lang="en-GB" sz="1800" noProof="0" dirty="0"/>
        </a:p>
      </dgm:t>
    </dgm:pt>
    <dgm:pt modelId="{05AA9893-88F1-41B8-B3E9-40DF695188B7}" type="parTrans" cxnId="{F49F1ED9-DDB7-4908-9688-26E7623098C8}">
      <dgm:prSet/>
      <dgm:spPr/>
      <dgm:t>
        <a:bodyPr/>
        <a:lstStyle/>
        <a:p>
          <a:endParaRPr lang="de-DE"/>
        </a:p>
      </dgm:t>
    </dgm:pt>
    <dgm:pt modelId="{6C6A6F6F-5353-42F1-8A66-4BACDBA432BD}" type="sibTrans" cxnId="{F49F1ED9-DDB7-4908-9688-26E7623098C8}">
      <dgm:prSet/>
      <dgm:spPr/>
      <dgm:t>
        <a:bodyPr/>
        <a:lstStyle/>
        <a:p>
          <a:endParaRPr lang="de-DE"/>
        </a:p>
      </dgm:t>
    </dgm:pt>
    <dgm:pt modelId="{B19B745C-C56C-46F1-94F6-B8F2A2694266}">
      <dgm:prSet phldrT="[Text]" custT="1"/>
      <dgm:spPr/>
      <dgm:t>
        <a:bodyPr/>
        <a:lstStyle/>
        <a:p>
          <a:r>
            <a:rPr lang="en-GB" sz="1800" noProof="0" dirty="0" smtClean="0">
              <a:solidFill>
                <a:srgbClr val="FF0000"/>
              </a:solidFill>
            </a:rPr>
            <a:t>Fixed points</a:t>
          </a:r>
          <a:r>
            <a:rPr lang="en-GB" sz="1800" noProof="0" dirty="0" smtClean="0"/>
            <a:t>: 6 triple points, 1 melting point, 7 freezing points</a:t>
          </a:r>
          <a:endParaRPr lang="en-GB" sz="1800" noProof="0" dirty="0"/>
        </a:p>
      </dgm:t>
    </dgm:pt>
    <dgm:pt modelId="{E8068A8D-8CBC-48A8-B1C8-5EF601BD346F}" type="parTrans" cxnId="{74B1E662-6A8D-40D2-B2C4-68EC310F5BCB}">
      <dgm:prSet/>
      <dgm:spPr/>
      <dgm:t>
        <a:bodyPr/>
        <a:lstStyle/>
        <a:p>
          <a:endParaRPr lang="de-DE"/>
        </a:p>
      </dgm:t>
    </dgm:pt>
    <dgm:pt modelId="{93BA066D-9252-450A-8BE8-5AF0D556D457}" type="sibTrans" cxnId="{74B1E662-6A8D-40D2-B2C4-68EC310F5BCB}">
      <dgm:prSet/>
      <dgm:spPr/>
      <dgm:t>
        <a:bodyPr/>
        <a:lstStyle/>
        <a:p>
          <a:endParaRPr lang="de-DE"/>
        </a:p>
      </dgm:t>
    </dgm:pt>
    <dgm:pt modelId="{CA915C6E-5155-45CA-83DF-BAA9847178B3}">
      <dgm:prSet phldrT="[Text]" custT="1"/>
      <dgm:spPr/>
      <dgm:t>
        <a:bodyPr/>
        <a:lstStyle/>
        <a:p>
          <a:r>
            <a:rPr lang="en-GB" sz="1800" noProof="0" dirty="0" smtClean="0">
              <a:solidFill>
                <a:srgbClr val="FF0000"/>
              </a:solidFill>
            </a:rPr>
            <a:t>Uncertainty</a:t>
          </a:r>
          <a:r>
            <a:rPr lang="en-GB" sz="1800" noProof="0" dirty="0" smtClean="0"/>
            <a:t> of fixed-point realisation from comparisons: 0.03 mK (H</a:t>
          </a:r>
          <a:r>
            <a:rPr lang="en-GB" sz="1800" baseline="-25000" noProof="0" dirty="0" smtClean="0"/>
            <a:t>2</a:t>
          </a:r>
          <a:r>
            <a:rPr lang="en-GB" sz="1800" noProof="0" dirty="0" smtClean="0"/>
            <a:t>) – 4 mK (Ag)</a:t>
          </a:r>
          <a:endParaRPr lang="en-GB" sz="1800" noProof="0" dirty="0"/>
        </a:p>
      </dgm:t>
    </dgm:pt>
    <dgm:pt modelId="{55662612-EEFE-495A-AE63-FB5FE108FF2C}" type="parTrans" cxnId="{95D2C512-0719-4BAA-84B5-8418AD8524F4}">
      <dgm:prSet/>
      <dgm:spPr/>
      <dgm:t>
        <a:bodyPr/>
        <a:lstStyle/>
        <a:p>
          <a:endParaRPr lang="de-DE"/>
        </a:p>
      </dgm:t>
    </dgm:pt>
    <dgm:pt modelId="{4BB1C0BE-38A1-4BD9-970B-7BDCB0C50754}" type="sibTrans" cxnId="{95D2C512-0719-4BAA-84B5-8418AD8524F4}">
      <dgm:prSet/>
      <dgm:spPr/>
      <dgm:t>
        <a:bodyPr/>
        <a:lstStyle/>
        <a:p>
          <a:endParaRPr lang="de-DE"/>
        </a:p>
      </dgm:t>
    </dgm:pt>
    <dgm:pt modelId="{CA0BA9FA-167B-4A4F-B81D-960147ED969D}">
      <dgm:prSet phldrT="[Text]" custT="1"/>
      <dgm:spPr/>
      <dgm:t>
        <a:bodyPr/>
        <a:lstStyle/>
        <a:p>
          <a:r>
            <a:rPr lang="en-GB" sz="1800" noProof="0" dirty="0" smtClean="0">
              <a:solidFill>
                <a:srgbClr val="FF0000"/>
              </a:solidFill>
            </a:rPr>
            <a:t>Interpolation / extrapolation</a:t>
          </a:r>
          <a:r>
            <a:rPr lang="en-GB" sz="1800" noProof="0" dirty="0" smtClean="0"/>
            <a:t>: ICVGT (3 K – 25 K), SPRT (14 K – 1235 K), RT</a:t>
          </a:r>
          <a:endParaRPr lang="en-GB" sz="1800" noProof="0" dirty="0"/>
        </a:p>
      </dgm:t>
    </dgm:pt>
    <dgm:pt modelId="{E5AFD37C-EAC5-4621-85EB-F09740E62C86}" type="parTrans" cxnId="{AFB51196-A4B5-4DEC-BDD6-ACB110C156AE}">
      <dgm:prSet/>
      <dgm:spPr/>
      <dgm:t>
        <a:bodyPr/>
        <a:lstStyle/>
        <a:p>
          <a:endParaRPr lang="de-DE"/>
        </a:p>
      </dgm:t>
    </dgm:pt>
    <dgm:pt modelId="{2918FAA0-4979-4A82-B957-C294042BB5F8}" type="sibTrans" cxnId="{AFB51196-A4B5-4DEC-BDD6-ACB110C156AE}">
      <dgm:prSet/>
      <dgm:spPr/>
      <dgm:t>
        <a:bodyPr/>
        <a:lstStyle/>
        <a:p>
          <a:endParaRPr lang="de-DE"/>
        </a:p>
      </dgm:t>
    </dgm:pt>
    <dgm:pt modelId="{D4A6CDC5-1B4C-480B-9D5A-E554DE131E66}">
      <dgm:prSet phldrT="[Text]" custT="1"/>
      <dgm:spPr/>
      <dgm:t>
        <a:bodyPr/>
        <a:lstStyle/>
        <a:p>
          <a:r>
            <a:rPr lang="en-GB" sz="1800" noProof="0" dirty="0" smtClean="0"/>
            <a:t>4 intrinsic </a:t>
          </a:r>
          <a:r>
            <a:rPr lang="en-GB" sz="1800" noProof="0" dirty="0" smtClean="0">
              <a:solidFill>
                <a:srgbClr val="FF0000"/>
              </a:solidFill>
            </a:rPr>
            <a:t>fixed points </a:t>
          </a:r>
          <a:r>
            <a:rPr lang="en-GB" sz="1800" noProof="0" dirty="0" smtClean="0"/>
            <a:t>(</a:t>
          </a:r>
          <a:r>
            <a:rPr lang="en-GB" sz="1800" i="1" noProof="0" dirty="0" smtClean="0"/>
            <a:t>p</a:t>
          </a:r>
          <a:r>
            <a:rPr lang="en-GB" sz="1800" baseline="-25000" noProof="0" dirty="0" smtClean="0"/>
            <a:t>2000</a:t>
          </a:r>
          <a:r>
            <a:rPr lang="en-GB" sz="1800" noProof="0" dirty="0" smtClean="0"/>
            <a:t>, </a:t>
          </a:r>
          <a:r>
            <a:rPr lang="en-GB" sz="1800" i="1" noProof="0" dirty="0" smtClean="0"/>
            <a:t>T</a:t>
          </a:r>
          <a:r>
            <a:rPr lang="en-GB" sz="1800" baseline="-25000" noProof="0" dirty="0" smtClean="0"/>
            <a:t>2000</a:t>
          </a:r>
          <a:r>
            <a:rPr lang="en-GB" sz="1800" noProof="0" dirty="0" smtClean="0"/>
            <a:t>)</a:t>
          </a:r>
          <a:endParaRPr lang="en-GB" sz="1800" noProof="0" dirty="0"/>
        </a:p>
      </dgm:t>
    </dgm:pt>
    <dgm:pt modelId="{CDB69F3F-E66D-41D9-B17B-0E6B056D3B13}" type="parTrans" cxnId="{3734F25D-5A27-478F-AC9B-27C9D8FAAD46}">
      <dgm:prSet/>
      <dgm:spPr/>
      <dgm:t>
        <a:bodyPr/>
        <a:lstStyle/>
        <a:p>
          <a:endParaRPr lang="de-DE"/>
        </a:p>
      </dgm:t>
    </dgm:pt>
    <dgm:pt modelId="{FDEE84CB-C4F9-41D4-B720-1B28D12D6EFF}" type="sibTrans" cxnId="{3734F25D-5A27-478F-AC9B-27C9D8FAAD46}">
      <dgm:prSet/>
      <dgm:spPr/>
      <dgm:t>
        <a:bodyPr/>
        <a:lstStyle/>
        <a:p>
          <a:endParaRPr lang="de-DE"/>
        </a:p>
      </dgm:t>
    </dgm:pt>
    <dgm:pt modelId="{4D1BBBD0-0C2C-4B0B-9589-F7DE59668B42}">
      <dgm:prSet phldrT="[Text]" custT="1"/>
      <dgm:spPr/>
      <dgm:t>
        <a:bodyPr/>
        <a:lstStyle/>
        <a:p>
          <a:r>
            <a:rPr lang="en-GB" sz="1800" noProof="0" dirty="0" smtClean="0"/>
            <a:t>Relative thermodynamic </a:t>
          </a:r>
          <a:r>
            <a:rPr lang="en-GB" sz="1800" noProof="0" dirty="0" smtClean="0">
              <a:solidFill>
                <a:srgbClr val="FF0000"/>
              </a:solidFill>
            </a:rPr>
            <a:t>uncertainty</a:t>
          </a:r>
          <a:r>
            <a:rPr lang="en-GB" sz="1800" noProof="0" dirty="0" smtClean="0"/>
            <a:t>: 2% (0.9 mK) – 0.05% (1 K)</a:t>
          </a:r>
          <a:endParaRPr lang="en-GB" sz="1800" noProof="0" dirty="0"/>
        </a:p>
      </dgm:t>
    </dgm:pt>
    <dgm:pt modelId="{E2CE8B33-F66A-411F-83B2-0647CF6D3E98}" type="parTrans" cxnId="{08237FF0-E89C-48BA-90AD-19BEA1CAE028}">
      <dgm:prSet/>
      <dgm:spPr/>
      <dgm:t>
        <a:bodyPr/>
        <a:lstStyle/>
        <a:p>
          <a:endParaRPr lang="de-DE"/>
        </a:p>
      </dgm:t>
    </dgm:pt>
    <dgm:pt modelId="{999638E9-B327-4C39-9FCF-68947F0669A5}" type="sibTrans" cxnId="{08237FF0-E89C-48BA-90AD-19BEA1CAE028}">
      <dgm:prSet/>
      <dgm:spPr/>
      <dgm:t>
        <a:bodyPr/>
        <a:lstStyle/>
        <a:p>
          <a:endParaRPr lang="de-DE"/>
        </a:p>
      </dgm:t>
    </dgm:pt>
    <dgm:pt modelId="{0F58A5C5-5061-4CE0-8FD2-33B5A782090E}">
      <dgm:prSet phldrT="[Text]" custT="1"/>
      <dgm:spPr/>
      <dgm:t>
        <a:bodyPr/>
        <a:lstStyle/>
        <a:p>
          <a:r>
            <a:rPr lang="en-GB" sz="1800" i="1" noProof="0" dirty="0" smtClean="0">
              <a:solidFill>
                <a:srgbClr val="FF0000"/>
              </a:solidFill>
            </a:rPr>
            <a:t>T</a:t>
          </a:r>
          <a:r>
            <a:rPr lang="en-GB" sz="1800" baseline="-25000" noProof="0" dirty="0" smtClean="0">
              <a:solidFill>
                <a:srgbClr val="FF0000"/>
              </a:solidFill>
            </a:rPr>
            <a:t>2000</a:t>
          </a:r>
          <a:r>
            <a:rPr lang="en-GB" sz="1800" noProof="0" dirty="0" smtClean="0">
              <a:solidFill>
                <a:srgbClr val="FF0000"/>
              </a:solidFill>
            </a:rPr>
            <a:t> – </a:t>
          </a:r>
          <a:r>
            <a:rPr lang="en-GB" sz="1800" i="1" noProof="0" dirty="0" smtClean="0">
              <a:solidFill>
                <a:srgbClr val="FF0000"/>
              </a:solidFill>
            </a:rPr>
            <a:t>T</a:t>
          </a:r>
          <a:r>
            <a:rPr lang="en-GB" sz="1800" baseline="-25000" noProof="0" dirty="0" smtClean="0">
              <a:solidFill>
                <a:srgbClr val="FF0000"/>
              </a:solidFill>
            </a:rPr>
            <a:t>90</a:t>
          </a:r>
          <a:r>
            <a:rPr lang="en-GB" sz="1800" noProof="0" dirty="0" smtClean="0">
              <a:solidFill>
                <a:srgbClr val="FF0000"/>
              </a:solidFill>
            </a:rPr>
            <a:t> </a:t>
          </a:r>
          <a:r>
            <a:rPr lang="en-GB" sz="1800" noProof="0" dirty="0" smtClean="0"/>
            <a:t>at 0.65 K: -1.6 mK</a:t>
          </a:r>
          <a:endParaRPr lang="en-GB" sz="1800" noProof="0" dirty="0"/>
        </a:p>
      </dgm:t>
    </dgm:pt>
    <dgm:pt modelId="{9ECD2935-B848-40A9-B65D-EA24EE1AD7A2}" type="parTrans" cxnId="{0933EA8A-B9D6-490C-918B-7F15E5ADE297}">
      <dgm:prSet/>
      <dgm:spPr/>
      <dgm:t>
        <a:bodyPr/>
        <a:lstStyle/>
        <a:p>
          <a:endParaRPr lang="de-DE"/>
        </a:p>
      </dgm:t>
    </dgm:pt>
    <dgm:pt modelId="{0F1A9ACE-F0F7-4BB1-A9A2-BE7B85222189}" type="sibTrans" cxnId="{0933EA8A-B9D6-490C-918B-7F15E5ADE297}">
      <dgm:prSet/>
      <dgm:spPr/>
      <dgm:t>
        <a:bodyPr/>
        <a:lstStyle/>
        <a:p>
          <a:endParaRPr lang="de-DE"/>
        </a:p>
      </dgm:t>
    </dgm:pt>
    <dgm:pt modelId="{FA92C3BB-5834-4293-AB47-8EF8C12BC207}">
      <dgm:prSet phldrT="[Text]" custT="1"/>
      <dgm:spPr/>
      <dgm:t>
        <a:bodyPr/>
        <a:lstStyle/>
        <a:p>
          <a:r>
            <a:rPr lang="en-GB" sz="1800" noProof="0" dirty="0" smtClean="0">
              <a:solidFill>
                <a:srgbClr val="FF0000"/>
              </a:solidFill>
            </a:rPr>
            <a:t>PTB-2006</a:t>
          </a:r>
          <a:r>
            <a:rPr lang="en-GB" sz="1800" noProof="0" dirty="0" smtClean="0"/>
            <a:t> (Metrologia 2007) is compatible with PLTS-2000  </a:t>
          </a:r>
          <a:endParaRPr lang="en-GB" sz="1800" noProof="0" dirty="0"/>
        </a:p>
      </dgm:t>
    </dgm:pt>
    <dgm:pt modelId="{A057AD93-A44E-449C-917E-A25F786FD795}" type="parTrans" cxnId="{F1E5E1A1-DBDA-4569-A402-ED703BD60953}">
      <dgm:prSet/>
      <dgm:spPr/>
      <dgm:t>
        <a:bodyPr/>
        <a:lstStyle/>
        <a:p>
          <a:endParaRPr lang="de-DE"/>
        </a:p>
      </dgm:t>
    </dgm:pt>
    <dgm:pt modelId="{E0699219-6F4D-4FEF-8D4E-B4FDF64E34F5}" type="sibTrans" cxnId="{F1E5E1A1-DBDA-4569-A402-ED703BD60953}">
      <dgm:prSet/>
      <dgm:spPr/>
      <dgm:t>
        <a:bodyPr/>
        <a:lstStyle/>
        <a:p>
          <a:endParaRPr lang="de-DE"/>
        </a:p>
      </dgm:t>
    </dgm:pt>
    <dgm:pt modelId="{08A44726-6558-4392-BD10-E3012B282C39}" type="pres">
      <dgm:prSet presAssocID="{2F8694C3-C418-4007-8035-30B29CAD9CF9}" presName="linear" presStyleCnt="0">
        <dgm:presLayoutVars>
          <dgm:animLvl val="lvl"/>
          <dgm:resizeHandles val="exact"/>
        </dgm:presLayoutVars>
      </dgm:prSet>
      <dgm:spPr/>
      <dgm:t>
        <a:bodyPr/>
        <a:lstStyle/>
        <a:p>
          <a:endParaRPr lang="de-DE"/>
        </a:p>
      </dgm:t>
    </dgm:pt>
    <dgm:pt modelId="{E51F0C2C-86B1-49FE-95F4-DAE3500749A1}" type="pres">
      <dgm:prSet presAssocID="{1E2884A3-8CFD-41D5-BBFF-D9F631262DF0}" presName="parentText" presStyleLbl="node1" presStyleIdx="0" presStyleCnt="2" custScaleX="70690" custScaleY="47033" custLinFactNeighborX="-1724" custLinFactNeighborY="-11928">
        <dgm:presLayoutVars>
          <dgm:chMax val="0"/>
          <dgm:bulletEnabled val="1"/>
        </dgm:presLayoutVars>
      </dgm:prSet>
      <dgm:spPr/>
      <dgm:t>
        <a:bodyPr/>
        <a:lstStyle/>
        <a:p>
          <a:endParaRPr lang="de-DE"/>
        </a:p>
      </dgm:t>
    </dgm:pt>
    <dgm:pt modelId="{0C7418DB-27DF-45E3-AABE-CDE715D72700}" type="pres">
      <dgm:prSet presAssocID="{1E2884A3-8CFD-41D5-BBFF-D9F631262DF0}" presName="childText" presStyleLbl="revTx" presStyleIdx="0" presStyleCnt="2" custLinFactNeighborY="-2858">
        <dgm:presLayoutVars>
          <dgm:bulletEnabled val="1"/>
        </dgm:presLayoutVars>
      </dgm:prSet>
      <dgm:spPr/>
      <dgm:t>
        <a:bodyPr/>
        <a:lstStyle/>
        <a:p>
          <a:endParaRPr lang="de-DE"/>
        </a:p>
      </dgm:t>
    </dgm:pt>
    <dgm:pt modelId="{3332B850-E134-4C00-AE8D-EC1A0A016E48}" type="pres">
      <dgm:prSet presAssocID="{6175FCAD-9BF7-43DF-B0D1-1B7ABC82ECD6}" presName="parentText" presStyleLbl="node1" presStyleIdx="1" presStyleCnt="2" custScaleX="94828" custScaleY="47241" custLinFactNeighborY="10536">
        <dgm:presLayoutVars>
          <dgm:chMax val="0"/>
          <dgm:bulletEnabled val="1"/>
        </dgm:presLayoutVars>
      </dgm:prSet>
      <dgm:spPr/>
      <dgm:t>
        <a:bodyPr/>
        <a:lstStyle/>
        <a:p>
          <a:endParaRPr lang="de-DE"/>
        </a:p>
      </dgm:t>
    </dgm:pt>
    <dgm:pt modelId="{F6FAB897-8448-4C7D-9BE2-68CFE4705F43}" type="pres">
      <dgm:prSet presAssocID="{6175FCAD-9BF7-43DF-B0D1-1B7ABC82ECD6}" presName="childText" presStyleLbl="revTx" presStyleIdx="1" presStyleCnt="2" custLinFactNeighborY="25163">
        <dgm:presLayoutVars>
          <dgm:bulletEnabled val="1"/>
        </dgm:presLayoutVars>
      </dgm:prSet>
      <dgm:spPr/>
      <dgm:t>
        <a:bodyPr/>
        <a:lstStyle/>
        <a:p>
          <a:endParaRPr lang="de-DE"/>
        </a:p>
      </dgm:t>
    </dgm:pt>
  </dgm:ptLst>
  <dgm:cxnLst>
    <dgm:cxn modelId="{0933EA8A-B9D6-490C-918B-7F15E5ADE297}" srcId="{6175FCAD-9BF7-43DF-B0D1-1B7ABC82ECD6}" destId="{0F58A5C5-5061-4CE0-8FD2-33B5A782090E}" srcOrd="3" destOrd="0" parTransId="{9ECD2935-B848-40A9-B65D-EA24EE1AD7A2}" sibTransId="{0F1A9ACE-F0F7-4BB1-A9A2-BE7B85222189}"/>
    <dgm:cxn modelId="{85088381-1170-45B6-82D0-950650E65508}" type="presOf" srcId="{994420FA-38CE-4FAB-B781-299ABC295171}" destId="{0C7418DB-27DF-45E3-AABE-CDE715D72700}" srcOrd="0" destOrd="1" presId="urn:microsoft.com/office/officeart/2005/8/layout/vList2"/>
    <dgm:cxn modelId="{278E62A5-F6B6-4C60-86B1-6268ACB57993}" type="presOf" srcId="{CA0BA9FA-167B-4A4F-B81D-960147ED969D}" destId="{0C7418DB-27DF-45E3-AABE-CDE715D72700}" srcOrd="0" destOrd="6" presId="urn:microsoft.com/office/officeart/2005/8/layout/vList2"/>
    <dgm:cxn modelId="{E2109802-2FC5-4086-8E2D-3212722F7523}" srcId="{6175FCAD-9BF7-43DF-B0D1-1B7ABC82ECD6}" destId="{BD6A948B-48A1-42F4-8A4F-E1A048D213EB}" srcOrd="0" destOrd="0" parTransId="{6C65E3BA-6AB8-47A3-A556-8A6CB9D747BE}" sibTransId="{3E72906E-194F-4E32-9DDC-AC2F93095E5E}"/>
    <dgm:cxn modelId="{F6C78F04-39D4-4D46-872D-16145CD4C04E}" type="presOf" srcId="{1E2884A3-8CFD-41D5-BBFF-D9F631262DF0}" destId="{E51F0C2C-86B1-49FE-95F4-DAE3500749A1}" srcOrd="0" destOrd="0" presId="urn:microsoft.com/office/officeart/2005/8/layout/vList2"/>
    <dgm:cxn modelId="{95D2C512-0719-4BAA-84B5-8418AD8524F4}" srcId="{1E2884A3-8CFD-41D5-BBFF-D9F631262DF0}" destId="{CA915C6E-5155-45CA-83DF-BAA9847178B3}" srcOrd="5" destOrd="0" parTransId="{55662612-EEFE-495A-AE63-FB5FE108FF2C}" sibTransId="{4BB1C0BE-38A1-4BD9-970B-7BDCB0C50754}"/>
    <dgm:cxn modelId="{08237FF0-E89C-48BA-90AD-19BEA1CAE028}" srcId="{6175FCAD-9BF7-43DF-B0D1-1B7ABC82ECD6}" destId="{4D1BBBD0-0C2C-4B0B-9589-F7DE59668B42}" srcOrd="2" destOrd="0" parTransId="{E2CE8B33-F66A-411F-83B2-0647CF6D3E98}" sibTransId="{999638E9-B327-4C39-9FCF-68947F0669A5}"/>
    <dgm:cxn modelId="{AFB51196-A4B5-4DEC-BDD6-ACB110C156AE}" srcId="{1E2884A3-8CFD-41D5-BBFF-D9F631262DF0}" destId="{CA0BA9FA-167B-4A4F-B81D-960147ED969D}" srcOrd="6" destOrd="0" parTransId="{E5AFD37C-EAC5-4621-85EB-F09740E62C86}" sibTransId="{2918FAA0-4979-4A82-B957-C294042BB5F8}"/>
    <dgm:cxn modelId="{DEA30C9E-2743-49AA-B266-71EEA6660905}" type="presOf" srcId="{6175FCAD-9BF7-43DF-B0D1-1B7ABC82ECD6}" destId="{3332B850-E134-4C00-AE8D-EC1A0A016E48}" srcOrd="0" destOrd="0" presId="urn:microsoft.com/office/officeart/2005/8/layout/vList2"/>
    <dgm:cxn modelId="{D953C98C-EF9D-4E0D-B0B2-9358C5FA22AA}" type="presOf" srcId="{B19B745C-C56C-46F1-94F6-B8F2A2694266}" destId="{0C7418DB-27DF-45E3-AABE-CDE715D72700}" srcOrd="0" destOrd="4" presId="urn:microsoft.com/office/officeart/2005/8/layout/vList2"/>
    <dgm:cxn modelId="{CAAFFA03-D47B-439D-B193-093CA394D7BC}" srcId="{1E2884A3-8CFD-41D5-BBFF-D9F631262DF0}" destId="{9949AA9F-CDB1-492D-B763-9BE0EBD06721}" srcOrd="2" destOrd="0" parTransId="{5D43773A-FFFC-47A3-9275-DA12DAB2045D}" sibTransId="{4483B14A-E131-4D92-808A-E446C07376D4}"/>
    <dgm:cxn modelId="{A6CA155C-7CDB-4411-89F6-0DECF954D616}" srcId="{2F8694C3-C418-4007-8035-30B29CAD9CF9}" destId="{1E2884A3-8CFD-41D5-BBFF-D9F631262DF0}" srcOrd="0" destOrd="0" parTransId="{98226340-19E6-4A24-927E-C8F8C2E6AA93}" sibTransId="{8677C84A-1592-4AC9-A50B-F9119EE92017}"/>
    <dgm:cxn modelId="{3734F25D-5A27-478F-AC9B-27C9D8FAAD46}" srcId="{6175FCAD-9BF7-43DF-B0D1-1B7ABC82ECD6}" destId="{D4A6CDC5-1B4C-480B-9D5A-E554DE131E66}" srcOrd="1" destOrd="0" parTransId="{CDB69F3F-E66D-41D9-B17B-0E6B056D3B13}" sibTransId="{FDEE84CB-C4F9-41D4-B720-1B28D12D6EFF}"/>
    <dgm:cxn modelId="{84DA6893-BB1F-46BA-8CF3-84337C151EA5}" type="presOf" srcId="{2F8694C3-C418-4007-8035-30B29CAD9CF9}" destId="{08A44726-6558-4392-BD10-E3012B282C39}" srcOrd="0" destOrd="0" presId="urn:microsoft.com/office/officeart/2005/8/layout/vList2"/>
    <dgm:cxn modelId="{E6ECF50B-B62E-4BD8-B094-6B35CA27CD5B}" type="presOf" srcId="{D4A6CDC5-1B4C-480B-9D5A-E554DE131E66}" destId="{F6FAB897-8448-4C7D-9BE2-68CFE4705F43}" srcOrd="0" destOrd="1" presId="urn:microsoft.com/office/officeart/2005/8/layout/vList2"/>
    <dgm:cxn modelId="{74B1E662-6A8D-40D2-B2C4-68EC310F5BCB}" srcId="{1E2884A3-8CFD-41D5-BBFF-D9F631262DF0}" destId="{B19B745C-C56C-46F1-94F6-B8F2A2694266}" srcOrd="4" destOrd="0" parTransId="{E8068A8D-8CBC-48A8-B1C8-5EF601BD346F}" sibTransId="{93BA066D-9252-450A-8BE8-5AF0D556D457}"/>
    <dgm:cxn modelId="{7763F3F0-DD0E-4F11-8080-3DADD2180DCB}" type="presOf" srcId="{4D1BBBD0-0C2C-4B0B-9589-F7DE59668B42}" destId="{F6FAB897-8448-4C7D-9BE2-68CFE4705F43}" srcOrd="0" destOrd="2" presId="urn:microsoft.com/office/officeart/2005/8/layout/vList2"/>
    <dgm:cxn modelId="{5B26AD93-6E4E-44CE-898E-63DDF718B7A5}" type="presOf" srcId="{FA92C3BB-5834-4293-AB47-8EF8C12BC207}" destId="{F6FAB897-8448-4C7D-9BE2-68CFE4705F43}" srcOrd="0" destOrd="4" presId="urn:microsoft.com/office/officeart/2005/8/layout/vList2"/>
    <dgm:cxn modelId="{00DC6527-5BE3-4A19-ACA1-089E77B0CDFE}" type="presOf" srcId="{CA915C6E-5155-45CA-83DF-BAA9847178B3}" destId="{0C7418DB-27DF-45E3-AABE-CDE715D72700}" srcOrd="0" destOrd="5" presId="urn:microsoft.com/office/officeart/2005/8/layout/vList2"/>
    <dgm:cxn modelId="{779A2A81-0481-4AE4-A920-D69D217D7E92}" type="presOf" srcId="{8D6DF4C9-5DCC-42B5-A7D1-3C27BAD8E8FD}" destId="{0C7418DB-27DF-45E3-AABE-CDE715D72700}" srcOrd="0" destOrd="3" presId="urn:microsoft.com/office/officeart/2005/8/layout/vList2"/>
    <dgm:cxn modelId="{93D3845C-7A52-49AA-925C-DA8026C26086}" type="presOf" srcId="{0EF0C43C-FE8B-4E01-AE94-0D3E95BC1536}" destId="{0C7418DB-27DF-45E3-AABE-CDE715D72700}" srcOrd="0" destOrd="0" presId="urn:microsoft.com/office/officeart/2005/8/layout/vList2"/>
    <dgm:cxn modelId="{F49F1ED9-DDB7-4908-9688-26E7623098C8}" srcId="{1E2884A3-8CFD-41D5-BBFF-D9F631262DF0}" destId="{8D6DF4C9-5DCC-42B5-A7D1-3C27BAD8E8FD}" srcOrd="3" destOrd="0" parTransId="{05AA9893-88F1-41B8-B3E9-40DF695188B7}" sibTransId="{6C6A6F6F-5353-42F1-8A66-4BACDBA432BD}"/>
    <dgm:cxn modelId="{0418E74C-32DA-4F83-8A0E-1C2E86770E34}" srcId="{2F8694C3-C418-4007-8035-30B29CAD9CF9}" destId="{6175FCAD-9BF7-43DF-B0D1-1B7ABC82ECD6}" srcOrd="1" destOrd="0" parTransId="{37DE57A7-FD7C-4602-8507-266A0588EC4B}" sibTransId="{0FDEED55-A0B8-47A5-9C94-9497EB004AA4}"/>
    <dgm:cxn modelId="{0792589F-4875-4AE2-95C7-4E4A45A1EB14}" type="presOf" srcId="{BD6A948B-48A1-42F4-8A4F-E1A048D213EB}" destId="{F6FAB897-8448-4C7D-9BE2-68CFE4705F43}" srcOrd="0" destOrd="0" presId="urn:microsoft.com/office/officeart/2005/8/layout/vList2"/>
    <dgm:cxn modelId="{753F5903-A96E-416E-AAFB-05DF396B4075}" type="presOf" srcId="{9949AA9F-CDB1-492D-B763-9BE0EBD06721}" destId="{0C7418DB-27DF-45E3-AABE-CDE715D72700}" srcOrd="0" destOrd="2" presId="urn:microsoft.com/office/officeart/2005/8/layout/vList2"/>
    <dgm:cxn modelId="{F1E5E1A1-DBDA-4569-A402-ED703BD60953}" srcId="{6175FCAD-9BF7-43DF-B0D1-1B7ABC82ECD6}" destId="{FA92C3BB-5834-4293-AB47-8EF8C12BC207}" srcOrd="4" destOrd="0" parTransId="{A057AD93-A44E-449C-917E-A25F786FD795}" sibTransId="{E0699219-6F4D-4FEF-8D4E-B4FDF64E34F5}"/>
    <dgm:cxn modelId="{9DEF2BEE-25B5-49E1-9849-5EDD380FFBE4}" srcId="{1E2884A3-8CFD-41D5-BBFF-D9F631262DF0}" destId="{0EF0C43C-FE8B-4E01-AE94-0D3E95BC1536}" srcOrd="0" destOrd="0" parTransId="{B2C18A48-FA28-40C2-824C-D34AF4AC702E}" sibTransId="{B1E5D339-1388-4CB9-8138-8CEEC9716C3F}"/>
    <dgm:cxn modelId="{5BDE9FB2-393C-4A06-9C44-A8EB74B44AB5}" type="presOf" srcId="{0F58A5C5-5061-4CE0-8FD2-33B5A782090E}" destId="{F6FAB897-8448-4C7D-9BE2-68CFE4705F43}" srcOrd="0" destOrd="3" presId="urn:microsoft.com/office/officeart/2005/8/layout/vList2"/>
    <dgm:cxn modelId="{88F0D747-1CA0-45F5-BA70-09449A11B756}" srcId="{1E2884A3-8CFD-41D5-BBFF-D9F631262DF0}" destId="{994420FA-38CE-4FAB-B781-299ABC295171}" srcOrd="1" destOrd="0" parTransId="{924B90F7-0F79-4608-A29F-811D43A37575}" sibTransId="{59EE2078-8C2A-4E8B-8100-13A51EAA735E}"/>
    <dgm:cxn modelId="{029E6D47-A962-45D2-9030-183C83EBA7B9}" type="presParOf" srcId="{08A44726-6558-4392-BD10-E3012B282C39}" destId="{E51F0C2C-86B1-49FE-95F4-DAE3500749A1}" srcOrd="0" destOrd="0" presId="urn:microsoft.com/office/officeart/2005/8/layout/vList2"/>
    <dgm:cxn modelId="{95121C8D-148B-450F-B34C-A05D32E603F6}" type="presParOf" srcId="{08A44726-6558-4392-BD10-E3012B282C39}" destId="{0C7418DB-27DF-45E3-AABE-CDE715D72700}" srcOrd="1" destOrd="0" presId="urn:microsoft.com/office/officeart/2005/8/layout/vList2"/>
    <dgm:cxn modelId="{884F818D-B87A-4C2E-B7D5-171851B6CD5D}" type="presParOf" srcId="{08A44726-6558-4392-BD10-E3012B282C39}" destId="{3332B850-E134-4C00-AE8D-EC1A0A016E48}" srcOrd="2" destOrd="0" presId="urn:microsoft.com/office/officeart/2005/8/layout/vList2"/>
    <dgm:cxn modelId="{78E7F95F-793D-4258-AB96-4896769D0885}" type="presParOf" srcId="{08A44726-6558-4392-BD10-E3012B282C39}" destId="{F6FAB897-8448-4C7D-9BE2-68CFE4705F4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9A7DEF-1272-4C9C-BB3B-DB074DF6DAB0}"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de-DE"/>
        </a:p>
      </dgm:t>
    </dgm:pt>
    <dgm:pt modelId="{9D6E6650-78E0-410A-BC82-020E32490B74}">
      <dgm:prSet custT="1"/>
      <dgm:spPr/>
      <dgm:t>
        <a:bodyPr/>
        <a:lstStyle/>
        <a:p>
          <a:r>
            <a:rPr lang="en-GB" sz="2400" b="1" i="0" dirty="0" smtClean="0">
              <a:solidFill>
                <a:srgbClr val="FF0000"/>
              </a:solidFill>
            </a:rPr>
            <a:t>Criteria for the inclusion of a method in the </a:t>
          </a:r>
          <a:r>
            <a:rPr lang="en-GB" sz="2400" b="1" i="1" dirty="0" smtClean="0">
              <a:solidFill>
                <a:srgbClr val="FF0000"/>
              </a:solidFill>
            </a:rPr>
            <a:t>MeP</a:t>
          </a:r>
          <a:r>
            <a:rPr lang="en-GB" sz="2400" b="1" i="0" dirty="0" smtClean="0">
              <a:solidFill>
                <a:srgbClr val="FF0000"/>
              </a:solidFill>
            </a:rPr>
            <a:t>-K</a:t>
          </a:r>
          <a:endParaRPr lang="en-GB" sz="2400" b="1" i="0" dirty="0">
            <a:solidFill>
              <a:srgbClr val="FF0000"/>
            </a:solidFill>
          </a:endParaRPr>
        </a:p>
      </dgm:t>
    </dgm:pt>
    <dgm:pt modelId="{CE8A82F3-B96A-4F7B-A06E-8F1069F49C44}" type="parTrans" cxnId="{D02D9CC8-B66C-471F-A099-5CB5BD7248F3}">
      <dgm:prSet/>
      <dgm:spPr/>
      <dgm:t>
        <a:bodyPr/>
        <a:lstStyle/>
        <a:p>
          <a:endParaRPr lang="de-DE"/>
        </a:p>
      </dgm:t>
    </dgm:pt>
    <dgm:pt modelId="{FCDEB0CA-9B99-45F2-BB14-B63200E600A2}" type="sibTrans" cxnId="{D02D9CC8-B66C-471F-A099-5CB5BD7248F3}">
      <dgm:prSet/>
      <dgm:spPr/>
      <dgm:t>
        <a:bodyPr/>
        <a:lstStyle/>
        <a:p>
          <a:endParaRPr lang="de-DE"/>
        </a:p>
      </dgm:t>
    </dgm:pt>
    <dgm:pt modelId="{AA8E852F-055D-4C59-A813-0219921A48C0}">
      <dgm:prSet custT="1"/>
      <dgm:spPr/>
      <dgm:t>
        <a:bodyPr/>
        <a:lstStyle/>
        <a:p>
          <a:endParaRPr lang="en-GB" sz="2000" dirty="0"/>
        </a:p>
      </dgm:t>
    </dgm:pt>
    <dgm:pt modelId="{64009028-7DC4-4CC0-8842-946DF74A65EE}" type="parTrans" cxnId="{B2E988FB-5982-411A-8337-F40861F4E9C4}">
      <dgm:prSet/>
      <dgm:spPr/>
      <dgm:t>
        <a:bodyPr/>
        <a:lstStyle/>
        <a:p>
          <a:endParaRPr lang="de-DE"/>
        </a:p>
      </dgm:t>
    </dgm:pt>
    <dgm:pt modelId="{E4D35B1B-BFFD-4E89-9A28-B53A675AFE2D}" type="sibTrans" cxnId="{B2E988FB-5982-411A-8337-F40861F4E9C4}">
      <dgm:prSet/>
      <dgm:spPr/>
      <dgm:t>
        <a:bodyPr/>
        <a:lstStyle/>
        <a:p>
          <a:endParaRPr lang="de-DE"/>
        </a:p>
      </dgm:t>
    </dgm:pt>
    <dgm:pt modelId="{B8676806-9596-40A0-9AEE-5152B521448A}">
      <dgm:prSet custT="1"/>
      <dgm:spPr/>
      <dgm:t>
        <a:bodyPr/>
        <a:lstStyle/>
        <a:p>
          <a:r>
            <a:rPr lang="en-GB" sz="2000" dirty="0" smtClean="0"/>
            <a:t>Primary thermometry: Well derived equation of state</a:t>
          </a:r>
          <a:endParaRPr lang="en-GB" sz="2000" dirty="0"/>
        </a:p>
      </dgm:t>
    </dgm:pt>
    <dgm:pt modelId="{7D51BFE4-7ED5-45B1-9B33-BCBAB0C67247}" type="parTrans" cxnId="{5C67528D-0A92-466E-9AB8-621BF5C55F26}">
      <dgm:prSet/>
      <dgm:spPr/>
      <dgm:t>
        <a:bodyPr/>
        <a:lstStyle/>
        <a:p>
          <a:endParaRPr lang="de-DE"/>
        </a:p>
      </dgm:t>
    </dgm:pt>
    <dgm:pt modelId="{094AF0A4-91EE-4B45-8644-8F9BB7B860FF}" type="sibTrans" cxnId="{5C67528D-0A92-466E-9AB8-621BF5C55F26}">
      <dgm:prSet/>
      <dgm:spPr/>
      <dgm:t>
        <a:bodyPr/>
        <a:lstStyle/>
        <a:p>
          <a:endParaRPr lang="de-DE"/>
        </a:p>
      </dgm:t>
    </dgm:pt>
    <dgm:pt modelId="{496FC8C9-F5A1-404E-83EF-08147F46B1C5}">
      <dgm:prSet custT="1"/>
      <dgm:spPr/>
      <dgm:t>
        <a:bodyPr/>
        <a:lstStyle/>
        <a:p>
          <a:r>
            <a:rPr lang="en-GB" sz="2000" noProof="0" dirty="0" smtClean="0"/>
            <a:t>Approximation to </a:t>
          </a:r>
          <a:r>
            <a:rPr lang="en-GB" sz="2000" i="1" noProof="0" dirty="0" smtClean="0"/>
            <a:t>T</a:t>
          </a:r>
          <a:r>
            <a:rPr lang="en-GB" sz="2000" noProof="0" dirty="0" smtClean="0"/>
            <a:t>: </a:t>
          </a:r>
          <a:r>
            <a:rPr lang="en-GB" sz="2000" dirty="0" smtClean="0"/>
            <a:t>well derived formulas or empirical relations</a:t>
          </a:r>
          <a:endParaRPr lang="en-GB" sz="2000" dirty="0"/>
        </a:p>
      </dgm:t>
    </dgm:pt>
    <dgm:pt modelId="{74EF8177-5467-46D7-974A-BE47FD46E90B}" type="parTrans" cxnId="{DCE1BB06-B4C5-4732-9E95-84DB4D3E7F78}">
      <dgm:prSet/>
      <dgm:spPr/>
      <dgm:t>
        <a:bodyPr/>
        <a:lstStyle/>
        <a:p>
          <a:endParaRPr lang="de-DE"/>
        </a:p>
      </dgm:t>
    </dgm:pt>
    <dgm:pt modelId="{8FE3ABAF-C01D-40A8-9016-615D79314F2A}" type="sibTrans" cxnId="{DCE1BB06-B4C5-4732-9E95-84DB4D3E7F78}">
      <dgm:prSet/>
      <dgm:spPr/>
      <dgm:t>
        <a:bodyPr/>
        <a:lstStyle/>
        <a:p>
          <a:endParaRPr lang="de-DE"/>
        </a:p>
      </dgm:t>
    </dgm:pt>
    <dgm:pt modelId="{CA083C96-B6A8-4908-B22B-A64E9E99954E}">
      <dgm:prSet custT="1"/>
      <dgm:spPr/>
      <dgm:t>
        <a:bodyPr/>
        <a:lstStyle/>
        <a:p>
          <a:r>
            <a:rPr lang="en-GB" sz="2000" dirty="0" smtClean="0"/>
            <a:t>A complete uncertainty budget must be approved by CCT</a:t>
          </a:r>
          <a:endParaRPr lang="en-GB" sz="2000" dirty="0"/>
        </a:p>
      </dgm:t>
    </dgm:pt>
    <dgm:pt modelId="{701D6F8B-64CB-44DC-9661-F5B8B5724FF3}" type="parTrans" cxnId="{A74BDFDF-56F4-4779-8102-CFD5402E3043}">
      <dgm:prSet/>
      <dgm:spPr/>
      <dgm:t>
        <a:bodyPr/>
        <a:lstStyle/>
        <a:p>
          <a:endParaRPr lang="de-DE"/>
        </a:p>
      </dgm:t>
    </dgm:pt>
    <dgm:pt modelId="{1652A0D9-E070-46E6-AEE5-5FE98D728591}" type="sibTrans" cxnId="{A74BDFDF-56F4-4779-8102-CFD5402E3043}">
      <dgm:prSet/>
      <dgm:spPr/>
      <dgm:t>
        <a:bodyPr/>
        <a:lstStyle/>
        <a:p>
          <a:endParaRPr lang="de-DE"/>
        </a:p>
      </dgm:t>
    </dgm:pt>
    <dgm:pt modelId="{B05F8967-F4DC-430A-85C7-7C2A28253C85}">
      <dgm:prSet custT="1"/>
      <dgm:spPr/>
      <dgm:t>
        <a:bodyPr/>
        <a:lstStyle/>
        <a:p>
          <a:r>
            <a:rPr lang="en-GB" sz="2000" dirty="0" smtClean="0"/>
            <a:t>Uncertainty acceptable small</a:t>
          </a:r>
          <a:endParaRPr lang="en-GB" sz="2000" dirty="0"/>
        </a:p>
      </dgm:t>
    </dgm:pt>
    <dgm:pt modelId="{287E0F53-1435-420E-8B72-59DF561B96E8}" type="parTrans" cxnId="{712E5C8A-E269-4F39-8F70-CD2FD3FC8B50}">
      <dgm:prSet/>
      <dgm:spPr/>
      <dgm:t>
        <a:bodyPr/>
        <a:lstStyle/>
        <a:p>
          <a:endParaRPr lang="de-DE"/>
        </a:p>
      </dgm:t>
    </dgm:pt>
    <dgm:pt modelId="{C7B089F3-6F06-4C06-A631-8D451001D56B}" type="sibTrans" cxnId="{712E5C8A-E269-4F39-8F70-CD2FD3FC8B50}">
      <dgm:prSet/>
      <dgm:spPr/>
      <dgm:t>
        <a:bodyPr/>
        <a:lstStyle/>
        <a:p>
          <a:endParaRPr lang="de-DE"/>
        </a:p>
      </dgm:t>
    </dgm:pt>
    <dgm:pt modelId="{9C51BCEF-6C6E-4385-BA36-D4EC274FF73F}">
      <dgm:prSet custT="1"/>
      <dgm:spPr/>
      <dgm:t>
        <a:bodyPr/>
        <a:lstStyle/>
        <a:p>
          <a:r>
            <a:rPr lang="en-GB" sz="2000" dirty="0" smtClean="0"/>
            <a:t>At least two independent realisations</a:t>
          </a:r>
          <a:endParaRPr lang="en-GB" sz="2000" dirty="0"/>
        </a:p>
      </dgm:t>
    </dgm:pt>
    <dgm:pt modelId="{2AEA509F-A24F-4701-8C09-88DD57F1C203}" type="parTrans" cxnId="{021F2FEB-4FF1-4AC3-8883-C048EA3E9DEB}">
      <dgm:prSet/>
      <dgm:spPr/>
      <dgm:t>
        <a:bodyPr/>
        <a:lstStyle/>
        <a:p>
          <a:endParaRPr lang="de-DE"/>
        </a:p>
      </dgm:t>
    </dgm:pt>
    <dgm:pt modelId="{4172CAE4-D592-4EEC-B322-CB6DB74EE7BE}" type="sibTrans" cxnId="{021F2FEB-4FF1-4AC3-8883-C048EA3E9DEB}">
      <dgm:prSet/>
      <dgm:spPr/>
      <dgm:t>
        <a:bodyPr/>
        <a:lstStyle/>
        <a:p>
          <a:endParaRPr lang="de-DE"/>
        </a:p>
      </dgm:t>
    </dgm:pt>
    <dgm:pt modelId="{A261EA88-84D0-427F-9DD1-BE4E385C3805}">
      <dgm:prSet custT="1"/>
      <dgm:spPr/>
      <dgm:t>
        <a:bodyPr/>
        <a:lstStyle/>
        <a:p>
          <a:r>
            <a:rPr lang="en-GB" sz="2000" dirty="0" smtClean="0"/>
            <a:t>Comparison with the results of already accepted methods </a:t>
          </a:r>
          <a:endParaRPr lang="en-GB" sz="2000" dirty="0"/>
        </a:p>
      </dgm:t>
    </dgm:pt>
    <dgm:pt modelId="{64FA2054-6566-4B31-8BED-D362BA4570F0}" type="parTrans" cxnId="{E75FA943-3943-4D8F-B338-EECFCF1CDE8A}">
      <dgm:prSet/>
      <dgm:spPr/>
      <dgm:t>
        <a:bodyPr/>
        <a:lstStyle/>
        <a:p>
          <a:endParaRPr lang="de-DE"/>
        </a:p>
      </dgm:t>
    </dgm:pt>
    <dgm:pt modelId="{13E1F2FF-06D3-4749-AE47-893EF856A0F1}" type="sibTrans" cxnId="{E75FA943-3943-4D8F-B338-EECFCF1CDE8A}">
      <dgm:prSet/>
      <dgm:spPr/>
      <dgm:t>
        <a:bodyPr/>
        <a:lstStyle/>
        <a:p>
          <a:endParaRPr lang="de-DE"/>
        </a:p>
      </dgm:t>
    </dgm:pt>
    <dgm:pt modelId="{090DE91D-BE70-4FE5-8B01-4295514E1D07}">
      <dgm:prSet custT="1"/>
      <dgm:spPr/>
      <dgm:t>
        <a:bodyPr/>
        <a:lstStyle/>
        <a:p>
          <a:r>
            <a:rPr lang="en-GB" sz="2000" dirty="0" smtClean="0"/>
            <a:t>Applicable over acceptable temperature ranges</a:t>
          </a:r>
          <a:endParaRPr lang="en-GB" sz="2000" dirty="0"/>
        </a:p>
      </dgm:t>
    </dgm:pt>
    <dgm:pt modelId="{053229A4-6EDA-4049-8958-0EE09635F1AA}" type="parTrans" cxnId="{B01A1DFC-C58A-47FA-8E1D-7E572BDD8062}">
      <dgm:prSet/>
      <dgm:spPr/>
      <dgm:t>
        <a:bodyPr/>
        <a:lstStyle/>
        <a:p>
          <a:endParaRPr lang="de-DE"/>
        </a:p>
      </dgm:t>
    </dgm:pt>
    <dgm:pt modelId="{2E255E8F-E82C-41EF-B1A0-9D133D832B4A}" type="sibTrans" cxnId="{B01A1DFC-C58A-47FA-8E1D-7E572BDD8062}">
      <dgm:prSet/>
      <dgm:spPr/>
      <dgm:t>
        <a:bodyPr/>
        <a:lstStyle/>
        <a:p>
          <a:endParaRPr lang="de-DE"/>
        </a:p>
      </dgm:t>
    </dgm:pt>
    <dgm:pt modelId="{09373197-E4A3-46A3-9EBA-4BFDAAAA0364}">
      <dgm:prSet custT="1"/>
      <dgm:spPr/>
      <dgm:t>
        <a:bodyPr/>
        <a:lstStyle/>
        <a:p>
          <a:r>
            <a:rPr lang="en-GB" sz="2000" dirty="0" smtClean="0"/>
            <a:t>Detailed documentation in the open literature</a:t>
          </a:r>
          <a:endParaRPr lang="en-GB" sz="2000" dirty="0"/>
        </a:p>
      </dgm:t>
    </dgm:pt>
    <dgm:pt modelId="{3F91609C-2BF7-4C0B-99CA-79495FF60B58}" type="parTrans" cxnId="{475DBD39-B247-4717-96A2-CA9F623A389F}">
      <dgm:prSet/>
      <dgm:spPr/>
      <dgm:t>
        <a:bodyPr/>
        <a:lstStyle/>
        <a:p>
          <a:endParaRPr lang="de-DE"/>
        </a:p>
      </dgm:t>
    </dgm:pt>
    <dgm:pt modelId="{BE00253C-1375-4443-B60F-4A47F066125A}" type="sibTrans" cxnId="{475DBD39-B247-4717-96A2-CA9F623A389F}">
      <dgm:prSet/>
      <dgm:spPr/>
      <dgm:t>
        <a:bodyPr/>
        <a:lstStyle/>
        <a:p>
          <a:endParaRPr lang="de-DE"/>
        </a:p>
      </dgm:t>
    </dgm:pt>
    <dgm:pt modelId="{54235CA6-B7B9-4347-AC1E-B3D7387C7368}" type="pres">
      <dgm:prSet presAssocID="{C59A7DEF-1272-4C9C-BB3B-DB074DF6DAB0}" presName="linear" presStyleCnt="0">
        <dgm:presLayoutVars>
          <dgm:animLvl val="lvl"/>
          <dgm:resizeHandles val="exact"/>
        </dgm:presLayoutVars>
      </dgm:prSet>
      <dgm:spPr/>
      <dgm:t>
        <a:bodyPr/>
        <a:lstStyle/>
        <a:p>
          <a:endParaRPr lang="de-DE"/>
        </a:p>
      </dgm:t>
    </dgm:pt>
    <dgm:pt modelId="{E0D74009-BA64-496F-87BE-CFC6FA1E1E3C}" type="pres">
      <dgm:prSet presAssocID="{9D6E6650-78E0-410A-BC82-020E32490B74}" presName="parentText" presStyleLbl="node1" presStyleIdx="0" presStyleCnt="1" custScaleY="54274">
        <dgm:presLayoutVars>
          <dgm:chMax val="0"/>
          <dgm:bulletEnabled val="1"/>
        </dgm:presLayoutVars>
      </dgm:prSet>
      <dgm:spPr/>
      <dgm:t>
        <a:bodyPr/>
        <a:lstStyle/>
        <a:p>
          <a:endParaRPr lang="de-DE"/>
        </a:p>
      </dgm:t>
    </dgm:pt>
    <dgm:pt modelId="{F00CAC4F-7EA1-42D4-A27A-74AA83ACAEF0}" type="pres">
      <dgm:prSet presAssocID="{9D6E6650-78E0-410A-BC82-020E32490B74}" presName="childText" presStyleLbl="revTx" presStyleIdx="0" presStyleCnt="1">
        <dgm:presLayoutVars>
          <dgm:bulletEnabled val="1"/>
        </dgm:presLayoutVars>
      </dgm:prSet>
      <dgm:spPr/>
      <dgm:t>
        <a:bodyPr/>
        <a:lstStyle/>
        <a:p>
          <a:endParaRPr lang="de-DE"/>
        </a:p>
      </dgm:t>
    </dgm:pt>
  </dgm:ptLst>
  <dgm:cxnLst>
    <dgm:cxn modelId="{11A3F160-9DD7-4E56-BB85-812F224C5CCD}" type="presOf" srcId="{9C51BCEF-6C6E-4385-BA36-D4EC274FF73F}" destId="{F00CAC4F-7EA1-42D4-A27A-74AA83ACAEF0}" srcOrd="0" destOrd="5" presId="urn:microsoft.com/office/officeart/2005/8/layout/vList2"/>
    <dgm:cxn modelId="{B843629A-3864-4EF1-A938-7F869E36BE36}" type="presOf" srcId="{CA083C96-B6A8-4908-B22B-A64E9E99954E}" destId="{F00CAC4F-7EA1-42D4-A27A-74AA83ACAEF0}" srcOrd="0" destOrd="3" presId="urn:microsoft.com/office/officeart/2005/8/layout/vList2"/>
    <dgm:cxn modelId="{B2E988FB-5982-411A-8337-F40861F4E9C4}" srcId="{9D6E6650-78E0-410A-BC82-020E32490B74}" destId="{AA8E852F-055D-4C59-A813-0219921A48C0}" srcOrd="0" destOrd="0" parTransId="{64009028-7DC4-4CC0-8842-946DF74A65EE}" sibTransId="{E4D35B1B-BFFD-4E89-9A28-B53A675AFE2D}"/>
    <dgm:cxn modelId="{21D0DBDB-C5A0-4EFB-9EC8-EED11E90F027}" type="presOf" srcId="{090DE91D-BE70-4FE5-8B01-4295514E1D07}" destId="{F00CAC4F-7EA1-42D4-A27A-74AA83ACAEF0}" srcOrd="0" destOrd="7" presId="urn:microsoft.com/office/officeart/2005/8/layout/vList2"/>
    <dgm:cxn modelId="{B01A1DFC-C58A-47FA-8E1D-7E572BDD8062}" srcId="{9D6E6650-78E0-410A-BC82-020E32490B74}" destId="{090DE91D-BE70-4FE5-8B01-4295514E1D07}" srcOrd="7" destOrd="0" parTransId="{053229A4-6EDA-4049-8958-0EE09635F1AA}" sibTransId="{2E255E8F-E82C-41EF-B1A0-9D133D832B4A}"/>
    <dgm:cxn modelId="{712E5C8A-E269-4F39-8F70-CD2FD3FC8B50}" srcId="{9D6E6650-78E0-410A-BC82-020E32490B74}" destId="{B05F8967-F4DC-430A-85C7-7C2A28253C85}" srcOrd="4" destOrd="0" parTransId="{287E0F53-1435-420E-8B72-59DF561B96E8}" sibTransId="{C7B089F3-6F06-4C06-A631-8D451001D56B}"/>
    <dgm:cxn modelId="{4F6789A3-AE00-48F0-AD99-2255EE4D079D}" type="presOf" srcId="{496FC8C9-F5A1-404E-83EF-08147F46B1C5}" destId="{F00CAC4F-7EA1-42D4-A27A-74AA83ACAEF0}" srcOrd="0" destOrd="2" presId="urn:microsoft.com/office/officeart/2005/8/layout/vList2"/>
    <dgm:cxn modelId="{C974ABFC-7A3F-46F0-BAD1-EDA9A64A7DD1}" type="presOf" srcId="{09373197-E4A3-46A3-9EBA-4BFDAAAA0364}" destId="{F00CAC4F-7EA1-42D4-A27A-74AA83ACAEF0}" srcOrd="0" destOrd="8" presId="urn:microsoft.com/office/officeart/2005/8/layout/vList2"/>
    <dgm:cxn modelId="{6794312E-D621-4B48-B8CA-E67702EECA92}" type="presOf" srcId="{C59A7DEF-1272-4C9C-BB3B-DB074DF6DAB0}" destId="{54235CA6-B7B9-4347-AC1E-B3D7387C7368}" srcOrd="0" destOrd="0" presId="urn:microsoft.com/office/officeart/2005/8/layout/vList2"/>
    <dgm:cxn modelId="{DCE1BB06-B4C5-4732-9E95-84DB4D3E7F78}" srcId="{9D6E6650-78E0-410A-BC82-020E32490B74}" destId="{496FC8C9-F5A1-404E-83EF-08147F46B1C5}" srcOrd="2" destOrd="0" parTransId="{74EF8177-5467-46D7-974A-BE47FD46E90B}" sibTransId="{8FE3ABAF-C01D-40A8-9016-615D79314F2A}"/>
    <dgm:cxn modelId="{E75FA943-3943-4D8F-B338-EECFCF1CDE8A}" srcId="{9D6E6650-78E0-410A-BC82-020E32490B74}" destId="{A261EA88-84D0-427F-9DD1-BE4E385C3805}" srcOrd="6" destOrd="0" parTransId="{64FA2054-6566-4B31-8BED-D362BA4570F0}" sibTransId="{13E1F2FF-06D3-4749-AE47-893EF856A0F1}"/>
    <dgm:cxn modelId="{C5F195F6-1DF4-4F5A-A3EC-6753AC196BB0}" type="presOf" srcId="{B8676806-9596-40A0-9AEE-5152B521448A}" destId="{F00CAC4F-7EA1-42D4-A27A-74AA83ACAEF0}" srcOrd="0" destOrd="1" presId="urn:microsoft.com/office/officeart/2005/8/layout/vList2"/>
    <dgm:cxn modelId="{57C69766-D134-4B62-A910-B7661F3B6360}" type="presOf" srcId="{AA8E852F-055D-4C59-A813-0219921A48C0}" destId="{F00CAC4F-7EA1-42D4-A27A-74AA83ACAEF0}" srcOrd="0" destOrd="0" presId="urn:microsoft.com/office/officeart/2005/8/layout/vList2"/>
    <dgm:cxn modelId="{7A889748-17CB-48AB-910E-E2A98A5F4F79}" type="presOf" srcId="{B05F8967-F4DC-430A-85C7-7C2A28253C85}" destId="{F00CAC4F-7EA1-42D4-A27A-74AA83ACAEF0}" srcOrd="0" destOrd="4" presId="urn:microsoft.com/office/officeart/2005/8/layout/vList2"/>
    <dgm:cxn modelId="{6B8B9CD1-02F7-48DF-B69A-0A91EE77FBAC}" type="presOf" srcId="{A261EA88-84D0-427F-9DD1-BE4E385C3805}" destId="{F00CAC4F-7EA1-42D4-A27A-74AA83ACAEF0}" srcOrd="0" destOrd="6" presId="urn:microsoft.com/office/officeart/2005/8/layout/vList2"/>
    <dgm:cxn modelId="{E21DB9F1-74B6-442F-9EB5-C41053BCA0B7}" type="presOf" srcId="{9D6E6650-78E0-410A-BC82-020E32490B74}" destId="{E0D74009-BA64-496F-87BE-CFC6FA1E1E3C}" srcOrd="0" destOrd="0" presId="urn:microsoft.com/office/officeart/2005/8/layout/vList2"/>
    <dgm:cxn modelId="{A74BDFDF-56F4-4779-8102-CFD5402E3043}" srcId="{9D6E6650-78E0-410A-BC82-020E32490B74}" destId="{CA083C96-B6A8-4908-B22B-A64E9E99954E}" srcOrd="3" destOrd="0" parTransId="{701D6F8B-64CB-44DC-9661-F5B8B5724FF3}" sibTransId="{1652A0D9-E070-46E6-AEE5-5FE98D728591}"/>
    <dgm:cxn modelId="{021F2FEB-4FF1-4AC3-8883-C048EA3E9DEB}" srcId="{9D6E6650-78E0-410A-BC82-020E32490B74}" destId="{9C51BCEF-6C6E-4385-BA36-D4EC274FF73F}" srcOrd="5" destOrd="0" parTransId="{2AEA509F-A24F-4701-8C09-88DD57F1C203}" sibTransId="{4172CAE4-D592-4EEC-B322-CB6DB74EE7BE}"/>
    <dgm:cxn modelId="{D02D9CC8-B66C-471F-A099-5CB5BD7248F3}" srcId="{C59A7DEF-1272-4C9C-BB3B-DB074DF6DAB0}" destId="{9D6E6650-78E0-410A-BC82-020E32490B74}" srcOrd="0" destOrd="0" parTransId="{CE8A82F3-B96A-4F7B-A06E-8F1069F49C44}" sibTransId="{FCDEB0CA-9B99-45F2-BB14-B63200E600A2}"/>
    <dgm:cxn modelId="{5C67528D-0A92-466E-9AB8-621BF5C55F26}" srcId="{9D6E6650-78E0-410A-BC82-020E32490B74}" destId="{B8676806-9596-40A0-9AEE-5152B521448A}" srcOrd="1" destOrd="0" parTransId="{7D51BFE4-7ED5-45B1-9B33-BCBAB0C67247}" sibTransId="{094AF0A4-91EE-4B45-8644-8F9BB7B860FF}"/>
    <dgm:cxn modelId="{475DBD39-B247-4717-96A2-CA9F623A389F}" srcId="{9D6E6650-78E0-410A-BC82-020E32490B74}" destId="{09373197-E4A3-46A3-9EBA-4BFDAAAA0364}" srcOrd="8" destOrd="0" parTransId="{3F91609C-2BF7-4C0B-99CA-79495FF60B58}" sibTransId="{BE00253C-1375-4443-B60F-4A47F066125A}"/>
    <dgm:cxn modelId="{98625775-C798-48E1-9052-2A13A9315B51}" type="presParOf" srcId="{54235CA6-B7B9-4347-AC1E-B3D7387C7368}" destId="{E0D74009-BA64-496F-87BE-CFC6FA1E1E3C}" srcOrd="0" destOrd="0" presId="urn:microsoft.com/office/officeart/2005/8/layout/vList2"/>
    <dgm:cxn modelId="{1DB5EF31-6FC7-4F0E-BEDC-C61A35AA7113}" type="presParOf" srcId="{54235CA6-B7B9-4347-AC1E-B3D7387C7368}" destId="{F00CAC4F-7EA1-42D4-A27A-74AA83ACAEF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CCE959-1419-4177-805B-81FA46FF325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de-DE"/>
        </a:p>
      </dgm:t>
    </dgm:pt>
    <dgm:pt modelId="{2CDE32F9-7259-4F93-8CCE-9EDB4C141612}">
      <dgm:prSet phldrT="[Text]" custT="1"/>
      <dgm:spPr/>
      <dgm:t>
        <a:bodyPr/>
        <a:lstStyle/>
        <a:p>
          <a:r>
            <a:rPr lang="en-GB" sz="1800" i="0" noProof="0" dirty="0" smtClean="0"/>
            <a:t>1</a:t>
          </a:r>
          <a:r>
            <a:rPr lang="en-GB" sz="1800" i="0" baseline="30000" noProof="0" dirty="0" smtClean="0"/>
            <a:t>st</a:t>
          </a:r>
          <a:r>
            <a:rPr lang="en-GB" sz="1800" i="0" noProof="0" dirty="0" smtClean="0"/>
            <a:t> Version of the </a:t>
          </a:r>
          <a:r>
            <a:rPr lang="en-GB" sz="1800" i="1" noProof="0" dirty="0" smtClean="0">
              <a:latin typeface="+mj-lt"/>
            </a:rPr>
            <a:t>Mise en Pratique </a:t>
          </a:r>
          <a:r>
            <a:rPr lang="en-GB" sz="1800" noProof="0" dirty="0" smtClean="0">
              <a:latin typeface="+mj-lt"/>
            </a:rPr>
            <a:t>of the definition of the kelvin (</a:t>
          </a:r>
          <a:r>
            <a:rPr lang="en-GB" sz="1800" i="1" noProof="0" dirty="0" smtClean="0">
              <a:latin typeface="+mj-lt"/>
            </a:rPr>
            <a:t>MeP</a:t>
          </a:r>
          <a:r>
            <a:rPr lang="en-GB" sz="1800" noProof="0" dirty="0" smtClean="0">
              <a:latin typeface="+mj-lt"/>
            </a:rPr>
            <a:t>-K) </a:t>
          </a:r>
          <a:r>
            <a:rPr lang="en-GB" sz="1800" i="0" noProof="0" dirty="0" smtClean="0"/>
            <a:t> </a:t>
          </a:r>
          <a:endParaRPr lang="en-GB" sz="1800" i="0" noProof="0" dirty="0"/>
        </a:p>
      </dgm:t>
    </dgm:pt>
    <dgm:pt modelId="{2A8CB55A-969A-44BB-9759-FA52C3BFEDDF}" type="parTrans" cxnId="{820A6778-4CBA-4AEC-BC7B-30A575A51E1F}">
      <dgm:prSet/>
      <dgm:spPr/>
      <dgm:t>
        <a:bodyPr/>
        <a:lstStyle/>
        <a:p>
          <a:endParaRPr lang="en-GB" noProof="0"/>
        </a:p>
      </dgm:t>
    </dgm:pt>
    <dgm:pt modelId="{CAB6E4A7-F665-4E61-B906-8C163BD9C9F2}" type="sibTrans" cxnId="{820A6778-4CBA-4AEC-BC7B-30A575A51E1F}">
      <dgm:prSet/>
      <dgm:spPr/>
      <dgm:t>
        <a:bodyPr/>
        <a:lstStyle/>
        <a:p>
          <a:endParaRPr lang="en-GB" noProof="0"/>
        </a:p>
      </dgm:t>
    </dgm:pt>
    <dgm:pt modelId="{D1658A8E-04D3-43B3-8FB0-9BAEC74A0A57}">
      <dgm:prSet phldrT="[Text]" custT="1"/>
      <dgm:spPr/>
      <dgm:t>
        <a:bodyPr/>
        <a:lstStyle/>
        <a:p>
          <a:r>
            <a:rPr lang="en-GB" sz="1800" i="0" noProof="0" dirty="0" smtClean="0"/>
            <a:t>Redefinition of the SI base unit kelvin</a:t>
          </a:r>
          <a:endParaRPr lang="en-GB" sz="1800" noProof="0" dirty="0"/>
        </a:p>
      </dgm:t>
    </dgm:pt>
    <dgm:pt modelId="{0CD74D03-D5EB-4065-8C68-E0AED2F8B018}" type="parTrans" cxnId="{FE8F3467-318F-475C-B683-9F20C074C1E5}">
      <dgm:prSet/>
      <dgm:spPr/>
      <dgm:t>
        <a:bodyPr/>
        <a:lstStyle/>
        <a:p>
          <a:endParaRPr lang="en-GB" noProof="0"/>
        </a:p>
      </dgm:t>
    </dgm:pt>
    <dgm:pt modelId="{42F2A756-3032-435A-A18C-3B2BB0E330E4}" type="sibTrans" cxnId="{FE8F3467-318F-475C-B683-9F20C074C1E5}">
      <dgm:prSet/>
      <dgm:spPr/>
      <dgm:t>
        <a:bodyPr/>
        <a:lstStyle/>
        <a:p>
          <a:endParaRPr lang="en-GB" noProof="0"/>
        </a:p>
      </dgm:t>
    </dgm:pt>
    <dgm:pt modelId="{CF724C8C-1499-4E08-88A3-827BAE2EC21C}">
      <dgm:prSet custT="1"/>
      <dgm:spPr/>
      <dgm:t>
        <a:bodyPr/>
        <a:lstStyle/>
        <a:p>
          <a:r>
            <a:rPr lang="en-GB" sz="1800" noProof="0" dirty="0" smtClean="0"/>
            <a:t>Technical Annex for the ITS-90</a:t>
          </a:r>
          <a:r>
            <a:rPr lang="en-GB" sz="1800" i="0" noProof="0" dirty="0" smtClean="0"/>
            <a:t>.</a:t>
          </a:r>
          <a:endParaRPr lang="en-GB" sz="1200" dirty="0"/>
        </a:p>
      </dgm:t>
    </dgm:pt>
    <dgm:pt modelId="{46B7A73F-7C2D-4CE1-8C4C-7F7E869D299A}" type="parTrans" cxnId="{99EB77B6-2E67-4E13-B116-23A9520B06B5}">
      <dgm:prSet/>
      <dgm:spPr/>
      <dgm:t>
        <a:bodyPr/>
        <a:lstStyle/>
        <a:p>
          <a:endParaRPr lang="en-GB"/>
        </a:p>
      </dgm:t>
    </dgm:pt>
    <dgm:pt modelId="{18FA1EBF-9ED9-4EEC-9368-BA3225E2826B}" type="sibTrans" cxnId="{99EB77B6-2E67-4E13-B116-23A9520B06B5}">
      <dgm:prSet/>
      <dgm:spPr/>
      <dgm:t>
        <a:bodyPr/>
        <a:lstStyle/>
        <a:p>
          <a:endParaRPr lang="en-GB"/>
        </a:p>
      </dgm:t>
    </dgm:pt>
    <dgm:pt modelId="{26AB197B-4096-4769-8ECD-2581D5A2ED73}">
      <dgm:prSet custT="1"/>
      <dgm:spPr/>
      <dgm:t>
        <a:bodyPr/>
        <a:lstStyle/>
        <a:p>
          <a:r>
            <a:rPr lang="en-GB" sz="1800" noProof="0" dirty="0" smtClean="0"/>
            <a:t>Determination of </a:t>
          </a:r>
          <a:r>
            <a:rPr lang="en-GB" sz="1800" i="1" noProof="0" dirty="0" smtClean="0"/>
            <a:t>k</a:t>
          </a:r>
          <a:r>
            <a:rPr lang="en-GB" sz="1800" noProof="0" dirty="0" smtClean="0"/>
            <a:t> with </a:t>
          </a:r>
          <a:r>
            <a:rPr lang="en-GB" sz="1800" i="1" noProof="0" dirty="0" smtClean="0"/>
            <a:t>u</a:t>
          </a:r>
          <a:r>
            <a:rPr lang="en-GB" sz="1800" noProof="0" dirty="0" smtClean="0"/>
            <a:t>(</a:t>
          </a:r>
          <a:r>
            <a:rPr lang="en-GB" sz="1800" i="1" noProof="0" dirty="0" smtClean="0"/>
            <a:t>k</a:t>
          </a:r>
          <a:r>
            <a:rPr lang="en-GB" sz="1800" noProof="0" dirty="0" smtClean="0"/>
            <a:t>)/</a:t>
          </a:r>
          <a:r>
            <a:rPr lang="en-GB" sz="1800" i="1" noProof="0" dirty="0" smtClean="0"/>
            <a:t>k</a:t>
          </a:r>
          <a:r>
            <a:rPr lang="en-GB" sz="1800" noProof="0" dirty="0" smtClean="0"/>
            <a:t> &lt; 1 ppm, at least two independent methods</a:t>
          </a:r>
          <a:endParaRPr lang="en-GB" sz="1200" baseline="-25000" noProof="0" dirty="0"/>
        </a:p>
      </dgm:t>
    </dgm:pt>
    <dgm:pt modelId="{4F9FFF57-67D8-4674-85E9-00D3916D0105}" type="parTrans" cxnId="{F1737700-BC41-4ADF-A22B-D9250220F520}">
      <dgm:prSet/>
      <dgm:spPr/>
      <dgm:t>
        <a:bodyPr/>
        <a:lstStyle/>
        <a:p>
          <a:endParaRPr lang="en-GB"/>
        </a:p>
      </dgm:t>
    </dgm:pt>
    <dgm:pt modelId="{3D16645D-1397-44B3-ADF4-095301BBCF4D}" type="sibTrans" cxnId="{F1737700-BC41-4ADF-A22B-D9250220F520}">
      <dgm:prSet/>
      <dgm:spPr/>
      <dgm:t>
        <a:bodyPr/>
        <a:lstStyle/>
        <a:p>
          <a:endParaRPr lang="en-GB"/>
        </a:p>
      </dgm:t>
    </dgm:pt>
    <dgm:pt modelId="{912DF721-5053-4CE9-83A2-AF50AD8B4B2E}">
      <dgm:prSet custT="1"/>
      <dgm:spPr/>
      <dgm:t>
        <a:bodyPr/>
        <a:lstStyle/>
        <a:p>
          <a:r>
            <a:rPr lang="en-GB" sz="1800" i="1" noProof="0" dirty="0" smtClean="0"/>
            <a:t>T</a:t>
          </a:r>
          <a:r>
            <a:rPr lang="en-GB" sz="1800" noProof="0" dirty="0" smtClean="0"/>
            <a:t> – </a:t>
          </a:r>
          <a:r>
            <a:rPr lang="en-GB" sz="1800" i="1" noProof="0" dirty="0" smtClean="0"/>
            <a:t>T</a:t>
          </a:r>
          <a:r>
            <a:rPr lang="en-GB" sz="1800" baseline="-25000" noProof="0" dirty="0" smtClean="0"/>
            <a:t>90</a:t>
          </a:r>
          <a:r>
            <a:rPr lang="en-GB" sz="1800" noProof="0" dirty="0" smtClean="0"/>
            <a:t> and </a:t>
          </a:r>
          <a:r>
            <a:rPr lang="en-GB" sz="1800" i="1" noProof="0" dirty="0" smtClean="0"/>
            <a:t>u</a:t>
          </a:r>
          <a:r>
            <a:rPr lang="en-GB" sz="1800" noProof="0" dirty="0" smtClean="0"/>
            <a:t>(</a:t>
          </a:r>
          <a:r>
            <a:rPr lang="en-GB" sz="1800" i="1" noProof="0" dirty="0" smtClean="0"/>
            <a:t>T</a:t>
          </a:r>
          <a:r>
            <a:rPr lang="en-GB" sz="1800" noProof="0" dirty="0" smtClean="0"/>
            <a:t> – </a:t>
          </a:r>
          <a:r>
            <a:rPr lang="en-GB" sz="1800" i="1" noProof="0" dirty="0" smtClean="0"/>
            <a:t>T</a:t>
          </a:r>
          <a:r>
            <a:rPr lang="en-GB" sz="1800" baseline="-25000" noProof="0" dirty="0" smtClean="0"/>
            <a:t>90</a:t>
          </a:r>
          <a:r>
            <a:rPr lang="en-GB" sz="1800" noProof="0" dirty="0" smtClean="0"/>
            <a:t> ) </a:t>
          </a:r>
          <a:r>
            <a:rPr lang="en-GB" sz="1800" noProof="0" dirty="0" smtClean="0">
              <a:sym typeface="Symbol"/>
            </a:rPr>
            <a:t></a:t>
          </a:r>
          <a:r>
            <a:rPr lang="en-GB" sz="1800" noProof="0" dirty="0" smtClean="0"/>
            <a:t> conversion of values </a:t>
          </a:r>
          <a:r>
            <a:rPr lang="en-GB" sz="1800" baseline="0" dirty="0" smtClean="0">
              <a:latin typeface="+mj-lt"/>
            </a:rPr>
            <a:t>.</a:t>
          </a:r>
          <a:endParaRPr lang="en-GB" sz="1800" dirty="0"/>
        </a:p>
      </dgm:t>
    </dgm:pt>
    <dgm:pt modelId="{C72CF4A1-1239-48BC-928B-6DA241AEB930}" type="parTrans" cxnId="{D27F639F-174F-4B95-95B5-F585B4C6B11B}">
      <dgm:prSet/>
      <dgm:spPr/>
      <dgm:t>
        <a:bodyPr/>
        <a:lstStyle/>
        <a:p>
          <a:endParaRPr lang="en-GB"/>
        </a:p>
      </dgm:t>
    </dgm:pt>
    <dgm:pt modelId="{CF54CDE1-326F-4D08-94FC-930CCE088312}" type="sibTrans" cxnId="{D27F639F-174F-4B95-95B5-F585B4C6B11B}">
      <dgm:prSet/>
      <dgm:spPr/>
      <dgm:t>
        <a:bodyPr/>
        <a:lstStyle/>
        <a:p>
          <a:endParaRPr lang="en-GB"/>
        </a:p>
      </dgm:t>
    </dgm:pt>
    <dgm:pt modelId="{CDC26BF8-EE4B-4FAB-9A6D-1078DFEF855D}">
      <dgm:prSet custT="1"/>
      <dgm:spPr/>
      <dgm:t>
        <a:bodyPr/>
        <a:lstStyle/>
        <a:p>
          <a:endParaRPr lang="en-GB" sz="1800" dirty="0"/>
        </a:p>
      </dgm:t>
    </dgm:pt>
    <dgm:pt modelId="{C50832A0-F49B-420C-8063-5398717226E8}" type="parTrans" cxnId="{5C383D01-A514-4FBC-97B8-D83B58E95B7C}">
      <dgm:prSet/>
      <dgm:spPr/>
      <dgm:t>
        <a:bodyPr/>
        <a:lstStyle/>
        <a:p>
          <a:endParaRPr lang="en-GB"/>
        </a:p>
      </dgm:t>
    </dgm:pt>
    <dgm:pt modelId="{08A173C0-61C2-4AD7-8A17-BF454DB24EDA}" type="sibTrans" cxnId="{5C383D01-A514-4FBC-97B8-D83B58E95B7C}">
      <dgm:prSet/>
      <dgm:spPr/>
      <dgm:t>
        <a:bodyPr/>
        <a:lstStyle/>
        <a:p>
          <a:endParaRPr lang="en-GB"/>
        </a:p>
      </dgm:t>
    </dgm:pt>
    <dgm:pt modelId="{CAF86C78-702F-431B-B98B-A6810D26B735}">
      <dgm:prSet custT="1"/>
      <dgm:spPr/>
      <dgm:t>
        <a:bodyPr/>
        <a:lstStyle/>
        <a:p>
          <a:endParaRPr lang="en-GB" sz="1800" baseline="0" noProof="0" dirty="0"/>
        </a:p>
      </dgm:t>
    </dgm:pt>
    <dgm:pt modelId="{0944FE90-A8B4-41CE-8BAD-2F3E6072EC37}" type="parTrans" cxnId="{24ED66C6-9FC8-4B7C-8364-18FCC8982E8E}">
      <dgm:prSet/>
      <dgm:spPr/>
      <dgm:t>
        <a:bodyPr/>
        <a:lstStyle/>
        <a:p>
          <a:endParaRPr lang="en-GB"/>
        </a:p>
      </dgm:t>
    </dgm:pt>
    <dgm:pt modelId="{E3770F17-C3B2-427A-B7E6-862936AA73C9}" type="sibTrans" cxnId="{24ED66C6-9FC8-4B7C-8364-18FCC8982E8E}">
      <dgm:prSet/>
      <dgm:spPr/>
      <dgm:t>
        <a:bodyPr/>
        <a:lstStyle/>
        <a:p>
          <a:endParaRPr lang="en-GB"/>
        </a:p>
      </dgm:t>
    </dgm:pt>
    <dgm:pt modelId="{8DC3D7DE-BAD0-466D-9E26-2799A024135F}">
      <dgm:prSet custT="1"/>
      <dgm:spPr/>
      <dgm:t>
        <a:bodyPr/>
        <a:lstStyle/>
        <a:p>
          <a:r>
            <a:rPr lang="en-GB" sz="1800" i="0" noProof="0" dirty="0" smtClean="0">
              <a:latin typeface="+mj-lt"/>
            </a:rPr>
            <a:t>2</a:t>
          </a:r>
          <a:r>
            <a:rPr lang="en-GB" sz="1800" i="0" baseline="30000" noProof="0" dirty="0" smtClean="0">
              <a:latin typeface="+mj-lt"/>
            </a:rPr>
            <a:t>nd</a:t>
          </a:r>
          <a:r>
            <a:rPr lang="en-GB" sz="1800" i="1" noProof="0" dirty="0" smtClean="0">
              <a:latin typeface="+mj-lt"/>
            </a:rPr>
            <a:t> </a:t>
          </a:r>
          <a:r>
            <a:rPr lang="en-GB" sz="1800" i="0" noProof="0" dirty="0" smtClean="0">
              <a:latin typeface="+mj-lt"/>
            </a:rPr>
            <a:t>Version of the </a:t>
          </a:r>
          <a:r>
            <a:rPr lang="en-GB" sz="1800" i="1" noProof="0" dirty="0" smtClean="0">
              <a:latin typeface="+mj-lt"/>
            </a:rPr>
            <a:t>Mise en Pratique </a:t>
          </a:r>
          <a:r>
            <a:rPr lang="en-GB" sz="1800" noProof="0" dirty="0" smtClean="0">
              <a:latin typeface="+mj-lt"/>
            </a:rPr>
            <a:t>of the definition of the kelvin (</a:t>
          </a:r>
          <a:r>
            <a:rPr lang="en-GB" sz="1800" i="1" noProof="0" dirty="0" smtClean="0">
              <a:latin typeface="+mj-lt"/>
            </a:rPr>
            <a:t>MeP</a:t>
          </a:r>
          <a:r>
            <a:rPr lang="en-GB" sz="1800" noProof="0" dirty="0" smtClean="0">
              <a:latin typeface="+mj-lt"/>
            </a:rPr>
            <a:t>-K)</a:t>
          </a:r>
          <a:endParaRPr lang="en-GB" sz="1800" noProof="0" dirty="0">
            <a:latin typeface="+mj-lt"/>
          </a:endParaRPr>
        </a:p>
      </dgm:t>
    </dgm:pt>
    <dgm:pt modelId="{A9430F12-CC77-451D-962B-5FCB3B042122}" type="parTrans" cxnId="{2F9A531F-7D76-4337-B9E4-E6DBB8B96821}">
      <dgm:prSet/>
      <dgm:spPr/>
      <dgm:t>
        <a:bodyPr/>
        <a:lstStyle/>
        <a:p>
          <a:endParaRPr lang="en-GB"/>
        </a:p>
      </dgm:t>
    </dgm:pt>
    <dgm:pt modelId="{D5A95D2C-A4C4-426F-B09E-DFE17F334B78}" type="sibTrans" cxnId="{2F9A531F-7D76-4337-B9E4-E6DBB8B96821}">
      <dgm:prSet/>
      <dgm:spPr/>
      <dgm:t>
        <a:bodyPr/>
        <a:lstStyle/>
        <a:p>
          <a:endParaRPr lang="en-GB"/>
        </a:p>
      </dgm:t>
    </dgm:pt>
    <dgm:pt modelId="{2B4E6107-E07C-4C7C-B8BC-DBAB1BEDCF42}">
      <dgm:prSet custT="1"/>
      <dgm:spPr/>
      <dgm:t>
        <a:bodyPr/>
        <a:lstStyle/>
        <a:p>
          <a:pPr>
            <a:spcAft>
              <a:spcPct val="20000"/>
            </a:spcAft>
          </a:pPr>
          <a:r>
            <a:rPr lang="en-GB" sz="1800" dirty="0" smtClean="0"/>
            <a:t>Primary thermometry: Acoustic gas thermometry, radiometric thermometry, </a:t>
          </a:r>
          <a:r>
            <a:rPr lang="en-GB" sz="1800" b="0" i="0" dirty="0" smtClean="0"/>
            <a:t>Johnson</a:t>
          </a:r>
          <a:r>
            <a:rPr lang="en-GB" sz="1800" b="1" i="0" dirty="0" smtClean="0"/>
            <a:t> </a:t>
          </a:r>
          <a:r>
            <a:rPr lang="en-GB" sz="1800" dirty="0" smtClean="0"/>
            <a:t>noise thermometry, polarizing gas thermometry (dielectric-constant gas thermometry, refractive-index gas thermometry)</a:t>
          </a:r>
          <a:endParaRPr lang="en-GB" sz="1800" dirty="0"/>
        </a:p>
      </dgm:t>
    </dgm:pt>
    <dgm:pt modelId="{11EC1716-F5B8-4ECF-B379-F4B8773B2D14}" type="parTrans" cxnId="{7C343818-4389-4C56-8E66-0ADDD749AA36}">
      <dgm:prSet/>
      <dgm:spPr/>
      <dgm:t>
        <a:bodyPr/>
        <a:lstStyle/>
        <a:p>
          <a:endParaRPr lang="en-GB"/>
        </a:p>
      </dgm:t>
    </dgm:pt>
    <dgm:pt modelId="{E7AE9EFD-4E5B-487F-A48E-EB30D709ACC7}" type="sibTrans" cxnId="{7C343818-4389-4C56-8E66-0ADDD749AA36}">
      <dgm:prSet/>
      <dgm:spPr/>
      <dgm:t>
        <a:bodyPr/>
        <a:lstStyle/>
        <a:p>
          <a:endParaRPr lang="en-GB"/>
        </a:p>
      </dgm:t>
    </dgm:pt>
    <dgm:pt modelId="{BF2EB86F-22B2-4A82-816F-1B3D7B7FF42C}">
      <dgm:prSet custT="1"/>
      <dgm:spPr/>
      <dgm:t>
        <a:bodyPr/>
        <a:lstStyle/>
        <a:p>
          <a:pPr>
            <a:spcAft>
              <a:spcPts val="288"/>
            </a:spcAft>
          </a:pPr>
          <a:endParaRPr lang="en-GB" sz="400" dirty="0"/>
        </a:p>
      </dgm:t>
    </dgm:pt>
    <dgm:pt modelId="{48EEF723-192C-4C22-8983-B4E1349F063A}" type="parTrans" cxnId="{63268907-F0F0-469C-A8E8-5F8487F11453}">
      <dgm:prSet/>
      <dgm:spPr/>
      <dgm:t>
        <a:bodyPr/>
        <a:lstStyle/>
        <a:p>
          <a:endParaRPr lang="en-GB"/>
        </a:p>
      </dgm:t>
    </dgm:pt>
    <dgm:pt modelId="{9189A833-36DC-4473-8003-249B46543F64}" type="sibTrans" cxnId="{63268907-F0F0-469C-A8E8-5F8487F11453}">
      <dgm:prSet/>
      <dgm:spPr/>
      <dgm:t>
        <a:bodyPr/>
        <a:lstStyle/>
        <a:p>
          <a:endParaRPr lang="en-GB"/>
        </a:p>
      </dgm:t>
    </dgm:pt>
    <dgm:pt modelId="{3C8169D3-CD70-42E4-B273-CFA72B953146}">
      <dgm:prSet/>
      <dgm:spPr/>
      <dgm:t>
        <a:bodyPr/>
        <a:lstStyle/>
        <a:p>
          <a:pPr>
            <a:spcAft>
              <a:spcPct val="20000"/>
            </a:spcAft>
          </a:pPr>
          <a:endParaRPr lang="en-GB" sz="400" dirty="0"/>
        </a:p>
      </dgm:t>
    </dgm:pt>
    <dgm:pt modelId="{ACCE5D1F-11B7-4ED5-A522-AC3E3566B780}" type="parTrans" cxnId="{6F0BA1B8-11E9-4D38-B5D9-4CFF2CB5263D}">
      <dgm:prSet/>
      <dgm:spPr/>
      <dgm:t>
        <a:bodyPr/>
        <a:lstStyle/>
        <a:p>
          <a:endParaRPr lang="en-GB"/>
        </a:p>
      </dgm:t>
    </dgm:pt>
    <dgm:pt modelId="{D1FD89A4-A0AA-47E1-9DEA-62A135BED59A}" type="sibTrans" cxnId="{6F0BA1B8-11E9-4D38-B5D9-4CFF2CB5263D}">
      <dgm:prSet/>
      <dgm:spPr/>
      <dgm:t>
        <a:bodyPr/>
        <a:lstStyle/>
        <a:p>
          <a:endParaRPr lang="en-GB"/>
        </a:p>
      </dgm:t>
    </dgm:pt>
    <dgm:pt modelId="{788CA17A-78D8-49BA-8E2F-87F7E13568D9}">
      <dgm:prSet custT="1"/>
      <dgm:spPr/>
      <dgm:t>
        <a:bodyPr/>
        <a:lstStyle/>
        <a:p>
          <a:pPr>
            <a:spcAft>
              <a:spcPts val="288"/>
            </a:spcAft>
          </a:pPr>
          <a:r>
            <a:rPr lang="en-GB" sz="1800" dirty="0" smtClean="0"/>
            <a:t>Nomenclature (taxonomy of methods)</a:t>
          </a:r>
          <a:endParaRPr lang="en-GB" sz="1200" dirty="0"/>
        </a:p>
      </dgm:t>
    </dgm:pt>
    <dgm:pt modelId="{9A0B823F-1686-4432-9F2E-3DD747A6ECE0}" type="parTrans" cxnId="{05D40E59-0F6F-4031-92CB-BE215303CDFA}">
      <dgm:prSet/>
      <dgm:spPr/>
      <dgm:t>
        <a:bodyPr/>
        <a:lstStyle/>
        <a:p>
          <a:endParaRPr lang="en-GB"/>
        </a:p>
      </dgm:t>
    </dgm:pt>
    <dgm:pt modelId="{6A91D624-7C56-4D6B-8CA5-0524CBA87997}" type="sibTrans" cxnId="{05D40E59-0F6F-4031-92CB-BE215303CDFA}">
      <dgm:prSet/>
      <dgm:spPr/>
      <dgm:t>
        <a:bodyPr/>
        <a:lstStyle/>
        <a:p>
          <a:endParaRPr lang="en-GB"/>
        </a:p>
      </dgm:t>
    </dgm:pt>
    <dgm:pt modelId="{138C65AF-BDC8-41D1-BD40-F66409359517}">
      <dgm:prSet custT="1"/>
      <dgm:spPr/>
      <dgm:t>
        <a:bodyPr/>
        <a:lstStyle/>
        <a:p>
          <a:pPr>
            <a:spcAft>
              <a:spcPct val="20000"/>
            </a:spcAft>
          </a:pPr>
          <a:r>
            <a:rPr lang="en-GB" sz="1800" dirty="0" smtClean="0"/>
            <a:t>Criteria for the inclusion of a method</a:t>
          </a:r>
          <a:endParaRPr lang="en-GB" sz="1800" dirty="0"/>
        </a:p>
      </dgm:t>
    </dgm:pt>
    <dgm:pt modelId="{8F9771C4-FE6F-44A1-A458-1401A67D687F}" type="parTrans" cxnId="{981D2095-4888-4203-BF41-DFF2C0137B67}">
      <dgm:prSet/>
      <dgm:spPr/>
      <dgm:t>
        <a:bodyPr/>
        <a:lstStyle/>
        <a:p>
          <a:endParaRPr lang="de-DE"/>
        </a:p>
      </dgm:t>
    </dgm:pt>
    <dgm:pt modelId="{71C4F7ED-F186-445D-8BE4-EDFB273BBF8F}" type="sibTrans" cxnId="{981D2095-4888-4203-BF41-DFF2C0137B67}">
      <dgm:prSet/>
      <dgm:spPr/>
      <dgm:t>
        <a:bodyPr/>
        <a:lstStyle/>
        <a:p>
          <a:endParaRPr lang="de-DE"/>
        </a:p>
      </dgm:t>
    </dgm:pt>
    <dgm:pt modelId="{4E3BF5E5-6D24-48B5-ACB2-5F08EA9CEBDE}">
      <dgm:prSet custT="1"/>
      <dgm:spPr/>
      <dgm:t>
        <a:bodyPr/>
        <a:lstStyle/>
        <a:p>
          <a:pPr>
            <a:spcAft>
              <a:spcPct val="20000"/>
            </a:spcAft>
          </a:pPr>
          <a:r>
            <a:rPr lang="en-GB" sz="1800" dirty="0" smtClean="0"/>
            <a:t>Defined ITSs: ITS-90 and PLTS-2000</a:t>
          </a:r>
          <a:endParaRPr lang="en-GB" sz="1800" dirty="0"/>
        </a:p>
      </dgm:t>
    </dgm:pt>
    <dgm:pt modelId="{60D40FFE-15A9-4B7D-9E85-7FF6E230153F}" type="parTrans" cxnId="{0E74DCD6-7496-41E2-B1AE-0E0DFD97F3A5}">
      <dgm:prSet/>
      <dgm:spPr/>
      <dgm:t>
        <a:bodyPr/>
        <a:lstStyle/>
        <a:p>
          <a:endParaRPr lang="de-DE"/>
        </a:p>
      </dgm:t>
    </dgm:pt>
    <dgm:pt modelId="{1D4C3C0A-F11B-4E63-9502-9BF999BB0328}" type="sibTrans" cxnId="{0E74DCD6-7496-41E2-B1AE-0E0DFD97F3A5}">
      <dgm:prSet/>
      <dgm:spPr/>
      <dgm:t>
        <a:bodyPr/>
        <a:lstStyle/>
        <a:p>
          <a:endParaRPr lang="de-DE"/>
        </a:p>
      </dgm:t>
    </dgm:pt>
    <dgm:pt modelId="{504CE015-00D1-40D7-982F-E3723759401E}">
      <dgm:prSet custT="1"/>
      <dgm:spPr/>
      <dgm:t>
        <a:bodyPr/>
        <a:lstStyle/>
        <a:p>
          <a:pPr>
            <a:spcAft>
              <a:spcPct val="20000"/>
            </a:spcAft>
          </a:pPr>
          <a:r>
            <a:rPr lang="en-GB" sz="1800" dirty="0" smtClean="0"/>
            <a:t>Technical Annex for the ITS-90 and </a:t>
          </a:r>
          <a:r>
            <a:rPr lang="en-GB" sz="1800" i="1" dirty="0" smtClean="0"/>
            <a:t>T</a:t>
          </a:r>
          <a:r>
            <a:rPr lang="en-GB" sz="1800" dirty="0" smtClean="0"/>
            <a:t>-</a:t>
          </a:r>
          <a:r>
            <a:rPr lang="en-GB" sz="1800" i="1" noProof="0" dirty="0" smtClean="0"/>
            <a:t>T</a:t>
          </a:r>
          <a:r>
            <a:rPr lang="en-GB" sz="1800" i="0" baseline="-25000" noProof="0" dirty="0" smtClean="0"/>
            <a:t>90</a:t>
          </a:r>
          <a:r>
            <a:rPr lang="en-GB" sz="1800" dirty="0" smtClean="0"/>
            <a:t>  together with </a:t>
          </a:r>
          <a:r>
            <a:rPr lang="en-GB" sz="1800" i="1" dirty="0" smtClean="0"/>
            <a:t>u</a:t>
          </a:r>
          <a:r>
            <a:rPr lang="en-GB" sz="1800" dirty="0" smtClean="0"/>
            <a:t>(</a:t>
          </a:r>
          <a:r>
            <a:rPr lang="en-GB" sz="1800" i="1" dirty="0" smtClean="0"/>
            <a:t>T</a:t>
          </a:r>
          <a:r>
            <a:rPr lang="en-GB" sz="1800" dirty="0" smtClean="0"/>
            <a:t>-</a:t>
          </a:r>
          <a:r>
            <a:rPr lang="en-GB" sz="1800" i="1" noProof="0" dirty="0" smtClean="0"/>
            <a:t>T</a:t>
          </a:r>
          <a:r>
            <a:rPr lang="en-GB" sz="1800" i="0" baseline="-25000" noProof="0" dirty="0" smtClean="0"/>
            <a:t>90</a:t>
          </a:r>
          <a:r>
            <a:rPr lang="en-GB" sz="1800" dirty="0" smtClean="0"/>
            <a:t>)</a:t>
          </a:r>
          <a:endParaRPr lang="en-GB" sz="1800" dirty="0"/>
        </a:p>
      </dgm:t>
    </dgm:pt>
    <dgm:pt modelId="{A2186A54-22DF-46EB-AC6D-48ADAD6DCEAE}" type="parTrans" cxnId="{64493D60-5E30-4F71-AC1F-02A4C1D62191}">
      <dgm:prSet/>
      <dgm:spPr/>
      <dgm:t>
        <a:bodyPr/>
        <a:lstStyle/>
        <a:p>
          <a:endParaRPr lang="de-DE"/>
        </a:p>
      </dgm:t>
    </dgm:pt>
    <dgm:pt modelId="{31E98ABC-4C5C-4BD3-8078-19D1F35F86EC}" type="sibTrans" cxnId="{64493D60-5E30-4F71-AC1F-02A4C1D62191}">
      <dgm:prSet/>
      <dgm:spPr/>
      <dgm:t>
        <a:bodyPr/>
        <a:lstStyle/>
        <a:p>
          <a:endParaRPr lang="de-DE"/>
        </a:p>
      </dgm:t>
    </dgm:pt>
    <dgm:pt modelId="{2E239B38-6F18-435B-B680-4FC5F043DD9D}">
      <dgm:prSet custT="1"/>
      <dgm:spPr/>
      <dgm:t>
        <a:bodyPr/>
        <a:lstStyle/>
        <a:p>
          <a:r>
            <a:rPr lang="en-GB" sz="1800" noProof="0" dirty="0" smtClean="0"/>
            <a:t>Explicit-constant definition: </a:t>
          </a:r>
          <a:r>
            <a:rPr lang="en-GB" sz="1800" i="1" noProof="0" dirty="0" smtClean="0"/>
            <a:t>k</a:t>
          </a:r>
          <a:r>
            <a:rPr lang="en-GB" sz="1800" i="0" baseline="-25000" noProof="0" dirty="0" smtClean="0"/>
            <a:t> </a:t>
          </a:r>
          <a:r>
            <a:rPr lang="en-GB" sz="1800" i="0" noProof="0" dirty="0" smtClean="0"/>
            <a:t>= 1.38065X x 10</a:t>
          </a:r>
          <a:r>
            <a:rPr lang="en-GB" sz="1800" i="0" baseline="30000" noProof="0" dirty="0" smtClean="0"/>
            <a:t>-23</a:t>
          </a:r>
          <a:r>
            <a:rPr lang="en-GB" sz="1800" i="0" baseline="0" noProof="0" dirty="0" smtClean="0"/>
            <a:t> </a:t>
          </a:r>
          <a:r>
            <a:rPr lang="en-GB" sz="1800" i="0" noProof="0" dirty="0" smtClean="0"/>
            <a:t>J/K </a:t>
          </a:r>
          <a:r>
            <a:rPr lang="en-GB" sz="1800" baseline="0" noProof="0" dirty="0" smtClean="0"/>
            <a:t>.</a:t>
          </a:r>
          <a:endParaRPr lang="en-GB" sz="1800" baseline="-25000" noProof="0" dirty="0"/>
        </a:p>
      </dgm:t>
    </dgm:pt>
    <dgm:pt modelId="{DBECFF4E-83CA-44F0-8ED1-8E5C71403FD3}" type="parTrans" cxnId="{7A42456C-1401-4060-A3D6-F303EC3FC2F5}">
      <dgm:prSet/>
      <dgm:spPr/>
      <dgm:t>
        <a:bodyPr/>
        <a:lstStyle/>
        <a:p>
          <a:endParaRPr lang="de-DE"/>
        </a:p>
      </dgm:t>
    </dgm:pt>
    <dgm:pt modelId="{26EF8915-E5FF-4A19-BD9F-00224AD9DDDE}" type="sibTrans" cxnId="{7A42456C-1401-4060-A3D6-F303EC3FC2F5}">
      <dgm:prSet/>
      <dgm:spPr/>
      <dgm:t>
        <a:bodyPr/>
        <a:lstStyle/>
        <a:p>
          <a:endParaRPr lang="de-DE"/>
        </a:p>
      </dgm:t>
    </dgm:pt>
    <dgm:pt modelId="{8483598C-1250-45B7-9FD3-5E980A8D7EBE}" type="pres">
      <dgm:prSet presAssocID="{1CCCE959-1419-4177-805B-81FA46FF3259}" presName="linear" presStyleCnt="0">
        <dgm:presLayoutVars>
          <dgm:animLvl val="lvl"/>
          <dgm:resizeHandles val="exact"/>
        </dgm:presLayoutVars>
      </dgm:prSet>
      <dgm:spPr/>
      <dgm:t>
        <a:bodyPr/>
        <a:lstStyle/>
        <a:p>
          <a:endParaRPr lang="de-DE"/>
        </a:p>
      </dgm:t>
    </dgm:pt>
    <dgm:pt modelId="{0C2FDDC3-7F17-4E9A-9878-77DCEDB94DDE}" type="pres">
      <dgm:prSet presAssocID="{2CDE32F9-7259-4F93-8CCE-9EDB4C141612}" presName="parentText" presStyleLbl="node1" presStyleIdx="0" presStyleCnt="3" custScaleY="41199" custLinFactNeighborY="-19101">
        <dgm:presLayoutVars>
          <dgm:chMax val="0"/>
          <dgm:bulletEnabled val="1"/>
        </dgm:presLayoutVars>
      </dgm:prSet>
      <dgm:spPr/>
      <dgm:t>
        <a:bodyPr/>
        <a:lstStyle/>
        <a:p>
          <a:endParaRPr lang="de-DE"/>
        </a:p>
      </dgm:t>
    </dgm:pt>
    <dgm:pt modelId="{82216EC8-48C0-4E77-B4FA-593687222762}" type="pres">
      <dgm:prSet presAssocID="{2CDE32F9-7259-4F93-8CCE-9EDB4C141612}" presName="childText" presStyleLbl="revTx" presStyleIdx="0" presStyleCnt="3" custScaleY="51935" custLinFactNeighborY="-8543">
        <dgm:presLayoutVars>
          <dgm:bulletEnabled val="1"/>
        </dgm:presLayoutVars>
      </dgm:prSet>
      <dgm:spPr/>
      <dgm:t>
        <a:bodyPr/>
        <a:lstStyle/>
        <a:p>
          <a:endParaRPr lang="de-DE"/>
        </a:p>
      </dgm:t>
    </dgm:pt>
    <dgm:pt modelId="{71115AFA-C26F-4764-A39B-6D7C0D6A6FBD}" type="pres">
      <dgm:prSet presAssocID="{D1658A8E-04D3-43B3-8FB0-9BAEC74A0A57}" presName="parentText" presStyleLbl="node1" presStyleIdx="1" presStyleCnt="3" custScaleY="49171" custLinFactNeighborY="-3011">
        <dgm:presLayoutVars>
          <dgm:chMax val="0"/>
          <dgm:bulletEnabled val="1"/>
        </dgm:presLayoutVars>
      </dgm:prSet>
      <dgm:spPr/>
      <dgm:t>
        <a:bodyPr/>
        <a:lstStyle/>
        <a:p>
          <a:endParaRPr lang="de-DE"/>
        </a:p>
      </dgm:t>
    </dgm:pt>
    <dgm:pt modelId="{0F82800A-87C7-474C-8C7C-7D991499292F}" type="pres">
      <dgm:prSet presAssocID="{D1658A8E-04D3-43B3-8FB0-9BAEC74A0A57}" presName="childText" presStyleLbl="revTx" presStyleIdx="1" presStyleCnt="3" custScaleY="62082" custLinFactNeighborY="12316">
        <dgm:presLayoutVars>
          <dgm:bulletEnabled val="1"/>
        </dgm:presLayoutVars>
      </dgm:prSet>
      <dgm:spPr/>
      <dgm:t>
        <a:bodyPr/>
        <a:lstStyle/>
        <a:p>
          <a:endParaRPr lang="de-DE"/>
        </a:p>
      </dgm:t>
    </dgm:pt>
    <dgm:pt modelId="{712956E4-DF38-4FE7-9FB2-482D95A0A914}" type="pres">
      <dgm:prSet presAssocID="{8DC3D7DE-BAD0-466D-9E26-2799A024135F}" presName="parentText" presStyleLbl="node1" presStyleIdx="2" presStyleCnt="3" custScaleY="53660" custLinFactNeighborY="5478">
        <dgm:presLayoutVars>
          <dgm:chMax val="0"/>
          <dgm:bulletEnabled val="1"/>
        </dgm:presLayoutVars>
      </dgm:prSet>
      <dgm:spPr/>
      <dgm:t>
        <a:bodyPr/>
        <a:lstStyle/>
        <a:p>
          <a:endParaRPr lang="de-DE"/>
        </a:p>
      </dgm:t>
    </dgm:pt>
    <dgm:pt modelId="{E24CA83B-7B42-411F-89AA-CF28057FC69E}" type="pres">
      <dgm:prSet presAssocID="{8DC3D7DE-BAD0-466D-9E26-2799A024135F}" presName="childText" presStyleLbl="revTx" presStyleIdx="2" presStyleCnt="3" custScaleY="93063" custLinFactNeighborY="11966">
        <dgm:presLayoutVars>
          <dgm:bulletEnabled val="1"/>
        </dgm:presLayoutVars>
      </dgm:prSet>
      <dgm:spPr/>
      <dgm:t>
        <a:bodyPr/>
        <a:lstStyle/>
        <a:p>
          <a:endParaRPr lang="de-DE"/>
        </a:p>
      </dgm:t>
    </dgm:pt>
  </dgm:ptLst>
  <dgm:cxnLst>
    <dgm:cxn modelId="{66CFE5BA-44BD-4F80-AA1E-D7A06A00F4F9}" type="presOf" srcId="{1CCCE959-1419-4177-805B-81FA46FF3259}" destId="{8483598C-1250-45B7-9FD3-5E980A8D7EBE}" srcOrd="0" destOrd="0" presId="urn:microsoft.com/office/officeart/2005/8/layout/vList2"/>
    <dgm:cxn modelId="{88E47C47-ADF8-48BC-96C1-435A2F6EF39E}" type="presOf" srcId="{8DC3D7DE-BAD0-466D-9E26-2799A024135F}" destId="{712956E4-DF38-4FE7-9FB2-482D95A0A914}" srcOrd="0" destOrd="0" presId="urn:microsoft.com/office/officeart/2005/8/layout/vList2"/>
    <dgm:cxn modelId="{7A42456C-1401-4060-A3D6-F303EC3FC2F5}" srcId="{D1658A8E-04D3-43B3-8FB0-9BAEC74A0A57}" destId="{2E239B38-6F18-435B-B680-4FC5F043DD9D}" srcOrd="1" destOrd="0" parTransId="{DBECFF4E-83CA-44F0-8ED1-8E5C71403FD3}" sibTransId="{26EF8915-E5FF-4A19-BD9F-00224AD9DDDE}"/>
    <dgm:cxn modelId="{20E8DC04-5078-43F9-8A03-E5729628218F}" type="presOf" srcId="{4E3BF5E5-6D24-48B5-ACB2-5F08EA9CEBDE}" destId="{E24CA83B-7B42-411F-89AA-CF28057FC69E}" srcOrd="0" destOrd="4" presId="urn:microsoft.com/office/officeart/2005/8/layout/vList2"/>
    <dgm:cxn modelId="{3CA95FAE-057B-409E-8127-BD2FF7A32DE3}" type="presOf" srcId="{BF2EB86F-22B2-4A82-816F-1B3D7B7FF42C}" destId="{E24CA83B-7B42-411F-89AA-CF28057FC69E}" srcOrd="0" destOrd="0" presId="urn:microsoft.com/office/officeart/2005/8/layout/vList2"/>
    <dgm:cxn modelId="{6F0BA1B8-11E9-4D38-B5D9-4CFF2CB5263D}" srcId="{8DC3D7DE-BAD0-466D-9E26-2799A024135F}" destId="{3C8169D3-CD70-42E4-B273-CFA72B953146}" srcOrd="6" destOrd="0" parTransId="{ACCE5D1F-11B7-4ED5-A522-AC3E3566B780}" sibTransId="{D1FD89A4-A0AA-47E1-9DEA-62A135BED59A}"/>
    <dgm:cxn modelId="{2678A584-AB32-4B48-9DC0-F2CFC9C325C0}" type="presOf" srcId="{2CDE32F9-7259-4F93-8CCE-9EDB4C141612}" destId="{0C2FDDC3-7F17-4E9A-9878-77DCEDB94DDE}" srcOrd="0" destOrd="0" presId="urn:microsoft.com/office/officeart/2005/8/layout/vList2"/>
    <dgm:cxn modelId="{1FA34290-28E6-4960-A22A-C17F4E6E05D9}" type="presOf" srcId="{CDC26BF8-EE4B-4FAB-9A6D-1078DFEF855D}" destId="{82216EC8-48C0-4E77-B4FA-593687222762}" srcOrd="0" destOrd="2" presId="urn:microsoft.com/office/officeart/2005/8/layout/vList2"/>
    <dgm:cxn modelId="{63268907-F0F0-469C-A8E8-5F8487F11453}" srcId="{8DC3D7DE-BAD0-466D-9E26-2799A024135F}" destId="{BF2EB86F-22B2-4A82-816F-1B3D7B7FF42C}" srcOrd="0" destOrd="0" parTransId="{48EEF723-192C-4C22-8983-B4E1349F063A}" sibTransId="{9189A833-36DC-4473-8003-249B46543F64}"/>
    <dgm:cxn modelId="{6EF1D077-681F-41F8-A07E-BE06AAF3DD42}" type="presOf" srcId="{3C8169D3-CD70-42E4-B273-CFA72B953146}" destId="{E24CA83B-7B42-411F-89AA-CF28057FC69E}" srcOrd="0" destOrd="6" presId="urn:microsoft.com/office/officeart/2005/8/layout/vList2"/>
    <dgm:cxn modelId="{DC24E1BD-F291-4D2F-9275-401A7AABBE3F}" type="presOf" srcId="{912DF721-5053-4CE9-83A2-AF50AD8B4B2E}" destId="{82216EC8-48C0-4E77-B4FA-593687222762}" srcOrd="0" destOrd="1" presId="urn:microsoft.com/office/officeart/2005/8/layout/vList2"/>
    <dgm:cxn modelId="{F3CA6BAA-C49D-4781-A9C5-8C207CDFCFA1}" type="presOf" srcId="{2E239B38-6F18-435B-B680-4FC5F043DD9D}" destId="{0F82800A-87C7-474C-8C7C-7D991499292F}" srcOrd="0" destOrd="1" presId="urn:microsoft.com/office/officeart/2005/8/layout/vList2"/>
    <dgm:cxn modelId="{2F9A531F-7D76-4337-B9E4-E6DBB8B96821}" srcId="{1CCCE959-1419-4177-805B-81FA46FF3259}" destId="{8DC3D7DE-BAD0-466D-9E26-2799A024135F}" srcOrd="2" destOrd="0" parTransId="{A9430F12-CC77-451D-962B-5FCB3B042122}" sibTransId="{D5A95D2C-A4C4-426F-B09E-DFE17F334B78}"/>
    <dgm:cxn modelId="{0E74DCD6-7496-41E2-B1AE-0E0DFD97F3A5}" srcId="{8DC3D7DE-BAD0-466D-9E26-2799A024135F}" destId="{4E3BF5E5-6D24-48B5-ACB2-5F08EA9CEBDE}" srcOrd="4" destOrd="0" parTransId="{60D40FFE-15A9-4B7D-9E85-7FF6E230153F}" sibTransId="{1D4C3C0A-F11B-4E63-9502-9BF999BB0328}"/>
    <dgm:cxn modelId="{581E77A9-FE70-4AD9-967A-C5FA1AFA6017}" type="presOf" srcId="{CAF86C78-702F-431B-B98B-A6810D26B735}" destId="{0F82800A-87C7-474C-8C7C-7D991499292F}" srcOrd="0" destOrd="2" presId="urn:microsoft.com/office/officeart/2005/8/layout/vList2"/>
    <dgm:cxn modelId="{24ED66C6-9FC8-4B7C-8364-18FCC8982E8E}" srcId="{D1658A8E-04D3-43B3-8FB0-9BAEC74A0A57}" destId="{CAF86C78-702F-431B-B98B-A6810D26B735}" srcOrd="2" destOrd="0" parTransId="{0944FE90-A8B4-41CE-8BAD-2F3E6072EC37}" sibTransId="{E3770F17-C3B2-427A-B7E6-862936AA73C9}"/>
    <dgm:cxn modelId="{772CE6DA-51FB-418D-A986-7CFC77D26825}" type="presOf" srcId="{504CE015-00D1-40D7-982F-E3723759401E}" destId="{E24CA83B-7B42-411F-89AA-CF28057FC69E}" srcOrd="0" destOrd="5" presId="urn:microsoft.com/office/officeart/2005/8/layout/vList2"/>
    <dgm:cxn modelId="{05D40E59-0F6F-4031-92CB-BE215303CDFA}" srcId="{8DC3D7DE-BAD0-466D-9E26-2799A024135F}" destId="{788CA17A-78D8-49BA-8E2F-87F7E13568D9}" srcOrd="1" destOrd="0" parTransId="{9A0B823F-1686-4432-9F2E-3DD747A6ECE0}" sibTransId="{6A91D624-7C56-4D6B-8CA5-0524CBA87997}"/>
    <dgm:cxn modelId="{64493D60-5E30-4F71-AC1F-02A4C1D62191}" srcId="{8DC3D7DE-BAD0-466D-9E26-2799A024135F}" destId="{504CE015-00D1-40D7-982F-E3723759401E}" srcOrd="5" destOrd="0" parTransId="{A2186A54-22DF-46EB-AC6D-48ADAD6DCEAE}" sibTransId="{31E98ABC-4C5C-4BD3-8078-19D1F35F86EC}"/>
    <dgm:cxn modelId="{599D8622-273B-443E-B4F4-DB7A548D99C9}" type="presOf" srcId="{CF724C8C-1499-4E08-88A3-827BAE2EC21C}" destId="{82216EC8-48C0-4E77-B4FA-593687222762}" srcOrd="0" destOrd="0" presId="urn:microsoft.com/office/officeart/2005/8/layout/vList2"/>
    <dgm:cxn modelId="{F1737700-BC41-4ADF-A22B-D9250220F520}" srcId="{D1658A8E-04D3-43B3-8FB0-9BAEC74A0A57}" destId="{26AB197B-4096-4769-8ECD-2581D5A2ED73}" srcOrd="0" destOrd="0" parTransId="{4F9FFF57-67D8-4674-85E9-00D3916D0105}" sibTransId="{3D16645D-1397-44B3-ADF4-095301BBCF4D}"/>
    <dgm:cxn modelId="{8495397B-2588-49CF-A830-F384B020109A}" type="presOf" srcId="{D1658A8E-04D3-43B3-8FB0-9BAEC74A0A57}" destId="{71115AFA-C26F-4764-A39B-6D7C0D6A6FBD}" srcOrd="0" destOrd="0" presId="urn:microsoft.com/office/officeart/2005/8/layout/vList2"/>
    <dgm:cxn modelId="{E8E10D74-E09A-491A-8057-B0F83B1A50AD}" type="presOf" srcId="{26AB197B-4096-4769-8ECD-2581D5A2ED73}" destId="{0F82800A-87C7-474C-8C7C-7D991499292F}" srcOrd="0" destOrd="0" presId="urn:microsoft.com/office/officeart/2005/8/layout/vList2"/>
    <dgm:cxn modelId="{8CB20E5E-9373-4471-B8D7-C8A119AE0D96}" type="presOf" srcId="{138C65AF-BDC8-41D1-BD40-F66409359517}" destId="{E24CA83B-7B42-411F-89AA-CF28057FC69E}" srcOrd="0" destOrd="2" presId="urn:microsoft.com/office/officeart/2005/8/layout/vList2"/>
    <dgm:cxn modelId="{E4BD55EC-5B4E-46E4-AEF3-40A543B19261}" type="presOf" srcId="{788CA17A-78D8-49BA-8E2F-87F7E13568D9}" destId="{E24CA83B-7B42-411F-89AA-CF28057FC69E}" srcOrd="0" destOrd="1" presId="urn:microsoft.com/office/officeart/2005/8/layout/vList2"/>
    <dgm:cxn modelId="{D27F639F-174F-4B95-95B5-F585B4C6B11B}" srcId="{2CDE32F9-7259-4F93-8CCE-9EDB4C141612}" destId="{912DF721-5053-4CE9-83A2-AF50AD8B4B2E}" srcOrd="1" destOrd="0" parTransId="{C72CF4A1-1239-48BC-928B-6DA241AEB930}" sibTransId="{CF54CDE1-326F-4D08-94FC-930CCE088312}"/>
    <dgm:cxn modelId="{5C383D01-A514-4FBC-97B8-D83B58E95B7C}" srcId="{2CDE32F9-7259-4F93-8CCE-9EDB4C141612}" destId="{CDC26BF8-EE4B-4FAB-9A6D-1078DFEF855D}" srcOrd="2" destOrd="0" parTransId="{C50832A0-F49B-420C-8063-5398717226E8}" sibTransId="{08A173C0-61C2-4AD7-8A17-BF454DB24EDA}"/>
    <dgm:cxn modelId="{7C343818-4389-4C56-8E66-0ADDD749AA36}" srcId="{8DC3D7DE-BAD0-466D-9E26-2799A024135F}" destId="{2B4E6107-E07C-4C7C-B8BC-DBAB1BEDCF42}" srcOrd="3" destOrd="0" parTransId="{11EC1716-F5B8-4ECF-B379-F4B8773B2D14}" sibTransId="{E7AE9EFD-4E5B-487F-A48E-EB30D709ACC7}"/>
    <dgm:cxn modelId="{17AF5224-B6DE-41CC-845E-8B0B9C17CE0A}" type="presOf" srcId="{2B4E6107-E07C-4C7C-B8BC-DBAB1BEDCF42}" destId="{E24CA83B-7B42-411F-89AA-CF28057FC69E}" srcOrd="0" destOrd="3" presId="urn:microsoft.com/office/officeart/2005/8/layout/vList2"/>
    <dgm:cxn modelId="{99EB77B6-2E67-4E13-B116-23A9520B06B5}" srcId="{2CDE32F9-7259-4F93-8CCE-9EDB4C141612}" destId="{CF724C8C-1499-4E08-88A3-827BAE2EC21C}" srcOrd="0" destOrd="0" parTransId="{46B7A73F-7C2D-4CE1-8C4C-7F7E869D299A}" sibTransId="{18FA1EBF-9ED9-4EEC-9368-BA3225E2826B}"/>
    <dgm:cxn modelId="{820A6778-4CBA-4AEC-BC7B-30A575A51E1F}" srcId="{1CCCE959-1419-4177-805B-81FA46FF3259}" destId="{2CDE32F9-7259-4F93-8CCE-9EDB4C141612}" srcOrd="0" destOrd="0" parTransId="{2A8CB55A-969A-44BB-9759-FA52C3BFEDDF}" sibTransId="{CAB6E4A7-F665-4E61-B906-8C163BD9C9F2}"/>
    <dgm:cxn modelId="{FE8F3467-318F-475C-B683-9F20C074C1E5}" srcId="{1CCCE959-1419-4177-805B-81FA46FF3259}" destId="{D1658A8E-04D3-43B3-8FB0-9BAEC74A0A57}" srcOrd="1" destOrd="0" parTransId="{0CD74D03-D5EB-4065-8C68-E0AED2F8B018}" sibTransId="{42F2A756-3032-435A-A18C-3B2BB0E330E4}"/>
    <dgm:cxn modelId="{981D2095-4888-4203-BF41-DFF2C0137B67}" srcId="{8DC3D7DE-BAD0-466D-9E26-2799A024135F}" destId="{138C65AF-BDC8-41D1-BD40-F66409359517}" srcOrd="2" destOrd="0" parTransId="{8F9771C4-FE6F-44A1-A458-1401A67D687F}" sibTransId="{71C4F7ED-F186-445D-8BE4-EDFB273BBF8F}"/>
    <dgm:cxn modelId="{3E2A754E-A82C-4271-8F87-F56CC451131F}" type="presParOf" srcId="{8483598C-1250-45B7-9FD3-5E980A8D7EBE}" destId="{0C2FDDC3-7F17-4E9A-9878-77DCEDB94DDE}" srcOrd="0" destOrd="0" presId="urn:microsoft.com/office/officeart/2005/8/layout/vList2"/>
    <dgm:cxn modelId="{591173B8-E3F1-4633-A34C-6C758D72BD7B}" type="presParOf" srcId="{8483598C-1250-45B7-9FD3-5E980A8D7EBE}" destId="{82216EC8-48C0-4E77-B4FA-593687222762}" srcOrd="1" destOrd="0" presId="urn:microsoft.com/office/officeart/2005/8/layout/vList2"/>
    <dgm:cxn modelId="{D521D75F-A7E6-46DB-B0A0-1C20F0783D64}" type="presParOf" srcId="{8483598C-1250-45B7-9FD3-5E980A8D7EBE}" destId="{71115AFA-C26F-4764-A39B-6D7C0D6A6FBD}" srcOrd="2" destOrd="0" presId="urn:microsoft.com/office/officeart/2005/8/layout/vList2"/>
    <dgm:cxn modelId="{9B2DB20C-B0CA-4820-AEA3-F9BC380A81F4}" type="presParOf" srcId="{8483598C-1250-45B7-9FD3-5E980A8D7EBE}" destId="{0F82800A-87C7-474C-8C7C-7D991499292F}" srcOrd="3" destOrd="0" presId="urn:microsoft.com/office/officeart/2005/8/layout/vList2"/>
    <dgm:cxn modelId="{971DD187-CC23-4AC4-AE77-B2A112AC797E}" type="presParOf" srcId="{8483598C-1250-45B7-9FD3-5E980A8D7EBE}" destId="{712956E4-DF38-4FE7-9FB2-482D95A0A914}" srcOrd="4" destOrd="0" presId="urn:microsoft.com/office/officeart/2005/8/layout/vList2"/>
    <dgm:cxn modelId="{84F92349-505C-485D-AE3F-157A7FC29C28}" type="presParOf" srcId="{8483598C-1250-45B7-9FD3-5E980A8D7EBE}" destId="{E24CA83B-7B42-411F-89AA-CF28057FC69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BA6212-8F2C-44DC-904D-CFA87AE13F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05B38467-DB64-4933-972B-F45E2EDB2141}">
      <dgm:prSet phldrT="[Text]" custT="1"/>
      <dgm:spPr/>
      <dgm:t>
        <a:bodyPr/>
        <a:lstStyle/>
        <a:p>
          <a:r>
            <a:rPr lang="en-GB" sz="2400" noProof="0" dirty="0" smtClean="0"/>
            <a:t>Isotopic composition and corrections for the TPW</a:t>
          </a:r>
          <a:endParaRPr lang="en-GB" sz="2400" noProof="0" dirty="0"/>
        </a:p>
      </dgm:t>
    </dgm:pt>
    <dgm:pt modelId="{0C75EC5D-0ACB-45B5-A35B-1B0D28D4EC07}" type="parTrans" cxnId="{FCE4557E-ADC1-4D08-880F-3A87390D1316}">
      <dgm:prSet/>
      <dgm:spPr/>
      <dgm:t>
        <a:bodyPr/>
        <a:lstStyle/>
        <a:p>
          <a:endParaRPr lang="en-GB" noProof="0"/>
        </a:p>
      </dgm:t>
    </dgm:pt>
    <dgm:pt modelId="{AAC00EEF-BCAE-4235-8CCF-090F54CFECE2}" type="sibTrans" cxnId="{FCE4557E-ADC1-4D08-880F-3A87390D1316}">
      <dgm:prSet/>
      <dgm:spPr/>
      <dgm:t>
        <a:bodyPr/>
        <a:lstStyle/>
        <a:p>
          <a:endParaRPr lang="en-GB" noProof="0"/>
        </a:p>
      </dgm:t>
    </dgm:pt>
    <dgm:pt modelId="{392EE052-A7A4-41A5-A01B-3C892C2CC8AC}">
      <dgm:prSet phldrT="[Text]" custT="1"/>
      <dgm:spPr/>
      <dgm:t>
        <a:bodyPr/>
        <a:lstStyle/>
        <a:p>
          <a:r>
            <a:rPr lang="en-GB" sz="2400" noProof="0" dirty="0" smtClean="0"/>
            <a:t>Isotopic composition and corrections for Neon</a:t>
          </a:r>
          <a:endParaRPr lang="en-GB" sz="2400" noProof="0" dirty="0"/>
        </a:p>
      </dgm:t>
    </dgm:pt>
    <dgm:pt modelId="{9F18CEDF-C84E-42CF-B9D5-760777148ABC}" type="parTrans" cxnId="{682FCEF0-470B-4E2A-9705-E5EF5D1ADAE4}">
      <dgm:prSet/>
      <dgm:spPr/>
      <dgm:t>
        <a:bodyPr/>
        <a:lstStyle/>
        <a:p>
          <a:endParaRPr lang="en-GB" noProof="0"/>
        </a:p>
      </dgm:t>
    </dgm:pt>
    <dgm:pt modelId="{07C241E3-C7E5-40A7-ACF3-20418F791194}" type="sibTrans" cxnId="{682FCEF0-470B-4E2A-9705-E5EF5D1ADAE4}">
      <dgm:prSet/>
      <dgm:spPr/>
      <dgm:t>
        <a:bodyPr/>
        <a:lstStyle/>
        <a:p>
          <a:endParaRPr lang="en-GB" noProof="0"/>
        </a:p>
      </dgm:t>
    </dgm:pt>
    <dgm:pt modelId="{66D14829-E751-41A1-ACD2-D7AC1D2AD36E}">
      <dgm:prSet phldrT="[Text]" custT="1"/>
      <dgm:spPr/>
      <dgm:t>
        <a:bodyPr/>
        <a:lstStyle/>
        <a:p>
          <a:r>
            <a:rPr lang="en-GB" sz="1800" i="1" noProof="0" dirty="0" smtClean="0"/>
            <a:t>T</a:t>
          </a:r>
          <a:r>
            <a:rPr lang="en-GB" sz="1800" baseline="-25000" noProof="0" dirty="0" smtClean="0"/>
            <a:t>meas</a:t>
          </a:r>
          <a:r>
            <a:rPr lang="en-GB" sz="1800" noProof="0" dirty="0" smtClean="0"/>
            <a:t> = </a:t>
          </a:r>
          <a:r>
            <a:rPr lang="en-GB" sz="1800" i="1" noProof="0" dirty="0" smtClean="0"/>
            <a:t>T</a:t>
          </a:r>
          <a:r>
            <a:rPr lang="en-GB" sz="1800" baseline="-25000" noProof="0" dirty="0" smtClean="0"/>
            <a:t>90</a:t>
          </a:r>
          <a:r>
            <a:rPr lang="en-GB" sz="1800" noProof="0" dirty="0" smtClean="0"/>
            <a:t>(Ne TP) + </a:t>
          </a:r>
          <a:r>
            <a:rPr lang="en-GB" sz="1800" i="1" noProof="0" dirty="0" smtClean="0"/>
            <a:t>k</a:t>
          </a:r>
          <a:r>
            <a:rPr lang="en-GB" sz="1800" baseline="-25000" noProof="0" dirty="0" smtClean="0"/>
            <a:t>0</a:t>
          </a:r>
          <a:r>
            <a:rPr lang="en-GB" sz="1800" noProof="0" dirty="0" smtClean="0"/>
            <a:t> + </a:t>
          </a:r>
          <a:r>
            <a:rPr lang="en-GB" sz="1800" i="1" noProof="0" dirty="0" smtClean="0"/>
            <a:t>k</a:t>
          </a:r>
          <a:r>
            <a:rPr lang="en-GB" sz="1800" baseline="-25000" noProof="0" dirty="0" smtClean="0"/>
            <a:t>1</a:t>
          </a:r>
          <a:r>
            <a:rPr lang="en-GB" sz="1800" noProof="0" dirty="0" smtClean="0"/>
            <a:t> (</a:t>
          </a:r>
          <a:r>
            <a:rPr lang="en-GB" sz="1800" baseline="30000" noProof="0" dirty="0" smtClean="0"/>
            <a:t>22</a:t>
          </a:r>
          <a:r>
            <a:rPr lang="en-GB" sz="1800" i="1" noProof="0" dirty="0" smtClean="0"/>
            <a:t>x</a:t>
          </a:r>
          <a:r>
            <a:rPr lang="en-GB" sz="1800" noProof="0" dirty="0" smtClean="0"/>
            <a:t> + </a:t>
          </a:r>
          <a:r>
            <a:rPr lang="en-GB" sz="1800" baseline="30000" noProof="0" dirty="0" smtClean="0"/>
            <a:t>21</a:t>
          </a:r>
          <a:r>
            <a:rPr lang="en-GB" sz="1800" i="1" noProof="0" dirty="0" smtClean="0"/>
            <a:t>x</a:t>
          </a:r>
          <a:r>
            <a:rPr lang="en-GB" sz="1800" noProof="0" dirty="0" smtClean="0"/>
            <a:t>/2) + </a:t>
          </a:r>
          <a:r>
            <a:rPr lang="en-GB" sz="1800" i="1" noProof="0" dirty="0" smtClean="0"/>
            <a:t>k</a:t>
          </a:r>
          <a:r>
            <a:rPr lang="en-GB" sz="1800" baseline="-25000" noProof="0" dirty="0" smtClean="0"/>
            <a:t>2</a:t>
          </a:r>
          <a:r>
            <a:rPr lang="en-GB" sz="1800" noProof="0" dirty="0" smtClean="0"/>
            <a:t> (</a:t>
          </a:r>
          <a:r>
            <a:rPr lang="en-GB" sz="1800" baseline="30000" noProof="0" dirty="0" smtClean="0"/>
            <a:t>22</a:t>
          </a:r>
          <a:r>
            <a:rPr lang="en-GB" sz="1800" i="1" noProof="0" dirty="0" smtClean="0"/>
            <a:t>x</a:t>
          </a:r>
          <a:r>
            <a:rPr lang="en-GB" sz="1800" noProof="0" dirty="0" smtClean="0"/>
            <a:t> + </a:t>
          </a:r>
          <a:r>
            <a:rPr lang="en-GB" sz="1800" baseline="30000" noProof="0" dirty="0" smtClean="0"/>
            <a:t>21</a:t>
          </a:r>
          <a:r>
            <a:rPr lang="en-GB" sz="1800" i="1" noProof="0" dirty="0" smtClean="0"/>
            <a:t>x</a:t>
          </a:r>
          <a:r>
            <a:rPr lang="en-GB" sz="1800" noProof="0" dirty="0" smtClean="0"/>
            <a:t>/2)</a:t>
          </a:r>
          <a:r>
            <a:rPr lang="en-GB" sz="1800" baseline="30000" noProof="0" dirty="0" smtClean="0"/>
            <a:t>2</a:t>
          </a:r>
          <a:endParaRPr lang="en-GB" sz="1800" baseline="30000" noProof="0" dirty="0"/>
        </a:p>
      </dgm:t>
    </dgm:pt>
    <dgm:pt modelId="{F42F6B55-12DA-4905-8D4D-FD27455C0B36}" type="parTrans" cxnId="{1BDEB9F7-BF3A-4C73-8B47-CDFB3E208263}">
      <dgm:prSet/>
      <dgm:spPr/>
      <dgm:t>
        <a:bodyPr/>
        <a:lstStyle/>
        <a:p>
          <a:endParaRPr lang="en-GB" noProof="0"/>
        </a:p>
      </dgm:t>
    </dgm:pt>
    <dgm:pt modelId="{B1A12D59-CC14-4AC7-B244-F0F8554DB830}" type="sibTrans" cxnId="{1BDEB9F7-BF3A-4C73-8B47-CDFB3E208263}">
      <dgm:prSet/>
      <dgm:spPr/>
      <dgm:t>
        <a:bodyPr/>
        <a:lstStyle/>
        <a:p>
          <a:endParaRPr lang="en-GB" noProof="0"/>
        </a:p>
      </dgm:t>
    </dgm:pt>
    <dgm:pt modelId="{6E16F746-4FCA-46D6-AB85-CECC008922F6}">
      <dgm:prSet custT="1"/>
      <dgm:spPr/>
      <dgm:t>
        <a:bodyPr/>
        <a:lstStyle/>
        <a:p>
          <a:r>
            <a:rPr lang="en-GB" sz="2400" noProof="0" dirty="0" smtClean="0"/>
            <a:t>Isotopic composition and corrections for Hydrogen</a:t>
          </a:r>
          <a:endParaRPr lang="en-GB" sz="2400" noProof="0" dirty="0"/>
        </a:p>
      </dgm:t>
    </dgm:pt>
    <dgm:pt modelId="{E469D640-5F6E-4DBD-A2C2-7C245CBC45A2}" type="parTrans" cxnId="{D50BDBA2-6FC3-4861-8C61-14D5F2AF2FF3}">
      <dgm:prSet/>
      <dgm:spPr/>
      <dgm:t>
        <a:bodyPr/>
        <a:lstStyle/>
        <a:p>
          <a:endParaRPr lang="en-GB" noProof="0"/>
        </a:p>
      </dgm:t>
    </dgm:pt>
    <dgm:pt modelId="{E82BFF90-7A3F-4E79-9BA5-9A63624EEF5B}" type="sibTrans" cxnId="{D50BDBA2-6FC3-4861-8C61-14D5F2AF2FF3}">
      <dgm:prSet/>
      <dgm:spPr/>
      <dgm:t>
        <a:bodyPr/>
        <a:lstStyle/>
        <a:p>
          <a:endParaRPr lang="en-GB" noProof="0"/>
        </a:p>
      </dgm:t>
    </dgm:pt>
    <dgm:pt modelId="{1D66AAC5-1364-4837-8A4B-70C1A2C4835A}">
      <dgm:prSet phldrT="[Text]" custT="1"/>
      <dgm:spPr/>
      <dgm:t>
        <a:bodyPr/>
        <a:lstStyle/>
        <a:p>
          <a:r>
            <a:rPr lang="en-GB" sz="1800" noProof="0" dirty="0" smtClean="0"/>
            <a:t>Vienna Standard Mean Ocean Water (V-SMOW)</a:t>
          </a:r>
          <a:endParaRPr lang="en-GB" sz="1800" noProof="0" dirty="0"/>
        </a:p>
      </dgm:t>
    </dgm:pt>
    <dgm:pt modelId="{4EAD5A5C-2004-4643-AC08-43C2318CFF54}" type="parTrans" cxnId="{1209992E-7488-4D9A-A227-9828FCF71DD6}">
      <dgm:prSet/>
      <dgm:spPr/>
      <dgm:t>
        <a:bodyPr/>
        <a:lstStyle/>
        <a:p>
          <a:endParaRPr lang="de-DE"/>
        </a:p>
      </dgm:t>
    </dgm:pt>
    <dgm:pt modelId="{3B83727F-6E85-47D5-9567-D35AD5E42A59}" type="sibTrans" cxnId="{1209992E-7488-4D9A-A227-9828FCF71DD6}">
      <dgm:prSet/>
      <dgm:spPr/>
      <dgm:t>
        <a:bodyPr/>
        <a:lstStyle/>
        <a:p>
          <a:endParaRPr lang="de-DE"/>
        </a:p>
      </dgm:t>
    </dgm:pt>
    <dgm:pt modelId="{C61EFFF3-B8BD-4F97-8796-3228AAB472C7}">
      <dgm:prSet phldrT="[Text]" custT="1"/>
      <dgm:spPr/>
      <dgm:t>
        <a:bodyPr/>
        <a:lstStyle/>
        <a:p>
          <a:r>
            <a:rPr lang="en-GB" sz="1800" noProof="0" dirty="0" smtClean="0"/>
            <a:t>IUPAC (International Union of Pure and Applied Chemistry) Composition</a:t>
          </a:r>
          <a:endParaRPr lang="en-GB" sz="1800" noProof="0" dirty="0"/>
        </a:p>
      </dgm:t>
    </dgm:pt>
    <dgm:pt modelId="{A8F98AAB-1C53-44E5-B886-69679E73A569}" type="parTrans" cxnId="{E9B02A63-CA0D-4AD0-8876-A1FC1FBE7925}">
      <dgm:prSet/>
      <dgm:spPr/>
      <dgm:t>
        <a:bodyPr/>
        <a:lstStyle/>
        <a:p>
          <a:endParaRPr lang="de-DE"/>
        </a:p>
      </dgm:t>
    </dgm:pt>
    <dgm:pt modelId="{BBF8D8FF-88CB-41A1-A8F7-6A88483EDFBA}" type="sibTrans" cxnId="{E9B02A63-CA0D-4AD0-8876-A1FC1FBE7925}">
      <dgm:prSet/>
      <dgm:spPr/>
      <dgm:t>
        <a:bodyPr/>
        <a:lstStyle/>
        <a:p>
          <a:endParaRPr lang="de-DE"/>
        </a:p>
      </dgm:t>
    </dgm:pt>
    <dgm:pt modelId="{4CBF4866-6CFA-460B-ABFE-0344761264F7}">
      <dgm:prSet phldrT="[Text]" custT="1"/>
      <dgm:spPr/>
      <dgm:t>
        <a:bodyPr/>
        <a:lstStyle/>
        <a:p>
          <a:r>
            <a:rPr lang="en-GB" sz="1800" i="1" noProof="0" dirty="0" smtClean="0"/>
            <a:t>T</a:t>
          </a:r>
          <a:r>
            <a:rPr lang="en-GB" sz="1800" baseline="-25000" noProof="0" dirty="0" smtClean="0"/>
            <a:t>meas</a:t>
          </a:r>
          <a:r>
            <a:rPr lang="en-GB" sz="1800" noProof="0" dirty="0" smtClean="0"/>
            <a:t> = </a:t>
          </a:r>
          <a:r>
            <a:rPr lang="en-GB" sz="1800" i="1" noProof="0" dirty="0" smtClean="0"/>
            <a:t>T</a:t>
          </a:r>
          <a:r>
            <a:rPr lang="en-GB" sz="1800" baseline="-25000" noProof="0" dirty="0" smtClean="0"/>
            <a:t>90</a:t>
          </a:r>
          <a:r>
            <a:rPr lang="en-GB" sz="1800" noProof="0" dirty="0" smtClean="0"/>
            <a:t>(TPW) + </a:t>
          </a:r>
          <a:r>
            <a:rPr lang="en-GB" sz="1800" i="1" noProof="0" dirty="0" smtClean="0"/>
            <a:t>A</a:t>
          </a:r>
          <a:r>
            <a:rPr lang="en-GB" sz="1800" noProof="0" dirty="0" smtClean="0"/>
            <a:t>(D) </a:t>
          </a:r>
          <a:r>
            <a:rPr lang="en-GB" sz="1800" noProof="0" dirty="0" smtClean="0">
              <a:sym typeface="Symbol"/>
            </a:rPr>
            <a:t>D + </a:t>
          </a:r>
          <a:r>
            <a:rPr lang="en-GB" sz="1800" i="1" noProof="0" dirty="0" smtClean="0">
              <a:sym typeface="Symbol"/>
            </a:rPr>
            <a:t>A</a:t>
          </a:r>
          <a:r>
            <a:rPr lang="en-GB" sz="1800" noProof="0" dirty="0" smtClean="0">
              <a:sym typeface="Symbol"/>
            </a:rPr>
            <a:t>(</a:t>
          </a:r>
          <a:r>
            <a:rPr lang="en-GB" sz="1800" baseline="30000" noProof="0" dirty="0" smtClean="0">
              <a:sym typeface="Symbol"/>
            </a:rPr>
            <a:t>17</a:t>
          </a:r>
          <a:r>
            <a:rPr lang="en-GB" sz="1800" noProof="0" dirty="0" smtClean="0">
              <a:sym typeface="Symbol"/>
            </a:rPr>
            <a:t>O) </a:t>
          </a:r>
          <a:r>
            <a:rPr lang="en-GB" sz="1800" baseline="30000" noProof="0" dirty="0" smtClean="0">
              <a:sym typeface="Symbol"/>
            </a:rPr>
            <a:t>17</a:t>
          </a:r>
          <a:r>
            <a:rPr lang="en-GB" sz="1800" noProof="0" dirty="0" smtClean="0">
              <a:sym typeface="Symbol"/>
            </a:rPr>
            <a:t>O + </a:t>
          </a:r>
          <a:r>
            <a:rPr lang="en-GB" sz="1800" i="1" noProof="0" dirty="0" smtClean="0">
              <a:sym typeface="Symbol"/>
            </a:rPr>
            <a:t>A</a:t>
          </a:r>
          <a:r>
            <a:rPr lang="en-GB" sz="1800" noProof="0" dirty="0" smtClean="0">
              <a:sym typeface="Symbol"/>
            </a:rPr>
            <a:t>(</a:t>
          </a:r>
          <a:r>
            <a:rPr lang="en-GB" sz="1800" baseline="30000" noProof="0" dirty="0" smtClean="0">
              <a:sym typeface="Symbol"/>
            </a:rPr>
            <a:t>18</a:t>
          </a:r>
          <a:r>
            <a:rPr lang="en-GB" sz="1800" noProof="0" dirty="0" smtClean="0">
              <a:sym typeface="Symbol"/>
            </a:rPr>
            <a:t>O) </a:t>
          </a:r>
          <a:r>
            <a:rPr lang="en-GB" sz="1800" baseline="30000" noProof="0" dirty="0" smtClean="0">
              <a:sym typeface="Symbol"/>
            </a:rPr>
            <a:t>18</a:t>
          </a:r>
          <a:r>
            <a:rPr lang="en-GB" sz="1800" noProof="0" dirty="0" smtClean="0">
              <a:sym typeface="Symbol"/>
            </a:rPr>
            <a:t>O</a:t>
          </a:r>
          <a:endParaRPr lang="en-GB" sz="1800" noProof="0" dirty="0"/>
        </a:p>
      </dgm:t>
    </dgm:pt>
    <dgm:pt modelId="{E5EB59C5-C4E4-4250-84A6-FC807B6B7D68}" type="sibTrans" cxnId="{4FA5F9E2-DACC-4407-A6BF-9B4609A3F765}">
      <dgm:prSet/>
      <dgm:spPr/>
      <dgm:t>
        <a:bodyPr/>
        <a:lstStyle/>
        <a:p>
          <a:endParaRPr lang="en-GB" noProof="0"/>
        </a:p>
      </dgm:t>
    </dgm:pt>
    <dgm:pt modelId="{C9C5F79F-D414-4C92-BB19-52F7072379F1}" type="parTrans" cxnId="{4FA5F9E2-DACC-4407-A6BF-9B4609A3F765}">
      <dgm:prSet/>
      <dgm:spPr/>
      <dgm:t>
        <a:bodyPr/>
        <a:lstStyle/>
        <a:p>
          <a:endParaRPr lang="en-GB" noProof="0"/>
        </a:p>
      </dgm:t>
    </dgm:pt>
    <dgm:pt modelId="{B8D8BECA-30E0-4DF9-91C0-8818CE96012C}">
      <dgm:prSet custT="1"/>
      <dgm:spPr/>
      <dgm:t>
        <a:bodyPr/>
        <a:lstStyle/>
        <a:p>
          <a:r>
            <a:rPr lang="en-GB" sz="1800" noProof="0" dirty="0" smtClean="0"/>
            <a:t>Standard Light Antarctic Precipitation (SLAP)</a:t>
          </a:r>
          <a:endParaRPr lang="en-GB" sz="1800" noProof="0" dirty="0"/>
        </a:p>
      </dgm:t>
    </dgm:pt>
    <dgm:pt modelId="{915039A6-535C-42DE-A6AA-89F5A329345B}" type="parTrans" cxnId="{BB7F58DA-E466-4325-8CEF-29C5550CF4E2}">
      <dgm:prSet/>
      <dgm:spPr/>
      <dgm:t>
        <a:bodyPr/>
        <a:lstStyle/>
        <a:p>
          <a:endParaRPr lang="de-DE"/>
        </a:p>
      </dgm:t>
    </dgm:pt>
    <dgm:pt modelId="{D9F40A3C-2360-4ECE-84C3-F815E9497FAD}" type="sibTrans" cxnId="{BB7F58DA-E466-4325-8CEF-29C5550CF4E2}">
      <dgm:prSet/>
      <dgm:spPr/>
      <dgm:t>
        <a:bodyPr/>
        <a:lstStyle/>
        <a:p>
          <a:endParaRPr lang="de-DE"/>
        </a:p>
      </dgm:t>
    </dgm:pt>
    <dgm:pt modelId="{2FFEC440-8CD2-44A2-8362-83CE7F2B96EA}">
      <dgm:prSet custT="1"/>
      <dgm:spPr/>
      <dgm:t>
        <a:bodyPr/>
        <a:lstStyle/>
        <a:p>
          <a:r>
            <a:rPr lang="en-GB" sz="1800" i="1" noProof="0" dirty="0" smtClean="0"/>
            <a:t>T</a:t>
          </a:r>
          <a:r>
            <a:rPr lang="en-GB" sz="1800" baseline="-25000" noProof="0" dirty="0" smtClean="0"/>
            <a:t>meas</a:t>
          </a:r>
          <a:r>
            <a:rPr lang="en-GB" sz="1800" noProof="0" dirty="0" smtClean="0"/>
            <a:t> = </a:t>
          </a:r>
          <a:r>
            <a:rPr lang="en-GB" sz="1800" i="1" noProof="0" dirty="0" smtClean="0"/>
            <a:t>T</a:t>
          </a:r>
          <a:r>
            <a:rPr lang="en-GB" sz="1800" baseline="-25000" noProof="0" dirty="0" smtClean="0"/>
            <a:t>90</a:t>
          </a:r>
          <a:r>
            <a:rPr lang="en-GB" sz="1800" noProof="0" dirty="0" smtClean="0"/>
            <a:t>(e-H</a:t>
          </a:r>
          <a:r>
            <a:rPr lang="en-GB" sz="1800" baseline="-25000" noProof="0" dirty="0" smtClean="0"/>
            <a:t>2</a:t>
          </a:r>
          <a:r>
            <a:rPr lang="en-GB" sz="1800" noProof="0" dirty="0" smtClean="0"/>
            <a:t> TP) + </a:t>
          </a:r>
          <a:r>
            <a:rPr lang="en-GB" sz="1800" i="1" noProof="0" dirty="0" smtClean="0"/>
            <a:t>k</a:t>
          </a:r>
          <a:r>
            <a:rPr lang="en-GB" sz="1800" baseline="-25000" noProof="0" dirty="0" smtClean="0"/>
            <a:t>D </a:t>
          </a:r>
          <a:r>
            <a:rPr lang="en-GB" sz="1800" noProof="0" dirty="0" smtClean="0"/>
            <a:t>(</a:t>
          </a:r>
          <a:r>
            <a:rPr lang="en-GB" sz="1800" i="1" noProof="0" dirty="0" smtClean="0"/>
            <a:t>x </a:t>
          </a:r>
          <a:r>
            <a:rPr lang="en-GB" sz="1800" noProof="0" dirty="0" smtClean="0"/>
            <a:t>- </a:t>
          </a:r>
          <a:r>
            <a:rPr lang="en-GB" sz="1800" i="1" noProof="0" dirty="0" smtClean="0"/>
            <a:t>x</a:t>
          </a:r>
          <a:r>
            <a:rPr lang="en-GB" sz="1800" baseline="-25000" noProof="0" dirty="0" smtClean="0"/>
            <a:t>0</a:t>
          </a:r>
          <a:r>
            <a:rPr lang="en-GB" sz="1800" noProof="0" dirty="0" smtClean="0"/>
            <a:t>)</a:t>
          </a:r>
          <a:endParaRPr lang="en-GB" sz="1800" noProof="0" dirty="0"/>
        </a:p>
      </dgm:t>
    </dgm:pt>
    <dgm:pt modelId="{B4F053DD-AFF0-4F32-B475-FD7FD1F832A8}" type="parTrans" cxnId="{FECD24EF-4978-4795-9529-4F9F8A89EEC2}">
      <dgm:prSet/>
      <dgm:spPr/>
      <dgm:t>
        <a:bodyPr/>
        <a:lstStyle/>
        <a:p>
          <a:endParaRPr lang="de-DE"/>
        </a:p>
      </dgm:t>
    </dgm:pt>
    <dgm:pt modelId="{6978B126-BAFF-4479-B462-4D2EFC8C5330}" type="sibTrans" cxnId="{FECD24EF-4978-4795-9529-4F9F8A89EEC2}">
      <dgm:prSet/>
      <dgm:spPr/>
      <dgm:t>
        <a:bodyPr/>
        <a:lstStyle/>
        <a:p>
          <a:endParaRPr lang="de-DE"/>
        </a:p>
      </dgm:t>
    </dgm:pt>
    <dgm:pt modelId="{C1CF0E54-C27D-4B90-9A17-6FB4E7306855}">
      <dgm:prSet phldrT="[Text]" custT="1"/>
      <dgm:spPr/>
      <dgm:t>
        <a:bodyPr/>
        <a:lstStyle/>
        <a:p>
          <a:r>
            <a:rPr lang="en-GB" sz="1800" noProof="0" dirty="0" smtClean="0">
              <a:sym typeface="Symbol"/>
            </a:rPr>
            <a:t> </a:t>
          </a:r>
          <a:r>
            <a:rPr lang="en-GB" sz="1800" i="1" noProof="0" dirty="0" smtClean="0">
              <a:sym typeface="Symbol"/>
            </a:rPr>
            <a:t>u</a:t>
          </a:r>
          <a:r>
            <a:rPr lang="en-GB" sz="1800" baseline="-25000" noProof="0" dirty="0" smtClean="0">
              <a:sym typeface="Symbol"/>
            </a:rPr>
            <a:t>max</a:t>
          </a:r>
          <a:r>
            <a:rPr lang="en-GB" sz="1800" noProof="0" dirty="0" smtClean="0">
              <a:sym typeface="Symbol"/>
            </a:rPr>
            <a:t>(</a:t>
          </a:r>
          <a:r>
            <a:rPr lang="en-GB" sz="1800" i="1" noProof="0" dirty="0" smtClean="0"/>
            <a:t>T</a:t>
          </a:r>
          <a:r>
            <a:rPr lang="en-GB" sz="1800" baseline="-25000" noProof="0" dirty="0" smtClean="0"/>
            <a:t>meas</a:t>
          </a:r>
          <a:r>
            <a:rPr lang="en-GB" sz="1800" noProof="0" dirty="0" smtClean="0">
              <a:sym typeface="Symbol"/>
            </a:rPr>
            <a:t> – </a:t>
          </a:r>
          <a:r>
            <a:rPr lang="en-GB" sz="1800" i="1" noProof="0" dirty="0" smtClean="0"/>
            <a:t>T</a:t>
          </a:r>
          <a:r>
            <a:rPr lang="en-GB" sz="1800" baseline="-25000" noProof="0" dirty="0" smtClean="0"/>
            <a:t>90</a:t>
          </a:r>
          <a:r>
            <a:rPr lang="en-GB" sz="1800" noProof="0" dirty="0" smtClean="0">
              <a:sym typeface="Symbol"/>
            </a:rPr>
            <a:t>) &lt; 5 K </a:t>
          </a:r>
          <a:endParaRPr lang="en-GB" sz="1800" noProof="0" dirty="0"/>
        </a:p>
      </dgm:t>
    </dgm:pt>
    <dgm:pt modelId="{8445DD67-6334-4A15-B9FB-CD2B3E06C0DB}" type="parTrans" cxnId="{20F14E65-DF0F-45FD-867C-C452C0E64E00}">
      <dgm:prSet/>
      <dgm:spPr/>
      <dgm:t>
        <a:bodyPr/>
        <a:lstStyle/>
        <a:p>
          <a:endParaRPr lang="de-DE"/>
        </a:p>
      </dgm:t>
    </dgm:pt>
    <dgm:pt modelId="{32CCD51F-E3D3-4D4B-A809-1D40A207558C}" type="sibTrans" cxnId="{20F14E65-DF0F-45FD-867C-C452C0E64E00}">
      <dgm:prSet/>
      <dgm:spPr/>
      <dgm:t>
        <a:bodyPr/>
        <a:lstStyle/>
        <a:p>
          <a:endParaRPr lang="de-DE"/>
        </a:p>
      </dgm:t>
    </dgm:pt>
    <dgm:pt modelId="{AC986FB6-8E94-459A-ABBB-812A89BC2E4E}">
      <dgm:prSet phldrT="[Text]" custT="1"/>
      <dgm:spPr/>
      <dgm:t>
        <a:bodyPr/>
        <a:lstStyle/>
        <a:p>
          <a:r>
            <a:rPr lang="en-GB" sz="1800" i="1" noProof="0" dirty="0" smtClean="0">
              <a:sym typeface="Symbol"/>
            </a:rPr>
            <a:t>u</a:t>
          </a:r>
          <a:r>
            <a:rPr lang="en-GB" sz="1800" baseline="-25000" noProof="0" dirty="0" smtClean="0">
              <a:sym typeface="Symbol"/>
            </a:rPr>
            <a:t>max</a:t>
          </a:r>
          <a:r>
            <a:rPr lang="en-GB" sz="1800" noProof="0" dirty="0" smtClean="0">
              <a:sym typeface="Symbol"/>
            </a:rPr>
            <a:t>(</a:t>
          </a:r>
          <a:r>
            <a:rPr lang="en-GB" sz="1800" i="1" noProof="0" dirty="0" smtClean="0"/>
            <a:t>T</a:t>
          </a:r>
          <a:r>
            <a:rPr lang="en-GB" sz="1800" baseline="-25000" noProof="0" dirty="0" smtClean="0"/>
            <a:t>meas</a:t>
          </a:r>
          <a:r>
            <a:rPr lang="en-GB" sz="1800" noProof="0" dirty="0" smtClean="0">
              <a:sym typeface="Symbol"/>
            </a:rPr>
            <a:t> – </a:t>
          </a:r>
          <a:r>
            <a:rPr lang="en-GB" sz="1800" i="1" noProof="0" dirty="0" smtClean="0"/>
            <a:t>T</a:t>
          </a:r>
          <a:r>
            <a:rPr lang="en-GB" sz="1800" baseline="-25000" noProof="0" dirty="0" smtClean="0"/>
            <a:t>90</a:t>
          </a:r>
          <a:r>
            <a:rPr lang="en-GB" sz="1800" noProof="0" dirty="0" smtClean="0">
              <a:sym typeface="Symbol"/>
            </a:rPr>
            <a:t>) &lt; 5 K </a:t>
          </a:r>
          <a:endParaRPr lang="en-GB" sz="1800" baseline="30000" noProof="0" dirty="0"/>
        </a:p>
      </dgm:t>
    </dgm:pt>
    <dgm:pt modelId="{0DD261F5-8E11-4AA9-A205-B3DBD7B27F08}" type="parTrans" cxnId="{7079E77F-2637-4576-9248-473BE6853C16}">
      <dgm:prSet/>
      <dgm:spPr/>
      <dgm:t>
        <a:bodyPr/>
        <a:lstStyle/>
        <a:p>
          <a:endParaRPr lang="de-DE"/>
        </a:p>
      </dgm:t>
    </dgm:pt>
    <dgm:pt modelId="{D9016CE0-37ED-4B16-9CCF-04915F4DC608}" type="sibTrans" cxnId="{7079E77F-2637-4576-9248-473BE6853C16}">
      <dgm:prSet/>
      <dgm:spPr/>
      <dgm:t>
        <a:bodyPr/>
        <a:lstStyle/>
        <a:p>
          <a:endParaRPr lang="de-DE"/>
        </a:p>
      </dgm:t>
    </dgm:pt>
    <dgm:pt modelId="{114E3F3E-9FDA-4CA5-A923-DCA8D2B4AA38}">
      <dgm:prSet custT="1"/>
      <dgm:spPr/>
      <dgm:t>
        <a:bodyPr/>
        <a:lstStyle/>
        <a:p>
          <a:r>
            <a:rPr lang="en-GB" sz="1800" i="1" noProof="0" dirty="0" smtClean="0">
              <a:sym typeface="Symbol"/>
            </a:rPr>
            <a:t>u</a:t>
          </a:r>
          <a:r>
            <a:rPr lang="en-GB" sz="1800" baseline="-25000" noProof="0" dirty="0" smtClean="0">
              <a:sym typeface="Symbol"/>
            </a:rPr>
            <a:t>max</a:t>
          </a:r>
          <a:r>
            <a:rPr lang="en-GB" sz="1800" noProof="0" dirty="0" smtClean="0">
              <a:sym typeface="Symbol"/>
            </a:rPr>
            <a:t>(</a:t>
          </a:r>
          <a:r>
            <a:rPr lang="en-GB" sz="1800" i="1" noProof="0" dirty="0" smtClean="0"/>
            <a:t>T</a:t>
          </a:r>
          <a:r>
            <a:rPr lang="en-GB" sz="1800" baseline="-25000" noProof="0" dirty="0" smtClean="0"/>
            <a:t>meas</a:t>
          </a:r>
          <a:r>
            <a:rPr lang="en-GB" sz="1800" noProof="0" dirty="0" smtClean="0">
              <a:sym typeface="Symbol"/>
            </a:rPr>
            <a:t> – </a:t>
          </a:r>
          <a:r>
            <a:rPr lang="en-GB" sz="1800" i="1" noProof="0" dirty="0" smtClean="0"/>
            <a:t>T</a:t>
          </a:r>
          <a:r>
            <a:rPr lang="en-GB" sz="1800" baseline="-25000" noProof="0" dirty="0" smtClean="0"/>
            <a:t>90</a:t>
          </a:r>
          <a:r>
            <a:rPr lang="en-GB" sz="1800" noProof="0" dirty="0" smtClean="0">
              <a:sym typeface="Symbol"/>
            </a:rPr>
            <a:t>) &lt; 20 K </a:t>
          </a:r>
          <a:endParaRPr lang="en-GB" sz="1800" noProof="0" dirty="0"/>
        </a:p>
      </dgm:t>
    </dgm:pt>
    <dgm:pt modelId="{7DFF05C3-57AD-4DF5-9631-D8C0A558D961}" type="parTrans" cxnId="{A56D6B67-2753-4C72-9BD5-54EB71E3723A}">
      <dgm:prSet/>
      <dgm:spPr/>
      <dgm:t>
        <a:bodyPr/>
        <a:lstStyle/>
        <a:p>
          <a:endParaRPr lang="de-DE"/>
        </a:p>
      </dgm:t>
    </dgm:pt>
    <dgm:pt modelId="{3C720139-D53F-4001-A960-0D8E03DD0797}" type="sibTrans" cxnId="{A56D6B67-2753-4C72-9BD5-54EB71E3723A}">
      <dgm:prSet/>
      <dgm:spPr/>
      <dgm:t>
        <a:bodyPr/>
        <a:lstStyle/>
        <a:p>
          <a:endParaRPr lang="de-DE"/>
        </a:p>
      </dgm:t>
    </dgm:pt>
    <dgm:pt modelId="{95E23772-6E63-48A6-843C-3680CD1AD4C7}" type="pres">
      <dgm:prSet presAssocID="{54BA6212-8F2C-44DC-904D-CFA87AE13F4E}" presName="linear" presStyleCnt="0">
        <dgm:presLayoutVars>
          <dgm:animLvl val="lvl"/>
          <dgm:resizeHandles val="exact"/>
        </dgm:presLayoutVars>
      </dgm:prSet>
      <dgm:spPr/>
      <dgm:t>
        <a:bodyPr/>
        <a:lstStyle/>
        <a:p>
          <a:endParaRPr lang="de-DE"/>
        </a:p>
      </dgm:t>
    </dgm:pt>
    <dgm:pt modelId="{F280093F-257E-4039-9B81-FE70B8D0F360}" type="pres">
      <dgm:prSet presAssocID="{05B38467-DB64-4933-972B-F45E2EDB2141}" presName="parentText" presStyleLbl="node1" presStyleIdx="0" presStyleCnt="3" custScaleY="48718" custLinFactNeighborY="-10983">
        <dgm:presLayoutVars>
          <dgm:chMax val="0"/>
          <dgm:bulletEnabled val="1"/>
        </dgm:presLayoutVars>
      </dgm:prSet>
      <dgm:spPr/>
      <dgm:t>
        <a:bodyPr/>
        <a:lstStyle/>
        <a:p>
          <a:endParaRPr lang="de-DE"/>
        </a:p>
      </dgm:t>
    </dgm:pt>
    <dgm:pt modelId="{A1EA9948-4CF4-4731-8AC8-B67CA5A10069}" type="pres">
      <dgm:prSet presAssocID="{05B38467-DB64-4933-972B-F45E2EDB2141}" presName="childText" presStyleLbl="revTx" presStyleIdx="0" presStyleCnt="3" custScaleY="92525" custLinFactNeighborY="-3892">
        <dgm:presLayoutVars>
          <dgm:bulletEnabled val="1"/>
        </dgm:presLayoutVars>
      </dgm:prSet>
      <dgm:spPr/>
      <dgm:t>
        <a:bodyPr/>
        <a:lstStyle/>
        <a:p>
          <a:endParaRPr lang="de-DE"/>
        </a:p>
      </dgm:t>
    </dgm:pt>
    <dgm:pt modelId="{83F4809E-07B0-44EB-87A8-314DC4B25588}" type="pres">
      <dgm:prSet presAssocID="{392EE052-A7A4-41A5-A01B-3C892C2CC8AC}" presName="parentText" presStyleLbl="node1" presStyleIdx="1" presStyleCnt="3" custScaleY="51544" custLinFactNeighborY="-6033">
        <dgm:presLayoutVars>
          <dgm:chMax val="0"/>
          <dgm:bulletEnabled val="1"/>
        </dgm:presLayoutVars>
      </dgm:prSet>
      <dgm:spPr/>
      <dgm:t>
        <a:bodyPr/>
        <a:lstStyle/>
        <a:p>
          <a:endParaRPr lang="de-DE"/>
        </a:p>
      </dgm:t>
    </dgm:pt>
    <dgm:pt modelId="{3E5CA369-E8A2-47D7-B3A9-5E831FD08196}" type="pres">
      <dgm:prSet presAssocID="{392EE052-A7A4-41A5-A01B-3C892C2CC8AC}" presName="childText" presStyleLbl="revTx" presStyleIdx="1" presStyleCnt="3" custScaleY="88195" custLinFactNeighborY="4317">
        <dgm:presLayoutVars>
          <dgm:bulletEnabled val="1"/>
        </dgm:presLayoutVars>
      </dgm:prSet>
      <dgm:spPr/>
      <dgm:t>
        <a:bodyPr/>
        <a:lstStyle/>
        <a:p>
          <a:endParaRPr lang="de-DE"/>
        </a:p>
      </dgm:t>
    </dgm:pt>
    <dgm:pt modelId="{F3187035-AFEB-4EA3-9787-1DD37E3C6F59}" type="pres">
      <dgm:prSet presAssocID="{6E16F746-4FCA-46D6-AB85-CECC008922F6}" presName="parentText" presStyleLbl="node1" presStyleIdx="2" presStyleCnt="3" custScaleY="50098" custLinFactNeighborY="11960">
        <dgm:presLayoutVars>
          <dgm:chMax val="0"/>
          <dgm:bulletEnabled val="1"/>
        </dgm:presLayoutVars>
      </dgm:prSet>
      <dgm:spPr/>
      <dgm:t>
        <a:bodyPr/>
        <a:lstStyle/>
        <a:p>
          <a:endParaRPr lang="de-DE"/>
        </a:p>
      </dgm:t>
    </dgm:pt>
    <dgm:pt modelId="{8053DDB9-D4C0-4B9A-845D-9E6F8C6FA443}" type="pres">
      <dgm:prSet presAssocID="{6E16F746-4FCA-46D6-AB85-CECC008922F6}" presName="childText" presStyleLbl="revTx" presStyleIdx="2" presStyleCnt="3" custScaleY="93805" custLinFactNeighborY="15271">
        <dgm:presLayoutVars>
          <dgm:bulletEnabled val="1"/>
        </dgm:presLayoutVars>
      </dgm:prSet>
      <dgm:spPr/>
      <dgm:t>
        <a:bodyPr/>
        <a:lstStyle/>
        <a:p>
          <a:endParaRPr lang="de-DE"/>
        </a:p>
      </dgm:t>
    </dgm:pt>
  </dgm:ptLst>
  <dgm:cxnLst>
    <dgm:cxn modelId="{BB7F58DA-E466-4325-8CEF-29C5550CF4E2}" srcId="{6E16F746-4FCA-46D6-AB85-CECC008922F6}" destId="{B8D8BECA-30E0-4DF9-91C0-8818CE96012C}" srcOrd="0" destOrd="0" parTransId="{915039A6-535C-42DE-A6AA-89F5A329345B}" sibTransId="{D9F40A3C-2360-4ECE-84C3-F815E9497FAD}"/>
    <dgm:cxn modelId="{682FCEF0-470B-4E2A-9705-E5EF5D1ADAE4}" srcId="{54BA6212-8F2C-44DC-904D-CFA87AE13F4E}" destId="{392EE052-A7A4-41A5-A01B-3C892C2CC8AC}" srcOrd="1" destOrd="0" parTransId="{9F18CEDF-C84E-42CF-B9D5-760777148ABC}" sibTransId="{07C241E3-C7E5-40A7-ACF3-20418F791194}"/>
    <dgm:cxn modelId="{4B967412-B671-47C0-9F42-2CF6F60D9168}" type="presOf" srcId="{4CBF4866-6CFA-460B-ABFE-0344761264F7}" destId="{A1EA9948-4CF4-4731-8AC8-B67CA5A10069}" srcOrd="0" destOrd="1" presId="urn:microsoft.com/office/officeart/2005/8/layout/vList2"/>
    <dgm:cxn modelId="{03CF4879-162C-4DD2-9CA1-E43DBCB9D24A}" type="presOf" srcId="{05B38467-DB64-4933-972B-F45E2EDB2141}" destId="{F280093F-257E-4039-9B81-FE70B8D0F360}" srcOrd="0" destOrd="0" presId="urn:microsoft.com/office/officeart/2005/8/layout/vList2"/>
    <dgm:cxn modelId="{20F14E65-DF0F-45FD-867C-C452C0E64E00}" srcId="{05B38467-DB64-4933-972B-F45E2EDB2141}" destId="{C1CF0E54-C27D-4B90-9A17-6FB4E7306855}" srcOrd="2" destOrd="0" parTransId="{8445DD67-6334-4A15-B9FB-CD2B3E06C0DB}" sibTransId="{32CCD51F-E3D3-4D4B-A809-1D40A207558C}"/>
    <dgm:cxn modelId="{84ED949D-9550-4D16-9521-CD1C14ACB035}" type="presOf" srcId="{1D66AAC5-1364-4837-8A4B-70C1A2C4835A}" destId="{A1EA9948-4CF4-4731-8AC8-B67CA5A10069}" srcOrd="0" destOrd="0" presId="urn:microsoft.com/office/officeart/2005/8/layout/vList2"/>
    <dgm:cxn modelId="{83A832E5-A784-4EC3-8D55-7222CD118071}" type="presOf" srcId="{AC986FB6-8E94-459A-ABBB-812A89BC2E4E}" destId="{3E5CA369-E8A2-47D7-B3A9-5E831FD08196}" srcOrd="0" destOrd="2" presId="urn:microsoft.com/office/officeart/2005/8/layout/vList2"/>
    <dgm:cxn modelId="{9628BE0D-4E4D-4FCC-81B2-E4461820E690}" type="presOf" srcId="{C1CF0E54-C27D-4B90-9A17-6FB4E7306855}" destId="{A1EA9948-4CF4-4731-8AC8-B67CA5A10069}" srcOrd="0" destOrd="2" presId="urn:microsoft.com/office/officeart/2005/8/layout/vList2"/>
    <dgm:cxn modelId="{FCE4557E-ADC1-4D08-880F-3A87390D1316}" srcId="{54BA6212-8F2C-44DC-904D-CFA87AE13F4E}" destId="{05B38467-DB64-4933-972B-F45E2EDB2141}" srcOrd="0" destOrd="0" parTransId="{0C75EC5D-0ACB-45B5-A35B-1B0D28D4EC07}" sibTransId="{AAC00EEF-BCAE-4235-8CCF-090F54CFECE2}"/>
    <dgm:cxn modelId="{4FA5F9E2-DACC-4407-A6BF-9B4609A3F765}" srcId="{05B38467-DB64-4933-972B-F45E2EDB2141}" destId="{4CBF4866-6CFA-460B-ABFE-0344761264F7}" srcOrd="1" destOrd="0" parTransId="{C9C5F79F-D414-4C92-BB19-52F7072379F1}" sibTransId="{E5EB59C5-C4E4-4250-84A6-FC807B6B7D68}"/>
    <dgm:cxn modelId="{8027678E-6F26-4E89-A114-D15AA2626A70}" type="presOf" srcId="{66D14829-E751-41A1-ACD2-D7AC1D2AD36E}" destId="{3E5CA369-E8A2-47D7-B3A9-5E831FD08196}" srcOrd="0" destOrd="1" presId="urn:microsoft.com/office/officeart/2005/8/layout/vList2"/>
    <dgm:cxn modelId="{E9B02A63-CA0D-4AD0-8876-A1FC1FBE7925}" srcId="{392EE052-A7A4-41A5-A01B-3C892C2CC8AC}" destId="{C61EFFF3-B8BD-4F97-8796-3228AAB472C7}" srcOrd="0" destOrd="0" parTransId="{A8F98AAB-1C53-44E5-B886-69679E73A569}" sibTransId="{BBF8D8FF-88CB-41A1-A8F7-6A88483EDFBA}"/>
    <dgm:cxn modelId="{0286F7CD-F98D-47B6-B7D3-34BED47408BA}" type="presOf" srcId="{2FFEC440-8CD2-44A2-8362-83CE7F2B96EA}" destId="{8053DDB9-D4C0-4B9A-845D-9E6F8C6FA443}" srcOrd="0" destOrd="1" presId="urn:microsoft.com/office/officeart/2005/8/layout/vList2"/>
    <dgm:cxn modelId="{A7BE2DFE-F1AE-46F3-9F38-0F28D76B0355}" type="presOf" srcId="{C61EFFF3-B8BD-4F97-8796-3228AAB472C7}" destId="{3E5CA369-E8A2-47D7-B3A9-5E831FD08196}" srcOrd="0" destOrd="0" presId="urn:microsoft.com/office/officeart/2005/8/layout/vList2"/>
    <dgm:cxn modelId="{1209992E-7488-4D9A-A227-9828FCF71DD6}" srcId="{05B38467-DB64-4933-972B-F45E2EDB2141}" destId="{1D66AAC5-1364-4837-8A4B-70C1A2C4835A}" srcOrd="0" destOrd="0" parTransId="{4EAD5A5C-2004-4643-AC08-43C2318CFF54}" sibTransId="{3B83727F-6E85-47D5-9567-D35AD5E42A59}"/>
    <dgm:cxn modelId="{DFB05F00-8427-4862-8F48-06D8C7FE7E72}" type="presOf" srcId="{392EE052-A7A4-41A5-A01B-3C892C2CC8AC}" destId="{83F4809E-07B0-44EB-87A8-314DC4B25588}" srcOrd="0" destOrd="0" presId="urn:microsoft.com/office/officeart/2005/8/layout/vList2"/>
    <dgm:cxn modelId="{9167FEF5-B9E6-409E-95D4-E4E15A88B28F}" type="presOf" srcId="{6E16F746-4FCA-46D6-AB85-CECC008922F6}" destId="{F3187035-AFEB-4EA3-9787-1DD37E3C6F59}" srcOrd="0" destOrd="0" presId="urn:microsoft.com/office/officeart/2005/8/layout/vList2"/>
    <dgm:cxn modelId="{4D3528FB-9BF8-4065-B9A9-E5ED50F6EFD7}" type="presOf" srcId="{B8D8BECA-30E0-4DF9-91C0-8818CE96012C}" destId="{8053DDB9-D4C0-4B9A-845D-9E6F8C6FA443}" srcOrd="0" destOrd="0" presId="urn:microsoft.com/office/officeart/2005/8/layout/vList2"/>
    <dgm:cxn modelId="{7079E77F-2637-4576-9248-473BE6853C16}" srcId="{392EE052-A7A4-41A5-A01B-3C892C2CC8AC}" destId="{AC986FB6-8E94-459A-ABBB-812A89BC2E4E}" srcOrd="2" destOrd="0" parTransId="{0DD261F5-8E11-4AA9-A205-B3DBD7B27F08}" sibTransId="{D9016CE0-37ED-4B16-9CCF-04915F4DC608}"/>
    <dgm:cxn modelId="{FECD24EF-4978-4795-9529-4F9F8A89EEC2}" srcId="{6E16F746-4FCA-46D6-AB85-CECC008922F6}" destId="{2FFEC440-8CD2-44A2-8362-83CE7F2B96EA}" srcOrd="1" destOrd="0" parTransId="{B4F053DD-AFF0-4F32-B475-FD7FD1F832A8}" sibTransId="{6978B126-BAFF-4479-B462-4D2EFC8C5330}"/>
    <dgm:cxn modelId="{008B6770-9CDC-42C9-9600-A611EA36C5B9}" type="presOf" srcId="{54BA6212-8F2C-44DC-904D-CFA87AE13F4E}" destId="{95E23772-6E63-48A6-843C-3680CD1AD4C7}" srcOrd="0" destOrd="0" presId="urn:microsoft.com/office/officeart/2005/8/layout/vList2"/>
    <dgm:cxn modelId="{1BDEB9F7-BF3A-4C73-8B47-CDFB3E208263}" srcId="{392EE052-A7A4-41A5-A01B-3C892C2CC8AC}" destId="{66D14829-E751-41A1-ACD2-D7AC1D2AD36E}" srcOrd="1" destOrd="0" parTransId="{F42F6B55-12DA-4905-8D4D-FD27455C0B36}" sibTransId="{B1A12D59-CC14-4AC7-B244-F0F8554DB830}"/>
    <dgm:cxn modelId="{19888C8E-F40F-4586-A1E2-91B33C8A2C17}" type="presOf" srcId="{114E3F3E-9FDA-4CA5-A923-DCA8D2B4AA38}" destId="{8053DDB9-D4C0-4B9A-845D-9E6F8C6FA443}" srcOrd="0" destOrd="2" presId="urn:microsoft.com/office/officeart/2005/8/layout/vList2"/>
    <dgm:cxn modelId="{A56D6B67-2753-4C72-9BD5-54EB71E3723A}" srcId="{6E16F746-4FCA-46D6-AB85-CECC008922F6}" destId="{114E3F3E-9FDA-4CA5-A923-DCA8D2B4AA38}" srcOrd="2" destOrd="0" parTransId="{7DFF05C3-57AD-4DF5-9631-D8C0A558D961}" sibTransId="{3C720139-D53F-4001-A960-0D8E03DD0797}"/>
    <dgm:cxn modelId="{D50BDBA2-6FC3-4861-8C61-14D5F2AF2FF3}" srcId="{54BA6212-8F2C-44DC-904D-CFA87AE13F4E}" destId="{6E16F746-4FCA-46D6-AB85-CECC008922F6}" srcOrd="2" destOrd="0" parTransId="{E469D640-5F6E-4DBD-A2C2-7C245CBC45A2}" sibTransId="{E82BFF90-7A3F-4E79-9BA5-9A63624EEF5B}"/>
    <dgm:cxn modelId="{C92A42EE-A02A-48DE-85C1-226EFD8FF769}" type="presParOf" srcId="{95E23772-6E63-48A6-843C-3680CD1AD4C7}" destId="{F280093F-257E-4039-9B81-FE70B8D0F360}" srcOrd="0" destOrd="0" presId="urn:microsoft.com/office/officeart/2005/8/layout/vList2"/>
    <dgm:cxn modelId="{A6A7AC51-04F3-4A82-9512-43DF89D51F7D}" type="presParOf" srcId="{95E23772-6E63-48A6-843C-3680CD1AD4C7}" destId="{A1EA9948-4CF4-4731-8AC8-B67CA5A10069}" srcOrd="1" destOrd="0" presId="urn:microsoft.com/office/officeart/2005/8/layout/vList2"/>
    <dgm:cxn modelId="{9BD14E3F-415A-4699-B92D-14B00891A938}" type="presParOf" srcId="{95E23772-6E63-48A6-843C-3680CD1AD4C7}" destId="{83F4809E-07B0-44EB-87A8-314DC4B25588}" srcOrd="2" destOrd="0" presId="urn:microsoft.com/office/officeart/2005/8/layout/vList2"/>
    <dgm:cxn modelId="{37678E75-19A3-4CAA-B3C0-FFC425C2EC13}" type="presParOf" srcId="{95E23772-6E63-48A6-843C-3680CD1AD4C7}" destId="{3E5CA369-E8A2-47D7-B3A9-5E831FD08196}" srcOrd="3" destOrd="0" presId="urn:microsoft.com/office/officeart/2005/8/layout/vList2"/>
    <dgm:cxn modelId="{47E30D5F-AF93-4220-8C61-FCBC3075E6EA}" type="presParOf" srcId="{95E23772-6E63-48A6-843C-3680CD1AD4C7}" destId="{F3187035-AFEB-4EA3-9787-1DD37E3C6F59}" srcOrd="4" destOrd="0" presId="urn:microsoft.com/office/officeart/2005/8/layout/vList2"/>
    <dgm:cxn modelId="{538F264B-4B10-4CA1-9837-F63B1B288F5E}" type="presParOf" srcId="{95E23772-6E63-48A6-843C-3680CD1AD4C7}" destId="{8053DDB9-D4C0-4B9A-845D-9E6F8C6FA44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0093F-257E-4039-9B81-FE70B8D0F360}">
      <dsp:nvSpPr>
        <dsp:cNvPr id="0" name=""/>
        <dsp:cNvSpPr/>
      </dsp:nvSpPr>
      <dsp:spPr>
        <a:xfrm>
          <a:off x="0" y="0"/>
          <a:ext cx="8382000" cy="59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noProof="0" dirty="0" smtClean="0"/>
            <a:t>Text of the defined ITSs</a:t>
          </a:r>
          <a:endParaRPr lang="en-GB" sz="2400" kern="1200" noProof="0" dirty="0"/>
        </a:p>
      </dsp:txBody>
      <dsp:txXfrm>
        <a:off x="28938" y="28938"/>
        <a:ext cx="8324124" cy="534924"/>
      </dsp:txXfrm>
    </dsp:sp>
    <dsp:sp modelId="{A1EA9948-4CF4-4731-8AC8-B67CA5A10069}">
      <dsp:nvSpPr>
        <dsp:cNvPr id="0" name=""/>
        <dsp:cNvSpPr/>
      </dsp:nvSpPr>
      <dsp:spPr>
        <a:xfrm>
          <a:off x="0" y="407715"/>
          <a:ext cx="8382000" cy="109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t>International Temperature Scale of 1990 (ITS-90)</a:t>
          </a: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t>Provisional Low Temperature Scale from 0.9 mK to 1 K (PLTS-2000)</a:t>
          </a:r>
          <a:endParaRPr lang="en-GB" sz="1800" kern="1200" noProof="0" dirty="0"/>
        </a:p>
      </dsp:txBody>
      <dsp:txXfrm>
        <a:off x="0" y="407715"/>
        <a:ext cx="8382000" cy="1090888"/>
      </dsp:txXfrm>
    </dsp:sp>
    <dsp:sp modelId="{83F4809E-07B0-44EB-87A8-314DC4B25588}">
      <dsp:nvSpPr>
        <dsp:cNvPr id="0" name=""/>
        <dsp:cNvSpPr/>
      </dsp:nvSpPr>
      <dsp:spPr>
        <a:xfrm>
          <a:off x="0" y="1404812"/>
          <a:ext cx="8382000" cy="6271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noProof="0" dirty="0" smtClean="0"/>
            <a:t>Technical Annex for the ITS-90 (Progress!)</a:t>
          </a:r>
          <a:endParaRPr lang="en-GB" sz="2400" kern="1200" noProof="0" dirty="0"/>
        </a:p>
      </dsp:txBody>
      <dsp:txXfrm>
        <a:off x="30617" y="1435429"/>
        <a:ext cx="8320766" cy="565953"/>
      </dsp:txXfrm>
    </dsp:sp>
    <dsp:sp modelId="{3E5CA369-E8A2-47D7-B3A9-5E831FD08196}">
      <dsp:nvSpPr>
        <dsp:cNvPr id="0" name=""/>
        <dsp:cNvSpPr/>
      </dsp:nvSpPr>
      <dsp:spPr>
        <a:xfrm>
          <a:off x="0" y="1879595"/>
          <a:ext cx="8382000" cy="949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t>Prescription of the isotopic composition for H</a:t>
          </a:r>
          <a:r>
            <a:rPr lang="en-GB" sz="1800" kern="1200" baseline="-25000" noProof="0" dirty="0" smtClean="0"/>
            <a:t>2</a:t>
          </a:r>
          <a:r>
            <a:rPr lang="en-GB" sz="1800" kern="1200" noProof="0" dirty="0" smtClean="0"/>
            <a:t>, Ne, and H</a:t>
          </a:r>
          <a:r>
            <a:rPr lang="en-GB" sz="1800" kern="1200" baseline="-25000" noProof="0" dirty="0" smtClean="0"/>
            <a:t>2</a:t>
          </a:r>
          <a:r>
            <a:rPr lang="en-GB" sz="1800" kern="1200" noProof="0" dirty="0" smtClean="0"/>
            <a:t>O</a:t>
          </a: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t>Correction equations for samples having other isotopic compositions</a:t>
          </a:r>
          <a:endParaRPr lang="en-GB" sz="1800" kern="1200" noProof="0" dirty="0"/>
        </a:p>
      </dsp:txBody>
      <dsp:txXfrm>
        <a:off x="0" y="1879595"/>
        <a:ext cx="8382000" cy="949330"/>
      </dsp:txXfrm>
    </dsp:sp>
    <dsp:sp modelId="{F3187035-AFEB-4EA3-9787-1DD37E3C6F59}">
      <dsp:nvSpPr>
        <dsp:cNvPr id="0" name=""/>
        <dsp:cNvSpPr/>
      </dsp:nvSpPr>
      <dsp:spPr>
        <a:xfrm>
          <a:off x="0" y="2946401"/>
          <a:ext cx="8382000" cy="6095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noProof="0" dirty="0" smtClean="0"/>
            <a:t>Guides for the realisation of the ITS-90 and PLTS-2000</a:t>
          </a:r>
          <a:endParaRPr lang="en-GB" sz="2400" kern="1200" noProof="0" dirty="0"/>
        </a:p>
      </dsp:txBody>
      <dsp:txXfrm>
        <a:off x="29758" y="2976159"/>
        <a:ext cx="8322484" cy="550076"/>
      </dsp:txXfrm>
    </dsp:sp>
    <dsp:sp modelId="{74EC8B10-6738-4AD7-8F57-50DFA251B84D}">
      <dsp:nvSpPr>
        <dsp:cNvPr id="0" name=""/>
        <dsp:cNvSpPr/>
      </dsp:nvSpPr>
      <dsp:spPr>
        <a:xfrm>
          <a:off x="0" y="3875155"/>
          <a:ext cx="8382000" cy="595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i="1" kern="1200" noProof="0" dirty="0" smtClean="0"/>
            <a:t>T</a:t>
          </a:r>
          <a:r>
            <a:rPr lang="en-GB" sz="2400" kern="1200" noProof="0" dirty="0" smtClean="0"/>
            <a:t> – </a:t>
          </a:r>
          <a:r>
            <a:rPr lang="en-GB" sz="2400" i="1" kern="1200" noProof="0" dirty="0" smtClean="0"/>
            <a:t>T</a:t>
          </a:r>
          <a:r>
            <a:rPr lang="en-GB" sz="2400" kern="1200" baseline="-25000" noProof="0" dirty="0" smtClean="0"/>
            <a:t>90</a:t>
          </a:r>
          <a:r>
            <a:rPr lang="en-GB" sz="2400" kern="1200" noProof="0" dirty="0" smtClean="0"/>
            <a:t> and </a:t>
          </a:r>
          <a:r>
            <a:rPr lang="en-GB" sz="2400" i="1" kern="1200" noProof="0" dirty="0" smtClean="0"/>
            <a:t>u</a:t>
          </a:r>
          <a:r>
            <a:rPr lang="en-GB" sz="2400" kern="1200" noProof="0" dirty="0" smtClean="0"/>
            <a:t>(</a:t>
          </a:r>
          <a:r>
            <a:rPr lang="en-GB" sz="2400" i="1" kern="1200" noProof="0" dirty="0" smtClean="0"/>
            <a:t>T</a:t>
          </a:r>
          <a:r>
            <a:rPr lang="en-GB" sz="2400" kern="1200" noProof="0" dirty="0" smtClean="0"/>
            <a:t> – </a:t>
          </a:r>
          <a:r>
            <a:rPr lang="en-GB" sz="2400" i="1" kern="1200" noProof="0" dirty="0" smtClean="0"/>
            <a:t>T</a:t>
          </a:r>
          <a:r>
            <a:rPr lang="en-GB" sz="2400" kern="1200" baseline="-25000" noProof="0" dirty="0" smtClean="0"/>
            <a:t>90</a:t>
          </a:r>
          <a:r>
            <a:rPr lang="en-GB" sz="2400" kern="1200" noProof="0" dirty="0" smtClean="0"/>
            <a:t> ) </a:t>
          </a:r>
          <a:r>
            <a:rPr lang="en-GB" sz="2400" kern="1200" noProof="0" dirty="0" smtClean="0">
              <a:sym typeface="Symbol"/>
            </a:rPr>
            <a:t></a:t>
          </a:r>
          <a:r>
            <a:rPr lang="en-GB" sz="2400" kern="1200" noProof="0" dirty="0" smtClean="0"/>
            <a:t> conversion of values (Progress!) </a:t>
          </a:r>
          <a:endParaRPr lang="en-GB" sz="2400" kern="1200" noProof="0" dirty="0"/>
        </a:p>
      </dsp:txBody>
      <dsp:txXfrm>
        <a:off x="29058" y="3904213"/>
        <a:ext cx="8323884" cy="537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B3F22-5BEA-48F9-8672-AB7A58631A07}">
      <dsp:nvSpPr>
        <dsp:cNvPr id="0" name=""/>
        <dsp:cNvSpPr/>
      </dsp:nvSpPr>
      <dsp:spPr>
        <a:xfrm>
          <a:off x="0" y="17987"/>
          <a:ext cx="8305800" cy="3871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noProof="0" dirty="0" smtClean="0"/>
            <a:t>Direct realisation by primary thermometry</a:t>
          </a:r>
          <a:endParaRPr lang="en-GB" sz="2000" kern="1200" noProof="0" dirty="0"/>
        </a:p>
      </dsp:txBody>
      <dsp:txXfrm>
        <a:off x="18897" y="36884"/>
        <a:ext cx="8268006" cy="349316"/>
      </dsp:txXfrm>
    </dsp:sp>
    <dsp:sp modelId="{6E310261-A9E4-4BA1-980B-992879E859FD}">
      <dsp:nvSpPr>
        <dsp:cNvPr id="0" name=""/>
        <dsp:cNvSpPr/>
      </dsp:nvSpPr>
      <dsp:spPr>
        <a:xfrm>
          <a:off x="0" y="577897"/>
          <a:ext cx="8305800" cy="40087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noProof="0" dirty="0" smtClean="0"/>
            <a:t>Benefits particularly below </a:t>
          </a:r>
          <a:r>
            <a:rPr lang="en-GB" sz="2000" kern="1200" noProof="0" dirty="0" smtClean="0">
              <a:sym typeface="Symbol"/>
            </a:rPr>
            <a:t> 20 K and above  1300 K</a:t>
          </a:r>
          <a:endParaRPr lang="en-GB" sz="2000" kern="1200" noProof="0" dirty="0"/>
        </a:p>
      </dsp:txBody>
      <dsp:txXfrm>
        <a:off x="19569" y="597466"/>
        <a:ext cx="8266662" cy="361732"/>
      </dsp:txXfrm>
    </dsp:sp>
    <dsp:sp modelId="{1A0EAE93-6F70-42B8-ABA6-2AF638D7F301}">
      <dsp:nvSpPr>
        <dsp:cNvPr id="0" name=""/>
        <dsp:cNvSpPr/>
      </dsp:nvSpPr>
      <dsp:spPr>
        <a:xfrm>
          <a:off x="0" y="1151567"/>
          <a:ext cx="8305800" cy="63111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ts val="0"/>
            </a:spcAft>
          </a:pPr>
          <a:r>
            <a:rPr lang="en-GB" sz="2000" kern="1200" noProof="0" dirty="0" smtClean="0"/>
            <a:t>Definition independent of any material, no favoured fixed point,</a:t>
          </a:r>
        </a:p>
        <a:p>
          <a:pPr lvl="0" algn="l" defTabSz="889000">
            <a:lnSpc>
              <a:spcPct val="90000"/>
            </a:lnSpc>
            <a:spcBef>
              <a:spcPct val="0"/>
            </a:spcBef>
            <a:spcAft>
              <a:spcPct val="35000"/>
            </a:spcAft>
          </a:pPr>
          <a:r>
            <a:rPr lang="en-GB" sz="2000" kern="1200" noProof="0" dirty="0" smtClean="0"/>
            <a:t>no favoured measurement method, no error propagation from TPW</a:t>
          </a:r>
          <a:endParaRPr lang="en-GB" sz="2000" kern="1200" noProof="0" dirty="0"/>
        </a:p>
      </dsp:txBody>
      <dsp:txXfrm>
        <a:off x="30808" y="1182375"/>
        <a:ext cx="8244184" cy="569498"/>
      </dsp:txXfrm>
    </dsp:sp>
    <dsp:sp modelId="{7C2350A2-ECA9-4994-ABAC-54FE4AE36C59}">
      <dsp:nvSpPr>
        <dsp:cNvPr id="0" name=""/>
        <dsp:cNvSpPr/>
      </dsp:nvSpPr>
      <dsp:spPr>
        <a:xfrm>
          <a:off x="0" y="1955482"/>
          <a:ext cx="8305800" cy="4192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noProof="0" dirty="0" smtClean="0"/>
            <a:t>No immediate impact on the status of ITS-90 and PLTS-2000 </a:t>
          </a:r>
          <a:endParaRPr lang="en-GB" sz="2000" kern="1200" noProof="0" dirty="0"/>
        </a:p>
      </dsp:txBody>
      <dsp:txXfrm>
        <a:off x="20464" y="1975946"/>
        <a:ext cx="8264872" cy="378272"/>
      </dsp:txXfrm>
    </dsp:sp>
    <dsp:sp modelId="{93D0D050-28FF-4E8B-8C4F-C7D03C63FACF}">
      <dsp:nvSpPr>
        <dsp:cNvPr id="0" name=""/>
        <dsp:cNvSpPr/>
      </dsp:nvSpPr>
      <dsp:spPr>
        <a:xfrm>
          <a:off x="0" y="2547483"/>
          <a:ext cx="8305800" cy="58258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Most precise temperature measurements from about 25 K to 1235 K will continue to be traceable to SPRTs calibrated according to the ITS‑90</a:t>
          </a:r>
          <a:r>
            <a:rPr lang="en-GB" sz="2000" kern="1200" noProof="0" dirty="0" smtClean="0"/>
            <a:t> </a:t>
          </a:r>
          <a:endParaRPr lang="en-GB" sz="2000" kern="1200" noProof="0" dirty="0"/>
        </a:p>
      </dsp:txBody>
      <dsp:txXfrm>
        <a:off x="28439" y="2575922"/>
        <a:ext cx="8248922" cy="525703"/>
      </dsp:txXfrm>
    </dsp:sp>
    <dsp:sp modelId="{023D8127-51CE-44E9-81C6-50CF5AEEC886}">
      <dsp:nvSpPr>
        <dsp:cNvPr id="0" name=""/>
        <dsp:cNvSpPr/>
      </dsp:nvSpPr>
      <dsp:spPr>
        <a:xfrm>
          <a:off x="0" y="3302864"/>
          <a:ext cx="8305800" cy="48070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Relative uncertainty in the determination of </a:t>
          </a:r>
          <a:r>
            <a:rPr lang="en-GB" sz="2000" i="1" kern="1200" dirty="0" smtClean="0"/>
            <a:t>k</a:t>
          </a:r>
          <a:r>
            <a:rPr lang="en-GB" sz="2000" kern="1200" dirty="0" smtClean="0"/>
            <a:t> is transferred to </a:t>
          </a:r>
          <a:r>
            <a:rPr lang="en-GB" sz="2000" i="1" kern="1200" dirty="0" smtClean="0"/>
            <a:t>T</a:t>
          </a:r>
          <a:r>
            <a:rPr lang="en-GB" sz="2000" kern="1200" baseline="-25000" dirty="0" smtClean="0"/>
            <a:t>TPW</a:t>
          </a:r>
          <a:endParaRPr lang="de-DE" sz="2000" kern="1200" dirty="0"/>
        </a:p>
      </dsp:txBody>
      <dsp:txXfrm>
        <a:off x="23466" y="3326330"/>
        <a:ext cx="8258868" cy="433775"/>
      </dsp:txXfrm>
    </dsp:sp>
    <dsp:sp modelId="{818F9F96-36F4-4A33-B6CE-4C8AFF31FAF1}">
      <dsp:nvSpPr>
        <dsp:cNvPr id="0" name=""/>
        <dsp:cNvSpPr/>
      </dsp:nvSpPr>
      <dsp:spPr>
        <a:xfrm>
          <a:off x="0" y="3956372"/>
          <a:ext cx="8305800" cy="4198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noProof="0" dirty="0" smtClean="0"/>
            <a:t>The </a:t>
          </a:r>
          <a:r>
            <a:rPr lang="en-GB" sz="2000" i="1" kern="1200" noProof="0" dirty="0" smtClean="0"/>
            <a:t>T</a:t>
          </a:r>
          <a:r>
            <a:rPr lang="en-GB" sz="2000" kern="1200" baseline="-25000" noProof="0" dirty="0" smtClean="0"/>
            <a:t>TPW</a:t>
          </a:r>
          <a:r>
            <a:rPr lang="en-GB" sz="2000" kern="1200" noProof="0" dirty="0" smtClean="0"/>
            <a:t> value will not change in the foreseeable future</a:t>
          </a:r>
          <a:endParaRPr lang="en-GB" sz="2000" kern="1200" noProof="0" dirty="0"/>
        </a:p>
      </dsp:txBody>
      <dsp:txXfrm>
        <a:off x="20495" y="3976867"/>
        <a:ext cx="8264810" cy="378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7719A-32FD-4DA8-B27C-63076624BB8B}">
      <dsp:nvSpPr>
        <dsp:cNvPr id="0" name=""/>
        <dsp:cNvSpPr/>
      </dsp:nvSpPr>
      <dsp:spPr>
        <a:xfrm>
          <a:off x="0" y="102735"/>
          <a:ext cx="8458200" cy="977923"/>
        </a:xfrm>
        <a:prstGeom prst="roundRect">
          <a:avLst/>
        </a:prstGeom>
        <a:solidFill>
          <a:srgbClr val="44B1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t>Thermometers based on well-understood physical systems, for which the </a:t>
          </a:r>
          <a:r>
            <a:rPr lang="en-GB" sz="1800" kern="1200" noProof="0" dirty="0" smtClean="0">
              <a:solidFill>
                <a:srgbClr val="000000"/>
              </a:solidFill>
            </a:rPr>
            <a:t>equation of state </a:t>
          </a:r>
          <a:r>
            <a:rPr lang="en-GB" sz="1800" kern="1200" noProof="0" dirty="0" smtClean="0"/>
            <a:t>describing the relation between </a:t>
          </a:r>
          <a:r>
            <a:rPr lang="en-GB" sz="1800" i="1" kern="1200" noProof="0" dirty="0" smtClean="0"/>
            <a:t>T</a:t>
          </a:r>
          <a:r>
            <a:rPr lang="en-GB" sz="1800" kern="1200" noProof="0" dirty="0" smtClean="0"/>
            <a:t> and other independent quantities can be written down explicitly </a:t>
          </a:r>
          <a:r>
            <a:rPr lang="en-GB" sz="1800" kern="1200" noProof="0" dirty="0" smtClean="0">
              <a:solidFill>
                <a:srgbClr val="000000"/>
              </a:solidFill>
            </a:rPr>
            <a:t>without unknown constants</a:t>
          </a:r>
          <a:endParaRPr lang="en-GB" sz="1800" i="1" kern="1200" noProof="0" dirty="0">
            <a:solidFill>
              <a:srgbClr val="000000"/>
            </a:solidFill>
          </a:endParaRPr>
        </a:p>
      </dsp:txBody>
      <dsp:txXfrm>
        <a:off x="47738" y="150473"/>
        <a:ext cx="8362724" cy="882447"/>
      </dsp:txXfrm>
    </dsp:sp>
    <dsp:sp modelId="{7287B941-FF26-435D-A20F-E3103CBCD21A}">
      <dsp:nvSpPr>
        <dsp:cNvPr id="0" name=""/>
        <dsp:cNvSpPr/>
      </dsp:nvSpPr>
      <dsp:spPr>
        <a:xfrm>
          <a:off x="0" y="1206234"/>
          <a:ext cx="8458200" cy="721245"/>
        </a:xfrm>
        <a:prstGeom prst="roundRect">
          <a:avLst/>
        </a:prstGeom>
        <a:solidFill>
          <a:srgbClr val="44B1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solidFill>
                <a:srgbClr val="000000"/>
              </a:solidFill>
            </a:rPr>
            <a:t>Absolute </a:t>
          </a:r>
          <a:r>
            <a:rPr lang="en-GB" sz="1800" kern="1200" noProof="0" dirty="0" smtClean="0">
              <a:solidFill>
                <a:srgbClr val="000000"/>
              </a:solidFill>
              <a:sym typeface="Symbol"/>
            </a:rPr>
            <a:t></a:t>
          </a:r>
          <a:r>
            <a:rPr lang="en-GB" sz="1800" kern="1200" noProof="0" dirty="0" smtClean="0">
              <a:solidFill>
                <a:srgbClr val="000000"/>
              </a:solidFill>
            </a:rPr>
            <a:t> relative </a:t>
          </a:r>
          <a:r>
            <a:rPr lang="en-GB" sz="1800" kern="1200" noProof="0" dirty="0" smtClean="0"/>
            <a:t>primary thermometry</a:t>
          </a:r>
          <a:endParaRPr lang="en-GB" sz="1800" i="1" kern="1200" noProof="0" dirty="0">
            <a:solidFill>
              <a:schemeClr val="bg1"/>
            </a:solidFill>
          </a:endParaRPr>
        </a:p>
      </dsp:txBody>
      <dsp:txXfrm>
        <a:off x="35208" y="1241442"/>
        <a:ext cx="8387784" cy="650829"/>
      </dsp:txXfrm>
    </dsp:sp>
    <dsp:sp modelId="{F5C79EEB-4EB0-4986-9BC8-CEC72EDD10F2}">
      <dsp:nvSpPr>
        <dsp:cNvPr id="0" name=""/>
        <dsp:cNvSpPr/>
      </dsp:nvSpPr>
      <dsp:spPr>
        <a:xfrm>
          <a:off x="0" y="1752599"/>
          <a:ext cx="8458200" cy="1272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t>Absolute primary thermometry: Measurement directly in terms of the definition using the value of </a:t>
          </a:r>
          <a:r>
            <a:rPr lang="en-GB" sz="1800" i="1" kern="1200" noProof="0" dirty="0" smtClean="0"/>
            <a:t>k</a:t>
          </a:r>
          <a:r>
            <a:rPr lang="en-GB" sz="1800" kern="1200" noProof="0" dirty="0" smtClean="0"/>
            <a:t>, no reference to any fixed point. </a:t>
          </a:r>
          <a:endParaRPr lang="en-GB" sz="1800" kern="1200" baseline="-25000" noProof="0" dirty="0"/>
        </a:p>
        <a:p>
          <a:pPr marL="171450" lvl="1" indent="-171450" algn="l" defTabSz="800100">
            <a:lnSpc>
              <a:spcPct val="90000"/>
            </a:lnSpc>
            <a:spcBef>
              <a:spcPct val="0"/>
            </a:spcBef>
            <a:spcAft>
              <a:spcPct val="20000"/>
            </a:spcAft>
            <a:buChar char="••"/>
          </a:pPr>
          <a:r>
            <a:rPr lang="en-GB" sz="1800" kern="1200" noProof="0" dirty="0" smtClean="0"/>
            <a:t>Relative primary thermometry: Use of fixed points, for which values of </a:t>
          </a:r>
          <a:r>
            <a:rPr lang="en-GB" sz="1800" i="1" kern="1200" noProof="0" dirty="0" smtClean="0"/>
            <a:t>T</a:t>
          </a:r>
          <a:r>
            <a:rPr lang="en-GB" sz="1800" kern="1200" noProof="0" dirty="0" smtClean="0"/>
            <a:t> and their uncertainties are known from previous primary thermometry</a:t>
          </a:r>
          <a:endParaRPr lang="en-GB" sz="1800" kern="1200" noProof="0" dirty="0"/>
        </a:p>
        <a:p>
          <a:pPr marL="171450" lvl="1" indent="-171450" algn="l" defTabSz="800100">
            <a:lnSpc>
              <a:spcPct val="90000"/>
            </a:lnSpc>
            <a:spcBef>
              <a:spcPct val="0"/>
            </a:spcBef>
            <a:spcAft>
              <a:spcPct val="20000"/>
            </a:spcAft>
            <a:buChar char="••"/>
          </a:pPr>
          <a:endParaRPr lang="en-GB" sz="1800" kern="1200" noProof="0" dirty="0"/>
        </a:p>
      </dsp:txBody>
      <dsp:txXfrm>
        <a:off x="0" y="1752599"/>
        <a:ext cx="8458200" cy="1272551"/>
      </dsp:txXfrm>
    </dsp:sp>
    <dsp:sp modelId="{5776F74E-6E06-4E0A-9CD3-71FE1D00DBFD}">
      <dsp:nvSpPr>
        <dsp:cNvPr id="0" name=""/>
        <dsp:cNvSpPr/>
      </dsp:nvSpPr>
      <dsp:spPr>
        <a:xfrm>
          <a:off x="0" y="3228200"/>
          <a:ext cx="8458200" cy="658001"/>
        </a:xfrm>
        <a:prstGeom prst="roundRect">
          <a:avLst/>
        </a:prstGeom>
        <a:solidFill>
          <a:srgbClr val="44B1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solidFill>
                <a:srgbClr val="000000"/>
              </a:solidFill>
            </a:rPr>
            <a:t>Brief descriptions </a:t>
          </a:r>
          <a:r>
            <a:rPr lang="en-GB" sz="1800" kern="1200" noProof="0" dirty="0" smtClean="0"/>
            <a:t>for AGT, RT, PGT (DCGT, RIGT), JNT</a:t>
          </a:r>
          <a:endParaRPr lang="en-GB" sz="1800" kern="1200" noProof="0" dirty="0"/>
        </a:p>
      </dsp:txBody>
      <dsp:txXfrm>
        <a:off x="32121" y="3260321"/>
        <a:ext cx="8393958" cy="593759"/>
      </dsp:txXfrm>
    </dsp:sp>
    <dsp:sp modelId="{0DEA9BB9-594C-4AEC-AF23-D07A5F865BA6}">
      <dsp:nvSpPr>
        <dsp:cNvPr id="0" name=""/>
        <dsp:cNvSpPr/>
      </dsp:nvSpPr>
      <dsp:spPr>
        <a:xfrm>
          <a:off x="0" y="4051075"/>
          <a:ext cx="8458200" cy="597126"/>
        </a:xfrm>
        <a:prstGeom prst="roundRect">
          <a:avLst/>
        </a:prstGeom>
        <a:solidFill>
          <a:srgbClr val="44B1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solidFill>
                <a:srgbClr val="000000"/>
              </a:solidFill>
            </a:rPr>
            <a:t>Appendices/references</a:t>
          </a:r>
          <a:r>
            <a:rPr lang="en-GB" sz="1800" kern="1200" noProof="0" dirty="0" smtClean="0"/>
            <a:t> for AGT, RT, PGT (DCGT, RIGT), JNT</a:t>
          </a:r>
          <a:endParaRPr lang="en-GB" sz="1800" kern="1200" noProof="0" dirty="0"/>
        </a:p>
      </dsp:txBody>
      <dsp:txXfrm>
        <a:off x="29149" y="4080224"/>
        <a:ext cx="8399902" cy="538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7719A-32FD-4DA8-B27C-63076624BB8B}">
      <dsp:nvSpPr>
        <dsp:cNvPr id="0" name=""/>
        <dsp:cNvSpPr/>
      </dsp:nvSpPr>
      <dsp:spPr>
        <a:xfrm>
          <a:off x="0" y="255480"/>
          <a:ext cx="8610600" cy="589125"/>
        </a:xfrm>
        <a:prstGeom prst="roundRect">
          <a:avLst/>
        </a:prstGeom>
        <a:solidFill>
          <a:srgbClr val="44B1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solidFill>
                <a:srgbClr val="000000"/>
              </a:solidFill>
            </a:rPr>
            <a:t>Approximation to </a:t>
          </a:r>
          <a:r>
            <a:rPr lang="en-GB" sz="1800" i="1" kern="1200" noProof="0" dirty="0" smtClean="0">
              <a:solidFill>
                <a:srgbClr val="000000"/>
              </a:solidFill>
            </a:rPr>
            <a:t>T</a:t>
          </a:r>
          <a:r>
            <a:rPr lang="en-GB" sz="1800" kern="1200" noProof="0" dirty="0" smtClean="0"/>
            <a:t>, highly prescriptive, new quantities </a:t>
          </a:r>
          <a:r>
            <a:rPr lang="en-GB" sz="1800" i="1" kern="1200" noProof="0" dirty="0" smtClean="0"/>
            <a:t>T</a:t>
          </a:r>
          <a:r>
            <a:rPr lang="en-GB" sz="1800" kern="1200" baseline="-25000" noProof="0" dirty="0" smtClean="0"/>
            <a:t>XX</a:t>
          </a:r>
          <a:endParaRPr lang="en-GB" sz="1800" i="1" kern="1200" noProof="0" dirty="0">
            <a:solidFill>
              <a:srgbClr val="000000"/>
            </a:solidFill>
          </a:endParaRPr>
        </a:p>
      </dsp:txBody>
      <dsp:txXfrm>
        <a:off x="28759" y="284239"/>
        <a:ext cx="8553082" cy="531607"/>
      </dsp:txXfrm>
    </dsp:sp>
    <dsp:sp modelId="{7287B941-FF26-435D-A20F-E3103CBCD21A}">
      <dsp:nvSpPr>
        <dsp:cNvPr id="0" name=""/>
        <dsp:cNvSpPr/>
      </dsp:nvSpPr>
      <dsp:spPr>
        <a:xfrm>
          <a:off x="0" y="1044474"/>
          <a:ext cx="8610600" cy="517042"/>
        </a:xfrm>
        <a:prstGeom prst="roundRect">
          <a:avLst/>
        </a:prstGeom>
        <a:solidFill>
          <a:srgbClr val="44B1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t>Exact temperature values, based on primary thermometry, assigned to </a:t>
          </a:r>
          <a:r>
            <a:rPr lang="en-GB" sz="1800" kern="1200" noProof="0" dirty="0" smtClean="0">
              <a:solidFill>
                <a:srgbClr val="000000"/>
              </a:solidFill>
            </a:rPr>
            <a:t>fixed points</a:t>
          </a:r>
          <a:endParaRPr lang="en-GB" sz="1800" i="1" kern="1200" noProof="0" dirty="0">
            <a:solidFill>
              <a:srgbClr val="000000"/>
            </a:solidFill>
          </a:endParaRPr>
        </a:p>
      </dsp:txBody>
      <dsp:txXfrm>
        <a:off x="25240" y="1069714"/>
        <a:ext cx="8560120" cy="466562"/>
      </dsp:txXfrm>
    </dsp:sp>
    <dsp:sp modelId="{5776F74E-6E06-4E0A-9CD3-71FE1D00DBFD}">
      <dsp:nvSpPr>
        <dsp:cNvPr id="0" name=""/>
        <dsp:cNvSpPr/>
      </dsp:nvSpPr>
      <dsp:spPr>
        <a:xfrm>
          <a:off x="0" y="1736049"/>
          <a:ext cx="8610600" cy="505994"/>
        </a:xfrm>
        <a:prstGeom prst="roundRect">
          <a:avLst/>
        </a:prstGeom>
        <a:solidFill>
          <a:srgbClr val="44B1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t>Interpolating or extrapolating </a:t>
          </a:r>
          <a:r>
            <a:rPr lang="en-GB" sz="1800" kern="1200" noProof="0" dirty="0" smtClean="0">
              <a:solidFill>
                <a:srgbClr val="000000"/>
              </a:solidFill>
            </a:rPr>
            <a:t>instruments</a:t>
          </a:r>
          <a:endParaRPr lang="en-GB" sz="1800" kern="1200" noProof="0" dirty="0">
            <a:solidFill>
              <a:srgbClr val="000000"/>
            </a:solidFill>
          </a:endParaRPr>
        </a:p>
      </dsp:txBody>
      <dsp:txXfrm>
        <a:off x="24701" y="1760750"/>
        <a:ext cx="8561198" cy="456592"/>
      </dsp:txXfrm>
    </dsp:sp>
    <dsp:sp modelId="{0DEA9BB9-594C-4AEC-AF23-D07A5F865BA6}">
      <dsp:nvSpPr>
        <dsp:cNvPr id="0" name=""/>
        <dsp:cNvSpPr/>
      </dsp:nvSpPr>
      <dsp:spPr>
        <a:xfrm>
          <a:off x="0" y="2429243"/>
          <a:ext cx="8610600" cy="542558"/>
        </a:xfrm>
        <a:prstGeom prst="roundRect">
          <a:avLst/>
        </a:prstGeom>
        <a:solidFill>
          <a:srgbClr val="44B1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t>Interpolating or extrapolating </a:t>
          </a:r>
          <a:r>
            <a:rPr lang="en-GB" sz="1800" kern="1200" noProof="0" dirty="0" smtClean="0">
              <a:solidFill>
                <a:srgbClr val="000000"/>
              </a:solidFill>
            </a:rPr>
            <a:t>equations</a:t>
          </a:r>
          <a:endParaRPr lang="en-GB" sz="1800" kern="1200" noProof="0" dirty="0">
            <a:solidFill>
              <a:srgbClr val="000000"/>
            </a:solidFill>
          </a:endParaRPr>
        </a:p>
      </dsp:txBody>
      <dsp:txXfrm>
        <a:off x="26485" y="2455728"/>
        <a:ext cx="8557630" cy="489588"/>
      </dsp:txXfrm>
    </dsp:sp>
    <dsp:sp modelId="{C0CFDCE7-27E1-4ACA-958E-51B77D184327}">
      <dsp:nvSpPr>
        <dsp:cNvPr id="0" name=""/>
        <dsp:cNvSpPr/>
      </dsp:nvSpPr>
      <dsp:spPr>
        <a:xfrm>
          <a:off x="0" y="3159002"/>
          <a:ext cx="8610600" cy="527738"/>
        </a:xfrm>
        <a:prstGeom prst="roundRect">
          <a:avLst/>
        </a:prstGeom>
        <a:solidFill>
          <a:srgbClr val="44B1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solidFill>
                <a:srgbClr val="000000"/>
              </a:solidFill>
            </a:rPr>
            <a:t>ITS-90</a:t>
          </a:r>
          <a:r>
            <a:rPr lang="en-GB" sz="1800" kern="1200" noProof="0" dirty="0" smtClean="0"/>
            <a:t>: 17 fixed points (He-VP, H</a:t>
          </a:r>
          <a:r>
            <a:rPr lang="en-GB" sz="1800" kern="1200" baseline="-25000" noProof="0" dirty="0" smtClean="0"/>
            <a:t>2</a:t>
          </a:r>
          <a:r>
            <a:rPr lang="en-GB" sz="1800" kern="1200" noProof="0" dirty="0" smtClean="0"/>
            <a:t>-VP, TP, MP, FP), CVGT, SPRT, RT</a:t>
          </a:r>
          <a:endParaRPr lang="de-DE" sz="1800" kern="1200" dirty="0"/>
        </a:p>
      </dsp:txBody>
      <dsp:txXfrm>
        <a:off x="25762" y="3184764"/>
        <a:ext cx="8559076" cy="476214"/>
      </dsp:txXfrm>
    </dsp:sp>
    <dsp:sp modelId="{54E506F3-1921-4C0C-A529-AF9373E791DA}">
      <dsp:nvSpPr>
        <dsp:cNvPr id="0" name=""/>
        <dsp:cNvSpPr/>
      </dsp:nvSpPr>
      <dsp:spPr>
        <a:xfrm>
          <a:off x="0" y="3873940"/>
          <a:ext cx="8610600" cy="594978"/>
        </a:xfrm>
        <a:prstGeom prst="roundRect">
          <a:avLst/>
        </a:prstGeom>
        <a:solidFill>
          <a:srgbClr val="44B1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noProof="0" dirty="0" smtClean="0">
              <a:solidFill>
                <a:srgbClr val="000000"/>
              </a:solidFill>
            </a:rPr>
            <a:t>PLTS-2000</a:t>
          </a:r>
          <a:r>
            <a:rPr lang="en-GB" sz="1800" kern="1200" noProof="0" dirty="0" smtClean="0"/>
            <a:t>: </a:t>
          </a:r>
          <a:r>
            <a:rPr lang="en-GB" sz="1800" kern="1200" baseline="30000" noProof="0" dirty="0" smtClean="0"/>
            <a:t>3</a:t>
          </a:r>
          <a:r>
            <a:rPr lang="en-GB" sz="1800" kern="1200" noProof="0" dirty="0" smtClean="0"/>
            <a:t>He melting pressure, 4 intrinsic fixed points (</a:t>
          </a:r>
          <a:r>
            <a:rPr lang="en-GB" sz="1800" i="1" kern="1200" noProof="0" dirty="0" smtClean="0"/>
            <a:t>T</a:t>
          </a:r>
          <a:r>
            <a:rPr lang="en-GB" sz="1800" kern="1200" baseline="-25000" noProof="0" dirty="0" smtClean="0"/>
            <a:t>2000</a:t>
          </a:r>
          <a:r>
            <a:rPr lang="en-GB" sz="1800" kern="1200" noProof="0" dirty="0" smtClean="0"/>
            <a:t>, </a:t>
          </a:r>
          <a:r>
            <a:rPr lang="en-GB" sz="1800" i="1" kern="1200" noProof="0" dirty="0" smtClean="0"/>
            <a:t>p</a:t>
          </a:r>
          <a:r>
            <a:rPr lang="en-GB" sz="1800" kern="1200" baseline="-25000" noProof="0" dirty="0" smtClean="0"/>
            <a:t>2000</a:t>
          </a:r>
          <a:r>
            <a:rPr lang="en-GB" sz="1800" kern="1200" noProof="0" dirty="0" smtClean="0"/>
            <a:t>)</a:t>
          </a:r>
          <a:endParaRPr lang="en-GB" sz="1800" kern="1200" noProof="0" dirty="0"/>
        </a:p>
      </dsp:txBody>
      <dsp:txXfrm>
        <a:off x="29044" y="3902984"/>
        <a:ext cx="8552512" cy="536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F0C2C-86B1-49FE-95F4-DAE3500749A1}">
      <dsp:nvSpPr>
        <dsp:cNvPr id="0" name=""/>
        <dsp:cNvSpPr/>
      </dsp:nvSpPr>
      <dsp:spPr>
        <a:xfrm>
          <a:off x="1142996" y="61437"/>
          <a:ext cx="6248430" cy="5722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noProof="0" dirty="0" smtClean="0"/>
            <a:t>International Temperature Scale of 1990 (ITS-90) </a:t>
          </a:r>
          <a:endParaRPr lang="en-GB" sz="2100" kern="1200" noProof="0" dirty="0"/>
        </a:p>
      </dsp:txBody>
      <dsp:txXfrm>
        <a:off x="1170933" y="89374"/>
        <a:ext cx="6192556" cy="516423"/>
      </dsp:txXfrm>
    </dsp:sp>
    <dsp:sp modelId="{0C7418DB-27DF-45E3-AABE-CDE715D72700}">
      <dsp:nvSpPr>
        <dsp:cNvPr id="0" name=""/>
        <dsp:cNvSpPr/>
      </dsp:nvSpPr>
      <dsp:spPr>
        <a:xfrm>
          <a:off x="0" y="843708"/>
          <a:ext cx="8839200"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i="1" kern="1200" noProof="0" dirty="0" smtClean="0">
              <a:solidFill>
                <a:srgbClr val="FF0000"/>
              </a:solidFill>
            </a:rPr>
            <a:t>T</a:t>
          </a:r>
          <a:r>
            <a:rPr lang="en-GB" sz="1800" kern="1200" baseline="-25000" noProof="0" dirty="0" smtClean="0">
              <a:solidFill>
                <a:srgbClr val="FF0000"/>
              </a:solidFill>
            </a:rPr>
            <a:t>90</a:t>
          </a:r>
          <a:r>
            <a:rPr lang="en-GB" sz="1800" kern="1200" noProof="0" dirty="0" smtClean="0">
              <a:solidFill>
                <a:srgbClr val="FF0000"/>
              </a:solidFill>
            </a:rPr>
            <a:t> </a:t>
          </a:r>
          <a:r>
            <a:rPr lang="en-GB" sz="1800" kern="1200" noProof="0" dirty="0" smtClean="0">
              <a:solidFill>
                <a:srgbClr val="FF0000"/>
              </a:solidFill>
              <a:sym typeface="Symbol"/>
            </a:rPr>
            <a:t> 0.65 K</a:t>
          </a:r>
          <a:r>
            <a:rPr lang="en-GB" sz="1800" kern="1200" noProof="0" dirty="0" smtClean="0">
              <a:sym typeface="Symbol"/>
            </a:rPr>
            <a:t>, lower limit caused by technical reasons (pressure measurement)</a:t>
          </a:r>
          <a:endParaRPr lang="en-GB" sz="1800" kern="1200" noProof="0" dirty="0"/>
        </a:p>
        <a:p>
          <a:pPr marL="171450" lvl="1" indent="-171450" algn="l" defTabSz="800100">
            <a:lnSpc>
              <a:spcPct val="90000"/>
            </a:lnSpc>
            <a:spcBef>
              <a:spcPct val="0"/>
            </a:spcBef>
            <a:spcAft>
              <a:spcPct val="20000"/>
            </a:spcAft>
            <a:buChar char="••"/>
          </a:pPr>
          <a:r>
            <a:rPr lang="en-GB" sz="1800" i="1" kern="1200" noProof="0" dirty="0" smtClean="0">
              <a:solidFill>
                <a:srgbClr val="FF0000"/>
              </a:solidFill>
            </a:rPr>
            <a:t>T</a:t>
          </a:r>
          <a:r>
            <a:rPr lang="en-GB" sz="1800" i="0" kern="1200" noProof="0" dirty="0" smtClean="0">
              <a:solidFill>
                <a:srgbClr val="FF0000"/>
              </a:solidFill>
            </a:rPr>
            <a:t> - </a:t>
          </a:r>
          <a:r>
            <a:rPr lang="en-GB" sz="1800" i="1" kern="1200" noProof="0" dirty="0" smtClean="0">
              <a:solidFill>
                <a:srgbClr val="FF0000"/>
              </a:solidFill>
            </a:rPr>
            <a:t>T</a:t>
          </a:r>
          <a:r>
            <a:rPr lang="en-GB" sz="1800" i="0" kern="1200" baseline="-25000" noProof="0" dirty="0" smtClean="0">
              <a:solidFill>
                <a:srgbClr val="FF0000"/>
              </a:solidFill>
            </a:rPr>
            <a:t>90</a:t>
          </a:r>
          <a:r>
            <a:rPr lang="en-GB" sz="1800" kern="1200" noProof="0" dirty="0" smtClean="0">
              <a:solidFill>
                <a:srgbClr val="FF0000"/>
              </a:solidFill>
            </a:rPr>
            <a:t> </a:t>
          </a:r>
          <a:r>
            <a:rPr lang="en-GB" sz="1800" kern="1200" noProof="0" dirty="0" smtClean="0"/>
            <a:t>larger than originally expected, see appendix of the </a:t>
          </a:r>
          <a:r>
            <a:rPr lang="en-GB" sz="1800" i="1" kern="1200" noProof="0" dirty="0" smtClean="0"/>
            <a:t>MeP</a:t>
          </a:r>
          <a:r>
            <a:rPr lang="en-GB" sz="1800" kern="1200" noProof="0" dirty="0" smtClean="0"/>
            <a:t>-K</a:t>
          </a: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t>Prescription of the </a:t>
          </a:r>
          <a:r>
            <a:rPr lang="en-GB" sz="1800" kern="1200" noProof="0" dirty="0" smtClean="0">
              <a:solidFill>
                <a:srgbClr val="FF0000"/>
              </a:solidFill>
            </a:rPr>
            <a:t>isotopic composition </a:t>
          </a:r>
          <a:r>
            <a:rPr lang="en-GB" sz="1800" kern="1200" noProof="0" dirty="0" smtClean="0"/>
            <a:t>for H</a:t>
          </a:r>
          <a:r>
            <a:rPr lang="en-GB" sz="1800" kern="1200" baseline="-25000" noProof="0" dirty="0" smtClean="0"/>
            <a:t>2</a:t>
          </a:r>
          <a:r>
            <a:rPr lang="en-GB" sz="1800" kern="1200" noProof="0" dirty="0" smtClean="0"/>
            <a:t>, Ne, and H</a:t>
          </a:r>
          <a:r>
            <a:rPr lang="en-GB" sz="1800" kern="1200" baseline="-25000" noProof="0" dirty="0" smtClean="0"/>
            <a:t>2</a:t>
          </a:r>
          <a:r>
            <a:rPr lang="en-GB" sz="1800" kern="1200" noProof="0" dirty="0" smtClean="0"/>
            <a:t>O in Technical Annex</a:t>
          </a:r>
          <a:endParaRPr lang="en-GB" sz="1800" kern="1200" noProof="0" dirty="0"/>
        </a:p>
        <a:p>
          <a:pPr marL="171450" lvl="1" indent="-171450" algn="l" defTabSz="800100">
            <a:lnSpc>
              <a:spcPct val="90000"/>
            </a:lnSpc>
            <a:spcBef>
              <a:spcPct val="0"/>
            </a:spcBef>
            <a:spcAft>
              <a:spcPct val="20000"/>
            </a:spcAft>
            <a:buChar char="••"/>
          </a:pPr>
          <a:r>
            <a:rPr lang="en-GB" sz="1800" i="1" kern="1200" noProof="0" dirty="0" smtClean="0">
              <a:solidFill>
                <a:srgbClr val="FF0000"/>
              </a:solidFill>
            </a:rPr>
            <a:t>p</a:t>
          </a:r>
          <a:r>
            <a:rPr lang="en-GB" sz="1800" kern="1200" baseline="-25000" noProof="0" dirty="0" smtClean="0">
              <a:solidFill>
                <a:srgbClr val="FF0000"/>
              </a:solidFill>
            </a:rPr>
            <a:t>vp</a:t>
          </a:r>
          <a:r>
            <a:rPr lang="en-GB" sz="1800" kern="1200" noProof="0" dirty="0" smtClean="0">
              <a:solidFill>
                <a:srgbClr val="FF0000"/>
              </a:solidFill>
            </a:rPr>
            <a:t>(</a:t>
          </a:r>
          <a:r>
            <a:rPr lang="en-GB" sz="1800" i="1" kern="1200" noProof="0" dirty="0" smtClean="0">
              <a:solidFill>
                <a:srgbClr val="FF0000"/>
              </a:solidFill>
            </a:rPr>
            <a:t>T</a:t>
          </a:r>
          <a:r>
            <a:rPr lang="en-GB" sz="1800" i="0" kern="1200" baseline="-25000" noProof="0" dirty="0" smtClean="0">
              <a:solidFill>
                <a:srgbClr val="FF0000"/>
              </a:solidFill>
            </a:rPr>
            <a:t>90</a:t>
          </a:r>
          <a:r>
            <a:rPr lang="en-GB" sz="1800" kern="1200" noProof="0" dirty="0" smtClean="0">
              <a:solidFill>
                <a:srgbClr val="FF0000"/>
              </a:solidFill>
            </a:rPr>
            <a:t>)</a:t>
          </a:r>
          <a:r>
            <a:rPr lang="en-GB" sz="1800" kern="1200" noProof="0" dirty="0" smtClean="0"/>
            <a:t> for He (0.65 K – 5.0 K) and H</a:t>
          </a:r>
          <a:r>
            <a:rPr lang="en-GB" sz="1800" kern="1200" baseline="-25000" noProof="0" dirty="0" smtClean="0"/>
            <a:t>2</a:t>
          </a:r>
          <a:r>
            <a:rPr lang="en-GB" sz="1800" kern="1200" noProof="0" dirty="0" smtClean="0"/>
            <a:t> (17.025 K – 17.045 K; 20.26 K – 20.28 K)</a:t>
          </a: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solidFill>
                <a:srgbClr val="FF0000"/>
              </a:solidFill>
            </a:rPr>
            <a:t>Fixed points</a:t>
          </a:r>
          <a:r>
            <a:rPr lang="en-GB" sz="1800" kern="1200" noProof="0" dirty="0" smtClean="0"/>
            <a:t>: 6 triple points, 1 melting point, 7 freezing points</a:t>
          </a: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solidFill>
                <a:srgbClr val="FF0000"/>
              </a:solidFill>
            </a:rPr>
            <a:t>Uncertainty</a:t>
          </a:r>
          <a:r>
            <a:rPr lang="en-GB" sz="1800" kern="1200" noProof="0" dirty="0" smtClean="0"/>
            <a:t> of fixed-point realisation from comparisons: 0.03 mK (H</a:t>
          </a:r>
          <a:r>
            <a:rPr lang="en-GB" sz="1800" kern="1200" baseline="-25000" noProof="0" dirty="0" smtClean="0"/>
            <a:t>2</a:t>
          </a:r>
          <a:r>
            <a:rPr lang="en-GB" sz="1800" kern="1200" noProof="0" dirty="0" smtClean="0"/>
            <a:t>) – 4 mK (Ag)</a:t>
          </a: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solidFill>
                <a:srgbClr val="FF0000"/>
              </a:solidFill>
            </a:rPr>
            <a:t>Interpolation / extrapolation</a:t>
          </a:r>
          <a:r>
            <a:rPr lang="en-GB" sz="1800" kern="1200" noProof="0" dirty="0" smtClean="0"/>
            <a:t>: ICVGT (3 K – 25 K), SPRT (14 K – 1235 K), RT</a:t>
          </a:r>
          <a:endParaRPr lang="en-GB" sz="1800" kern="1200" noProof="0" dirty="0"/>
        </a:p>
      </dsp:txBody>
      <dsp:txXfrm>
        <a:off x="0" y="843708"/>
        <a:ext cx="8839200" cy="2051887"/>
      </dsp:txXfrm>
    </dsp:sp>
    <dsp:sp modelId="{3332B850-E134-4C00-AE8D-EC1A0A016E48}">
      <dsp:nvSpPr>
        <dsp:cNvPr id="0" name=""/>
        <dsp:cNvSpPr/>
      </dsp:nvSpPr>
      <dsp:spPr>
        <a:xfrm>
          <a:off x="228581" y="3082766"/>
          <a:ext cx="8382036" cy="5748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noProof="0" dirty="0" smtClean="0"/>
            <a:t>Provisional Low Temperature Scale from 0.9 mK to 1 K (PLTS-2000)</a:t>
          </a:r>
          <a:endParaRPr lang="en-GB" sz="2100" kern="1200" noProof="0" dirty="0"/>
        </a:p>
      </dsp:txBody>
      <dsp:txXfrm>
        <a:off x="256642" y="3110827"/>
        <a:ext cx="8325914" cy="518706"/>
      </dsp:txXfrm>
    </dsp:sp>
    <dsp:sp modelId="{F6FAB897-8448-4C7D-9BE2-68CFE4705F43}">
      <dsp:nvSpPr>
        <dsp:cNvPr id="0" name=""/>
        <dsp:cNvSpPr/>
      </dsp:nvSpPr>
      <dsp:spPr>
        <a:xfrm>
          <a:off x="0" y="3811383"/>
          <a:ext cx="8839200"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i="1" kern="1200" noProof="0" dirty="0" smtClean="0">
              <a:solidFill>
                <a:srgbClr val="FF0000"/>
              </a:solidFill>
            </a:rPr>
            <a:t>p</a:t>
          </a:r>
          <a:r>
            <a:rPr lang="en-GB" sz="1800" kern="1200" baseline="-25000" noProof="0" dirty="0" smtClean="0">
              <a:solidFill>
                <a:srgbClr val="FF0000"/>
              </a:solidFill>
            </a:rPr>
            <a:t>mp</a:t>
          </a:r>
          <a:r>
            <a:rPr lang="en-GB" sz="1800" kern="1200" noProof="0" dirty="0" smtClean="0">
              <a:solidFill>
                <a:srgbClr val="FF0000"/>
              </a:solidFill>
            </a:rPr>
            <a:t>(</a:t>
          </a:r>
          <a:r>
            <a:rPr lang="en-GB" sz="1800" i="1" kern="1200" noProof="0" dirty="0" smtClean="0">
              <a:solidFill>
                <a:srgbClr val="FF0000"/>
              </a:solidFill>
            </a:rPr>
            <a:t>T</a:t>
          </a:r>
          <a:r>
            <a:rPr lang="en-GB" sz="1800" kern="1200" baseline="-25000" noProof="0" dirty="0" smtClean="0">
              <a:solidFill>
                <a:srgbClr val="FF0000"/>
              </a:solidFill>
            </a:rPr>
            <a:t>2000</a:t>
          </a:r>
          <a:r>
            <a:rPr lang="en-GB" sz="1800" kern="1200" noProof="0" dirty="0" smtClean="0">
              <a:solidFill>
                <a:srgbClr val="FF0000"/>
              </a:solidFill>
            </a:rPr>
            <a:t>)</a:t>
          </a:r>
          <a:r>
            <a:rPr lang="en-GB" sz="1800" kern="1200" noProof="0" dirty="0" smtClean="0"/>
            <a:t> for </a:t>
          </a:r>
          <a:r>
            <a:rPr lang="en-GB" sz="1800" kern="1200" baseline="30000" noProof="0" dirty="0" smtClean="0"/>
            <a:t>3</a:t>
          </a:r>
          <a:r>
            <a:rPr lang="en-GB" sz="1800" kern="1200" noProof="0" dirty="0" smtClean="0"/>
            <a:t>He (3 MPa – 4 MPa)</a:t>
          </a: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t>4 intrinsic </a:t>
          </a:r>
          <a:r>
            <a:rPr lang="en-GB" sz="1800" kern="1200" noProof="0" dirty="0" smtClean="0">
              <a:solidFill>
                <a:srgbClr val="FF0000"/>
              </a:solidFill>
            </a:rPr>
            <a:t>fixed points </a:t>
          </a:r>
          <a:r>
            <a:rPr lang="en-GB" sz="1800" kern="1200" noProof="0" dirty="0" smtClean="0"/>
            <a:t>(</a:t>
          </a:r>
          <a:r>
            <a:rPr lang="en-GB" sz="1800" i="1" kern="1200" noProof="0" dirty="0" smtClean="0"/>
            <a:t>p</a:t>
          </a:r>
          <a:r>
            <a:rPr lang="en-GB" sz="1800" kern="1200" baseline="-25000" noProof="0" dirty="0" smtClean="0"/>
            <a:t>2000</a:t>
          </a:r>
          <a:r>
            <a:rPr lang="en-GB" sz="1800" kern="1200" noProof="0" dirty="0" smtClean="0"/>
            <a:t>, </a:t>
          </a:r>
          <a:r>
            <a:rPr lang="en-GB" sz="1800" i="1" kern="1200" noProof="0" dirty="0" smtClean="0"/>
            <a:t>T</a:t>
          </a:r>
          <a:r>
            <a:rPr lang="en-GB" sz="1800" kern="1200" baseline="-25000" noProof="0" dirty="0" smtClean="0"/>
            <a:t>2000</a:t>
          </a:r>
          <a:r>
            <a:rPr lang="en-GB" sz="1800" kern="1200" noProof="0" dirty="0" smtClean="0"/>
            <a:t>)</a:t>
          </a: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t>Relative thermodynamic </a:t>
          </a:r>
          <a:r>
            <a:rPr lang="en-GB" sz="1800" kern="1200" noProof="0" dirty="0" smtClean="0">
              <a:solidFill>
                <a:srgbClr val="FF0000"/>
              </a:solidFill>
            </a:rPr>
            <a:t>uncertainty</a:t>
          </a:r>
          <a:r>
            <a:rPr lang="en-GB" sz="1800" kern="1200" noProof="0" dirty="0" smtClean="0"/>
            <a:t>: 2% (0.9 mK) – 0.05% (1 K)</a:t>
          </a:r>
          <a:endParaRPr lang="en-GB" sz="1800" kern="1200" noProof="0" dirty="0"/>
        </a:p>
        <a:p>
          <a:pPr marL="171450" lvl="1" indent="-171450" algn="l" defTabSz="800100">
            <a:lnSpc>
              <a:spcPct val="90000"/>
            </a:lnSpc>
            <a:spcBef>
              <a:spcPct val="0"/>
            </a:spcBef>
            <a:spcAft>
              <a:spcPct val="20000"/>
            </a:spcAft>
            <a:buChar char="••"/>
          </a:pPr>
          <a:r>
            <a:rPr lang="en-GB" sz="1800" i="1" kern="1200" noProof="0" dirty="0" smtClean="0">
              <a:solidFill>
                <a:srgbClr val="FF0000"/>
              </a:solidFill>
            </a:rPr>
            <a:t>T</a:t>
          </a:r>
          <a:r>
            <a:rPr lang="en-GB" sz="1800" kern="1200" baseline="-25000" noProof="0" dirty="0" smtClean="0">
              <a:solidFill>
                <a:srgbClr val="FF0000"/>
              </a:solidFill>
            </a:rPr>
            <a:t>2000</a:t>
          </a:r>
          <a:r>
            <a:rPr lang="en-GB" sz="1800" kern="1200" noProof="0" dirty="0" smtClean="0">
              <a:solidFill>
                <a:srgbClr val="FF0000"/>
              </a:solidFill>
            </a:rPr>
            <a:t> – </a:t>
          </a:r>
          <a:r>
            <a:rPr lang="en-GB" sz="1800" i="1" kern="1200" noProof="0" dirty="0" smtClean="0">
              <a:solidFill>
                <a:srgbClr val="FF0000"/>
              </a:solidFill>
            </a:rPr>
            <a:t>T</a:t>
          </a:r>
          <a:r>
            <a:rPr lang="en-GB" sz="1800" kern="1200" baseline="-25000" noProof="0" dirty="0" smtClean="0">
              <a:solidFill>
                <a:srgbClr val="FF0000"/>
              </a:solidFill>
            </a:rPr>
            <a:t>90</a:t>
          </a:r>
          <a:r>
            <a:rPr lang="en-GB" sz="1800" kern="1200" noProof="0" dirty="0" smtClean="0">
              <a:solidFill>
                <a:srgbClr val="FF0000"/>
              </a:solidFill>
            </a:rPr>
            <a:t> </a:t>
          </a:r>
          <a:r>
            <a:rPr lang="en-GB" sz="1800" kern="1200" noProof="0" dirty="0" smtClean="0"/>
            <a:t>at 0.65 K: -1.6 mK</a:t>
          </a: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solidFill>
                <a:srgbClr val="FF0000"/>
              </a:solidFill>
            </a:rPr>
            <a:t>PTB-2006</a:t>
          </a:r>
          <a:r>
            <a:rPr lang="en-GB" sz="1800" kern="1200" noProof="0" dirty="0" smtClean="0"/>
            <a:t> (Metrologia 2007) is compatible with PLTS-2000  </a:t>
          </a:r>
          <a:endParaRPr lang="en-GB" sz="1800" kern="1200" noProof="0" dirty="0"/>
        </a:p>
      </dsp:txBody>
      <dsp:txXfrm>
        <a:off x="0" y="3811383"/>
        <a:ext cx="8839200" cy="14464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74009-BA64-496F-87BE-CFC6FA1E1E3C}">
      <dsp:nvSpPr>
        <dsp:cNvPr id="0" name=""/>
        <dsp:cNvSpPr/>
      </dsp:nvSpPr>
      <dsp:spPr>
        <a:xfrm>
          <a:off x="0" y="222434"/>
          <a:ext cx="7620000" cy="66040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i="0" kern="1200" dirty="0" smtClean="0">
              <a:solidFill>
                <a:srgbClr val="FF0000"/>
              </a:solidFill>
            </a:rPr>
            <a:t>Criteria for the inclusion of a method in the </a:t>
          </a:r>
          <a:r>
            <a:rPr lang="en-GB" sz="2400" b="1" i="1" kern="1200" dirty="0" smtClean="0">
              <a:solidFill>
                <a:srgbClr val="FF0000"/>
              </a:solidFill>
            </a:rPr>
            <a:t>MeP</a:t>
          </a:r>
          <a:r>
            <a:rPr lang="en-GB" sz="2400" b="1" i="0" kern="1200" dirty="0" smtClean="0">
              <a:solidFill>
                <a:srgbClr val="FF0000"/>
              </a:solidFill>
            </a:rPr>
            <a:t>-K</a:t>
          </a:r>
          <a:endParaRPr lang="en-GB" sz="2400" b="1" i="0" kern="1200" dirty="0">
            <a:solidFill>
              <a:srgbClr val="FF0000"/>
            </a:solidFill>
          </a:endParaRPr>
        </a:p>
      </dsp:txBody>
      <dsp:txXfrm>
        <a:off x="32238" y="254672"/>
        <a:ext cx="7555524" cy="595930"/>
      </dsp:txXfrm>
    </dsp:sp>
    <dsp:sp modelId="{F00CAC4F-7EA1-42D4-A27A-74AA83ACAEF0}">
      <dsp:nvSpPr>
        <dsp:cNvPr id="0" name=""/>
        <dsp:cNvSpPr/>
      </dsp:nvSpPr>
      <dsp:spPr>
        <a:xfrm>
          <a:off x="0" y="882840"/>
          <a:ext cx="7620000" cy="316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GB" sz="2000" kern="1200" dirty="0"/>
        </a:p>
        <a:p>
          <a:pPr marL="228600" lvl="1" indent="-228600" algn="l" defTabSz="889000">
            <a:lnSpc>
              <a:spcPct val="90000"/>
            </a:lnSpc>
            <a:spcBef>
              <a:spcPct val="0"/>
            </a:spcBef>
            <a:spcAft>
              <a:spcPct val="20000"/>
            </a:spcAft>
            <a:buChar char="••"/>
          </a:pPr>
          <a:r>
            <a:rPr lang="en-GB" sz="2000" kern="1200" dirty="0" smtClean="0"/>
            <a:t>Primary thermometry: Well derived equation of state</a:t>
          </a:r>
          <a:endParaRPr lang="en-GB" sz="2000" kern="1200" dirty="0"/>
        </a:p>
        <a:p>
          <a:pPr marL="228600" lvl="1" indent="-228600" algn="l" defTabSz="889000">
            <a:lnSpc>
              <a:spcPct val="90000"/>
            </a:lnSpc>
            <a:spcBef>
              <a:spcPct val="0"/>
            </a:spcBef>
            <a:spcAft>
              <a:spcPct val="20000"/>
            </a:spcAft>
            <a:buChar char="••"/>
          </a:pPr>
          <a:r>
            <a:rPr lang="en-GB" sz="2000" kern="1200" noProof="0" dirty="0" smtClean="0"/>
            <a:t>Approximation to </a:t>
          </a:r>
          <a:r>
            <a:rPr lang="en-GB" sz="2000" i="1" kern="1200" noProof="0" dirty="0" smtClean="0"/>
            <a:t>T</a:t>
          </a:r>
          <a:r>
            <a:rPr lang="en-GB" sz="2000" kern="1200" noProof="0" dirty="0" smtClean="0"/>
            <a:t>: </a:t>
          </a:r>
          <a:r>
            <a:rPr lang="en-GB" sz="2000" kern="1200" dirty="0" smtClean="0"/>
            <a:t>well derived formulas or empirical relations</a:t>
          </a:r>
          <a:endParaRPr lang="en-GB" sz="2000" kern="1200" dirty="0"/>
        </a:p>
        <a:p>
          <a:pPr marL="228600" lvl="1" indent="-228600" algn="l" defTabSz="889000">
            <a:lnSpc>
              <a:spcPct val="90000"/>
            </a:lnSpc>
            <a:spcBef>
              <a:spcPct val="0"/>
            </a:spcBef>
            <a:spcAft>
              <a:spcPct val="20000"/>
            </a:spcAft>
            <a:buChar char="••"/>
          </a:pPr>
          <a:r>
            <a:rPr lang="en-GB" sz="2000" kern="1200" dirty="0" smtClean="0"/>
            <a:t>A complete uncertainty budget must be approved by CCT</a:t>
          </a:r>
          <a:endParaRPr lang="en-GB" sz="2000" kern="1200" dirty="0"/>
        </a:p>
        <a:p>
          <a:pPr marL="228600" lvl="1" indent="-228600" algn="l" defTabSz="889000">
            <a:lnSpc>
              <a:spcPct val="90000"/>
            </a:lnSpc>
            <a:spcBef>
              <a:spcPct val="0"/>
            </a:spcBef>
            <a:spcAft>
              <a:spcPct val="20000"/>
            </a:spcAft>
            <a:buChar char="••"/>
          </a:pPr>
          <a:r>
            <a:rPr lang="en-GB" sz="2000" kern="1200" dirty="0" smtClean="0"/>
            <a:t>Uncertainty acceptable small</a:t>
          </a:r>
          <a:endParaRPr lang="en-GB" sz="2000" kern="1200" dirty="0"/>
        </a:p>
        <a:p>
          <a:pPr marL="228600" lvl="1" indent="-228600" algn="l" defTabSz="889000">
            <a:lnSpc>
              <a:spcPct val="90000"/>
            </a:lnSpc>
            <a:spcBef>
              <a:spcPct val="0"/>
            </a:spcBef>
            <a:spcAft>
              <a:spcPct val="20000"/>
            </a:spcAft>
            <a:buChar char="••"/>
          </a:pPr>
          <a:r>
            <a:rPr lang="en-GB" sz="2000" kern="1200" dirty="0" smtClean="0"/>
            <a:t>At least two independent realisations</a:t>
          </a:r>
          <a:endParaRPr lang="en-GB" sz="2000" kern="1200" dirty="0"/>
        </a:p>
        <a:p>
          <a:pPr marL="228600" lvl="1" indent="-228600" algn="l" defTabSz="889000">
            <a:lnSpc>
              <a:spcPct val="90000"/>
            </a:lnSpc>
            <a:spcBef>
              <a:spcPct val="0"/>
            </a:spcBef>
            <a:spcAft>
              <a:spcPct val="20000"/>
            </a:spcAft>
            <a:buChar char="••"/>
          </a:pPr>
          <a:r>
            <a:rPr lang="en-GB" sz="2000" kern="1200" dirty="0" smtClean="0"/>
            <a:t>Comparison with the results of already accepted methods </a:t>
          </a:r>
          <a:endParaRPr lang="en-GB" sz="2000" kern="1200" dirty="0"/>
        </a:p>
        <a:p>
          <a:pPr marL="228600" lvl="1" indent="-228600" algn="l" defTabSz="889000">
            <a:lnSpc>
              <a:spcPct val="90000"/>
            </a:lnSpc>
            <a:spcBef>
              <a:spcPct val="0"/>
            </a:spcBef>
            <a:spcAft>
              <a:spcPct val="20000"/>
            </a:spcAft>
            <a:buChar char="••"/>
          </a:pPr>
          <a:r>
            <a:rPr lang="en-GB" sz="2000" kern="1200" dirty="0" smtClean="0"/>
            <a:t>Applicable over acceptable temperature ranges</a:t>
          </a:r>
          <a:endParaRPr lang="en-GB" sz="2000" kern="1200" dirty="0"/>
        </a:p>
        <a:p>
          <a:pPr marL="228600" lvl="1" indent="-228600" algn="l" defTabSz="889000">
            <a:lnSpc>
              <a:spcPct val="90000"/>
            </a:lnSpc>
            <a:spcBef>
              <a:spcPct val="0"/>
            </a:spcBef>
            <a:spcAft>
              <a:spcPct val="20000"/>
            </a:spcAft>
            <a:buChar char="••"/>
          </a:pPr>
          <a:r>
            <a:rPr lang="en-GB" sz="2000" kern="1200" dirty="0" smtClean="0"/>
            <a:t>Detailed documentation in the open literature</a:t>
          </a:r>
          <a:endParaRPr lang="en-GB" sz="2000" kern="1200" dirty="0"/>
        </a:p>
      </dsp:txBody>
      <dsp:txXfrm>
        <a:off x="0" y="882840"/>
        <a:ext cx="7620000" cy="31619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FDDC3-7F17-4E9A-9878-77DCEDB94DDE}">
      <dsp:nvSpPr>
        <dsp:cNvPr id="0" name=""/>
        <dsp:cNvSpPr/>
      </dsp:nvSpPr>
      <dsp:spPr>
        <a:xfrm>
          <a:off x="0" y="29234"/>
          <a:ext cx="8382000" cy="49311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i="0" kern="1200" noProof="0" dirty="0" smtClean="0"/>
            <a:t>1</a:t>
          </a:r>
          <a:r>
            <a:rPr lang="en-GB" sz="1800" i="0" kern="1200" baseline="30000" noProof="0" dirty="0" smtClean="0"/>
            <a:t>st</a:t>
          </a:r>
          <a:r>
            <a:rPr lang="en-GB" sz="1800" i="0" kern="1200" noProof="0" dirty="0" smtClean="0"/>
            <a:t> Version of the </a:t>
          </a:r>
          <a:r>
            <a:rPr lang="en-GB" sz="1800" i="1" kern="1200" noProof="0" dirty="0" smtClean="0">
              <a:latin typeface="+mj-lt"/>
            </a:rPr>
            <a:t>Mise en Pratique </a:t>
          </a:r>
          <a:r>
            <a:rPr lang="en-GB" sz="1800" kern="1200" noProof="0" dirty="0" smtClean="0">
              <a:latin typeface="+mj-lt"/>
            </a:rPr>
            <a:t>of the definition of the kelvin (</a:t>
          </a:r>
          <a:r>
            <a:rPr lang="en-GB" sz="1800" i="1" kern="1200" noProof="0" dirty="0" smtClean="0">
              <a:latin typeface="+mj-lt"/>
            </a:rPr>
            <a:t>MeP</a:t>
          </a:r>
          <a:r>
            <a:rPr lang="en-GB" sz="1800" kern="1200" noProof="0" dirty="0" smtClean="0">
              <a:latin typeface="+mj-lt"/>
            </a:rPr>
            <a:t>-K) </a:t>
          </a:r>
          <a:r>
            <a:rPr lang="en-GB" sz="1800" i="0" kern="1200" noProof="0" dirty="0" smtClean="0"/>
            <a:t> </a:t>
          </a:r>
          <a:endParaRPr lang="en-GB" sz="1800" i="0" kern="1200" noProof="0" dirty="0"/>
        </a:p>
      </dsp:txBody>
      <dsp:txXfrm>
        <a:off x="24072" y="53306"/>
        <a:ext cx="8333856" cy="444970"/>
      </dsp:txXfrm>
    </dsp:sp>
    <dsp:sp modelId="{82216EC8-48C0-4E77-B4FA-593687222762}">
      <dsp:nvSpPr>
        <dsp:cNvPr id="0" name=""/>
        <dsp:cNvSpPr/>
      </dsp:nvSpPr>
      <dsp:spPr>
        <a:xfrm>
          <a:off x="0" y="622339"/>
          <a:ext cx="8382000" cy="549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noProof="0" dirty="0" smtClean="0"/>
            <a:t>Technical Annex for the ITS-90</a:t>
          </a:r>
          <a:r>
            <a:rPr lang="en-GB" sz="1800" i="0" kern="1200" noProof="0" dirty="0" smtClean="0"/>
            <a:t>.</a:t>
          </a:r>
          <a:endParaRPr lang="en-GB" sz="1200" kern="1200" dirty="0"/>
        </a:p>
        <a:p>
          <a:pPr marL="171450" lvl="1" indent="-171450" algn="l" defTabSz="800100">
            <a:lnSpc>
              <a:spcPct val="90000"/>
            </a:lnSpc>
            <a:spcBef>
              <a:spcPct val="0"/>
            </a:spcBef>
            <a:spcAft>
              <a:spcPct val="20000"/>
            </a:spcAft>
            <a:buChar char="••"/>
          </a:pPr>
          <a:r>
            <a:rPr lang="en-GB" sz="1800" i="1" kern="1200" noProof="0" dirty="0" smtClean="0"/>
            <a:t>T</a:t>
          </a:r>
          <a:r>
            <a:rPr lang="en-GB" sz="1800" kern="1200" noProof="0" dirty="0" smtClean="0"/>
            <a:t> – </a:t>
          </a:r>
          <a:r>
            <a:rPr lang="en-GB" sz="1800" i="1" kern="1200" noProof="0" dirty="0" smtClean="0"/>
            <a:t>T</a:t>
          </a:r>
          <a:r>
            <a:rPr lang="en-GB" sz="1800" kern="1200" baseline="-25000" noProof="0" dirty="0" smtClean="0"/>
            <a:t>90</a:t>
          </a:r>
          <a:r>
            <a:rPr lang="en-GB" sz="1800" kern="1200" noProof="0" dirty="0" smtClean="0"/>
            <a:t> and </a:t>
          </a:r>
          <a:r>
            <a:rPr lang="en-GB" sz="1800" i="1" kern="1200" noProof="0" dirty="0" smtClean="0"/>
            <a:t>u</a:t>
          </a:r>
          <a:r>
            <a:rPr lang="en-GB" sz="1800" kern="1200" noProof="0" dirty="0" smtClean="0"/>
            <a:t>(</a:t>
          </a:r>
          <a:r>
            <a:rPr lang="en-GB" sz="1800" i="1" kern="1200" noProof="0" dirty="0" smtClean="0"/>
            <a:t>T</a:t>
          </a:r>
          <a:r>
            <a:rPr lang="en-GB" sz="1800" kern="1200" noProof="0" dirty="0" smtClean="0"/>
            <a:t> – </a:t>
          </a:r>
          <a:r>
            <a:rPr lang="en-GB" sz="1800" i="1" kern="1200" noProof="0" dirty="0" smtClean="0"/>
            <a:t>T</a:t>
          </a:r>
          <a:r>
            <a:rPr lang="en-GB" sz="1800" kern="1200" baseline="-25000" noProof="0" dirty="0" smtClean="0"/>
            <a:t>90</a:t>
          </a:r>
          <a:r>
            <a:rPr lang="en-GB" sz="1800" kern="1200" noProof="0" dirty="0" smtClean="0"/>
            <a:t> ) </a:t>
          </a:r>
          <a:r>
            <a:rPr lang="en-GB" sz="1800" kern="1200" noProof="0" dirty="0" smtClean="0">
              <a:sym typeface="Symbol"/>
            </a:rPr>
            <a:t></a:t>
          </a:r>
          <a:r>
            <a:rPr lang="en-GB" sz="1800" kern="1200" noProof="0" dirty="0" smtClean="0"/>
            <a:t> conversion of values </a:t>
          </a:r>
          <a:r>
            <a:rPr lang="en-GB" sz="1800" kern="1200" baseline="0" dirty="0" smtClean="0">
              <a:latin typeface="+mj-lt"/>
            </a:rPr>
            <a:t>.</a:t>
          </a:r>
          <a:endParaRPr lang="en-GB" sz="1800" kern="1200" dirty="0"/>
        </a:p>
        <a:p>
          <a:pPr marL="171450" lvl="1" indent="-171450" algn="l" defTabSz="800100">
            <a:lnSpc>
              <a:spcPct val="90000"/>
            </a:lnSpc>
            <a:spcBef>
              <a:spcPct val="0"/>
            </a:spcBef>
            <a:spcAft>
              <a:spcPct val="20000"/>
            </a:spcAft>
            <a:buChar char="••"/>
          </a:pPr>
          <a:endParaRPr lang="en-GB" sz="1800" kern="1200" dirty="0"/>
        </a:p>
      </dsp:txBody>
      <dsp:txXfrm>
        <a:off x="0" y="622339"/>
        <a:ext cx="8382000" cy="549890"/>
      </dsp:txXfrm>
    </dsp:sp>
    <dsp:sp modelId="{71115AFA-C26F-4764-A39B-6D7C0D6A6FBD}">
      <dsp:nvSpPr>
        <dsp:cNvPr id="0" name=""/>
        <dsp:cNvSpPr/>
      </dsp:nvSpPr>
      <dsp:spPr>
        <a:xfrm>
          <a:off x="0" y="1242601"/>
          <a:ext cx="8382000" cy="58853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i="0" kern="1200" noProof="0" dirty="0" smtClean="0"/>
            <a:t>Redefinition of the SI base unit kelvin</a:t>
          </a:r>
          <a:endParaRPr lang="en-GB" sz="1800" kern="1200" noProof="0" dirty="0"/>
        </a:p>
      </dsp:txBody>
      <dsp:txXfrm>
        <a:off x="28730" y="1271331"/>
        <a:ext cx="8324540" cy="531072"/>
      </dsp:txXfrm>
    </dsp:sp>
    <dsp:sp modelId="{0F82800A-87C7-474C-8C7C-7D991499292F}">
      <dsp:nvSpPr>
        <dsp:cNvPr id="0" name=""/>
        <dsp:cNvSpPr/>
      </dsp:nvSpPr>
      <dsp:spPr>
        <a:xfrm>
          <a:off x="0" y="2010426"/>
          <a:ext cx="8382000" cy="65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noProof="0" dirty="0" smtClean="0"/>
            <a:t>Determination of </a:t>
          </a:r>
          <a:r>
            <a:rPr lang="en-GB" sz="1800" i="1" kern="1200" noProof="0" dirty="0" smtClean="0"/>
            <a:t>k</a:t>
          </a:r>
          <a:r>
            <a:rPr lang="en-GB" sz="1800" kern="1200" noProof="0" dirty="0" smtClean="0"/>
            <a:t> with </a:t>
          </a:r>
          <a:r>
            <a:rPr lang="en-GB" sz="1800" i="1" kern="1200" noProof="0" dirty="0" smtClean="0"/>
            <a:t>u</a:t>
          </a:r>
          <a:r>
            <a:rPr lang="en-GB" sz="1800" kern="1200" noProof="0" dirty="0" smtClean="0"/>
            <a:t>(</a:t>
          </a:r>
          <a:r>
            <a:rPr lang="en-GB" sz="1800" i="1" kern="1200" noProof="0" dirty="0" smtClean="0"/>
            <a:t>k</a:t>
          </a:r>
          <a:r>
            <a:rPr lang="en-GB" sz="1800" kern="1200" noProof="0" dirty="0" smtClean="0"/>
            <a:t>)/</a:t>
          </a:r>
          <a:r>
            <a:rPr lang="en-GB" sz="1800" i="1" kern="1200" noProof="0" dirty="0" smtClean="0"/>
            <a:t>k</a:t>
          </a:r>
          <a:r>
            <a:rPr lang="en-GB" sz="1800" kern="1200" noProof="0" dirty="0" smtClean="0"/>
            <a:t> &lt; 1 ppm, at least two independent methods</a:t>
          </a:r>
          <a:endParaRPr lang="en-GB" sz="1200" kern="1200" baseline="-25000" noProof="0" dirty="0"/>
        </a:p>
        <a:p>
          <a:pPr marL="171450" lvl="1" indent="-171450" algn="l" defTabSz="800100">
            <a:lnSpc>
              <a:spcPct val="90000"/>
            </a:lnSpc>
            <a:spcBef>
              <a:spcPct val="0"/>
            </a:spcBef>
            <a:spcAft>
              <a:spcPct val="20000"/>
            </a:spcAft>
            <a:buChar char="••"/>
          </a:pPr>
          <a:r>
            <a:rPr lang="en-GB" sz="1800" kern="1200" noProof="0" dirty="0" smtClean="0"/>
            <a:t>Explicit-constant definition: </a:t>
          </a:r>
          <a:r>
            <a:rPr lang="en-GB" sz="1800" i="1" kern="1200" noProof="0" dirty="0" smtClean="0"/>
            <a:t>k</a:t>
          </a:r>
          <a:r>
            <a:rPr lang="en-GB" sz="1800" i="0" kern="1200" baseline="-25000" noProof="0" dirty="0" smtClean="0"/>
            <a:t> </a:t>
          </a:r>
          <a:r>
            <a:rPr lang="en-GB" sz="1800" i="0" kern="1200" noProof="0" dirty="0" smtClean="0"/>
            <a:t>= 1.38065X x 10</a:t>
          </a:r>
          <a:r>
            <a:rPr lang="en-GB" sz="1800" i="0" kern="1200" baseline="30000" noProof="0" dirty="0" smtClean="0"/>
            <a:t>-23</a:t>
          </a:r>
          <a:r>
            <a:rPr lang="en-GB" sz="1800" i="0" kern="1200" baseline="0" noProof="0" dirty="0" smtClean="0"/>
            <a:t> </a:t>
          </a:r>
          <a:r>
            <a:rPr lang="en-GB" sz="1800" i="0" kern="1200" noProof="0" dirty="0" smtClean="0"/>
            <a:t>J/K </a:t>
          </a:r>
          <a:r>
            <a:rPr lang="en-GB" sz="1800" kern="1200" baseline="0" noProof="0" dirty="0" smtClean="0"/>
            <a:t>.</a:t>
          </a:r>
          <a:endParaRPr lang="en-GB" sz="1800" kern="1200" baseline="-25000" noProof="0" dirty="0"/>
        </a:p>
        <a:p>
          <a:pPr marL="171450" lvl="1" indent="-171450" algn="l" defTabSz="800100">
            <a:lnSpc>
              <a:spcPct val="90000"/>
            </a:lnSpc>
            <a:spcBef>
              <a:spcPct val="0"/>
            </a:spcBef>
            <a:spcAft>
              <a:spcPct val="20000"/>
            </a:spcAft>
            <a:buChar char="••"/>
          </a:pPr>
          <a:endParaRPr lang="en-GB" sz="1800" kern="1200" baseline="0" noProof="0" dirty="0"/>
        </a:p>
      </dsp:txBody>
      <dsp:txXfrm>
        <a:off x="0" y="2010426"/>
        <a:ext cx="8382000" cy="657327"/>
      </dsp:txXfrm>
    </dsp:sp>
    <dsp:sp modelId="{712956E4-DF38-4FE7-9FB2-482D95A0A914}">
      <dsp:nvSpPr>
        <dsp:cNvPr id="0" name=""/>
        <dsp:cNvSpPr/>
      </dsp:nvSpPr>
      <dsp:spPr>
        <a:xfrm>
          <a:off x="0" y="2634532"/>
          <a:ext cx="8382000" cy="64226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i="0" kern="1200" noProof="0" dirty="0" smtClean="0">
              <a:latin typeface="+mj-lt"/>
            </a:rPr>
            <a:t>2</a:t>
          </a:r>
          <a:r>
            <a:rPr lang="en-GB" sz="1800" i="0" kern="1200" baseline="30000" noProof="0" dirty="0" smtClean="0">
              <a:latin typeface="+mj-lt"/>
            </a:rPr>
            <a:t>nd</a:t>
          </a:r>
          <a:r>
            <a:rPr lang="en-GB" sz="1800" i="1" kern="1200" noProof="0" dirty="0" smtClean="0">
              <a:latin typeface="+mj-lt"/>
            </a:rPr>
            <a:t> </a:t>
          </a:r>
          <a:r>
            <a:rPr lang="en-GB" sz="1800" i="0" kern="1200" noProof="0" dirty="0" smtClean="0">
              <a:latin typeface="+mj-lt"/>
            </a:rPr>
            <a:t>Version of the </a:t>
          </a:r>
          <a:r>
            <a:rPr lang="en-GB" sz="1800" i="1" kern="1200" noProof="0" dirty="0" smtClean="0">
              <a:latin typeface="+mj-lt"/>
            </a:rPr>
            <a:t>Mise en Pratique </a:t>
          </a:r>
          <a:r>
            <a:rPr lang="en-GB" sz="1800" kern="1200" noProof="0" dirty="0" smtClean="0">
              <a:latin typeface="+mj-lt"/>
            </a:rPr>
            <a:t>of the definition of the kelvin (</a:t>
          </a:r>
          <a:r>
            <a:rPr lang="en-GB" sz="1800" i="1" kern="1200" noProof="0" dirty="0" smtClean="0">
              <a:latin typeface="+mj-lt"/>
            </a:rPr>
            <a:t>MeP</a:t>
          </a:r>
          <a:r>
            <a:rPr lang="en-GB" sz="1800" kern="1200" noProof="0" dirty="0" smtClean="0">
              <a:latin typeface="+mj-lt"/>
            </a:rPr>
            <a:t>-K)</a:t>
          </a:r>
          <a:endParaRPr lang="en-GB" sz="1800" kern="1200" noProof="0" dirty="0">
            <a:latin typeface="+mj-lt"/>
          </a:endParaRPr>
        </a:p>
      </dsp:txBody>
      <dsp:txXfrm>
        <a:off x="31353" y="2665885"/>
        <a:ext cx="8319294" cy="579555"/>
      </dsp:txXfrm>
    </dsp:sp>
    <dsp:sp modelId="{E24CA83B-7B42-411F-89AA-CF28057FC69E}">
      <dsp:nvSpPr>
        <dsp:cNvPr id="0" name=""/>
        <dsp:cNvSpPr/>
      </dsp:nvSpPr>
      <dsp:spPr>
        <a:xfrm>
          <a:off x="0" y="3305826"/>
          <a:ext cx="8382000" cy="1939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5080" rIns="28448" bIns="5080" numCol="1" spcCol="1270" anchor="t" anchorCtr="0">
          <a:noAutofit/>
        </a:bodyPr>
        <a:lstStyle/>
        <a:p>
          <a:pPr marL="57150" lvl="1" indent="-57150" algn="l" defTabSz="177800">
            <a:lnSpc>
              <a:spcPct val="90000"/>
            </a:lnSpc>
            <a:spcBef>
              <a:spcPct val="0"/>
            </a:spcBef>
            <a:spcAft>
              <a:spcPts val="288"/>
            </a:spcAft>
            <a:buChar char="••"/>
          </a:pPr>
          <a:endParaRPr lang="en-GB" sz="400" kern="1200" dirty="0"/>
        </a:p>
        <a:p>
          <a:pPr marL="171450" lvl="1" indent="-171450" algn="l" defTabSz="800100">
            <a:lnSpc>
              <a:spcPct val="90000"/>
            </a:lnSpc>
            <a:spcBef>
              <a:spcPct val="0"/>
            </a:spcBef>
            <a:spcAft>
              <a:spcPts val="288"/>
            </a:spcAft>
            <a:buChar char="••"/>
          </a:pPr>
          <a:r>
            <a:rPr lang="en-GB" sz="1800" kern="1200" dirty="0" smtClean="0"/>
            <a:t>Nomenclature (taxonomy of methods)</a:t>
          </a:r>
          <a:endParaRPr lang="en-GB" sz="1200" kern="1200" dirty="0"/>
        </a:p>
        <a:p>
          <a:pPr marL="171450" lvl="1" indent="-171450" algn="l" defTabSz="800100">
            <a:lnSpc>
              <a:spcPct val="90000"/>
            </a:lnSpc>
            <a:spcBef>
              <a:spcPct val="0"/>
            </a:spcBef>
            <a:spcAft>
              <a:spcPct val="20000"/>
            </a:spcAft>
            <a:buChar char="••"/>
          </a:pPr>
          <a:r>
            <a:rPr lang="en-GB" sz="1800" kern="1200" dirty="0" smtClean="0"/>
            <a:t>Criteria for the inclusion of a method</a:t>
          </a:r>
          <a:endParaRPr lang="en-GB" sz="1800" kern="1200" dirty="0"/>
        </a:p>
        <a:p>
          <a:pPr marL="171450" lvl="1" indent="-171450" algn="l" defTabSz="800100">
            <a:lnSpc>
              <a:spcPct val="90000"/>
            </a:lnSpc>
            <a:spcBef>
              <a:spcPct val="0"/>
            </a:spcBef>
            <a:spcAft>
              <a:spcPct val="20000"/>
            </a:spcAft>
            <a:buChar char="••"/>
          </a:pPr>
          <a:r>
            <a:rPr lang="en-GB" sz="1800" kern="1200" dirty="0" smtClean="0"/>
            <a:t>Primary thermometry: Acoustic gas thermometry, radiometric thermometry, </a:t>
          </a:r>
          <a:r>
            <a:rPr lang="en-GB" sz="1800" b="0" i="0" kern="1200" dirty="0" smtClean="0"/>
            <a:t>Johnson</a:t>
          </a:r>
          <a:r>
            <a:rPr lang="en-GB" sz="1800" b="1" i="0" kern="1200" dirty="0" smtClean="0"/>
            <a:t> </a:t>
          </a:r>
          <a:r>
            <a:rPr lang="en-GB" sz="1800" kern="1200" dirty="0" smtClean="0"/>
            <a:t>noise thermometry, polarizing gas thermometry (dielectric-constant gas thermometry, refractive-index gas thermometry)</a:t>
          </a:r>
          <a:endParaRPr lang="en-GB" sz="1800" kern="1200" dirty="0"/>
        </a:p>
        <a:p>
          <a:pPr marL="171450" lvl="1" indent="-171450" algn="l" defTabSz="800100">
            <a:lnSpc>
              <a:spcPct val="90000"/>
            </a:lnSpc>
            <a:spcBef>
              <a:spcPct val="0"/>
            </a:spcBef>
            <a:spcAft>
              <a:spcPct val="20000"/>
            </a:spcAft>
            <a:buChar char="••"/>
          </a:pPr>
          <a:r>
            <a:rPr lang="en-GB" sz="1800" kern="1200" dirty="0" smtClean="0"/>
            <a:t>Defined ITSs: ITS-90 and PLTS-2000</a:t>
          </a:r>
          <a:endParaRPr lang="en-GB" sz="1800" kern="1200" dirty="0"/>
        </a:p>
        <a:p>
          <a:pPr marL="171450" lvl="1" indent="-171450" algn="l" defTabSz="800100">
            <a:lnSpc>
              <a:spcPct val="90000"/>
            </a:lnSpc>
            <a:spcBef>
              <a:spcPct val="0"/>
            </a:spcBef>
            <a:spcAft>
              <a:spcPct val="20000"/>
            </a:spcAft>
            <a:buChar char="••"/>
          </a:pPr>
          <a:r>
            <a:rPr lang="en-GB" sz="1800" kern="1200" dirty="0" smtClean="0"/>
            <a:t>Technical Annex for the ITS-90 and </a:t>
          </a:r>
          <a:r>
            <a:rPr lang="en-GB" sz="1800" i="1" kern="1200" dirty="0" smtClean="0"/>
            <a:t>T</a:t>
          </a:r>
          <a:r>
            <a:rPr lang="en-GB" sz="1800" kern="1200" dirty="0" smtClean="0"/>
            <a:t>-</a:t>
          </a:r>
          <a:r>
            <a:rPr lang="en-GB" sz="1800" i="1" kern="1200" noProof="0" dirty="0" smtClean="0"/>
            <a:t>T</a:t>
          </a:r>
          <a:r>
            <a:rPr lang="en-GB" sz="1800" i="0" kern="1200" baseline="-25000" noProof="0" dirty="0" smtClean="0"/>
            <a:t>90</a:t>
          </a:r>
          <a:r>
            <a:rPr lang="en-GB" sz="1800" kern="1200" dirty="0" smtClean="0"/>
            <a:t>  together with </a:t>
          </a:r>
          <a:r>
            <a:rPr lang="en-GB" sz="1800" i="1" kern="1200" dirty="0" smtClean="0"/>
            <a:t>u</a:t>
          </a:r>
          <a:r>
            <a:rPr lang="en-GB" sz="1800" kern="1200" dirty="0" smtClean="0"/>
            <a:t>(</a:t>
          </a:r>
          <a:r>
            <a:rPr lang="en-GB" sz="1800" i="1" kern="1200" dirty="0" smtClean="0"/>
            <a:t>T</a:t>
          </a:r>
          <a:r>
            <a:rPr lang="en-GB" sz="1800" kern="1200" dirty="0" smtClean="0"/>
            <a:t>-</a:t>
          </a:r>
          <a:r>
            <a:rPr lang="en-GB" sz="1800" i="1" kern="1200" noProof="0" dirty="0" smtClean="0"/>
            <a:t>T</a:t>
          </a:r>
          <a:r>
            <a:rPr lang="en-GB" sz="1800" i="0" kern="1200" baseline="-25000" noProof="0" dirty="0" smtClean="0"/>
            <a:t>90</a:t>
          </a:r>
          <a:r>
            <a:rPr lang="en-GB" sz="1800" kern="1200" dirty="0" smtClean="0"/>
            <a:t>)</a:t>
          </a:r>
          <a:endParaRPr lang="en-GB" sz="1800" kern="1200" dirty="0"/>
        </a:p>
        <a:p>
          <a:pPr marL="57150" lvl="1" indent="-57150" algn="l" defTabSz="177800">
            <a:lnSpc>
              <a:spcPct val="90000"/>
            </a:lnSpc>
            <a:spcBef>
              <a:spcPct val="0"/>
            </a:spcBef>
            <a:spcAft>
              <a:spcPct val="20000"/>
            </a:spcAft>
            <a:buChar char="••"/>
          </a:pPr>
          <a:endParaRPr lang="en-GB" sz="400" kern="1200" dirty="0"/>
        </a:p>
      </dsp:txBody>
      <dsp:txXfrm>
        <a:off x="0" y="3305826"/>
        <a:ext cx="8382000" cy="19399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0093F-257E-4039-9B81-FE70B8D0F360}">
      <dsp:nvSpPr>
        <dsp:cNvPr id="0" name=""/>
        <dsp:cNvSpPr/>
      </dsp:nvSpPr>
      <dsp:spPr>
        <a:xfrm>
          <a:off x="0" y="67595"/>
          <a:ext cx="7924800" cy="59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noProof="0" dirty="0" smtClean="0"/>
            <a:t>Isotopic composition and corrections for the TPW</a:t>
          </a:r>
          <a:endParaRPr lang="en-GB" sz="2400" kern="1200" noProof="0" dirty="0"/>
        </a:p>
      </dsp:txBody>
      <dsp:txXfrm>
        <a:off x="28938" y="96533"/>
        <a:ext cx="7866924" cy="534924"/>
      </dsp:txXfrm>
    </dsp:sp>
    <dsp:sp modelId="{A1EA9948-4CF4-4731-8AC8-B67CA5A10069}">
      <dsp:nvSpPr>
        <dsp:cNvPr id="0" name=""/>
        <dsp:cNvSpPr/>
      </dsp:nvSpPr>
      <dsp:spPr>
        <a:xfrm>
          <a:off x="0" y="731258"/>
          <a:ext cx="7924800" cy="99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noProof="0" dirty="0" smtClean="0"/>
            <a:t>Vienna Standard Mean Ocean Water (V-SMOW)</a:t>
          </a:r>
          <a:endParaRPr lang="en-GB" sz="1800" kern="1200" noProof="0" dirty="0"/>
        </a:p>
        <a:p>
          <a:pPr marL="171450" lvl="1" indent="-171450" algn="l" defTabSz="800100">
            <a:lnSpc>
              <a:spcPct val="90000"/>
            </a:lnSpc>
            <a:spcBef>
              <a:spcPct val="0"/>
            </a:spcBef>
            <a:spcAft>
              <a:spcPct val="20000"/>
            </a:spcAft>
            <a:buChar char="••"/>
          </a:pPr>
          <a:r>
            <a:rPr lang="en-GB" sz="1800" i="1" kern="1200" noProof="0" dirty="0" smtClean="0"/>
            <a:t>T</a:t>
          </a:r>
          <a:r>
            <a:rPr lang="en-GB" sz="1800" kern="1200" baseline="-25000" noProof="0" dirty="0" smtClean="0"/>
            <a:t>meas</a:t>
          </a:r>
          <a:r>
            <a:rPr lang="en-GB" sz="1800" kern="1200" noProof="0" dirty="0" smtClean="0"/>
            <a:t> = </a:t>
          </a:r>
          <a:r>
            <a:rPr lang="en-GB" sz="1800" i="1" kern="1200" noProof="0" dirty="0" smtClean="0"/>
            <a:t>T</a:t>
          </a:r>
          <a:r>
            <a:rPr lang="en-GB" sz="1800" kern="1200" baseline="-25000" noProof="0" dirty="0" smtClean="0"/>
            <a:t>90</a:t>
          </a:r>
          <a:r>
            <a:rPr lang="en-GB" sz="1800" kern="1200" noProof="0" dirty="0" smtClean="0"/>
            <a:t>(TPW) + </a:t>
          </a:r>
          <a:r>
            <a:rPr lang="en-GB" sz="1800" i="1" kern="1200" noProof="0" dirty="0" smtClean="0"/>
            <a:t>A</a:t>
          </a:r>
          <a:r>
            <a:rPr lang="en-GB" sz="1800" kern="1200" noProof="0" dirty="0" smtClean="0"/>
            <a:t>(D) </a:t>
          </a:r>
          <a:r>
            <a:rPr lang="en-GB" sz="1800" kern="1200" noProof="0" dirty="0" smtClean="0">
              <a:sym typeface="Symbol"/>
            </a:rPr>
            <a:t>D + </a:t>
          </a:r>
          <a:r>
            <a:rPr lang="en-GB" sz="1800" i="1" kern="1200" noProof="0" dirty="0" smtClean="0">
              <a:sym typeface="Symbol"/>
            </a:rPr>
            <a:t>A</a:t>
          </a:r>
          <a:r>
            <a:rPr lang="en-GB" sz="1800" kern="1200" noProof="0" dirty="0" smtClean="0">
              <a:sym typeface="Symbol"/>
            </a:rPr>
            <a:t>(</a:t>
          </a:r>
          <a:r>
            <a:rPr lang="en-GB" sz="1800" kern="1200" baseline="30000" noProof="0" dirty="0" smtClean="0">
              <a:sym typeface="Symbol"/>
            </a:rPr>
            <a:t>17</a:t>
          </a:r>
          <a:r>
            <a:rPr lang="en-GB" sz="1800" kern="1200" noProof="0" dirty="0" smtClean="0">
              <a:sym typeface="Symbol"/>
            </a:rPr>
            <a:t>O) </a:t>
          </a:r>
          <a:r>
            <a:rPr lang="en-GB" sz="1800" kern="1200" baseline="30000" noProof="0" dirty="0" smtClean="0">
              <a:sym typeface="Symbol"/>
            </a:rPr>
            <a:t>17</a:t>
          </a:r>
          <a:r>
            <a:rPr lang="en-GB" sz="1800" kern="1200" noProof="0" dirty="0" smtClean="0">
              <a:sym typeface="Symbol"/>
            </a:rPr>
            <a:t>O + </a:t>
          </a:r>
          <a:r>
            <a:rPr lang="en-GB" sz="1800" i="1" kern="1200" noProof="0" dirty="0" smtClean="0">
              <a:sym typeface="Symbol"/>
            </a:rPr>
            <a:t>A</a:t>
          </a:r>
          <a:r>
            <a:rPr lang="en-GB" sz="1800" kern="1200" noProof="0" dirty="0" smtClean="0">
              <a:sym typeface="Symbol"/>
            </a:rPr>
            <a:t>(</a:t>
          </a:r>
          <a:r>
            <a:rPr lang="en-GB" sz="1800" kern="1200" baseline="30000" noProof="0" dirty="0" smtClean="0">
              <a:sym typeface="Symbol"/>
            </a:rPr>
            <a:t>18</a:t>
          </a:r>
          <a:r>
            <a:rPr lang="en-GB" sz="1800" kern="1200" noProof="0" dirty="0" smtClean="0">
              <a:sym typeface="Symbol"/>
            </a:rPr>
            <a:t>O) </a:t>
          </a:r>
          <a:r>
            <a:rPr lang="en-GB" sz="1800" kern="1200" baseline="30000" noProof="0" dirty="0" smtClean="0">
              <a:sym typeface="Symbol"/>
            </a:rPr>
            <a:t>18</a:t>
          </a:r>
          <a:r>
            <a:rPr lang="en-GB" sz="1800" kern="1200" noProof="0" dirty="0" smtClean="0">
              <a:sym typeface="Symbol"/>
            </a:rPr>
            <a:t>O</a:t>
          </a:r>
          <a:endParaRPr lang="en-GB" sz="1800" kern="1200" noProof="0" dirty="0"/>
        </a:p>
        <a:p>
          <a:pPr marL="171450" lvl="1" indent="-171450" algn="l" defTabSz="800100">
            <a:lnSpc>
              <a:spcPct val="90000"/>
            </a:lnSpc>
            <a:spcBef>
              <a:spcPct val="0"/>
            </a:spcBef>
            <a:spcAft>
              <a:spcPct val="20000"/>
            </a:spcAft>
            <a:buChar char="••"/>
          </a:pPr>
          <a:r>
            <a:rPr lang="en-GB" sz="1800" kern="1200" noProof="0" dirty="0" smtClean="0">
              <a:sym typeface="Symbol"/>
            </a:rPr>
            <a:t> </a:t>
          </a:r>
          <a:r>
            <a:rPr lang="en-GB" sz="1800" i="1" kern="1200" noProof="0" dirty="0" smtClean="0">
              <a:sym typeface="Symbol"/>
            </a:rPr>
            <a:t>u</a:t>
          </a:r>
          <a:r>
            <a:rPr lang="en-GB" sz="1800" kern="1200" baseline="-25000" noProof="0" dirty="0" smtClean="0">
              <a:sym typeface="Symbol"/>
            </a:rPr>
            <a:t>max</a:t>
          </a:r>
          <a:r>
            <a:rPr lang="en-GB" sz="1800" kern="1200" noProof="0" dirty="0" smtClean="0">
              <a:sym typeface="Symbol"/>
            </a:rPr>
            <a:t>(</a:t>
          </a:r>
          <a:r>
            <a:rPr lang="en-GB" sz="1800" i="1" kern="1200" noProof="0" dirty="0" smtClean="0"/>
            <a:t>T</a:t>
          </a:r>
          <a:r>
            <a:rPr lang="en-GB" sz="1800" kern="1200" baseline="-25000" noProof="0" dirty="0" smtClean="0"/>
            <a:t>meas</a:t>
          </a:r>
          <a:r>
            <a:rPr lang="en-GB" sz="1800" kern="1200" noProof="0" dirty="0" smtClean="0">
              <a:sym typeface="Symbol"/>
            </a:rPr>
            <a:t> – </a:t>
          </a:r>
          <a:r>
            <a:rPr lang="en-GB" sz="1800" i="1" kern="1200" noProof="0" dirty="0" smtClean="0"/>
            <a:t>T</a:t>
          </a:r>
          <a:r>
            <a:rPr lang="en-GB" sz="1800" kern="1200" baseline="-25000" noProof="0" dirty="0" smtClean="0"/>
            <a:t>90</a:t>
          </a:r>
          <a:r>
            <a:rPr lang="en-GB" sz="1800" kern="1200" noProof="0" dirty="0" smtClean="0">
              <a:sym typeface="Symbol"/>
            </a:rPr>
            <a:t>) &lt; 5 K </a:t>
          </a:r>
          <a:endParaRPr lang="en-GB" sz="1800" kern="1200" noProof="0" dirty="0"/>
        </a:p>
      </dsp:txBody>
      <dsp:txXfrm>
        <a:off x="0" y="731258"/>
        <a:ext cx="7924800" cy="995939"/>
      </dsp:txXfrm>
    </dsp:sp>
    <dsp:sp modelId="{83F4809E-07B0-44EB-87A8-314DC4B25588}">
      <dsp:nvSpPr>
        <dsp:cNvPr id="0" name=""/>
        <dsp:cNvSpPr/>
      </dsp:nvSpPr>
      <dsp:spPr>
        <a:xfrm>
          <a:off x="0" y="1709616"/>
          <a:ext cx="7924800" cy="6271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noProof="0" dirty="0" smtClean="0"/>
            <a:t>Isotopic composition and corrections for Neon</a:t>
          </a:r>
          <a:endParaRPr lang="en-GB" sz="2400" kern="1200" noProof="0" dirty="0"/>
        </a:p>
      </dsp:txBody>
      <dsp:txXfrm>
        <a:off x="30617" y="1740233"/>
        <a:ext cx="7863566" cy="565953"/>
      </dsp:txXfrm>
    </dsp:sp>
    <dsp:sp modelId="{3E5CA369-E8A2-47D7-B3A9-5E831FD08196}">
      <dsp:nvSpPr>
        <dsp:cNvPr id="0" name=""/>
        <dsp:cNvSpPr/>
      </dsp:nvSpPr>
      <dsp:spPr>
        <a:xfrm>
          <a:off x="0" y="2454272"/>
          <a:ext cx="7924800" cy="949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noProof="0" dirty="0" smtClean="0"/>
            <a:t>IUPAC (International Union of Pure and Applied Chemistry) Composition</a:t>
          </a:r>
          <a:endParaRPr lang="en-GB" sz="1800" kern="1200" noProof="0" dirty="0"/>
        </a:p>
        <a:p>
          <a:pPr marL="171450" lvl="1" indent="-171450" algn="l" defTabSz="800100">
            <a:lnSpc>
              <a:spcPct val="90000"/>
            </a:lnSpc>
            <a:spcBef>
              <a:spcPct val="0"/>
            </a:spcBef>
            <a:spcAft>
              <a:spcPct val="20000"/>
            </a:spcAft>
            <a:buChar char="••"/>
          </a:pPr>
          <a:r>
            <a:rPr lang="en-GB" sz="1800" i="1" kern="1200" noProof="0" dirty="0" smtClean="0"/>
            <a:t>T</a:t>
          </a:r>
          <a:r>
            <a:rPr lang="en-GB" sz="1800" kern="1200" baseline="-25000" noProof="0" dirty="0" smtClean="0"/>
            <a:t>meas</a:t>
          </a:r>
          <a:r>
            <a:rPr lang="en-GB" sz="1800" kern="1200" noProof="0" dirty="0" smtClean="0"/>
            <a:t> = </a:t>
          </a:r>
          <a:r>
            <a:rPr lang="en-GB" sz="1800" i="1" kern="1200" noProof="0" dirty="0" smtClean="0"/>
            <a:t>T</a:t>
          </a:r>
          <a:r>
            <a:rPr lang="en-GB" sz="1800" kern="1200" baseline="-25000" noProof="0" dirty="0" smtClean="0"/>
            <a:t>90</a:t>
          </a:r>
          <a:r>
            <a:rPr lang="en-GB" sz="1800" kern="1200" noProof="0" dirty="0" smtClean="0"/>
            <a:t>(Ne TP) + </a:t>
          </a:r>
          <a:r>
            <a:rPr lang="en-GB" sz="1800" i="1" kern="1200" noProof="0" dirty="0" smtClean="0"/>
            <a:t>k</a:t>
          </a:r>
          <a:r>
            <a:rPr lang="en-GB" sz="1800" kern="1200" baseline="-25000" noProof="0" dirty="0" smtClean="0"/>
            <a:t>0</a:t>
          </a:r>
          <a:r>
            <a:rPr lang="en-GB" sz="1800" kern="1200" noProof="0" dirty="0" smtClean="0"/>
            <a:t> + </a:t>
          </a:r>
          <a:r>
            <a:rPr lang="en-GB" sz="1800" i="1" kern="1200" noProof="0" dirty="0" smtClean="0"/>
            <a:t>k</a:t>
          </a:r>
          <a:r>
            <a:rPr lang="en-GB" sz="1800" kern="1200" baseline="-25000" noProof="0" dirty="0" smtClean="0"/>
            <a:t>1</a:t>
          </a:r>
          <a:r>
            <a:rPr lang="en-GB" sz="1800" kern="1200" noProof="0" dirty="0" smtClean="0"/>
            <a:t> (</a:t>
          </a:r>
          <a:r>
            <a:rPr lang="en-GB" sz="1800" kern="1200" baseline="30000" noProof="0" dirty="0" smtClean="0"/>
            <a:t>22</a:t>
          </a:r>
          <a:r>
            <a:rPr lang="en-GB" sz="1800" i="1" kern="1200" noProof="0" dirty="0" smtClean="0"/>
            <a:t>x</a:t>
          </a:r>
          <a:r>
            <a:rPr lang="en-GB" sz="1800" kern="1200" noProof="0" dirty="0" smtClean="0"/>
            <a:t> + </a:t>
          </a:r>
          <a:r>
            <a:rPr lang="en-GB" sz="1800" kern="1200" baseline="30000" noProof="0" dirty="0" smtClean="0"/>
            <a:t>21</a:t>
          </a:r>
          <a:r>
            <a:rPr lang="en-GB" sz="1800" i="1" kern="1200" noProof="0" dirty="0" smtClean="0"/>
            <a:t>x</a:t>
          </a:r>
          <a:r>
            <a:rPr lang="en-GB" sz="1800" kern="1200" noProof="0" dirty="0" smtClean="0"/>
            <a:t>/2) + </a:t>
          </a:r>
          <a:r>
            <a:rPr lang="en-GB" sz="1800" i="1" kern="1200" noProof="0" dirty="0" smtClean="0"/>
            <a:t>k</a:t>
          </a:r>
          <a:r>
            <a:rPr lang="en-GB" sz="1800" kern="1200" baseline="-25000" noProof="0" dirty="0" smtClean="0"/>
            <a:t>2</a:t>
          </a:r>
          <a:r>
            <a:rPr lang="en-GB" sz="1800" kern="1200" noProof="0" dirty="0" smtClean="0"/>
            <a:t> (</a:t>
          </a:r>
          <a:r>
            <a:rPr lang="en-GB" sz="1800" kern="1200" baseline="30000" noProof="0" dirty="0" smtClean="0"/>
            <a:t>22</a:t>
          </a:r>
          <a:r>
            <a:rPr lang="en-GB" sz="1800" i="1" kern="1200" noProof="0" dirty="0" smtClean="0"/>
            <a:t>x</a:t>
          </a:r>
          <a:r>
            <a:rPr lang="en-GB" sz="1800" kern="1200" noProof="0" dirty="0" smtClean="0"/>
            <a:t> + </a:t>
          </a:r>
          <a:r>
            <a:rPr lang="en-GB" sz="1800" kern="1200" baseline="30000" noProof="0" dirty="0" smtClean="0"/>
            <a:t>21</a:t>
          </a:r>
          <a:r>
            <a:rPr lang="en-GB" sz="1800" i="1" kern="1200" noProof="0" dirty="0" smtClean="0"/>
            <a:t>x</a:t>
          </a:r>
          <a:r>
            <a:rPr lang="en-GB" sz="1800" kern="1200" noProof="0" dirty="0" smtClean="0"/>
            <a:t>/2)</a:t>
          </a:r>
          <a:r>
            <a:rPr lang="en-GB" sz="1800" kern="1200" baseline="30000" noProof="0" dirty="0" smtClean="0"/>
            <a:t>2</a:t>
          </a:r>
          <a:endParaRPr lang="en-GB" sz="1800" kern="1200" baseline="30000" noProof="0" dirty="0"/>
        </a:p>
        <a:p>
          <a:pPr marL="171450" lvl="1" indent="-171450" algn="l" defTabSz="800100">
            <a:lnSpc>
              <a:spcPct val="90000"/>
            </a:lnSpc>
            <a:spcBef>
              <a:spcPct val="0"/>
            </a:spcBef>
            <a:spcAft>
              <a:spcPct val="20000"/>
            </a:spcAft>
            <a:buChar char="••"/>
          </a:pPr>
          <a:r>
            <a:rPr lang="en-GB" sz="1800" i="1" kern="1200" noProof="0" dirty="0" smtClean="0">
              <a:sym typeface="Symbol"/>
            </a:rPr>
            <a:t>u</a:t>
          </a:r>
          <a:r>
            <a:rPr lang="en-GB" sz="1800" kern="1200" baseline="-25000" noProof="0" dirty="0" smtClean="0">
              <a:sym typeface="Symbol"/>
            </a:rPr>
            <a:t>max</a:t>
          </a:r>
          <a:r>
            <a:rPr lang="en-GB" sz="1800" kern="1200" noProof="0" dirty="0" smtClean="0">
              <a:sym typeface="Symbol"/>
            </a:rPr>
            <a:t>(</a:t>
          </a:r>
          <a:r>
            <a:rPr lang="en-GB" sz="1800" i="1" kern="1200" noProof="0" dirty="0" smtClean="0"/>
            <a:t>T</a:t>
          </a:r>
          <a:r>
            <a:rPr lang="en-GB" sz="1800" kern="1200" baseline="-25000" noProof="0" dirty="0" smtClean="0"/>
            <a:t>meas</a:t>
          </a:r>
          <a:r>
            <a:rPr lang="en-GB" sz="1800" kern="1200" noProof="0" dirty="0" smtClean="0">
              <a:sym typeface="Symbol"/>
            </a:rPr>
            <a:t> – </a:t>
          </a:r>
          <a:r>
            <a:rPr lang="en-GB" sz="1800" i="1" kern="1200" noProof="0" dirty="0" smtClean="0"/>
            <a:t>T</a:t>
          </a:r>
          <a:r>
            <a:rPr lang="en-GB" sz="1800" kern="1200" baseline="-25000" noProof="0" dirty="0" smtClean="0"/>
            <a:t>90</a:t>
          </a:r>
          <a:r>
            <a:rPr lang="en-GB" sz="1800" kern="1200" noProof="0" dirty="0" smtClean="0">
              <a:sym typeface="Symbol"/>
            </a:rPr>
            <a:t>) &lt; 5 K </a:t>
          </a:r>
          <a:endParaRPr lang="en-GB" sz="1800" kern="1200" baseline="30000" noProof="0" dirty="0"/>
        </a:p>
      </dsp:txBody>
      <dsp:txXfrm>
        <a:off x="0" y="2454272"/>
        <a:ext cx="7924800" cy="949330"/>
      </dsp:txXfrm>
    </dsp:sp>
    <dsp:sp modelId="{F3187035-AFEB-4EA3-9787-1DD37E3C6F59}">
      <dsp:nvSpPr>
        <dsp:cNvPr id="0" name=""/>
        <dsp:cNvSpPr/>
      </dsp:nvSpPr>
      <dsp:spPr>
        <a:xfrm>
          <a:off x="0" y="3479811"/>
          <a:ext cx="7924800" cy="6095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noProof="0" dirty="0" smtClean="0"/>
            <a:t>Isotopic composition and corrections for Hydrogen</a:t>
          </a:r>
          <a:endParaRPr lang="en-GB" sz="2400" kern="1200" noProof="0" dirty="0"/>
        </a:p>
      </dsp:txBody>
      <dsp:txXfrm>
        <a:off x="29758" y="3509569"/>
        <a:ext cx="7865284" cy="550076"/>
      </dsp:txXfrm>
    </dsp:sp>
    <dsp:sp modelId="{8053DDB9-D4C0-4B9A-845D-9E6F8C6FA443}">
      <dsp:nvSpPr>
        <dsp:cNvPr id="0" name=""/>
        <dsp:cNvSpPr/>
      </dsp:nvSpPr>
      <dsp:spPr>
        <a:xfrm>
          <a:off x="0" y="4146482"/>
          <a:ext cx="7924800" cy="1009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noProof="0" dirty="0" smtClean="0"/>
            <a:t>Standard Light Antarctic Precipitation (SLAP)</a:t>
          </a:r>
          <a:endParaRPr lang="en-GB" sz="1800" kern="1200" noProof="0" dirty="0"/>
        </a:p>
        <a:p>
          <a:pPr marL="171450" lvl="1" indent="-171450" algn="l" defTabSz="800100">
            <a:lnSpc>
              <a:spcPct val="90000"/>
            </a:lnSpc>
            <a:spcBef>
              <a:spcPct val="0"/>
            </a:spcBef>
            <a:spcAft>
              <a:spcPct val="20000"/>
            </a:spcAft>
            <a:buChar char="••"/>
          </a:pPr>
          <a:r>
            <a:rPr lang="en-GB" sz="1800" i="1" kern="1200" noProof="0" dirty="0" smtClean="0"/>
            <a:t>T</a:t>
          </a:r>
          <a:r>
            <a:rPr lang="en-GB" sz="1800" kern="1200" baseline="-25000" noProof="0" dirty="0" smtClean="0"/>
            <a:t>meas</a:t>
          </a:r>
          <a:r>
            <a:rPr lang="en-GB" sz="1800" kern="1200" noProof="0" dirty="0" smtClean="0"/>
            <a:t> = </a:t>
          </a:r>
          <a:r>
            <a:rPr lang="en-GB" sz="1800" i="1" kern="1200" noProof="0" dirty="0" smtClean="0"/>
            <a:t>T</a:t>
          </a:r>
          <a:r>
            <a:rPr lang="en-GB" sz="1800" kern="1200" baseline="-25000" noProof="0" dirty="0" smtClean="0"/>
            <a:t>90</a:t>
          </a:r>
          <a:r>
            <a:rPr lang="en-GB" sz="1800" kern="1200" noProof="0" dirty="0" smtClean="0"/>
            <a:t>(e-H</a:t>
          </a:r>
          <a:r>
            <a:rPr lang="en-GB" sz="1800" kern="1200" baseline="-25000" noProof="0" dirty="0" smtClean="0"/>
            <a:t>2</a:t>
          </a:r>
          <a:r>
            <a:rPr lang="en-GB" sz="1800" kern="1200" noProof="0" dirty="0" smtClean="0"/>
            <a:t> TP) + </a:t>
          </a:r>
          <a:r>
            <a:rPr lang="en-GB" sz="1800" i="1" kern="1200" noProof="0" dirty="0" smtClean="0"/>
            <a:t>k</a:t>
          </a:r>
          <a:r>
            <a:rPr lang="en-GB" sz="1800" kern="1200" baseline="-25000" noProof="0" dirty="0" smtClean="0"/>
            <a:t>D </a:t>
          </a:r>
          <a:r>
            <a:rPr lang="en-GB" sz="1800" kern="1200" noProof="0" dirty="0" smtClean="0"/>
            <a:t>(</a:t>
          </a:r>
          <a:r>
            <a:rPr lang="en-GB" sz="1800" i="1" kern="1200" noProof="0" dirty="0" smtClean="0"/>
            <a:t>x </a:t>
          </a:r>
          <a:r>
            <a:rPr lang="en-GB" sz="1800" kern="1200" noProof="0" dirty="0" smtClean="0"/>
            <a:t>- </a:t>
          </a:r>
          <a:r>
            <a:rPr lang="en-GB" sz="1800" i="1" kern="1200" noProof="0" dirty="0" smtClean="0"/>
            <a:t>x</a:t>
          </a:r>
          <a:r>
            <a:rPr lang="en-GB" sz="1800" kern="1200" baseline="-25000" noProof="0" dirty="0" smtClean="0"/>
            <a:t>0</a:t>
          </a:r>
          <a:r>
            <a:rPr lang="en-GB" sz="1800" kern="1200" noProof="0" dirty="0" smtClean="0"/>
            <a:t>)</a:t>
          </a:r>
          <a:endParaRPr lang="en-GB" sz="1800" kern="1200" noProof="0" dirty="0"/>
        </a:p>
        <a:p>
          <a:pPr marL="171450" lvl="1" indent="-171450" algn="l" defTabSz="800100">
            <a:lnSpc>
              <a:spcPct val="90000"/>
            </a:lnSpc>
            <a:spcBef>
              <a:spcPct val="0"/>
            </a:spcBef>
            <a:spcAft>
              <a:spcPct val="20000"/>
            </a:spcAft>
            <a:buChar char="••"/>
          </a:pPr>
          <a:r>
            <a:rPr lang="en-GB" sz="1800" i="1" kern="1200" noProof="0" dirty="0" smtClean="0">
              <a:sym typeface="Symbol"/>
            </a:rPr>
            <a:t>u</a:t>
          </a:r>
          <a:r>
            <a:rPr lang="en-GB" sz="1800" kern="1200" baseline="-25000" noProof="0" dirty="0" smtClean="0">
              <a:sym typeface="Symbol"/>
            </a:rPr>
            <a:t>max</a:t>
          </a:r>
          <a:r>
            <a:rPr lang="en-GB" sz="1800" kern="1200" noProof="0" dirty="0" smtClean="0">
              <a:sym typeface="Symbol"/>
            </a:rPr>
            <a:t>(</a:t>
          </a:r>
          <a:r>
            <a:rPr lang="en-GB" sz="1800" i="1" kern="1200" noProof="0" dirty="0" smtClean="0"/>
            <a:t>T</a:t>
          </a:r>
          <a:r>
            <a:rPr lang="en-GB" sz="1800" kern="1200" baseline="-25000" noProof="0" dirty="0" smtClean="0"/>
            <a:t>meas</a:t>
          </a:r>
          <a:r>
            <a:rPr lang="en-GB" sz="1800" kern="1200" noProof="0" dirty="0" smtClean="0">
              <a:sym typeface="Symbol"/>
            </a:rPr>
            <a:t> – </a:t>
          </a:r>
          <a:r>
            <a:rPr lang="en-GB" sz="1800" i="1" kern="1200" noProof="0" dirty="0" smtClean="0"/>
            <a:t>T</a:t>
          </a:r>
          <a:r>
            <a:rPr lang="en-GB" sz="1800" kern="1200" baseline="-25000" noProof="0" dirty="0" smtClean="0"/>
            <a:t>90</a:t>
          </a:r>
          <a:r>
            <a:rPr lang="en-GB" sz="1800" kern="1200" noProof="0" dirty="0" smtClean="0">
              <a:sym typeface="Symbol"/>
            </a:rPr>
            <a:t>) &lt; 20 K </a:t>
          </a:r>
          <a:endParaRPr lang="en-GB" sz="1800" kern="1200" noProof="0" dirty="0"/>
        </a:p>
      </dsp:txBody>
      <dsp:txXfrm>
        <a:off x="0" y="4146482"/>
        <a:ext cx="7924800" cy="10097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EB4D1BA5-31A3-4BB1-BE48-3E6D5970661C}" type="datetimeFigureOut">
              <a:rPr lang="de-DE" smtClean="0"/>
              <a:pPr/>
              <a:t>14.06.2016</a:t>
            </a:fld>
            <a:endParaRPr lang="de-DE"/>
          </a:p>
        </p:txBody>
      </p:sp>
      <p:sp>
        <p:nvSpPr>
          <p:cNvPr id="4" name="Fußzeilenplatzhalt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3471D23A-B0A3-447B-83C1-4A1AAF806D1C}" type="slidenum">
              <a:rPr lang="de-DE" smtClean="0"/>
              <a:pPr/>
              <a:t>‹#›</a:t>
            </a:fld>
            <a:endParaRPr lang="de-DE"/>
          </a:p>
        </p:txBody>
      </p:sp>
    </p:spTree>
    <p:extLst>
      <p:ext uri="{BB962C8B-B14F-4D97-AF65-F5344CB8AC3E}">
        <p14:creationId xmlns:p14="http://schemas.microsoft.com/office/powerpoint/2010/main" val="3090746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i="0" u="none"/>
            </a:lvl1pPr>
          </a:lstStyle>
          <a:p>
            <a:pPr>
              <a:defRPr/>
            </a:pPr>
            <a:endParaRPr lang="de-DE" dirty="0"/>
          </a:p>
        </p:txBody>
      </p:sp>
      <p:sp>
        <p:nvSpPr>
          <p:cNvPr id="3" name="Datumsplatzhalt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i="0" u="none"/>
            </a:lvl1pPr>
          </a:lstStyle>
          <a:p>
            <a:pPr>
              <a:defRPr/>
            </a:pPr>
            <a:fld id="{1EF41E26-DC1D-439C-ACCE-EBDD7CDF6190}" type="datetimeFigureOut">
              <a:rPr lang="de-DE"/>
              <a:pPr>
                <a:defRPr/>
              </a:pPr>
              <a:t>14.06.2016</a:t>
            </a:fld>
            <a:endParaRPr lang="de-DE" dirty="0"/>
          </a:p>
        </p:txBody>
      </p:sp>
      <p:sp>
        <p:nvSpPr>
          <p:cNvPr id="4" name="Folienbildplatzhalt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i="0" u="none"/>
            </a:lvl1pPr>
          </a:lstStyle>
          <a:p>
            <a:pPr>
              <a:defRPr/>
            </a:pPr>
            <a:endParaRPr lang="de-DE" dirty="0"/>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i="0" u="none"/>
            </a:lvl1pPr>
          </a:lstStyle>
          <a:p>
            <a:pPr>
              <a:defRPr/>
            </a:pPr>
            <a:fld id="{113DBF06-50FB-4DC6-B9F3-11460BCF7327}" type="slidenum">
              <a:rPr lang="de-DE"/>
              <a:pPr>
                <a:defRPr/>
              </a:pPr>
              <a:t>‹#›</a:t>
            </a:fld>
            <a:endParaRPr lang="de-DE" dirty="0"/>
          </a:p>
        </p:txBody>
      </p:sp>
    </p:spTree>
    <p:extLst>
      <p:ext uri="{BB962C8B-B14F-4D97-AF65-F5344CB8AC3E}">
        <p14:creationId xmlns:p14="http://schemas.microsoft.com/office/powerpoint/2010/main" val="2983179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4" name="Picture 8" descr="logo_oh"/>
          <p:cNvPicPr>
            <a:picLocks noChangeAspect="1" noChangeArrowheads="1"/>
          </p:cNvPicPr>
          <p:nvPr userDrawn="1"/>
        </p:nvPicPr>
        <p:blipFill>
          <a:blip r:embed="rId3" cstate="print">
            <a:clrChange>
              <a:clrFrom>
                <a:srgbClr val="FFFFFF"/>
              </a:clrFrom>
              <a:clrTo>
                <a:srgbClr val="FFFFFF">
                  <a:alpha val="0"/>
                </a:srgbClr>
              </a:clrTo>
            </a:clrChange>
          </a:blip>
          <a:stretch>
            <a:fillRect/>
          </a:stretch>
        </p:blipFill>
        <p:spPr bwMode="auto">
          <a:xfrm>
            <a:off x="3685032" y="5867400"/>
            <a:ext cx="1752600" cy="827368"/>
          </a:xfrm>
          <a:prstGeom prst="rect">
            <a:avLst/>
          </a:prstGeom>
          <a:noFill/>
          <a:ln w="9525">
            <a:noFill/>
            <a:miter lim="800000"/>
            <a:headEnd/>
            <a:tailEnd/>
          </a:ln>
        </p:spPr>
      </p:pic>
      <p:sp>
        <p:nvSpPr>
          <p:cNvPr id="3074" name="Rectangle 2"/>
          <p:cNvSpPr>
            <a:spLocks noGrp="1" noChangeArrowheads="1"/>
          </p:cNvSpPr>
          <p:nvPr>
            <p:ph type="ctrTitle"/>
          </p:nvPr>
        </p:nvSpPr>
        <p:spPr bwMode="white">
          <a:xfrm>
            <a:off x="838200" y="4038600"/>
            <a:ext cx="5867400" cy="1143000"/>
          </a:xfrm>
        </p:spPr>
        <p:txBody>
          <a:bodyPr/>
          <a:lstStyle>
            <a:lvl1pPr algn="l">
              <a:defRPr sz="3200" b="1">
                <a:solidFill>
                  <a:schemeClr val="tx2"/>
                </a:solidFill>
                <a:latin typeface="+mj-lt"/>
              </a:defRPr>
            </a:lvl1pPr>
          </a:lstStyle>
          <a:p>
            <a:r>
              <a:rPr lang="en-AU" dirty="0"/>
              <a:t>Click to edit Master title style</a:t>
            </a:r>
          </a:p>
        </p:txBody>
      </p:sp>
      <p:sp>
        <p:nvSpPr>
          <p:cNvPr id="3075" name="Rectangle 3"/>
          <p:cNvSpPr>
            <a:spLocks noGrp="1" noChangeArrowheads="1"/>
          </p:cNvSpPr>
          <p:nvPr>
            <p:ph type="subTitle" idx="1"/>
          </p:nvPr>
        </p:nvSpPr>
        <p:spPr bwMode="white">
          <a:xfrm>
            <a:off x="838200" y="5334000"/>
            <a:ext cx="7315200" cy="381000"/>
          </a:xfrm>
        </p:spPr>
        <p:txBody>
          <a:bodyPr/>
          <a:lstStyle>
            <a:lvl1pPr marL="0" indent="0" algn="l">
              <a:buFont typeface="Wingdings" pitchFamily="2" charset="2"/>
              <a:buNone/>
              <a:defRPr sz="2400" b="0">
                <a:solidFill>
                  <a:schemeClr val="tx2"/>
                </a:solidFill>
              </a:defRPr>
            </a:lvl1pPr>
          </a:lstStyle>
          <a:p>
            <a:r>
              <a:rPr lang="en-AU"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7" name="Text Box 10"/>
          <p:cNvSpPr txBox="1">
            <a:spLocks noChangeArrowheads="1"/>
          </p:cNvSpPr>
          <p:nvPr userDrawn="1"/>
        </p:nvSpPr>
        <p:spPr bwMode="auto">
          <a:xfrm>
            <a:off x="381000" y="6515100"/>
            <a:ext cx="592138" cy="336550"/>
          </a:xfrm>
          <a:prstGeom prst="rect">
            <a:avLst/>
          </a:prstGeom>
          <a:noFill/>
          <a:ln w="9525">
            <a:noFill/>
            <a:miter lim="800000"/>
            <a:headEnd/>
            <a:tailEnd/>
          </a:ln>
          <a:effectLst/>
        </p:spPr>
        <p:txBody>
          <a:bodyPr wrap="none">
            <a:spAutoFit/>
          </a:bodyPr>
          <a:lstStyle/>
          <a:p>
            <a:pPr>
              <a:defRPr/>
            </a:pPr>
            <a:fld id="{75DCBAA1-C330-49BA-8692-4437450E30D7}" type="slidenum">
              <a:rPr lang="de-DE" sz="1600" i="0"/>
              <a:pPr>
                <a:defRPr/>
              </a:pPr>
              <a:t>‹#›</a:t>
            </a:fld>
            <a:endParaRPr lang="de-DE" sz="1600" i="0" dirty="0"/>
          </a:p>
        </p:txBody>
      </p:sp>
      <p:sp>
        <p:nvSpPr>
          <p:cNvPr id="8" name="Line 12"/>
          <p:cNvSpPr>
            <a:spLocks noChangeShapeType="1"/>
          </p:cNvSpPr>
          <p:nvPr userDrawn="1"/>
        </p:nvSpPr>
        <p:spPr bwMode="auto">
          <a:xfrm>
            <a:off x="0" y="6370638"/>
            <a:ext cx="9144000" cy="0"/>
          </a:xfrm>
          <a:prstGeom prst="line">
            <a:avLst/>
          </a:prstGeom>
          <a:noFill/>
          <a:ln w="6350">
            <a:solidFill>
              <a:srgbClr val="C0C0C0"/>
            </a:solidFill>
            <a:round/>
            <a:headEnd/>
            <a:tailEnd/>
          </a:ln>
          <a:effectLst/>
        </p:spPr>
        <p:txBody>
          <a:bodyPr/>
          <a:lstStyle/>
          <a:p>
            <a:pPr>
              <a:defRPr/>
            </a:pPr>
            <a:endParaRPr lang="de-DE" i="0" dirty="0"/>
          </a:p>
        </p:txBody>
      </p:sp>
      <p:sp>
        <p:nvSpPr>
          <p:cNvPr id="9" name="Rectangle 12"/>
          <p:cNvSpPr>
            <a:spLocks noGrp="1" noChangeArrowheads="1"/>
          </p:cNvSpPr>
          <p:nvPr userDrawn="1">
            <p:ph type="title"/>
          </p:nvPr>
        </p:nvSpPr>
        <p:spPr>
          <a:xfrm>
            <a:off x="304800" y="190500"/>
            <a:ext cx="8520112" cy="647700"/>
          </a:xfrm>
        </p:spPr>
        <p:txBody>
          <a:bodyPr/>
          <a:lstStyle>
            <a:lvl1pPr algn="l">
              <a:defRPr sz="2600" b="1">
                <a:solidFill>
                  <a:schemeClr val="bg1"/>
                </a:solidFill>
              </a:defRPr>
            </a:lvl1pPr>
          </a:lstStyle>
          <a:p>
            <a:pPr eaLnBrk="1" hangingPunct="1"/>
            <a:r>
              <a:rPr lang="de-DE" noProof="1" smtClean="0"/>
              <a:t>Sample Slide </a:t>
            </a:r>
            <a:r>
              <a:rPr lang="de-DE" noProof="1" smtClean="0">
                <a:sym typeface="Symbol" pitchFamily="18" charset="2"/>
              </a:rPr>
              <a:t></a:t>
            </a:r>
            <a:r>
              <a:rPr lang="de-DE" noProof="1" smtClean="0"/>
              <a:t> Bullet Points</a:t>
            </a:r>
            <a:endParaRPr lang="de-DE"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5148263" y="6858000"/>
            <a:ext cx="2133600" cy="476250"/>
          </a:xfrm>
          <a:prstGeom prst="rect">
            <a:avLst/>
          </a:prstGeom>
        </p:spPr>
        <p:txBody>
          <a:bodyPr/>
          <a:lstStyle>
            <a:lvl1pPr>
              <a:defRPr/>
            </a:lvl1pPr>
          </a:lstStyle>
          <a:p>
            <a:r>
              <a:rPr lang="de-DE" dirty="0"/>
              <a:t>26.05.2011</a:t>
            </a:r>
          </a:p>
        </p:txBody>
      </p:sp>
      <p:sp>
        <p:nvSpPr>
          <p:cNvPr id="8" name="Fußzeilenplatzhalter 7"/>
          <p:cNvSpPr>
            <a:spLocks noGrp="1"/>
          </p:cNvSpPr>
          <p:nvPr>
            <p:ph type="ftr" sz="quarter" idx="11"/>
          </p:nvPr>
        </p:nvSpPr>
        <p:spPr>
          <a:xfrm>
            <a:off x="0" y="6597650"/>
            <a:ext cx="3348038" cy="260350"/>
          </a:xfrm>
          <a:prstGeom prst="rect">
            <a:avLst/>
          </a:prstGeom>
        </p:spPr>
        <p:txBody>
          <a:bodyPr/>
          <a:lstStyle>
            <a:lvl1pPr>
              <a:defRPr/>
            </a:lvl1pPr>
          </a:lstStyle>
          <a:p>
            <a:r>
              <a:rPr lang="de-DE" dirty="0"/>
              <a:t>Kuratoriumstagung   26.05.2011   C. Gaiser</a:t>
            </a:r>
          </a:p>
        </p:txBody>
      </p:sp>
      <p:sp>
        <p:nvSpPr>
          <p:cNvPr id="9" name="Foliennummernplatzhalter 8"/>
          <p:cNvSpPr>
            <a:spLocks noGrp="1"/>
          </p:cNvSpPr>
          <p:nvPr>
            <p:ph type="sldNum" sz="quarter" idx="12"/>
          </p:nvPr>
        </p:nvSpPr>
        <p:spPr>
          <a:xfrm>
            <a:off x="7010400" y="6619875"/>
            <a:ext cx="2133600" cy="476250"/>
          </a:xfrm>
          <a:prstGeom prst="rect">
            <a:avLst/>
          </a:prstGeom>
        </p:spPr>
        <p:txBody>
          <a:bodyPr/>
          <a:lstStyle>
            <a:lvl1pPr>
              <a:defRPr/>
            </a:lvl1pPr>
          </a:lstStyle>
          <a:p>
            <a:fld id="{7DE1DE27-C12C-4EF4-B37F-660048B5A9FD}" type="slidenum">
              <a:rPr lang="de-DE"/>
              <a:pPr/>
              <a:t>‹#›</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pic>
        <p:nvPicPr>
          <p:cNvPr id="2050" name="Picture 2" descr="D:\_daten\dienstliches\2014\ppt\PPT_HG_Folie_02.png"/>
          <p:cNvPicPr>
            <a:picLocks noChangeAspect="1" noChangeArrowheads="1"/>
          </p:cNvPicPr>
          <p:nvPr userDrawn="1"/>
        </p:nvPicPr>
        <p:blipFill>
          <a:blip r:embed="rId2"/>
          <a:srcRect/>
          <a:stretch>
            <a:fillRect/>
          </a:stretch>
        </p:blipFill>
        <p:spPr bwMode="auto">
          <a:xfrm>
            <a:off x="2108" y="6281167"/>
            <a:ext cx="9144000" cy="184150"/>
          </a:xfrm>
          <a:prstGeom prst="rect">
            <a:avLst/>
          </a:prstGeom>
          <a:noFill/>
        </p:spPr>
      </p:pic>
      <p:sp>
        <p:nvSpPr>
          <p:cNvPr id="18" name="Textfeld 17"/>
          <p:cNvSpPr txBox="1"/>
          <p:nvPr userDrawn="1"/>
        </p:nvSpPr>
        <p:spPr>
          <a:xfrm>
            <a:off x="371475" y="6476999"/>
            <a:ext cx="8521005" cy="238125"/>
          </a:xfrm>
          <a:prstGeom prst="rect">
            <a:avLst/>
          </a:prstGeom>
          <a:noFill/>
        </p:spPr>
        <p:txBody>
          <a:bodyPr wrap="square" lIns="0" tIns="0" rIns="0" bIns="0" rtlCol="0" anchor="ctr"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latin typeface="Arial"/>
                <a:cs typeface="Arial"/>
              </a:rPr>
              <a:t>The new kelvin </a:t>
            </a:r>
            <a:r>
              <a:rPr lang="de-DE" sz="900" dirty="0" smtClean="0">
                <a:latin typeface="Arial"/>
                <a:cs typeface="Arial"/>
              </a:rPr>
              <a:t>							25 April 2016						</a:t>
            </a:r>
            <a:r>
              <a:rPr lang="de-DE" sz="900" baseline="0" dirty="0" smtClean="0">
                <a:latin typeface="Arial"/>
                <a:cs typeface="Arial"/>
              </a:rPr>
              <a:t>Page </a:t>
            </a:r>
            <a:fld id="{555BDF50-12B4-EA4D-AA07-4DCED531001B}" type="slidenum">
              <a:rPr lang="de-DE" sz="900" smtClean="0">
                <a:latin typeface="Arial"/>
                <a:cs typeface="Arial"/>
              </a:rPr>
              <a:pPr marL="0" marR="0" indent="0" algn="l" defTabSz="457200" rtl="0" eaLnBrk="1" fontAlgn="auto" latinLnBrk="0" hangingPunct="1">
                <a:lnSpc>
                  <a:spcPct val="100000"/>
                </a:lnSpc>
                <a:spcBef>
                  <a:spcPts val="0"/>
                </a:spcBef>
                <a:spcAft>
                  <a:spcPts val="0"/>
                </a:spcAft>
                <a:buClrTx/>
                <a:buSzTx/>
                <a:buFontTx/>
                <a:buNone/>
                <a:tabLst/>
                <a:defRPr/>
              </a:pPr>
              <a:t>‹#›</a:t>
            </a:fld>
            <a:r>
              <a:rPr lang="de-DE" sz="900" dirty="0" smtClean="0">
                <a:latin typeface="Arial"/>
                <a:cs typeface="Arial"/>
              </a:rPr>
              <a:t> </a:t>
            </a:r>
            <a:r>
              <a:rPr lang="de-DE" sz="900" dirty="0" err="1" smtClean="0">
                <a:latin typeface="Arial"/>
                <a:cs typeface="Arial"/>
              </a:rPr>
              <a:t>of</a:t>
            </a:r>
            <a:r>
              <a:rPr lang="de-DE" sz="900" dirty="0" smtClean="0">
                <a:latin typeface="Arial"/>
                <a:cs typeface="Arial"/>
              </a:rPr>
              <a:t> 18</a:t>
            </a:r>
            <a:endParaRPr lang="de-DE" sz="900" dirty="0">
              <a:latin typeface="Arial"/>
              <a:cs typeface="Arial"/>
            </a:endParaRPr>
          </a:p>
        </p:txBody>
      </p:sp>
      <p:sp>
        <p:nvSpPr>
          <p:cNvPr id="7" name="Rectangle 33"/>
          <p:cNvSpPr>
            <a:spLocks noChangeArrowheads="1"/>
          </p:cNvSpPr>
          <p:nvPr userDrawn="1"/>
        </p:nvSpPr>
        <p:spPr bwMode="invGray">
          <a:xfrm>
            <a:off x="763588" y="57150"/>
            <a:ext cx="8380412" cy="704850"/>
          </a:xfrm>
          <a:prstGeom prst="rect">
            <a:avLst/>
          </a:prstGeom>
          <a:solidFill>
            <a:srgbClr val="808080">
              <a:lumMod val="40000"/>
              <a:lumOff val="60000"/>
            </a:srgbClr>
          </a:solidFill>
          <a:ln w="9525">
            <a:noFill/>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pic>
        <p:nvPicPr>
          <p:cNvPr id="8" name="Grafik 17" descr="PTB-Logo-Intern.jpg"/>
          <p:cNvPicPr>
            <a:picLocks noChangeAspect="1"/>
          </p:cNvPicPr>
          <p:nvPr userDrawn="1"/>
        </p:nvPicPr>
        <p:blipFill>
          <a:blip r:embed="rId3" cstate="print"/>
          <a:srcRect/>
          <a:stretch>
            <a:fillRect/>
          </a:stretch>
        </p:blipFill>
        <p:spPr bwMode="auto">
          <a:xfrm>
            <a:off x="0" y="57150"/>
            <a:ext cx="1728000" cy="808761"/>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457200" y="1076325"/>
            <a:ext cx="8229600" cy="5095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6147" name="Rectangle 2"/>
          <p:cNvSpPr>
            <a:spLocks noGrp="1" noChangeArrowheads="1"/>
          </p:cNvSpPr>
          <p:nvPr>
            <p:ph type="title"/>
          </p:nvPr>
        </p:nvSpPr>
        <p:spPr bwMode="black">
          <a:xfrm>
            <a:off x="457200" y="1524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iming>
    <p:tnLst>
      <p:par>
        <p:cTn id="1" dur="indefinite" restart="never" nodeType="tmRoot"/>
      </p:par>
    </p:tnLst>
  </p:timing>
  <p:hf sldNum="0" hdr="0"/>
  <p:txStyles>
    <p:titleStyle>
      <a:lvl1pPr algn="r" rtl="0" eaLnBrk="0" fontAlgn="base" hangingPunct="0">
        <a:spcBef>
          <a:spcPct val="0"/>
        </a:spcBef>
        <a:spcAft>
          <a:spcPct val="0"/>
        </a:spcAft>
        <a:defRPr sz="3200">
          <a:solidFill>
            <a:schemeClr val="tx1"/>
          </a:solidFill>
          <a:latin typeface="Arial" charset="0"/>
          <a:ea typeface="+mj-ea"/>
          <a:cs typeface="+mj-cs"/>
        </a:defRPr>
      </a:lvl1pPr>
      <a:lvl2pPr algn="r" rtl="0" eaLnBrk="0" fontAlgn="base" hangingPunct="0">
        <a:spcBef>
          <a:spcPct val="0"/>
        </a:spcBef>
        <a:spcAft>
          <a:spcPct val="0"/>
        </a:spcAft>
        <a:defRPr sz="3200">
          <a:solidFill>
            <a:schemeClr val="tx1"/>
          </a:solidFill>
          <a:latin typeface="Arial" charset="0"/>
        </a:defRPr>
      </a:lvl2pPr>
      <a:lvl3pPr algn="r" rtl="0" eaLnBrk="0" fontAlgn="base" hangingPunct="0">
        <a:spcBef>
          <a:spcPct val="0"/>
        </a:spcBef>
        <a:spcAft>
          <a:spcPct val="0"/>
        </a:spcAft>
        <a:defRPr sz="3200">
          <a:solidFill>
            <a:schemeClr val="tx1"/>
          </a:solidFill>
          <a:latin typeface="Arial" charset="0"/>
        </a:defRPr>
      </a:lvl3pPr>
      <a:lvl4pPr algn="r" rtl="0" eaLnBrk="0" fontAlgn="base" hangingPunct="0">
        <a:spcBef>
          <a:spcPct val="0"/>
        </a:spcBef>
        <a:spcAft>
          <a:spcPct val="0"/>
        </a:spcAft>
        <a:defRPr sz="3200">
          <a:solidFill>
            <a:schemeClr val="tx1"/>
          </a:solidFill>
          <a:latin typeface="Arial" charset="0"/>
        </a:defRPr>
      </a:lvl4pPr>
      <a:lvl5pPr algn="r" rtl="0" eaLnBrk="0" fontAlgn="base" hangingPunct="0">
        <a:spcBef>
          <a:spcPct val="0"/>
        </a:spcBef>
        <a:spcAft>
          <a:spcPct val="0"/>
        </a:spcAft>
        <a:defRPr sz="3200">
          <a:solidFill>
            <a:schemeClr val="tx1"/>
          </a:solidFill>
          <a:latin typeface="Arial" charset="0"/>
        </a:defRPr>
      </a:lvl5pPr>
      <a:lvl6pPr marL="457200" algn="r" rtl="0" fontAlgn="base">
        <a:spcBef>
          <a:spcPct val="0"/>
        </a:spcBef>
        <a:spcAft>
          <a:spcPct val="0"/>
        </a:spcAft>
        <a:defRPr sz="3200">
          <a:solidFill>
            <a:schemeClr val="tx1"/>
          </a:solidFill>
          <a:latin typeface="Verdana" pitchFamily="34" charset="0"/>
        </a:defRPr>
      </a:lvl6pPr>
      <a:lvl7pPr marL="914400" algn="r" rtl="0" fontAlgn="base">
        <a:spcBef>
          <a:spcPct val="0"/>
        </a:spcBef>
        <a:spcAft>
          <a:spcPct val="0"/>
        </a:spcAft>
        <a:defRPr sz="3200">
          <a:solidFill>
            <a:schemeClr val="tx1"/>
          </a:solidFill>
          <a:latin typeface="Verdana" pitchFamily="34" charset="0"/>
        </a:defRPr>
      </a:lvl7pPr>
      <a:lvl8pPr marL="1371600" algn="r" rtl="0" fontAlgn="base">
        <a:spcBef>
          <a:spcPct val="0"/>
        </a:spcBef>
        <a:spcAft>
          <a:spcPct val="0"/>
        </a:spcAft>
        <a:defRPr sz="3200">
          <a:solidFill>
            <a:schemeClr val="tx1"/>
          </a:solidFill>
          <a:latin typeface="Verdana" pitchFamily="34" charset="0"/>
        </a:defRPr>
      </a:lvl8pPr>
      <a:lvl9pPr marL="1828800" algn="r" rtl="0" fontAlgn="base">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bipm.org/en/committees/cc/cct/publications-cc.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el 46"/>
          <p:cNvSpPr>
            <a:spLocks noGrp="1"/>
          </p:cNvSpPr>
          <p:nvPr>
            <p:ph type="title"/>
          </p:nvPr>
        </p:nvSpPr>
        <p:spPr>
          <a:xfrm>
            <a:off x="0" y="152400"/>
            <a:ext cx="9144000" cy="647700"/>
          </a:xfrm>
        </p:spPr>
        <p:txBody>
          <a:bodyPr/>
          <a:lstStyle/>
          <a:p>
            <a:pPr algn="ctr"/>
            <a:r>
              <a:rPr lang="en-GB" sz="2400" dirty="0" smtClean="0"/>
              <a:t>The </a:t>
            </a:r>
            <a:r>
              <a:rPr lang="en-GB" sz="2400" dirty="0" err="1" smtClean="0"/>
              <a:t>Mise</a:t>
            </a:r>
            <a:r>
              <a:rPr lang="en-GB" sz="2400" dirty="0" smtClean="0"/>
              <a:t> </a:t>
            </a:r>
            <a:r>
              <a:rPr lang="en-GB" sz="2400" dirty="0" smtClean="0"/>
              <a:t>an Pratique of the definition of the kelvin (</a:t>
            </a:r>
            <a:r>
              <a:rPr lang="en-GB" sz="2400" i="1" dirty="0" smtClean="0"/>
              <a:t>MeP</a:t>
            </a:r>
            <a:r>
              <a:rPr lang="en-GB" sz="2400" dirty="0" smtClean="0"/>
              <a:t>-K)</a:t>
            </a:r>
            <a:endParaRPr lang="de-DE" sz="2400" dirty="0"/>
          </a:p>
        </p:txBody>
      </p:sp>
      <p:sp>
        <p:nvSpPr>
          <p:cNvPr id="11267"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de-DE" i="0" dirty="0"/>
          </a:p>
        </p:txBody>
      </p:sp>
      <p:sp>
        <p:nvSpPr>
          <p:cNvPr id="70702"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lgn="r">
              <a:defRPr/>
            </a:pPr>
            <a:endParaRPr lang="de-DE" i="0" dirty="0"/>
          </a:p>
        </p:txBody>
      </p:sp>
      <p:sp>
        <p:nvSpPr>
          <p:cNvPr id="11269" name="AutoShape 47"/>
          <p:cNvSpPr>
            <a:spLocks noChangeArrowheads="1"/>
          </p:cNvSpPr>
          <p:nvPr/>
        </p:nvSpPr>
        <p:spPr bwMode="ltGray">
          <a:xfrm rot="5400000" flipH="1">
            <a:off x="-2016918" y="1910556"/>
            <a:ext cx="4032250" cy="3929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1B9AD9">
                  <a:alpha val="35999"/>
                </a:srgbClr>
              </a:gs>
              <a:gs pos="100000">
                <a:srgbClr val="B2DDF2"/>
              </a:gs>
            </a:gsLst>
            <a:lin ang="5400000" scaled="1"/>
          </a:gradFill>
          <a:ln w="0" algn="ctr">
            <a:noFill/>
            <a:miter lim="800000"/>
            <a:headEnd/>
            <a:tailEnd/>
          </a:ln>
        </p:spPr>
        <p:txBody>
          <a:bodyPr wrap="none" anchor="ctr"/>
          <a:lstStyle/>
          <a:p>
            <a:endParaRPr lang="de-DE" dirty="0"/>
          </a:p>
        </p:txBody>
      </p:sp>
      <p:sp>
        <p:nvSpPr>
          <p:cNvPr id="11271" name="AutoShape 49"/>
          <p:cNvSpPr>
            <a:spLocks noChangeArrowheads="1"/>
          </p:cNvSpPr>
          <p:nvPr/>
        </p:nvSpPr>
        <p:spPr bwMode="gray">
          <a:xfrm>
            <a:off x="2394000" y="4320000"/>
            <a:ext cx="3930600"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en-US" b="1" i="0" dirty="0" smtClean="0">
                <a:solidFill>
                  <a:schemeClr val="tx2"/>
                </a:solidFill>
              </a:rPr>
              <a:t>2</a:t>
            </a:r>
            <a:r>
              <a:rPr lang="en-US" b="1" i="0" baseline="30000" dirty="0" smtClean="0">
                <a:solidFill>
                  <a:schemeClr val="tx2"/>
                </a:solidFill>
              </a:rPr>
              <a:t>nd</a:t>
            </a:r>
            <a:r>
              <a:rPr lang="en-US" b="1" i="0" dirty="0" smtClean="0">
                <a:solidFill>
                  <a:schemeClr val="tx2"/>
                </a:solidFill>
              </a:rPr>
              <a:t> Version of the </a:t>
            </a:r>
            <a:r>
              <a:rPr lang="en-US" b="1" dirty="0" smtClean="0">
                <a:solidFill>
                  <a:schemeClr val="tx2"/>
                </a:solidFill>
              </a:rPr>
              <a:t>MeP</a:t>
            </a:r>
            <a:r>
              <a:rPr lang="en-US" b="1" i="0" dirty="0" smtClean="0">
                <a:solidFill>
                  <a:schemeClr val="tx2"/>
                </a:solidFill>
              </a:rPr>
              <a:t>-K</a:t>
            </a:r>
            <a:endParaRPr lang="en-US" b="1" i="0" dirty="0">
              <a:solidFill>
                <a:schemeClr val="tx2"/>
              </a:solidFill>
            </a:endParaRPr>
          </a:p>
        </p:txBody>
      </p:sp>
      <p:sp>
        <p:nvSpPr>
          <p:cNvPr id="11272" name="AutoShape 50"/>
          <p:cNvSpPr>
            <a:spLocks noChangeArrowheads="1"/>
          </p:cNvSpPr>
          <p:nvPr/>
        </p:nvSpPr>
        <p:spPr bwMode="gray">
          <a:xfrm>
            <a:off x="2466000" y="3459163"/>
            <a:ext cx="4419600"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en-US" b="1" i="0" dirty="0" smtClean="0">
                <a:solidFill>
                  <a:schemeClr val="tx2"/>
                </a:solidFill>
              </a:rPr>
              <a:t>Redefinition of the SI Base Unit Kelvin</a:t>
            </a:r>
            <a:endParaRPr lang="en-US" b="1" i="0" dirty="0">
              <a:solidFill>
                <a:schemeClr val="tx2"/>
              </a:solidFill>
            </a:endParaRPr>
          </a:p>
        </p:txBody>
      </p:sp>
      <p:sp>
        <p:nvSpPr>
          <p:cNvPr id="11273" name="AutoShape 51"/>
          <p:cNvSpPr>
            <a:spLocks noChangeArrowheads="1"/>
          </p:cNvSpPr>
          <p:nvPr/>
        </p:nvSpPr>
        <p:spPr bwMode="gray">
          <a:xfrm>
            <a:off x="2286000" y="2610000"/>
            <a:ext cx="4724400"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en-US" b="1" i="0" dirty="0" smtClean="0">
                <a:solidFill>
                  <a:schemeClr val="tx2"/>
                </a:solidFill>
              </a:rPr>
              <a:t>1</a:t>
            </a:r>
            <a:r>
              <a:rPr lang="en-US" b="1" i="0" baseline="30000" dirty="0" smtClean="0">
                <a:solidFill>
                  <a:schemeClr val="tx2"/>
                </a:solidFill>
              </a:rPr>
              <a:t>st</a:t>
            </a:r>
            <a:r>
              <a:rPr lang="en-US" b="1" i="0" dirty="0" smtClean="0">
                <a:solidFill>
                  <a:schemeClr val="tx2"/>
                </a:solidFill>
              </a:rPr>
              <a:t> Version of the </a:t>
            </a:r>
            <a:r>
              <a:rPr lang="en-US" b="1" dirty="0" smtClean="0">
                <a:solidFill>
                  <a:schemeClr val="tx2"/>
                </a:solidFill>
              </a:rPr>
              <a:t>MeP</a:t>
            </a:r>
            <a:r>
              <a:rPr lang="en-US" b="1" i="0" dirty="0" smtClean="0">
                <a:solidFill>
                  <a:schemeClr val="tx2"/>
                </a:solidFill>
              </a:rPr>
              <a:t>-K</a:t>
            </a:r>
            <a:endParaRPr lang="en-US" b="1" i="0" dirty="0">
              <a:solidFill>
                <a:schemeClr val="tx2"/>
              </a:solidFill>
            </a:endParaRPr>
          </a:p>
        </p:txBody>
      </p:sp>
      <p:sp>
        <p:nvSpPr>
          <p:cNvPr id="11274" name="AutoShape 52"/>
          <p:cNvSpPr>
            <a:spLocks noChangeArrowheads="1"/>
          </p:cNvSpPr>
          <p:nvPr/>
        </p:nvSpPr>
        <p:spPr bwMode="gray">
          <a:xfrm>
            <a:off x="1771200" y="1820863"/>
            <a:ext cx="4419600"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en-US" b="1" i="0" dirty="0" smtClean="0">
                <a:solidFill>
                  <a:schemeClr val="tx2"/>
                </a:solidFill>
              </a:rPr>
              <a:t>Background and role of the </a:t>
            </a:r>
            <a:r>
              <a:rPr lang="en-US" b="1" dirty="0" smtClean="0">
                <a:solidFill>
                  <a:schemeClr val="tx2"/>
                </a:solidFill>
              </a:rPr>
              <a:t>MeP</a:t>
            </a:r>
            <a:r>
              <a:rPr lang="en-US" b="1" i="0" dirty="0" smtClean="0">
                <a:solidFill>
                  <a:schemeClr val="tx2"/>
                </a:solidFill>
              </a:rPr>
              <a:t>-K</a:t>
            </a:r>
            <a:endParaRPr lang="en-US" b="1" i="0" dirty="0">
              <a:solidFill>
                <a:schemeClr val="tx2"/>
              </a:solidFill>
            </a:endParaRPr>
          </a:p>
        </p:txBody>
      </p:sp>
      <p:grpSp>
        <p:nvGrpSpPr>
          <p:cNvPr id="2" name="Group 53"/>
          <p:cNvGrpSpPr>
            <a:grpSpLocks/>
          </p:cNvGrpSpPr>
          <p:nvPr/>
        </p:nvGrpSpPr>
        <p:grpSpPr bwMode="auto">
          <a:xfrm>
            <a:off x="1447800" y="1909763"/>
            <a:ext cx="381000" cy="381000"/>
            <a:chOff x="2078" y="1680"/>
            <a:chExt cx="1615" cy="1615"/>
          </a:xfrm>
        </p:grpSpPr>
        <p:sp>
          <p:nvSpPr>
            <p:cNvPr id="11305"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lgn="r"/>
              <a:endParaRPr lang="de-DE" i="0" dirty="0"/>
            </a:p>
          </p:txBody>
        </p:sp>
        <p:sp>
          <p:nvSpPr>
            <p:cNvPr id="11306"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lgn="r"/>
              <a:endParaRPr lang="de-DE" i="0" dirty="0"/>
            </a:p>
          </p:txBody>
        </p:sp>
        <p:sp>
          <p:nvSpPr>
            <p:cNvPr id="70712"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r">
                <a:defRPr/>
              </a:pPr>
              <a:endParaRPr lang="de-DE" i="0" dirty="0"/>
            </a:p>
          </p:txBody>
        </p:sp>
        <p:sp>
          <p:nvSpPr>
            <p:cNvPr id="11308"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algn="r"/>
              <a:endParaRPr lang="de-DE" i="0" dirty="0"/>
            </a:p>
          </p:txBody>
        </p:sp>
        <p:sp>
          <p:nvSpPr>
            <p:cNvPr id="70714"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r">
                <a:defRPr/>
              </a:pPr>
              <a:endParaRPr lang="de-DE" i="0" dirty="0"/>
            </a:p>
          </p:txBody>
        </p:sp>
        <p:sp>
          <p:nvSpPr>
            <p:cNvPr id="11310"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algn="r"/>
              <a:endParaRPr lang="de-DE" i="0" dirty="0"/>
            </a:p>
          </p:txBody>
        </p:sp>
      </p:grpSp>
      <p:grpSp>
        <p:nvGrpSpPr>
          <p:cNvPr id="3" name="Group 60"/>
          <p:cNvGrpSpPr>
            <a:grpSpLocks/>
          </p:cNvGrpSpPr>
          <p:nvPr/>
        </p:nvGrpSpPr>
        <p:grpSpPr bwMode="auto">
          <a:xfrm>
            <a:off x="1944000" y="2697163"/>
            <a:ext cx="381000" cy="381000"/>
            <a:chOff x="2078" y="1680"/>
            <a:chExt cx="1615" cy="1615"/>
          </a:xfrm>
        </p:grpSpPr>
        <p:sp>
          <p:nvSpPr>
            <p:cNvPr id="11299"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lgn="r"/>
              <a:endParaRPr lang="de-DE" i="0" dirty="0"/>
            </a:p>
          </p:txBody>
        </p:sp>
        <p:sp>
          <p:nvSpPr>
            <p:cNvPr id="11300"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lgn="r"/>
              <a:endParaRPr lang="de-DE" i="0" dirty="0"/>
            </a:p>
          </p:txBody>
        </p:sp>
        <p:sp>
          <p:nvSpPr>
            <p:cNvPr id="70719"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r">
                <a:defRPr/>
              </a:pPr>
              <a:endParaRPr lang="de-DE" i="0" dirty="0"/>
            </a:p>
          </p:txBody>
        </p:sp>
        <p:sp>
          <p:nvSpPr>
            <p:cNvPr id="11302"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pPr algn="r"/>
              <a:endParaRPr lang="de-DE" i="0" dirty="0"/>
            </a:p>
          </p:txBody>
        </p:sp>
        <p:sp>
          <p:nvSpPr>
            <p:cNvPr id="70721"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r">
                <a:defRPr/>
              </a:pPr>
              <a:endParaRPr lang="de-DE" i="0" dirty="0"/>
            </a:p>
          </p:txBody>
        </p:sp>
        <p:sp>
          <p:nvSpPr>
            <p:cNvPr id="11304"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pPr algn="r"/>
              <a:endParaRPr lang="de-DE" i="0" dirty="0"/>
            </a:p>
          </p:txBody>
        </p:sp>
      </p:grpSp>
      <p:grpSp>
        <p:nvGrpSpPr>
          <p:cNvPr id="4" name="Group 67"/>
          <p:cNvGrpSpPr>
            <a:grpSpLocks/>
          </p:cNvGrpSpPr>
          <p:nvPr/>
        </p:nvGrpSpPr>
        <p:grpSpPr bwMode="auto">
          <a:xfrm>
            <a:off x="2133600" y="3535363"/>
            <a:ext cx="381000" cy="381000"/>
            <a:chOff x="2078" y="1680"/>
            <a:chExt cx="1615" cy="1615"/>
          </a:xfrm>
        </p:grpSpPr>
        <p:sp>
          <p:nvSpPr>
            <p:cNvPr id="11293"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lgn="r"/>
              <a:endParaRPr lang="de-DE" i="0" dirty="0"/>
            </a:p>
          </p:txBody>
        </p:sp>
        <p:sp>
          <p:nvSpPr>
            <p:cNvPr id="11294"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lgn="r"/>
              <a:endParaRPr lang="de-DE" i="0" dirty="0"/>
            </a:p>
          </p:txBody>
        </p:sp>
        <p:sp>
          <p:nvSpPr>
            <p:cNvPr id="70726"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r">
                <a:defRPr/>
              </a:pPr>
              <a:endParaRPr lang="de-DE" i="0" dirty="0"/>
            </a:p>
          </p:txBody>
        </p:sp>
        <p:sp>
          <p:nvSpPr>
            <p:cNvPr id="11296"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algn="r"/>
              <a:endParaRPr lang="de-DE" i="0" dirty="0"/>
            </a:p>
          </p:txBody>
        </p:sp>
        <p:sp>
          <p:nvSpPr>
            <p:cNvPr id="70728"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r">
                <a:defRPr/>
              </a:pPr>
              <a:endParaRPr lang="de-DE" i="0" dirty="0"/>
            </a:p>
          </p:txBody>
        </p:sp>
        <p:sp>
          <p:nvSpPr>
            <p:cNvPr id="11298"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algn="r"/>
              <a:endParaRPr lang="de-DE" i="0" dirty="0"/>
            </a:p>
          </p:txBody>
        </p:sp>
      </p:grpSp>
      <p:grpSp>
        <p:nvGrpSpPr>
          <p:cNvPr id="5" name="Group 74"/>
          <p:cNvGrpSpPr>
            <a:grpSpLocks/>
          </p:cNvGrpSpPr>
          <p:nvPr/>
        </p:nvGrpSpPr>
        <p:grpSpPr bwMode="auto">
          <a:xfrm>
            <a:off x="2052000" y="4373563"/>
            <a:ext cx="381000" cy="381000"/>
            <a:chOff x="2078" y="1680"/>
            <a:chExt cx="1615" cy="1615"/>
          </a:xfrm>
        </p:grpSpPr>
        <p:sp>
          <p:nvSpPr>
            <p:cNvPr id="1128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lgn="r"/>
              <a:endParaRPr lang="de-DE" i="0" dirty="0"/>
            </a:p>
          </p:txBody>
        </p:sp>
        <p:sp>
          <p:nvSpPr>
            <p:cNvPr id="1128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lgn="r"/>
              <a:endParaRPr lang="de-DE" i="0" dirty="0"/>
            </a:p>
          </p:txBody>
        </p:sp>
        <p:sp>
          <p:nvSpPr>
            <p:cNvPr id="70733"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r">
                <a:defRPr/>
              </a:pPr>
              <a:endParaRPr lang="de-DE" i="0" dirty="0"/>
            </a:p>
          </p:txBody>
        </p:sp>
        <p:sp>
          <p:nvSpPr>
            <p:cNvPr id="1129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algn="r"/>
              <a:endParaRPr lang="de-DE" i="0" dirty="0"/>
            </a:p>
          </p:txBody>
        </p:sp>
        <p:sp>
          <p:nvSpPr>
            <p:cNvPr id="70735"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r">
                <a:defRPr/>
              </a:pPr>
              <a:endParaRPr lang="de-DE" i="0" dirty="0"/>
            </a:p>
          </p:txBody>
        </p:sp>
        <p:sp>
          <p:nvSpPr>
            <p:cNvPr id="11292"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pPr algn="r"/>
              <a:endParaRPr lang="de-DE" i="0" dirty="0"/>
            </a:p>
          </p:txBody>
        </p:sp>
      </p:grpSp>
      <p:sp>
        <p:nvSpPr>
          <p:cNvPr id="48" name="AutoShape 48"/>
          <p:cNvSpPr>
            <a:spLocks noChangeArrowheads="1"/>
          </p:cNvSpPr>
          <p:nvPr/>
        </p:nvSpPr>
        <p:spPr bwMode="gray">
          <a:xfrm>
            <a:off x="2005200" y="5099050"/>
            <a:ext cx="2871600"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de-DE" b="1" i="0" dirty="0" smtClean="0">
                <a:solidFill>
                  <a:schemeClr val="tx2"/>
                </a:solidFill>
              </a:rPr>
              <a:t>Summary &amp; Outlook</a:t>
            </a:r>
            <a:endParaRPr lang="de-DE" b="1" i="0" dirty="0">
              <a:solidFill>
                <a:schemeClr val="tx2"/>
              </a:solidFill>
            </a:endParaRPr>
          </a:p>
        </p:txBody>
      </p:sp>
      <p:grpSp>
        <p:nvGrpSpPr>
          <p:cNvPr id="6" name="Group 81"/>
          <p:cNvGrpSpPr>
            <a:grpSpLocks/>
          </p:cNvGrpSpPr>
          <p:nvPr/>
        </p:nvGrpSpPr>
        <p:grpSpPr bwMode="auto">
          <a:xfrm>
            <a:off x="1692000" y="5148263"/>
            <a:ext cx="355600" cy="381000"/>
            <a:chOff x="2078" y="1680"/>
            <a:chExt cx="1615" cy="1615"/>
          </a:xfrm>
        </p:grpSpPr>
        <p:sp>
          <p:nvSpPr>
            <p:cNvPr id="50"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lgn="r"/>
              <a:endParaRPr lang="de-DE" i="0" dirty="0"/>
            </a:p>
          </p:txBody>
        </p:sp>
        <p:sp>
          <p:nvSpPr>
            <p:cNvPr id="51"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lgn="r"/>
              <a:endParaRPr lang="de-DE" i="0" dirty="0"/>
            </a:p>
          </p:txBody>
        </p:sp>
        <p:sp>
          <p:nvSpPr>
            <p:cNvPr id="52"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r">
                <a:defRPr/>
              </a:pPr>
              <a:endParaRPr lang="de-DE" i="0" dirty="0"/>
            </a:p>
          </p:txBody>
        </p:sp>
        <p:sp>
          <p:nvSpPr>
            <p:cNvPr id="53"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algn="r"/>
              <a:endParaRPr lang="de-DE" i="0" dirty="0"/>
            </a:p>
          </p:txBody>
        </p:sp>
        <p:sp>
          <p:nvSpPr>
            <p:cNvPr id="54"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r">
                <a:defRPr/>
              </a:pPr>
              <a:endParaRPr lang="de-DE" i="0" dirty="0"/>
            </a:p>
          </p:txBody>
        </p:sp>
        <p:sp>
          <p:nvSpPr>
            <p:cNvPr id="55"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pPr algn="r"/>
              <a:endParaRPr lang="de-DE" i="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blinds(horizontal)">
                                      <p:cBhvr>
                                        <p:cTn id="7" dur="500"/>
                                        <p:tgtEl>
                                          <p:spTgt spid="112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blinds(horizontal)">
                                      <p:cBhvr>
                                        <p:cTn id="12" dur="500"/>
                                        <p:tgtEl>
                                          <p:spTgt spid="112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blinds(horizontal)">
                                      <p:cBhvr>
                                        <p:cTn id="17" dur="500"/>
                                        <p:tgtEl>
                                          <p:spTgt spid="1127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blinds(horizontal)">
                                      <p:cBhvr>
                                        <p:cTn id="22" dur="500"/>
                                        <p:tgtEl>
                                          <p:spTgt spid="1127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P spid="11274" grpId="0" animBg="1"/>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152400"/>
            <a:ext cx="6477000" cy="647700"/>
          </a:xfrm>
        </p:spPr>
        <p:txBody>
          <a:bodyPr/>
          <a:lstStyle/>
          <a:p>
            <a:pPr algn="ctr"/>
            <a:r>
              <a:rPr lang="en-GB" dirty="0" smtClean="0"/>
              <a:t>Primary-thermometry methods: PGT</a:t>
            </a:r>
            <a:endParaRPr lang="en-GB" dirty="0"/>
          </a:p>
        </p:txBody>
      </p:sp>
      <p:pic>
        <p:nvPicPr>
          <p:cNvPr id="3" name="Picture 14" descr="DCGT Skizze_engl"/>
          <p:cNvPicPr>
            <a:picLocks noChangeAspect="1" noChangeArrowheads="1"/>
          </p:cNvPicPr>
          <p:nvPr/>
        </p:nvPicPr>
        <p:blipFill>
          <a:blip r:embed="rId3" cstate="print"/>
          <a:srcRect/>
          <a:stretch>
            <a:fillRect/>
          </a:stretch>
        </p:blipFill>
        <p:spPr bwMode="auto">
          <a:xfrm>
            <a:off x="830400" y="2133600"/>
            <a:ext cx="3132000" cy="2736182"/>
          </a:xfrm>
          <a:prstGeom prst="rect">
            <a:avLst/>
          </a:prstGeom>
          <a:noFill/>
          <a:ln w="9525">
            <a:noFill/>
            <a:miter lim="800000"/>
            <a:headEnd/>
            <a:tailEnd/>
          </a:ln>
        </p:spPr>
      </p:pic>
      <p:sp>
        <p:nvSpPr>
          <p:cNvPr id="4" name="Text Box 20"/>
          <p:cNvSpPr txBox="1">
            <a:spLocks noChangeArrowheads="1"/>
          </p:cNvSpPr>
          <p:nvPr/>
        </p:nvSpPr>
        <p:spPr bwMode="auto">
          <a:xfrm>
            <a:off x="5029200" y="4343400"/>
            <a:ext cx="2590800" cy="1988237"/>
          </a:xfrm>
          <a:prstGeom prst="rect">
            <a:avLst/>
          </a:prstGeom>
          <a:noFill/>
          <a:ln w="12700">
            <a:noFill/>
            <a:miter lim="800000"/>
            <a:headEnd type="none" w="sm" len="sm"/>
            <a:tailEnd type="none" w="sm" len="sm"/>
          </a:ln>
        </p:spPr>
        <p:txBody>
          <a:bodyPr wrap="square">
            <a:spAutoFit/>
          </a:bodyPr>
          <a:lstStyle/>
          <a:p>
            <a:pPr marL="274638" indent="-274638" eaLnBrk="0" hangingPunct="0">
              <a:spcBef>
                <a:spcPct val="30000"/>
              </a:spcBef>
            </a:pPr>
            <a:r>
              <a:rPr lang="de-DE" sz="1400" dirty="0">
                <a:solidFill>
                  <a:schemeClr val="tx2"/>
                </a:solidFill>
                <a:latin typeface="Symbol" pitchFamily="18" charset="2"/>
              </a:rPr>
              <a:t>e</a:t>
            </a:r>
            <a:r>
              <a:rPr lang="de-DE" sz="1400" i="0" baseline="-25000" dirty="0">
                <a:solidFill>
                  <a:schemeClr val="tx2"/>
                </a:solidFill>
              </a:rPr>
              <a:t>r	</a:t>
            </a:r>
            <a:r>
              <a:rPr lang="de-DE" sz="1400" i="0" dirty="0" smtClean="0">
                <a:solidFill>
                  <a:schemeClr val="tx2"/>
                </a:solidFill>
              </a:rPr>
              <a:t> </a:t>
            </a:r>
            <a:r>
              <a:rPr lang="en-GB" sz="1400" i="0" dirty="0" smtClean="0">
                <a:solidFill>
                  <a:schemeClr val="tx2"/>
                </a:solidFill>
              </a:rPr>
              <a:t>dielectric </a:t>
            </a:r>
            <a:r>
              <a:rPr lang="en-GB" sz="1400" i="0" dirty="0">
                <a:solidFill>
                  <a:schemeClr val="tx2"/>
                </a:solidFill>
              </a:rPr>
              <a:t>constant</a:t>
            </a:r>
          </a:p>
          <a:p>
            <a:pPr marL="274638" indent="-274638" eaLnBrk="0" hangingPunct="0">
              <a:spcBef>
                <a:spcPct val="30000"/>
              </a:spcBef>
            </a:pPr>
            <a:r>
              <a:rPr lang="en-GB" sz="1400" dirty="0">
                <a:solidFill>
                  <a:schemeClr val="tx2"/>
                </a:solidFill>
                <a:latin typeface="Symbol" pitchFamily="18" charset="2"/>
              </a:rPr>
              <a:t>e</a:t>
            </a:r>
            <a:r>
              <a:rPr lang="en-GB" sz="1400" i="0" baseline="-25000" dirty="0">
                <a:solidFill>
                  <a:schemeClr val="tx2"/>
                </a:solidFill>
              </a:rPr>
              <a:t>0</a:t>
            </a:r>
            <a:r>
              <a:rPr lang="en-GB" sz="1400" i="0" dirty="0">
                <a:solidFill>
                  <a:schemeClr val="tx2"/>
                </a:solidFill>
              </a:rPr>
              <a:t>   </a:t>
            </a:r>
            <a:r>
              <a:rPr lang="en-GB" sz="1400" i="0" dirty="0" smtClean="0">
                <a:solidFill>
                  <a:schemeClr val="tx2"/>
                </a:solidFill>
              </a:rPr>
              <a:t> electric </a:t>
            </a:r>
            <a:r>
              <a:rPr lang="en-GB" sz="1400" i="0" dirty="0">
                <a:solidFill>
                  <a:schemeClr val="tx2"/>
                </a:solidFill>
              </a:rPr>
              <a:t>constant</a:t>
            </a:r>
          </a:p>
          <a:p>
            <a:pPr marL="274638" indent="-274638" eaLnBrk="0" hangingPunct="0">
              <a:spcBef>
                <a:spcPct val="30000"/>
              </a:spcBef>
            </a:pPr>
            <a:r>
              <a:rPr lang="en-GB" sz="1400" dirty="0">
                <a:solidFill>
                  <a:schemeClr val="tx2"/>
                </a:solidFill>
                <a:latin typeface="Symbol" pitchFamily="18" charset="2"/>
              </a:rPr>
              <a:t>a</a:t>
            </a:r>
            <a:r>
              <a:rPr lang="en-GB" sz="1400" i="0" baseline="-25000" dirty="0">
                <a:solidFill>
                  <a:schemeClr val="tx2"/>
                </a:solidFill>
              </a:rPr>
              <a:t>0</a:t>
            </a:r>
            <a:r>
              <a:rPr lang="en-GB" sz="1400" i="0" dirty="0">
                <a:solidFill>
                  <a:schemeClr val="tx2"/>
                </a:solidFill>
              </a:rPr>
              <a:t>  </a:t>
            </a:r>
            <a:r>
              <a:rPr lang="en-GB" sz="1400" i="0" dirty="0" smtClean="0">
                <a:solidFill>
                  <a:schemeClr val="tx2"/>
                </a:solidFill>
              </a:rPr>
              <a:t> atomic </a:t>
            </a:r>
            <a:r>
              <a:rPr lang="en-US" sz="1400" i="0" dirty="0" smtClean="0">
                <a:solidFill>
                  <a:schemeClr val="tx2"/>
                </a:solidFill>
              </a:rPr>
              <a:t>polarizability</a:t>
            </a:r>
          </a:p>
          <a:p>
            <a:pPr marL="274638" indent="-274638" eaLnBrk="0" hangingPunct="0">
              <a:spcBef>
                <a:spcPct val="30000"/>
              </a:spcBef>
            </a:pPr>
            <a:r>
              <a:rPr lang="en-GB" sz="1400" dirty="0" smtClean="0">
                <a:solidFill>
                  <a:schemeClr val="tx2"/>
                </a:solidFill>
                <a:latin typeface="Symbol" pitchFamily="18" charset="2"/>
              </a:rPr>
              <a:t>k</a:t>
            </a:r>
            <a:r>
              <a:rPr lang="en-GB" sz="1400" i="0" baseline="-25000" dirty="0" smtClean="0">
                <a:solidFill>
                  <a:schemeClr val="tx2"/>
                </a:solidFill>
              </a:rPr>
              <a:t>eff</a:t>
            </a:r>
            <a:r>
              <a:rPr lang="en-GB" sz="1400" i="0" dirty="0" smtClean="0">
                <a:solidFill>
                  <a:schemeClr val="tx2"/>
                </a:solidFill>
              </a:rPr>
              <a:t>  effective compressibility</a:t>
            </a:r>
            <a:endParaRPr lang="en-GB" sz="1400" i="0" dirty="0">
              <a:solidFill>
                <a:schemeClr val="tx2"/>
              </a:solidFill>
            </a:endParaRPr>
          </a:p>
          <a:p>
            <a:pPr marL="274638" indent="-274638" eaLnBrk="0" hangingPunct="0">
              <a:spcBef>
                <a:spcPct val="30000"/>
              </a:spcBef>
              <a:buFont typeface="Symbol" pitchFamily="18" charset="2"/>
              <a:buChar char="c"/>
            </a:pPr>
            <a:r>
              <a:rPr lang="en-GB" sz="1400" i="0" dirty="0" smtClean="0">
                <a:solidFill>
                  <a:schemeClr val="tx2"/>
                </a:solidFill>
              </a:rPr>
              <a:t> electric </a:t>
            </a:r>
            <a:r>
              <a:rPr lang="en-GB" sz="1400" i="0" dirty="0">
                <a:solidFill>
                  <a:schemeClr val="tx2"/>
                </a:solidFill>
              </a:rPr>
              <a:t>susceptibility</a:t>
            </a:r>
          </a:p>
          <a:p>
            <a:pPr marL="274638" indent="-274638" eaLnBrk="0" hangingPunct="0">
              <a:spcBef>
                <a:spcPct val="30000"/>
              </a:spcBef>
              <a:buFont typeface="Symbol" pitchFamily="18" charset="2"/>
              <a:buNone/>
            </a:pPr>
            <a:r>
              <a:rPr lang="en-GB" sz="1400" dirty="0" smtClean="0">
                <a:solidFill>
                  <a:schemeClr val="tx2"/>
                </a:solidFill>
              </a:rPr>
              <a:t>p</a:t>
            </a:r>
            <a:r>
              <a:rPr lang="en-GB" sz="1400" i="0" dirty="0">
                <a:solidFill>
                  <a:schemeClr val="tx2"/>
                </a:solidFill>
              </a:rPr>
              <a:t>	</a:t>
            </a:r>
            <a:r>
              <a:rPr lang="en-GB" sz="1400" i="0" dirty="0" smtClean="0">
                <a:solidFill>
                  <a:schemeClr val="tx2"/>
                </a:solidFill>
              </a:rPr>
              <a:t> pressure</a:t>
            </a:r>
            <a:endParaRPr lang="en-GB" sz="1400" i="0" dirty="0">
              <a:solidFill>
                <a:schemeClr val="tx2"/>
              </a:solidFill>
            </a:endParaRPr>
          </a:p>
          <a:p>
            <a:pPr marL="274638" indent="-274638" eaLnBrk="0" hangingPunct="0">
              <a:spcBef>
                <a:spcPct val="30000"/>
              </a:spcBef>
              <a:buFont typeface="Symbol" pitchFamily="18" charset="2"/>
              <a:buNone/>
            </a:pPr>
            <a:r>
              <a:rPr lang="en-GB" sz="1400" dirty="0">
                <a:solidFill>
                  <a:schemeClr val="tx2"/>
                </a:solidFill>
              </a:rPr>
              <a:t>T</a:t>
            </a:r>
            <a:r>
              <a:rPr lang="en-GB" sz="1400" i="0" dirty="0">
                <a:solidFill>
                  <a:schemeClr val="tx2"/>
                </a:solidFill>
              </a:rPr>
              <a:t>	</a:t>
            </a:r>
            <a:r>
              <a:rPr lang="en-GB" sz="1400" i="0" dirty="0" smtClean="0">
                <a:solidFill>
                  <a:schemeClr val="tx2"/>
                </a:solidFill>
              </a:rPr>
              <a:t> temperature</a:t>
            </a:r>
            <a:endParaRPr lang="en-GB" sz="1400" i="0" dirty="0">
              <a:solidFill>
                <a:schemeClr val="tx2"/>
              </a:solidFill>
            </a:endParaRPr>
          </a:p>
        </p:txBody>
      </p:sp>
      <p:grpSp>
        <p:nvGrpSpPr>
          <p:cNvPr id="5" name="Gruppieren 22"/>
          <p:cNvGrpSpPr/>
          <p:nvPr/>
        </p:nvGrpSpPr>
        <p:grpSpPr>
          <a:xfrm>
            <a:off x="4953000" y="3276600"/>
            <a:ext cx="3505200" cy="1219200"/>
            <a:chOff x="228600" y="4038600"/>
            <a:chExt cx="3505200" cy="1219200"/>
          </a:xfrm>
        </p:grpSpPr>
        <p:graphicFrame>
          <p:nvGraphicFramePr>
            <p:cNvPr id="6" name="Object 2"/>
            <p:cNvGraphicFramePr>
              <a:graphicFrameLocks noChangeAspect="1"/>
            </p:cNvGraphicFramePr>
            <p:nvPr/>
          </p:nvGraphicFramePr>
          <p:xfrm>
            <a:off x="801688" y="4403027"/>
            <a:ext cx="2932112" cy="854773"/>
          </p:xfrm>
          <a:graphic>
            <a:graphicData uri="http://schemas.openxmlformats.org/presentationml/2006/ole">
              <mc:AlternateContent xmlns:mc="http://schemas.openxmlformats.org/markup-compatibility/2006">
                <mc:Choice xmlns:v="urn:schemas-microsoft-com:vml" Requires="v">
                  <p:oleObj spid="_x0000_s22565" name="Formel" r:id="rId4" imgW="1828800" imgH="533400" progId="Equation.3">
                    <p:embed/>
                  </p:oleObj>
                </mc:Choice>
                <mc:Fallback>
                  <p:oleObj name="Formel" r:id="rId4" imgW="1828800" imgH="5334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88" y="4403027"/>
                          <a:ext cx="2932112" cy="8547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19"/>
            <p:cNvSpPr txBox="1">
              <a:spLocks noChangeArrowheads="1"/>
            </p:cNvSpPr>
            <p:nvPr/>
          </p:nvSpPr>
          <p:spPr bwMode="auto">
            <a:xfrm>
              <a:off x="228600" y="4038600"/>
              <a:ext cx="2193228" cy="338554"/>
            </a:xfrm>
            <a:prstGeom prst="rect">
              <a:avLst/>
            </a:prstGeom>
            <a:noFill/>
            <a:ln w="9525">
              <a:noFill/>
              <a:miter lim="800000"/>
              <a:headEnd/>
              <a:tailEnd/>
            </a:ln>
          </p:spPr>
          <p:txBody>
            <a:bodyPr wrap="none">
              <a:spAutoFit/>
            </a:bodyPr>
            <a:lstStyle/>
            <a:p>
              <a:pPr algn="r"/>
              <a:r>
                <a:rPr lang="en-GB" sz="1600" b="1" i="0" dirty="0" smtClean="0"/>
                <a:t>Measuring quantity :</a:t>
              </a:r>
            </a:p>
          </p:txBody>
        </p:sp>
      </p:grpSp>
      <p:grpSp>
        <p:nvGrpSpPr>
          <p:cNvPr id="8" name="Gruppieren 23"/>
          <p:cNvGrpSpPr/>
          <p:nvPr/>
        </p:nvGrpSpPr>
        <p:grpSpPr>
          <a:xfrm>
            <a:off x="4876800" y="2049462"/>
            <a:ext cx="3393878" cy="1227138"/>
            <a:chOff x="228600" y="2819400"/>
            <a:chExt cx="3393878" cy="1227138"/>
          </a:xfrm>
        </p:grpSpPr>
        <p:sp>
          <p:nvSpPr>
            <p:cNvPr id="9" name="Text Box 2"/>
            <p:cNvSpPr txBox="1">
              <a:spLocks noChangeArrowheads="1"/>
            </p:cNvSpPr>
            <p:nvPr/>
          </p:nvSpPr>
          <p:spPr bwMode="auto">
            <a:xfrm>
              <a:off x="228600" y="2819400"/>
              <a:ext cx="3393878" cy="584775"/>
            </a:xfrm>
            <a:prstGeom prst="rect">
              <a:avLst/>
            </a:prstGeom>
            <a:noFill/>
            <a:ln w="9525">
              <a:noFill/>
              <a:miter lim="800000"/>
              <a:headEnd/>
              <a:tailEnd/>
            </a:ln>
          </p:spPr>
          <p:txBody>
            <a:bodyPr wrap="none">
              <a:spAutoFit/>
            </a:bodyPr>
            <a:lstStyle/>
            <a:p>
              <a:r>
                <a:rPr lang="en-GB" sz="1600" b="1" i="0" dirty="0" smtClean="0"/>
                <a:t>Clausius-Mossotti equation </a:t>
              </a:r>
            </a:p>
            <a:p>
              <a:r>
                <a:rPr lang="en-GB" sz="1600" b="1" i="0" dirty="0" smtClean="0"/>
                <a:t>combined with the ideal-gas law:</a:t>
              </a:r>
              <a:endParaRPr lang="en-GB" sz="1600" i="0" dirty="0"/>
            </a:p>
          </p:txBody>
        </p:sp>
        <p:graphicFrame>
          <p:nvGraphicFramePr>
            <p:cNvPr id="10" name="Object 3"/>
            <p:cNvGraphicFramePr>
              <a:graphicFrameLocks noGrp="1" noChangeAspect="1"/>
            </p:cNvGraphicFramePr>
            <p:nvPr>
              <p:ph idx="4294967295"/>
            </p:nvPr>
          </p:nvGraphicFramePr>
          <p:xfrm>
            <a:off x="892175" y="3352800"/>
            <a:ext cx="1604963" cy="693738"/>
          </p:xfrm>
          <a:graphic>
            <a:graphicData uri="http://schemas.openxmlformats.org/presentationml/2006/ole">
              <mc:AlternateContent xmlns:mc="http://schemas.openxmlformats.org/markup-compatibility/2006">
                <mc:Choice xmlns:v="urn:schemas-microsoft-com:vml" Requires="v">
                  <p:oleObj spid="_x0000_s22566" name="Equation" r:id="rId6" imgW="939392" imgH="406224" progId="">
                    <p:embed/>
                  </p:oleObj>
                </mc:Choice>
                <mc:Fallback>
                  <p:oleObj name="Equation" r:id="rId6" imgW="939392" imgH="406224" progId="">
                    <p:embed/>
                    <p:pic>
                      <p:nvPicPr>
                        <p:cNvPr id="0" name="Picture 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175" y="3352800"/>
                          <a:ext cx="1604963" cy="69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Textfeld 10"/>
          <p:cNvSpPr txBox="1"/>
          <p:nvPr/>
        </p:nvSpPr>
        <p:spPr>
          <a:xfrm>
            <a:off x="1752600" y="1066800"/>
            <a:ext cx="5727850" cy="830997"/>
          </a:xfrm>
          <a:prstGeom prst="rect">
            <a:avLst/>
          </a:prstGeom>
          <a:noFill/>
        </p:spPr>
        <p:txBody>
          <a:bodyPr wrap="none" rtlCol="0">
            <a:spAutoFit/>
          </a:bodyPr>
          <a:lstStyle/>
          <a:p>
            <a:r>
              <a:rPr lang="en-GB" sz="2400" b="1" i="0" dirty="0" smtClean="0"/>
              <a:t>Polarizing Gas Thermometry, e.g.</a:t>
            </a:r>
          </a:p>
          <a:p>
            <a:r>
              <a:rPr lang="en-GB" sz="2400" b="1" i="0" dirty="0" smtClean="0"/>
              <a:t>Dielectric-Constant Gas Thermometry</a:t>
            </a:r>
            <a:endParaRPr lang="en-GB" sz="2400" b="1" i="0" dirty="0"/>
          </a:p>
        </p:txBody>
      </p:sp>
      <p:sp>
        <p:nvSpPr>
          <p:cNvPr id="12" name="Textfeld 11"/>
          <p:cNvSpPr txBox="1"/>
          <p:nvPr/>
        </p:nvSpPr>
        <p:spPr>
          <a:xfrm>
            <a:off x="609600" y="5105400"/>
            <a:ext cx="3962400" cy="1200329"/>
          </a:xfrm>
          <a:prstGeom prst="rect">
            <a:avLst/>
          </a:prstGeom>
          <a:noFill/>
        </p:spPr>
        <p:txBody>
          <a:bodyPr wrap="square" rtlCol="0">
            <a:spAutoFit/>
          </a:bodyPr>
          <a:lstStyle/>
          <a:p>
            <a:pPr>
              <a:buFont typeface="Wingdings" pitchFamily="2" charset="2"/>
              <a:buChar char="v"/>
              <a:tabLst>
                <a:tab pos="273050" algn="l"/>
              </a:tabLst>
            </a:pPr>
            <a:r>
              <a:rPr lang="en-GB" b="1" i="0" dirty="0" smtClean="0">
                <a:solidFill>
                  <a:srgbClr val="C00000"/>
                </a:solidFill>
              </a:rPr>
              <a:t> Main uncertainty components 	completely different from AGT</a:t>
            </a:r>
          </a:p>
          <a:p>
            <a:pPr>
              <a:buFont typeface="Wingdings" pitchFamily="2" charset="2"/>
              <a:buChar char="v"/>
              <a:tabLst>
                <a:tab pos="273050" algn="l"/>
              </a:tabLst>
            </a:pPr>
            <a:r>
              <a:rPr lang="en-GB" b="1" i="0" dirty="0" smtClean="0">
                <a:solidFill>
                  <a:srgbClr val="C00000"/>
                </a:solidFill>
              </a:rPr>
              <a:t> </a:t>
            </a:r>
            <a:r>
              <a:rPr lang="en-GB" b="1" dirty="0" smtClean="0">
                <a:solidFill>
                  <a:srgbClr val="C00000"/>
                </a:solidFill>
              </a:rPr>
              <a:t>u</a:t>
            </a:r>
            <a:r>
              <a:rPr lang="en-GB" b="1" i="0" dirty="0" smtClean="0">
                <a:solidFill>
                  <a:srgbClr val="C00000"/>
                </a:solidFill>
              </a:rPr>
              <a:t>(</a:t>
            </a:r>
            <a:r>
              <a:rPr lang="en-GB" b="1" dirty="0" smtClean="0">
                <a:solidFill>
                  <a:srgbClr val="C00000"/>
                </a:solidFill>
              </a:rPr>
              <a:t>k</a:t>
            </a:r>
            <a:r>
              <a:rPr lang="en-GB" b="1" i="0" dirty="0" smtClean="0">
                <a:solidFill>
                  <a:srgbClr val="C00000"/>
                </a:solidFill>
              </a:rPr>
              <a:t>)/</a:t>
            </a:r>
            <a:r>
              <a:rPr lang="en-GB" b="1" dirty="0" smtClean="0">
                <a:solidFill>
                  <a:srgbClr val="C00000"/>
                </a:solidFill>
              </a:rPr>
              <a:t>k</a:t>
            </a:r>
            <a:r>
              <a:rPr lang="en-GB" b="1" i="0" dirty="0" smtClean="0">
                <a:solidFill>
                  <a:srgbClr val="C00000"/>
                </a:solidFill>
              </a:rPr>
              <a:t> </a:t>
            </a:r>
            <a:r>
              <a:rPr lang="en-GB" b="1" i="0" dirty="0" smtClean="0">
                <a:solidFill>
                  <a:srgbClr val="C00000"/>
                </a:solidFill>
                <a:sym typeface="Symbol"/>
              </a:rPr>
              <a:t></a:t>
            </a:r>
            <a:r>
              <a:rPr lang="en-GB" b="1" i="0" dirty="0" smtClean="0">
                <a:solidFill>
                  <a:srgbClr val="C00000"/>
                </a:solidFill>
              </a:rPr>
              <a:t> 4 ppm 2015</a:t>
            </a:r>
          </a:p>
          <a:p>
            <a:pPr>
              <a:buFont typeface="Wingdings" pitchFamily="2" charset="2"/>
              <a:buChar char="v"/>
              <a:tabLst>
                <a:tab pos="273050" algn="l"/>
              </a:tabLst>
            </a:pPr>
            <a:r>
              <a:rPr lang="en-GB" b="1" i="0" dirty="0" smtClean="0">
                <a:solidFill>
                  <a:srgbClr val="C00000"/>
                </a:solidFill>
              </a:rPr>
              <a:t> Review paper: Metrologia 2015</a:t>
            </a:r>
            <a:endParaRPr lang="en-GB" b="1" i="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0200" y="152400"/>
            <a:ext cx="5943600" cy="647700"/>
          </a:xfrm>
        </p:spPr>
        <p:txBody>
          <a:bodyPr/>
          <a:lstStyle/>
          <a:p>
            <a:pPr algn="ctr"/>
            <a:r>
              <a:rPr lang="en-GB" dirty="0" smtClean="0"/>
              <a:t>Primary-thermometry methods: JNT</a:t>
            </a:r>
            <a:endParaRPr lang="en-GB" dirty="0"/>
          </a:p>
        </p:txBody>
      </p:sp>
      <p:grpSp>
        <p:nvGrpSpPr>
          <p:cNvPr id="3" name="Gruppieren 2"/>
          <p:cNvGrpSpPr/>
          <p:nvPr/>
        </p:nvGrpSpPr>
        <p:grpSpPr>
          <a:xfrm>
            <a:off x="533400" y="2149624"/>
            <a:ext cx="2781300" cy="1584176"/>
            <a:chOff x="1331640" y="1412776"/>
            <a:chExt cx="2781300" cy="1584176"/>
          </a:xfrm>
        </p:grpSpPr>
        <p:graphicFrame>
          <p:nvGraphicFramePr>
            <p:cNvPr id="4" name="Object 1"/>
            <p:cNvGraphicFramePr>
              <a:graphicFrameLocks noChangeAspect="1"/>
            </p:cNvGraphicFramePr>
            <p:nvPr/>
          </p:nvGraphicFramePr>
          <p:xfrm>
            <a:off x="1331640" y="1412776"/>
            <a:ext cx="2781300" cy="1571625"/>
          </p:xfrm>
          <a:graphic>
            <a:graphicData uri="http://schemas.openxmlformats.org/presentationml/2006/ole">
              <mc:AlternateContent xmlns:mc="http://schemas.openxmlformats.org/markup-compatibility/2006">
                <mc:Choice xmlns:v="urn:schemas-microsoft-com:vml" Requires="v">
                  <p:oleObj spid="_x0000_s21546" r:id="rId3" imgW="5807354" imgH="1710233" progId="">
                    <p:embed/>
                  </p:oleObj>
                </mc:Choice>
                <mc:Fallback>
                  <p:oleObj r:id="rId3" imgW="5807354" imgH="171023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46335"/>
                        <a:stretch>
                          <a:fillRect/>
                        </a:stretch>
                      </p:blipFill>
                      <p:spPr bwMode="auto">
                        <a:xfrm>
                          <a:off x="1331640" y="1412776"/>
                          <a:ext cx="2781300"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hteck 4"/>
            <p:cNvSpPr/>
            <p:nvPr/>
          </p:nvSpPr>
          <p:spPr>
            <a:xfrm>
              <a:off x="2051720" y="2708920"/>
              <a:ext cx="4320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feld 5"/>
          <p:cNvSpPr txBox="1"/>
          <p:nvPr/>
        </p:nvSpPr>
        <p:spPr>
          <a:xfrm>
            <a:off x="228600" y="1688068"/>
            <a:ext cx="3467616" cy="369332"/>
          </a:xfrm>
          <a:prstGeom prst="rect">
            <a:avLst/>
          </a:prstGeom>
          <a:noFill/>
        </p:spPr>
        <p:txBody>
          <a:bodyPr wrap="none" rtlCol="0">
            <a:spAutoFit/>
          </a:bodyPr>
          <a:lstStyle/>
          <a:p>
            <a:r>
              <a:rPr lang="en-GB" b="1" i="0" dirty="0" smtClean="0"/>
              <a:t>Determination of </a:t>
            </a:r>
            <a:r>
              <a:rPr lang="en-GB" b="1" dirty="0" smtClean="0"/>
              <a:t>k</a:t>
            </a:r>
            <a:r>
              <a:rPr lang="en-GB" b="1" i="0" dirty="0" smtClean="0"/>
              <a:t> at the TPW</a:t>
            </a:r>
            <a:endParaRPr lang="en-GB" b="1" i="0" dirty="0"/>
          </a:p>
        </p:txBody>
      </p:sp>
      <p:sp>
        <p:nvSpPr>
          <p:cNvPr id="7" name="Textfeld 6"/>
          <p:cNvSpPr txBox="1"/>
          <p:nvPr/>
        </p:nvSpPr>
        <p:spPr>
          <a:xfrm>
            <a:off x="2133600" y="1138535"/>
            <a:ext cx="4442242" cy="461665"/>
          </a:xfrm>
          <a:prstGeom prst="rect">
            <a:avLst/>
          </a:prstGeom>
          <a:noFill/>
        </p:spPr>
        <p:txBody>
          <a:bodyPr wrap="none" rtlCol="0">
            <a:spAutoFit/>
          </a:bodyPr>
          <a:lstStyle/>
          <a:p>
            <a:r>
              <a:rPr lang="en-GB" sz="2400" b="1" i="0" dirty="0" smtClean="0"/>
              <a:t>Johnson Noise Thermometry</a:t>
            </a:r>
            <a:endParaRPr lang="en-GB" sz="2400" b="1" i="0" dirty="0"/>
          </a:p>
        </p:txBody>
      </p:sp>
      <p:sp>
        <p:nvSpPr>
          <p:cNvPr id="8" name="Textfeld 7"/>
          <p:cNvSpPr txBox="1"/>
          <p:nvPr/>
        </p:nvSpPr>
        <p:spPr>
          <a:xfrm>
            <a:off x="1219200" y="3429000"/>
            <a:ext cx="762000" cy="307777"/>
          </a:xfrm>
          <a:prstGeom prst="rect">
            <a:avLst/>
          </a:prstGeom>
          <a:solidFill>
            <a:schemeClr val="bg1"/>
          </a:solidFill>
        </p:spPr>
        <p:txBody>
          <a:bodyPr wrap="square" rtlCol="0">
            <a:spAutoFit/>
          </a:bodyPr>
          <a:lstStyle/>
          <a:p>
            <a:r>
              <a:rPr lang="de-DE" sz="1400" i="0" dirty="0" smtClean="0">
                <a:solidFill>
                  <a:schemeClr val="tx2"/>
                </a:solidFill>
              </a:rPr>
              <a:t>QVNS</a:t>
            </a:r>
            <a:endParaRPr lang="de-DE" sz="1400" i="0" dirty="0">
              <a:solidFill>
                <a:schemeClr val="tx2"/>
              </a:solidFill>
            </a:endParaRPr>
          </a:p>
        </p:txBody>
      </p:sp>
      <p:sp>
        <p:nvSpPr>
          <p:cNvPr id="9" name="Textfeld 8"/>
          <p:cNvSpPr txBox="1"/>
          <p:nvPr/>
        </p:nvSpPr>
        <p:spPr>
          <a:xfrm>
            <a:off x="381000" y="3886200"/>
            <a:ext cx="2667000" cy="738664"/>
          </a:xfrm>
          <a:prstGeom prst="rect">
            <a:avLst/>
          </a:prstGeom>
          <a:noFill/>
        </p:spPr>
        <p:txBody>
          <a:bodyPr wrap="square" rtlCol="0">
            <a:spAutoFit/>
          </a:bodyPr>
          <a:lstStyle/>
          <a:p>
            <a:r>
              <a:rPr lang="en-GB" sz="1400" i="0" dirty="0" smtClean="0">
                <a:solidFill>
                  <a:schemeClr val="tx2"/>
                </a:solidFill>
              </a:rPr>
              <a:t>(Quantum-accurate pseudo-random Voltage-Noise Source traceable to voltage standard) </a:t>
            </a:r>
            <a:endParaRPr lang="en-GB" sz="1400" i="0" dirty="0">
              <a:solidFill>
                <a:schemeClr val="tx2"/>
              </a:solidFill>
            </a:endParaRPr>
          </a:p>
        </p:txBody>
      </p:sp>
      <p:sp>
        <p:nvSpPr>
          <p:cNvPr id="10" name="Textfeld 9"/>
          <p:cNvSpPr txBox="1"/>
          <p:nvPr/>
        </p:nvSpPr>
        <p:spPr>
          <a:xfrm>
            <a:off x="381000" y="4876800"/>
            <a:ext cx="2800767" cy="369332"/>
          </a:xfrm>
          <a:prstGeom prst="rect">
            <a:avLst/>
          </a:prstGeom>
          <a:noFill/>
        </p:spPr>
        <p:txBody>
          <a:bodyPr wrap="none" rtlCol="0">
            <a:spAutoFit/>
          </a:bodyPr>
          <a:lstStyle/>
          <a:p>
            <a:r>
              <a:rPr lang="en-GB" b="1" dirty="0" smtClean="0">
                <a:solidFill>
                  <a:srgbClr val="008000"/>
                </a:solidFill>
              </a:rPr>
              <a:t>Thermometry below 1 K</a:t>
            </a:r>
            <a:endParaRPr lang="en-GB" b="1" dirty="0">
              <a:solidFill>
                <a:srgbClr val="008000"/>
              </a:solidFill>
            </a:endParaRPr>
          </a:p>
        </p:txBody>
      </p:sp>
      <p:sp>
        <p:nvSpPr>
          <p:cNvPr id="11" name="Textfeld 10"/>
          <p:cNvSpPr txBox="1"/>
          <p:nvPr/>
        </p:nvSpPr>
        <p:spPr>
          <a:xfrm>
            <a:off x="4572000" y="1688068"/>
            <a:ext cx="1467068" cy="369332"/>
          </a:xfrm>
          <a:prstGeom prst="rect">
            <a:avLst/>
          </a:prstGeom>
          <a:noFill/>
        </p:spPr>
        <p:txBody>
          <a:bodyPr wrap="none" rtlCol="0">
            <a:spAutoFit/>
          </a:bodyPr>
          <a:lstStyle/>
          <a:p>
            <a:r>
              <a:rPr lang="en-GB" b="1" i="0" dirty="0" smtClean="0"/>
              <a:t>Nyquist law</a:t>
            </a:r>
            <a:endParaRPr lang="de-DE" dirty="0"/>
          </a:p>
        </p:txBody>
      </p:sp>
      <p:sp>
        <p:nvSpPr>
          <p:cNvPr id="215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6" name="Objekt 15"/>
          <p:cNvGraphicFramePr>
            <a:graphicFrameLocks noChangeAspect="1"/>
          </p:cNvGraphicFramePr>
          <p:nvPr/>
        </p:nvGraphicFramePr>
        <p:xfrm>
          <a:off x="4648200" y="2154597"/>
          <a:ext cx="1368000" cy="360003"/>
        </p:xfrm>
        <a:graphic>
          <a:graphicData uri="http://schemas.openxmlformats.org/presentationml/2006/ole">
            <mc:AlternateContent xmlns:mc="http://schemas.openxmlformats.org/markup-compatibility/2006">
              <mc:Choice xmlns:v="urn:schemas-microsoft-com:vml" Requires="v">
                <p:oleObj spid="_x0000_s21547" name="Formel" r:id="rId5" imgW="965160" imgH="253800" progId="Equation.3">
                  <p:embed/>
                </p:oleObj>
              </mc:Choice>
              <mc:Fallback>
                <p:oleObj name="Formel" r:id="rId5" imgW="965160" imgH="2538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154597"/>
                        <a:ext cx="1368000" cy="3600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20"/>
          <p:cNvSpPr txBox="1">
            <a:spLocks noChangeArrowheads="1"/>
          </p:cNvSpPr>
          <p:nvPr/>
        </p:nvSpPr>
        <p:spPr bwMode="auto">
          <a:xfrm>
            <a:off x="6781800" y="1219200"/>
            <a:ext cx="2133600" cy="1574790"/>
          </a:xfrm>
          <a:prstGeom prst="rect">
            <a:avLst/>
          </a:prstGeom>
          <a:noFill/>
          <a:ln w="12700">
            <a:noFill/>
            <a:miter lim="800000"/>
            <a:headEnd type="none" w="sm" len="sm"/>
            <a:tailEnd type="none" w="sm" len="sm"/>
          </a:ln>
        </p:spPr>
        <p:txBody>
          <a:bodyPr wrap="square">
            <a:spAutoFit/>
          </a:bodyPr>
          <a:lstStyle/>
          <a:p>
            <a:pPr marL="274638" indent="-274638" eaLnBrk="0" hangingPunct="0">
              <a:spcBef>
                <a:spcPts val="200"/>
              </a:spcBef>
            </a:pPr>
            <a:r>
              <a:rPr lang="en-GB" sz="1400" dirty="0" smtClean="0">
                <a:solidFill>
                  <a:schemeClr val="tx2"/>
                </a:solidFill>
                <a:latin typeface="Arial" pitchFamily="34" charset="0"/>
                <a:cs typeface="Arial" pitchFamily="34" charset="0"/>
              </a:rPr>
              <a:t>U</a:t>
            </a:r>
            <a:r>
              <a:rPr lang="en-GB" sz="1400" i="0" baseline="-25000" dirty="0" smtClean="0">
                <a:solidFill>
                  <a:schemeClr val="tx2"/>
                </a:solidFill>
              </a:rPr>
              <a:t>	</a:t>
            </a:r>
            <a:r>
              <a:rPr lang="en-GB" sz="1400" i="0" dirty="0" smtClean="0">
                <a:solidFill>
                  <a:schemeClr val="tx2"/>
                </a:solidFill>
              </a:rPr>
              <a:t> Voltage</a:t>
            </a:r>
            <a:endParaRPr lang="en-GB" sz="1400" i="0" dirty="0">
              <a:solidFill>
                <a:schemeClr val="tx2"/>
              </a:solidFill>
            </a:endParaRPr>
          </a:p>
          <a:p>
            <a:pPr marL="274638" indent="-274638" eaLnBrk="0" hangingPunct="0">
              <a:spcBef>
                <a:spcPts val="200"/>
              </a:spcBef>
              <a:buFont typeface="Symbol" pitchFamily="18" charset="2"/>
              <a:buNone/>
            </a:pPr>
            <a:r>
              <a:rPr lang="en-GB" sz="1400" dirty="0" smtClean="0">
                <a:solidFill>
                  <a:schemeClr val="tx2"/>
                </a:solidFill>
              </a:rPr>
              <a:t>k</a:t>
            </a:r>
            <a:r>
              <a:rPr lang="en-GB" sz="1400" i="0" dirty="0" smtClean="0">
                <a:solidFill>
                  <a:schemeClr val="tx2"/>
                </a:solidFill>
              </a:rPr>
              <a:t>	 Boltzmann constant</a:t>
            </a:r>
          </a:p>
          <a:p>
            <a:pPr marL="274638" indent="-274638" eaLnBrk="0" hangingPunct="0">
              <a:spcBef>
                <a:spcPts val="200"/>
              </a:spcBef>
              <a:buFont typeface="Symbol" pitchFamily="18" charset="2"/>
              <a:buNone/>
            </a:pPr>
            <a:r>
              <a:rPr lang="en-GB" sz="1400" dirty="0" smtClean="0">
                <a:solidFill>
                  <a:schemeClr val="tx2"/>
                </a:solidFill>
              </a:rPr>
              <a:t>T</a:t>
            </a:r>
            <a:r>
              <a:rPr lang="en-GB" sz="1400" i="0" dirty="0" smtClean="0">
                <a:solidFill>
                  <a:schemeClr val="tx2"/>
                </a:solidFill>
              </a:rPr>
              <a:t>	 Temperature</a:t>
            </a:r>
          </a:p>
          <a:p>
            <a:pPr marL="274638" indent="-274638" eaLnBrk="0" hangingPunct="0">
              <a:spcBef>
                <a:spcPts val="200"/>
              </a:spcBef>
              <a:buFont typeface="Symbol" pitchFamily="18" charset="2"/>
              <a:buNone/>
            </a:pPr>
            <a:r>
              <a:rPr lang="en-GB" sz="1400" dirty="0" smtClean="0">
                <a:solidFill>
                  <a:schemeClr val="tx2"/>
                </a:solidFill>
              </a:rPr>
              <a:t>R</a:t>
            </a:r>
            <a:r>
              <a:rPr lang="en-GB" sz="1400" i="0" dirty="0" smtClean="0">
                <a:solidFill>
                  <a:schemeClr val="tx2"/>
                </a:solidFill>
              </a:rPr>
              <a:t>	 Resistance</a:t>
            </a:r>
          </a:p>
          <a:p>
            <a:pPr marL="274638" indent="-274638" eaLnBrk="0" hangingPunct="0">
              <a:spcBef>
                <a:spcPts val="200"/>
              </a:spcBef>
              <a:buFont typeface="Symbol" pitchFamily="18" charset="2"/>
              <a:buNone/>
            </a:pPr>
            <a:r>
              <a:rPr lang="en-GB" i="0" dirty="0" smtClean="0">
                <a:solidFill>
                  <a:schemeClr val="tx2"/>
                </a:solidFill>
                <a:latin typeface="Symbol" pitchFamily="18" charset="2"/>
              </a:rPr>
              <a:t>D</a:t>
            </a:r>
            <a:r>
              <a:rPr lang="en-GB" sz="1400" dirty="0" smtClean="0">
                <a:solidFill>
                  <a:schemeClr val="tx2"/>
                </a:solidFill>
              </a:rPr>
              <a:t>f</a:t>
            </a:r>
            <a:r>
              <a:rPr lang="en-GB" sz="1400" i="0" dirty="0" smtClean="0">
                <a:solidFill>
                  <a:schemeClr val="tx2"/>
                </a:solidFill>
              </a:rPr>
              <a:t>	 Bandwidth</a:t>
            </a:r>
          </a:p>
          <a:p>
            <a:pPr marL="274638" indent="-274638" eaLnBrk="0" hangingPunct="0">
              <a:spcBef>
                <a:spcPts val="200"/>
              </a:spcBef>
            </a:pPr>
            <a:r>
              <a:rPr lang="en-GB" sz="1400" i="0" dirty="0" smtClean="0">
                <a:solidFill>
                  <a:schemeClr val="tx2"/>
                </a:solidFill>
                <a:latin typeface="Symbol" pitchFamily="18" charset="2"/>
              </a:rPr>
              <a:t>D</a:t>
            </a:r>
            <a:r>
              <a:rPr lang="en-GB" sz="1400" dirty="0" smtClean="0">
                <a:solidFill>
                  <a:schemeClr val="tx2"/>
                </a:solidFill>
              </a:rPr>
              <a:t>t</a:t>
            </a:r>
            <a:r>
              <a:rPr lang="en-GB" sz="1400" i="0" dirty="0" smtClean="0">
                <a:solidFill>
                  <a:schemeClr val="tx2"/>
                </a:solidFill>
              </a:rPr>
              <a:t>	 measurement time</a:t>
            </a:r>
            <a:endParaRPr lang="en-GB" sz="1400" i="0" baseline="30000" dirty="0" smtClean="0">
              <a:solidFill>
                <a:schemeClr val="tx2"/>
              </a:solidFill>
            </a:endParaRPr>
          </a:p>
        </p:txBody>
      </p:sp>
      <p:sp>
        <p:nvSpPr>
          <p:cNvPr id="18" name="Textfeld 17"/>
          <p:cNvSpPr txBox="1"/>
          <p:nvPr/>
        </p:nvSpPr>
        <p:spPr>
          <a:xfrm>
            <a:off x="3886200" y="2895600"/>
            <a:ext cx="5105400" cy="1815882"/>
          </a:xfrm>
          <a:prstGeom prst="rect">
            <a:avLst/>
          </a:prstGeom>
          <a:noFill/>
        </p:spPr>
        <p:txBody>
          <a:bodyPr wrap="square" rtlCol="0">
            <a:spAutoFit/>
          </a:bodyPr>
          <a:lstStyle/>
          <a:p>
            <a:pPr>
              <a:buFont typeface="Wingdings" pitchFamily="2" charset="2"/>
              <a:buChar char="v"/>
              <a:tabLst>
                <a:tab pos="273050" algn="l"/>
              </a:tabLst>
            </a:pPr>
            <a:r>
              <a:rPr lang="en-GB" sz="1600" b="1" i="0" dirty="0" smtClean="0">
                <a:solidFill>
                  <a:srgbClr val="C00000"/>
                </a:solidFill>
              </a:rPr>
              <a:t>  </a:t>
            </a:r>
            <a:r>
              <a:rPr lang="en-GB" sz="1600" b="1" dirty="0" smtClean="0">
                <a:solidFill>
                  <a:srgbClr val="C00000"/>
                </a:solidFill>
              </a:rPr>
              <a:t>U</a:t>
            </a:r>
            <a:r>
              <a:rPr lang="en-GB" sz="1600" b="1" i="0" dirty="0" smtClean="0">
                <a:solidFill>
                  <a:srgbClr val="C00000"/>
                </a:solidFill>
              </a:rPr>
              <a:t> extremely small, typically &lt; 2 </a:t>
            </a:r>
            <a:r>
              <a:rPr lang="en-GB" sz="1600" b="1" i="0" dirty="0" smtClean="0">
                <a:solidFill>
                  <a:srgbClr val="C00000"/>
                </a:solidFill>
                <a:latin typeface="Symbol" pitchFamily="18" charset="2"/>
              </a:rPr>
              <a:t>m</a:t>
            </a:r>
            <a:r>
              <a:rPr lang="en-GB" sz="1600" b="1" i="0" dirty="0" smtClean="0">
                <a:solidFill>
                  <a:srgbClr val="C00000"/>
                </a:solidFill>
              </a:rPr>
              <a:t>V rms </a:t>
            </a:r>
            <a:r>
              <a:rPr lang="en-GB" sz="1600" b="1" i="0" dirty="0" smtClean="0">
                <a:solidFill>
                  <a:srgbClr val="C00000"/>
                </a:solidFill>
                <a:latin typeface="Times New Roman"/>
                <a:cs typeface="Times New Roman"/>
              </a:rPr>
              <a:t>→   	</a:t>
            </a:r>
            <a:r>
              <a:rPr lang="en-GB" sz="1600" b="1" i="0" dirty="0" smtClean="0">
                <a:solidFill>
                  <a:srgbClr val="C00000"/>
                </a:solidFill>
                <a:latin typeface="Arial" pitchFamily="34" charset="0"/>
                <a:cs typeface="Arial" pitchFamily="34" charset="0"/>
              </a:rPr>
              <a:t>cross correlation of two channels</a:t>
            </a:r>
          </a:p>
          <a:p>
            <a:pPr>
              <a:buFont typeface="Wingdings" pitchFamily="2" charset="2"/>
              <a:buChar char="v"/>
              <a:tabLst>
                <a:tab pos="273050" algn="l"/>
              </a:tabLst>
            </a:pPr>
            <a:r>
              <a:rPr lang="en-GB" sz="1600" b="1" i="0" dirty="0" smtClean="0">
                <a:solidFill>
                  <a:srgbClr val="C00000"/>
                </a:solidFill>
              </a:rPr>
              <a:t>  Statistical uncertainty </a:t>
            </a:r>
            <a:r>
              <a:rPr lang="en-GB" sz="1600" b="1" i="0" dirty="0" smtClean="0">
                <a:solidFill>
                  <a:srgbClr val="C00000"/>
                </a:solidFill>
                <a:sym typeface="Symbol"/>
              </a:rPr>
              <a:t> 1 / </a:t>
            </a:r>
            <a:r>
              <a:rPr lang="en-GB" sz="1600" b="1" i="0" dirty="0" smtClean="0">
                <a:solidFill>
                  <a:srgbClr val="C00000"/>
                </a:solidFill>
                <a:latin typeface="Symbol" pitchFamily="18" charset="2"/>
              </a:rPr>
              <a:t>D</a:t>
            </a:r>
            <a:r>
              <a:rPr lang="en-GB" sz="1600" b="1" dirty="0" smtClean="0">
                <a:solidFill>
                  <a:srgbClr val="C00000"/>
                </a:solidFill>
              </a:rPr>
              <a:t>t</a:t>
            </a:r>
            <a:endParaRPr lang="en-GB" sz="1600" b="1" i="0" dirty="0" smtClean="0">
              <a:solidFill>
                <a:srgbClr val="C00000"/>
              </a:solidFill>
            </a:endParaRPr>
          </a:p>
          <a:p>
            <a:pPr>
              <a:buFont typeface="Wingdings" pitchFamily="2" charset="2"/>
              <a:buChar char="v"/>
              <a:tabLst>
                <a:tab pos="273050" algn="l"/>
              </a:tabLst>
            </a:pPr>
            <a:r>
              <a:rPr lang="en-GB" sz="1600" b="1" i="0" dirty="0" smtClean="0">
                <a:solidFill>
                  <a:srgbClr val="C00000"/>
                </a:solidFill>
              </a:rPr>
              <a:t>  ac-Josephson voltage synthesizers</a:t>
            </a:r>
            <a:r>
              <a:rPr lang="en-GB" sz="1600" b="1" i="0" dirty="0" smtClean="0">
                <a:solidFill>
                  <a:srgbClr val="C00000"/>
                </a:solidFill>
                <a:latin typeface="Times New Roman"/>
                <a:cs typeface="Times New Roman"/>
              </a:rPr>
              <a:t> → </a:t>
            </a:r>
            <a:r>
              <a:rPr lang="en-GB" sz="1600" b="1" i="0" dirty="0" smtClean="0">
                <a:solidFill>
                  <a:srgbClr val="C00000"/>
                </a:solidFill>
                <a:latin typeface="Arial" pitchFamily="34" charset="0"/>
                <a:cs typeface="Arial" pitchFamily="34" charset="0"/>
              </a:rPr>
              <a:t>QVNS  </a:t>
            </a:r>
            <a:r>
              <a:rPr lang="en-GB" sz="1600" b="1" i="0" dirty="0" smtClean="0">
                <a:solidFill>
                  <a:srgbClr val="C00000"/>
                </a:solidFill>
                <a:latin typeface="Times New Roman"/>
                <a:cs typeface="Times New Roman"/>
              </a:rPr>
              <a:t>→</a:t>
            </a:r>
            <a:r>
              <a:rPr lang="en-GB" sz="1600" b="1" i="0" dirty="0" smtClean="0">
                <a:solidFill>
                  <a:srgbClr val="C00000"/>
                </a:solidFill>
              </a:rPr>
              <a:t> 	NT is operated as a comparator</a:t>
            </a:r>
            <a:endParaRPr lang="en-GB" sz="1600" b="1" dirty="0" smtClean="0">
              <a:solidFill>
                <a:srgbClr val="C00000"/>
              </a:solidFill>
            </a:endParaRPr>
          </a:p>
          <a:p>
            <a:pPr>
              <a:buFont typeface="Wingdings" pitchFamily="2" charset="2"/>
              <a:buChar char="v"/>
              <a:tabLst>
                <a:tab pos="273050" algn="l"/>
              </a:tabLst>
            </a:pPr>
            <a:r>
              <a:rPr lang="en-GB" sz="1600" b="1" i="0" dirty="0" smtClean="0">
                <a:solidFill>
                  <a:srgbClr val="C00000"/>
                </a:solidFill>
              </a:rPr>
              <a:t>  ADC + digital signal processing </a:t>
            </a:r>
            <a:r>
              <a:rPr lang="en-GB" sz="1600" b="1" i="0" dirty="0" smtClean="0">
                <a:solidFill>
                  <a:srgbClr val="C00000"/>
                </a:solidFill>
                <a:latin typeface="Times New Roman"/>
                <a:cs typeface="Times New Roman"/>
              </a:rPr>
              <a:t>→ </a:t>
            </a:r>
            <a:r>
              <a:rPr lang="en-GB" sz="1600" b="1" i="0" dirty="0" smtClean="0">
                <a:solidFill>
                  <a:srgbClr val="C00000"/>
                </a:solidFill>
                <a:latin typeface="Symbol" pitchFamily="18" charset="2"/>
              </a:rPr>
              <a:t>D</a:t>
            </a:r>
            <a:r>
              <a:rPr lang="en-GB" sz="1600" b="1" dirty="0" smtClean="0">
                <a:solidFill>
                  <a:srgbClr val="C00000"/>
                </a:solidFill>
              </a:rPr>
              <a:t>f</a:t>
            </a:r>
            <a:endParaRPr lang="en-GB" sz="1600" b="1" i="0" dirty="0" smtClean="0">
              <a:solidFill>
                <a:srgbClr val="C00000"/>
              </a:solidFill>
            </a:endParaRPr>
          </a:p>
          <a:p>
            <a:pPr>
              <a:buFont typeface="Wingdings" pitchFamily="2" charset="2"/>
              <a:buChar char="v"/>
              <a:tabLst>
                <a:tab pos="273050" algn="l"/>
              </a:tabLst>
            </a:pPr>
            <a:r>
              <a:rPr lang="en-GB" sz="1600" b="1" i="0" dirty="0" smtClean="0">
                <a:solidFill>
                  <a:srgbClr val="C00000"/>
                </a:solidFill>
              </a:rPr>
              <a:t>  </a:t>
            </a:r>
            <a:r>
              <a:rPr lang="en-GB" sz="1600" b="1" dirty="0" smtClean="0">
                <a:solidFill>
                  <a:srgbClr val="C00000"/>
                </a:solidFill>
              </a:rPr>
              <a:t>u</a:t>
            </a:r>
            <a:r>
              <a:rPr lang="en-GB" sz="1600" b="1" i="0" dirty="0" smtClean="0">
                <a:solidFill>
                  <a:srgbClr val="C00000"/>
                </a:solidFill>
              </a:rPr>
              <a:t>(</a:t>
            </a:r>
            <a:r>
              <a:rPr lang="en-GB" sz="1600" b="1" dirty="0" smtClean="0">
                <a:solidFill>
                  <a:srgbClr val="C00000"/>
                </a:solidFill>
              </a:rPr>
              <a:t>k</a:t>
            </a:r>
            <a:r>
              <a:rPr lang="en-GB" sz="1600" b="1" i="0" dirty="0" smtClean="0">
                <a:solidFill>
                  <a:srgbClr val="C00000"/>
                </a:solidFill>
              </a:rPr>
              <a:t>)/</a:t>
            </a:r>
            <a:r>
              <a:rPr lang="en-GB" sz="1600" b="1" dirty="0" smtClean="0">
                <a:solidFill>
                  <a:srgbClr val="C00000"/>
                </a:solidFill>
              </a:rPr>
              <a:t>k</a:t>
            </a:r>
            <a:r>
              <a:rPr lang="en-GB" sz="1600" b="1" i="0" dirty="0" smtClean="0">
                <a:solidFill>
                  <a:srgbClr val="C00000"/>
                </a:solidFill>
              </a:rPr>
              <a:t> </a:t>
            </a:r>
            <a:r>
              <a:rPr lang="en-GB" sz="1600" b="1" i="0" dirty="0" smtClean="0">
                <a:solidFill>
                  <a:srgbClr val="C00000"/>
                </a:solidFill>
                <a:sym typeface="Symbol"/>
              </a:rPr>
              <a:t></a:t>
            </a:r>
            <a:r>
              <a:rPr lang="en-GB" sz="1600" b="1" i="0" dirty="0" smtClean="0">
                <a:solidFill>
                  <a:srgbClr val="C00000"/>
                </a:solidFill>
              </a:rPr>
              <a:t> 4 ppm (Qu </a:t>
            </a:r>
            <a:r>
              <a:rPr lang="en-GB" sz="1600" b="1" dirty="0" smtClean="0">
                <a:solidFill>
                  <a:srgbClr val="C00000"/>
                </a:solidFill>
              </a:rPr>
              <a:t>et al. </a:t>
            </a:r>
            <a:r>
              <a:rPr lang="en-GB" sz="1600" b="1" i="0" dirty="0" smtClean="0">
                <a:solidFill>
                  <a:srgbClr val="C00000"/>
                </a:solidFill>
              </a:rPr>
              <a:t>2015)</a:t>
            </a:r>
            <a:endParaRPr lang="en-GB" sz="1600" b="1" i="0" dirty="0">
              <a:solidFill>
                <a:srgbClr val="C00000"/>
              </a:solidFill>
            </a:endParaRPr>
          </a:p>
        </p:txBody>
      </p:sp>
      <p:sp>
        <p:nvSpPr>
          <p:cNvPr id="19" name="Textfeld 18"/>
          <p:cNvSpPr txBox="1"/>
          <p:nvPr/>
        </p:nvSpPr>
        <p:spPr>
          <a:xfrm>
            <a:off x="3962400" y="4886980"/>
            <a:ext cx="4724400" cy="523220"/>
          </a:xfrm>
          <a:prstGeom prst="rect">
            <a:avLst/>
          </a:prstGeom>
          <a:noFill/>
        </p:spPr>
        <p:txBody>
          <a:bodyPr wrap="square" rtlCol="0">
            <a:spAutoFit/>
          </a:bodyPr>
          <a:lstStyle/>
          <a:p>
            <a:r>
              <a:rPr lang="en-GB" sz="1400" dirty="0" smtClean="0">
                <a:solidFill>
                  <a:srgbClr val="008000"/>
                </a:solidFill>
              </a:rPr>
              <a:t>Basis: Superconducting QUantum Interferometer Devices (SQUIDs) with resolution near to the quantum limit</a:t>
            </a:r>
            <a:endParaRPr lang="en-GB" sz="1400" dirty="0">
              <a:solidFill>
                <a:srgbClr val="008000"/>
              </a:solidFill>
            </a:endParaRPr>
          </a:p>
        </p:txBody>
      </p:sp>
      <p:sp>
        <p:nvSpPr>
          <p:cNvPr id="20" name="Textfeld 19"/>
          <p:cNvSpPr txBox="1"/>
          <p:nvPr/>
        </p:nvSpPr>
        <p:spPr>
          <a:xfrm>
            <a:off x="381000" y="5410200"/>
            <a:ext cx="4416594" cy="923330"/>
          </a:xfrm>
          <a:prstGeom prst="rect">
            <a:avLst/>
          </a:prstGeom>
          <a:noFill/>
        </p:spPr>
        <p:txBody>
          <a:bodyPr wrap="none" rtlCol="0">
            <a:spAutoFit/>
          </a:bodyPr>
          <a:lstStyle/>
          <a:p>
            <a:r>
              <a:rPr lang="en-GB" b="1" dirty="0" smtClean="0">
                <a:solidFill>
                  <a:srgbClr val="008000"/>
                </a:solidFill>
              </a:rPr>
              <a:t>Voltage</a:t>
            </a:r>
            <a:r>
              <a:rPr lang="en-GB" dirty="0" smtClean="0">
                <a:solidFill>
                  <a:srgbClr val="008000"/>
                </a:solidFill>
              </a:rPr>
              <a:t> to frequency conversion</a:t>
            </a:r>
          </a:p>
          <a:p>
            <a:r>
              <a:rPr lang="en-GB" b="1" dirty="0" smtClean="0">
                <a:solidFill>
                  <a:srgbClr val="008000"/>
                </a:solidFill>
              </a:rPr>
              <a:t>Current</a:t>
            </a:r>
            <a:r>
              <a:rPr lang="en-GB" dirty="0" smtClean="0">
                <a:solidFill>
                  <a:srgbClr val="008000"/>
                </a:solidFill>
              </a:rPr>
              <a:t> Sensing Noise Thermometry</a:t>
            </a:r>
          </a:p>
          <a:p>
            <a:r>
              <a:rPr lang="en-GB" b="1" dirty="0" smtClean="0">
                <a:solidFill>
                  <a:srgbClr val="008000"/>
                </a:solidFill>
              </a:rPr>
              <a:t>Magnetic Field</a:t>
            </a:r>
            <a:r>
              <a:rPr lang="en-GB" dirty="0" smtClean="0">
                <a:solidFill>
                  <a:srgbClr val="008000"/>
                </a:solidFill>
              </a:rPr>
              <a:t> Fluctuation Thermometry</a:t>
            </a:r>
            <a:endParaRPr lang="en-GB" dirty="0">
              <a:solidFill>
                <a:srgbClr val="008000"/>
              </a:solidFill>
            </a:endParaRPr>
          </a:p>
        </p:txBody>
      </p:sp>
      <p:sp>
        <p:nvSpPr>
          <p:cNvPr id="21" name="Textfeld 20"/>
          <p:cNvSpPr txBox="1"/>
          <p:nvPr/>
        </p:nvSpPr>
        <p:spPr>
          <a:xfrm>
            <a:off x="5181600" y="5715000"/>
            <a:ext cx="3403496" cy="369332"/>
          </a:xfrm>
          <a:prstGeom prst="rect">
            <a:avLst/>
          </a:prstGeom>
          <a:noFill/>
        </p:spPr>
        <p:txBody>
          <a:bodyPr wrap="none" rtlCol="0">
            <a:spAutoFit/>
          </a:bodyPr>
          <a:lstStyle/>
          <a:p>
            <a:r>
              <a:rPr lang="en-GB" smtClean="0">
                <a:solidFill>
                  <a:srgbClr val="CC0099"/>
                </a:solidFill>
              </a:rPr>
              <a:t>Relative uncertainty (0.1 – 1) %</a:t>
            </a:r>
            <a:endParaRPr lang="en-GB">
              <a:solidFill>
                <a:srgbClr val="CC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1"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pPr algn="ctr"/>
            <a:r>
              <a:rPr lang="en-GB" dirty="0" smtClean="0"/>
              <a:t>Second version of the </a:t>
            </a:r>
            <a:r>
              <a:rPr lang="en-GB" i="1" dirty="0" smtClean="0"/>
              <a:t>MeP</a:t>
            </a:r>
            <a:r>
              <a:rPr lang="en-GB" dirty="0" smtClean="0"/>
              <a:t>-K (after redefinition of K) </a:t>
            </a:r>
            <a:endParaRPr lang="en-GB" dirty="0"/>
          </a:p>
        </p:txBody>
      </p:sp>
      <p:sp>
        <p:nvSpPr>
          <p:cNvPr id="4" name="Textfeld 3"/>
          <p:cNvSpPr txBox="1"/>
          <p:nvPr/>
        </p:nvSpPr>
        <p:spPr>
          <a:xfrm>
            <a:off x="1219200" y="1214735"/>
            <a:ext cx="6447599" cy="461665"/>
          </a:xfrm>
          <a:prstGeom prst="rect">
            <a:avLst/>
          </a:prstGeom>
          <a:noFill/>
        </p:spPr>
        <p:txBody>
          <a:bodyPr wrap="none" rtlCol="0">
            <a:spAutoFit/>
          </a:bodyPr>
          <a:lstStyle/>
          <a:p>
            <a:r>
              <a:rPr lang="en-GB" sz="2400" b="1" i="0" dirty="0" smtClean="0">
                <a:solidFill>
                  <a:srgbClr val="FF0000"/>
                </a:solidFill>
              </a:rPr>
              <a:t>Nomenclature: Defined temperature scales</a:t>
            </a:r>
            <a:endParaRPr lang="en-GB" sz="2400" b="1" i="0" dirty="0">
              <a:solidFill>
                <a:srgbClr val="FF0000"/>
              </a:solidFill>
            </a:endParaRPr>
          </a:p>
        </p:txBody>
      </p:sp>
      <p:graphicFrame>
        <p:nvGraphicFramePr>
          <p:cNvPr id="7" name="Diagramm 6"/>
          <p:cNvGraphicFramePr/>
          <p:nvPr/>
        </p:nvGraphicFramePr>
        <p:xfrm>
          <a:off x="381000" y="1752600"/>
          <a:ext cx="8610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3C07719A-32FD-4DA8-B27C-63076624BB8B}"/>
                                            </p:graphicEl>
                                          </p:spTgt>
                                        </p:tgtEl>
                                        <p:attrNameLst>
                                          <p:attrName>style.visibility</p:attrName>
                                        </p:attrNameLst>
                                      </p:cBhvr>
                                      <p:to>
                                        <p:strVal val="visible"/>
                                      </p:to>
                                    </p:set>
                                    <p:animEffect transition="in" filter="blinds(horizontal)">
                                      <p:cBhvr>
                                        <p:cTn id="7" dur="500"/>
                                        <p:tgtEl>
                                          <p:spTgt spid="7">
                                            <p:graphicEl>
                                              <a:dgm id="{3C07719A-32FD-4DA8-B27C-63076624BB8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graphicEl>
                                              <a:dgm id="{7287B941-FF26-435D-A20F-E3103CBCD21A}"/>
                                            </p:graphicEl>
                                          </p:spTgt>
                                        </p:tgtEl>
                                        <p:attrNameLst>
                                          <p:attrName>style.visibility</p:attrName>
                                        </p:attrNameLst>
                                      </p:cBhvr>
                                      <p:to>
                                        <p:strVal val="visible"/>
                                      </p:to>
                                    </p:set>
                                    <p:animEffect transition="in" filter="blinds(horizontal)">
                                      <p:cBhvr>
                                        <p:cTn id="12" dur="500"/>
                                        <p:tgtEl>
                                          <p:spTgt spid="7">
                                            <p:graphicEl>
                                              <a:dgm id="{7287B941-FF26-435D-A20F-E3103CBCD21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graphicEl>
                                              <a:dgm id="{5776F74E-6E06-4E0A-9CD3-71FE1D00DBFD}"/>
                                            </p:graphicEl>
                                          </p:spTgt>
                                        </p:tgtEl>
                                        <p:attrNameLst>
                                          <p:attrName>style.visibility</p:attrName>
                                        </p:attrNameLst>
                                      </p:cBhvr>
                                      <p:to>
                                        <p:strVal val="visible"/>
                                      </p:to>
                                    </p:set>
                                    <p:animEffect transition="in" filter="blinds(horizontal)">
                                      <p:cBhvr>
                                        <p:cTn id="17" dur="500"/>
                                        <p:tgtEl>
                                          <p:spTgt spid="7">
                                            <p:graphicEl>
                                              <a:dgm id="{5776F74E-6E06-4E0A-9CD3-71FE1D00DBF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graphicEl>
                                              <a:dgm id="{0DEA9BB9-594C-4AEC-AF23-D07A5F865BA6}"/>
                                            </p:graphicEl>
                                          </p:spTgt>
                                        </p:tgtEl>
                                        <p:attrNameLst>
                                          <p:attrName>style.visibility</p:attrName>
                                        </p:attrNameLst>
                                      </p:cBhvr>
                                      <p:to>
                                        <p:strVal val="visible"/>
                                      </p:to>
                                    </p:set>
                                    <p:animEffect transition="in" filter="blinds(horizontal)">
                                      <p:cBhvr>
                                        <p:cTn id="22" dur="500"/>
                                        <p:tgtEl>
                                          <p:spTgt spid="7">
                                            <p:graphicEl>
                                              <a:dgm id="{0DEA9BB9-594C-4AEC-AF23-D07A5F865BA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graphicEl>
                                              <a:dgm id="{C0CFDCE7-27E1-4ACA-958E-51B77D184327}"/>
                                            </p:graphicEl>
                                          </p:spTgt>
                                        </p:tgtEl>
                                        <p:attrNameLst>
                                          <p:attrName>style.visibility</p:attrName>
                                        </p:attrNameLst>
                                      </p:cBhvr>
                                      <p:to>
                                        <p:strVal val="visible"/>
                                      </p:to>
                                    </p:set>
                                    <p:animEffect transition="in" filter="blinds(horizontal)">
                                      <p:cBhvr>
                                        <p:cTn id="27" dur="500"/>
                                        <p:tgtEl>
                                          <p:spTgt spid="7">
                                            <p:graphicEl>
                                              <a:dgm id="{C0CFDCE7-27E1-4ACA-958E-51B77D18432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graphicEl>
                                              <a:dgm id="{54E506F3-1921-4C0C-A529-AF9373E791DA}"/>
                                            </p:graphicEl>
                                          </p:spTgt>
                                        </p:tgtEl>
                                        <p:attrNameLst>
                                          <p:attrName>style.visibility</p:attrName>
                                        </p:attrNameLst>
                                      </p:cBhvr>
                                      <p:to>
                                        <p:strVal val="visible"/>
                                      </p:to>
                                    </p:set>
                                    <p:animEffect transition="in" filter="blinds(horizontal)">
                                      <p:cBhvr>
                                        <p:cTn id="32" dur="500"/>
                                        <p:tgtEl>
                                          <p:spTgt spid="7">
                                            <p:graphicEl>
                                              <a:dgm id="{54E506F3-1921-4C0C-A529-AF9373E791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2600" y="152400"/>
            <a:ext cx="5791200" cy="647700"/>
          </a:xfrm>
        </p:spPr>
        <p:txBody>
          <a:bodyPr/>
          <a:lstStyle/>
          <a:p>
            <a:pPr algn="ctr"/>
            <a:r>
              <a:rPr lang="en-GB" dirty="0" smtClean="0"/>
              <a:t>Defined temperature scales</a:t>
            </a:r>
            <a:endParaRPr lang="en-GB" dirty="0"/>
          </a:p>
        </p:txBody>
      </p:sp>
      <p:graphicFrame>
        <p:nvGraphicFramePr>
          <p:cNvPr id="3" name="Diagramm 2"/>
          <p:cNvGraphicFramePr/>
          <p:nvPr/>
        </p:nvGraphicFramePr>
        <p:xfrm>
          <a:off x="152400" y="1143000"/>
          <a:ext cx="8839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graphicEl>
                                              <a:dgm id="{E51F0C2C-86B1-49FE-95F4-DAE3500749A1}"/>
                                            </p:graphicEl>
                                          </p:spTgt>
                                        </p:tgtEl>
                                        <p:attrNameLst>
                                          <p:attrName>style.visibility</p:attrName>
                                        </p:attrNameLst>
                                      </p:cBhvr>
                                      <p:to>
                                        <p:strVal val="visible"/>
                                      </p:to>
                                    </p:set>
                                    <p:animEffect transition="in" filter="blinds(horizontal)">
                                      <p:cBhvr>
                                        <p:cTn id="7" dur="500"/>
                                        <p:tgtEl>
                                          <p:spTgt spid="3">
                                            <p:graphicEl>
                                              <a:dgm id="{E51F0C2C-86B1-49FE-95F4-DAE3500749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graphicEl>
                                              <a:dgm id="{0C7418DB-27DF-45E3-AABE-CDE715D72700}"/>
                                            </p:graphicEl>
                                          </p:spTgt>
                                        </p:tgtEl>
                                        <p:attrNameLst>
                                          <p:attrName>style.visibility</p:attrName>
                                        </p:attrNameLst>
                                      </p:cBhvr>
                                      <p:to>
                                        <p:strVal val="visible"/>
                                      </p:to>
                                    </p:set>
                                    <p:animEffect transition="in" filter="blinds(horizontal)">
                                      <p:cBhvr>
                                        <p:cTn id="12" dur="500"/>
                                        <p:tgtEl>
                                          <p:spTgt spid="3">
                                            <p:graphicEl>
                                              <a:dgm id="{0C7418DB-27DF-45E3-AABE-CDE715D7270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graphicEl>
                                              <a:dgm id="{3332B850-E134-4C00-AE8D-EC1A0A016E48}"/>
                                            </p:graphicEl>
                                          </p:spTgt>
                                        </p:tgtEl>
                                        <p:attrNameLst>
                                          <p:attrName>style.visibility</p:attrName>
                                        </p:attrNameLst>
                                      </p:cBhvr>
                                      <p:to>
                                        <p:strVal val="visible"/>
                                      </p:to>
                                    </p:set>
                                    <p:animEffect transition="in" filter="blinds(horizontal)">
                                      <p:cBhvr>
                                        <p:cTn id="17" dur="500"/>
                                        <p:tgtEl>
                                          <p:spTgt spid="3">
                                            <p:graphicEl>
                                              <a:dgm id="{3332B850-E134-4C00-AE8D-EC1A0A016E4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graphicEl>
                                              <a:dgm id="{F6FAB897-8448-4C7D-9BE2-68CFE4705F43}"/>
                                            </p:graphicEl>
                                          </p:spTgt>
                                        </p:tgtEl>
                                        <p:attrNameLst>
                                          <p:attrName>style.visibility</p:attrName>
                                        </p:attrNameLst>
                                      </p:cBhvr>
                                      <p:to>
                                        <p:strVal val="visible"/>
                                      </p:to>
                                    </p:set>
                                    <p:animEffect transition="in" filter="blinds(horizontal)">
                                      <p:cBhvr>
                                        <p:cTn id="22" dur="500"/>
                                        <p:tgtEl>
                                          <p:spTgt spid="3">
                                            <p:graphicEl>
                                              <a:dgm id="{F6FAB897-8448-4C7D-9BE2-68CFE4705F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pPr algn="ctr"/>
            <a:r>
              <a:rPr lang="en-GB" dirty="0" smtClean="0"/>
              <a:t>Second version of the </a:t>
            </a:r>
            <a:r>
              <a:rPr lang="en-GB" i="1" dirty="0" smtClean="0"/>
              <a:t>MeP</a:t>
            </a:r>
            <a:r>
              <a:rPr lang="en-GB" dirty="0" smtClean="0"/>
              <a:t>-K (after redefinition of K) </a:t>
            </a:r>
            <a:endParaRPr lang="en-GB" dirty="0"/>
          </a:p>
        </p:txBody>
      </p:sp>
      <p:graphicFrame>
        <p:nvGraphicFramePr>
          <p:cNvPr id="7" name="Diagramm 6"/>
          <p:cNvGraphicFramePr/>
          <p:nvPr/>
        </p:nvGraphicFramePr>
        <p:xfrm>
          <a:off x="762000" y="1447800"/>
          <a:ext cx="7620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Summary</a:t>
            </a:r>
            <a:endParaRPr lang="en-GB" dirty="0"/>
          </a:p>
        </p:txBody>
      </p:sp>
      <p:graphicFrame>
        <p:nvGraphicFramePr>
          <p:cNvPr id="4" name="Diagramm 3"/>
          <p:cNvGraphicFramePr/>
          <p:nvPr/>
        </p:nvGraphicFramePr>
        <p:xfrm>
          <a:off x="457200" y="990600"/>
          <a:ext cx="8382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C2FDDC3-7F17-4E9A-9878-77DCEDB94DDE}"/>
                                            </p:graphicEl>
                                          </p:spTgt>
                                        </p:tgtEl>
                                        <p:attrNameLst>
                                          <p:attrName>style.visibility</p:attrName>
                                        </p:attrNameLst>
                                      </p:cBhvr>
                                      <p:to>
                                        <p:strVal val="visible"/>
                                      </p:to>
                                    </p:set>
                                    <p:animEffect transition="in" filter="fade">
                                      <p:cBhvr>
                                        <p:cTn id="7" dur="1000"/>
                                        <p:tgtEl>
                                          <p:spTgt spid="4">
                                            <p:graphicEl>
                                              <a:dgm id="{0C2FDDC3-7F17-4E9A-9878-77DCEDB94DD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2216EC8-48C0-4E77-B4FA-593687222762}"/>
                                            </p:graphicEl>
                                          </p:spTgt>
                                        </p:tgtEl>
                                        <p:attrNameLst>
                                          <p:attrName>style.visibility</p:attrName>
                                        </p:attrNameLst>
                                      </p:cBhvr>
                                      <p:to>
                                        <p:strVal val="visible"/>
                                      </p:to>
                                    </p:set>
                                    <p:animEffect transition="in" filter="fade">
                                      <p:cBhvr>
                                        <p:cTn id="12" dur="1000"/>
                                        <p:tgtEl>
                                          <p:spTgt spid="4">
                                            <p:graphicEl>
                                              <a:dgm id="{82216EC8-48C0-4E77-B4FA-59368722276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1115AFA-C26F-4764-A39B-6D7C0D6A6FBD}"/>
                                            </p:graphicEl>
                                          </p:spTgt>
                                        </p:tgtEl>
                                        <p:attrNameLst>
                                          <p:attrName>style.visibility</p:attrName>
                                        </p:attrNameLst>
                                      </p:cBhvr>
                                      <p:to>
                                        <p:strVal val="visible"/>
                                      </p:to>
                                    </p:set>
                                    <p:animEffect transition="in" filter="fade">
                                      <p:cBhvr>
                                        <p:cTn id="17" dur="1000"/>
                                        <p:tgtEl>
                                          <p:spTgt spid="4">
                                            <p:graphicEl>
                                              <a:dgm id="{71115AFA-C26F-4764-A39B-6D7C0D6A6FB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0F82800A-87C7-474C-8C7C-7D991499292F}"/>
                                            </p:graphicEl>
                                          </p:spTgt>
                                        </p:tgtEl>
                                        <p:attrNameLst>
                                          <p:attrName>style.visibility</p:attrName>
                                        </p:attrNameLst>
                                      </p:cBhvr>
                                      <p:to>
                                        <p:strVal val="visible"/>
                                      </p:to>
                                    </p:set>
                                    <p:animEffect transition="in" filter="fade">
                                      <p:cBhvr>
                                        <p:cTn id="22" dur="1000"/>
                                        <p:tgtEl>
                                          <p:spTgt spid="4">
                                            <p:graphicEl>
                                              <a:dgm id="{0F82800A-87C7-474C-8C7C-7D991499292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712956E4-DF38-4FE7-9FB2-482D95A0A914}"/>
                                            </p:graphicEl>
                                          </p:spTgt>
                                        </p:tgtEl>
                                        <p:attrNameLst>
                                          <p:attrName>style.visibility</p:attrName>
                                        </p:attrNameLst>
                                      </p:cBhvr>
                                      <p:to>
                                        <p:strVal val="visible"/>
                                      </p:to>
                                    </p:set>
                                    <p:animEffect transition="in" filter="fade">
                                      <p:cBhvr>
                                        <p:cTn id="27" dur="1000"/>
                                        <p:tgtEl>
                                          <p:spTgt spid="4">
                                            <p:graphicEl>
                                              <a:dgm id="{712956E4-DF38-4FE7-9FB2-482D95A0A91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E24CA83B-7B42-411F-89AA-CF28057FC69E}"/>
                                            </p:graphicEl>
                                          </p:spTgt>
                                        </p:tgtEl>
                                        <p:attrNameLst>
                                          <p:attrName>style.visibility</p:attrName>
                                        </p:attrNameLst>
                                      </p:cBhvr>
                                      <p:to>
                                        <p:strVal val="visible"/>
                                      </p:to>
                                    </p:set>
                                    <p:animEffect transition="in" filter="fade">
                                      <p:cBhvr>
                                        <p:cTn id="32" dur="1000"/>
                                        <p:tgtEl>
                                          <p:spTgt spid="4">
                                            <p:graphicEl>
                                              <a:dgm id="{E24CA83B-7B42-411F-89AA-CF28057FC6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2286000"/>
            <a:ext cx="8520112" cy="1143000"/>
          </a:xfrm>
        </p:spPr>
        <p:txBody>
          <a:bodyPr/>
          <a:lstStyle/>
          <a:p>
            <a:r>
              <a:rPr lang="en-US" altLang="zh-CN" sz="3600" dirty="0" smtClean="0">
                <a:solidFill>
                  <a:schemeClr val="tx2"/>
                </a:solidFill>
              </a:rPr>
              <a:t>                      </a:t>
            </a:r>
            <a:r>
              <a:rPr lang="en-US" altLang="zh-CN" sz="3600" dirty="0" smtClean="0">
                <a:solidFill>
                  <a:srgbClr val="C00000"/>
                </a:solidFill>
                <a:latin typeface="Arial" panose="020B0604020202020204" pitchFamily="34" charset="0"/>
                <a:cs typeface="Arial" panose="020B0604020202020204" pitchFamily="34" charset="0"/>
              </a:rPr>
              <a:t>Thank You</a:t>
            </a:r>
            <a:endParaRPr lang="zh-CN" alt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51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36726" y="5429569"/>
            <a:ext cx="7159473" cy="361631"/>
          </a:xfrm>
          <a:prstGeom prst="rect">
            <a:avLst/>
          </a:prstGeom>
          <a:solidFill>
            <a:srgbClr val="FFFF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502090" y="1447800"/>
            <a:ext cx="8367629" cy="4678204"/>
          </a:xfrm>
          <a:prstGeom prst="rect">
            <a:avLst/>
          </a:prstGeom>
        </p:spPr>
        <p:txBody>
          <a:bodyPr wrap="square">
            <a:spAutoFit/>
          </a:bodyPr>
          <a:lstStyle/>
          <a:p>
            <a:r>
              <a:rPr lang="en-US" sz="2000" dirty="0" smtClean="0">
                <a:latin typeface="+mn-lt"/>
                <a:ea typeface="Tahoma" panose="020B0604030504040204" pitchFamily="34" charset="0"/>
                <a:cs typeface="Tahoma" panose="020B0604030504040204" pitchFamily="34" charset="0"/>
              </a:rPr>
              <a:t>“The </a:t>
            </a:r>
            <a:r>
              <a:rPr lang="en-US" sz="2000" dirty="0">
                <a:latin typeface="+mn-lt"/>
                <a:ea typeface="Tahoma" panose="020B0604030504040204" pitchFamily="34" charset="0"/>
                <a:cs typeface="Tahoma" panose="020B0604030504040204" pitchFamily="34" charset="0"/>
              </a:rPr>
              <a:t>effect of this definition is that the kelvin is equal to the change of thermodynamic temperature that results in a change of </a:t>
            </a:r>
            <a:r>
              <a:rPr lang="en-US" sz="2000" b="1" dirty="0">
                <a:solidFill>
                  <a:srgbClr val="FF0000"/>
                </a:solidFill>
                <a:latin typeface="+mn-lt"/>
                <a:ea typeface="Tahoma" panose="020B0604030504040204" pitchFamily="34" charset="0"/>
                <a:cs typeface="Tahoma" panose="020B0604030504040204" pitchFamily="34" charset="0"/>
              </a:rPr>
              <a:t>thermal energy </a:t>
            </a:r>
            <a:r>
              <a:rPr lang="en-US" sz="2000" i="1" dirty="0" err="1">
                <a:latin typeface="+mn-lt"/>
                <a:ea typeface="Tahoma" panose="020B0604030504040204" pitchFamily="34" charset="0"/>
                <a:cs typeface="Tahoma" panose="020B0604030504040204" pitchFamily="34" charset="0"/>
              </a:rPr>
              <a:t>kT</a:t>
            </a:r>
            <a:r>
              <a:rPr lang="en-US" sz="2000" dirty="0">
                <a:latin typeface="+mn-lt"/>
                <a:ea typeface="Tahoma" panose="020B0604030504040204" pitchFamily="34" charset="0"/>
                <a:cs typeface="Tahoma" panose="020B0604030504040204" pitchFamily="34" charset="0"/>
              </a:rPr>
              <a:t> </a:t>
            </a:r>
            <a:r>
              <a:rPr lang="en-US" sz="2000" dirty="0" smtClean="0">
                <a:latin typeface="+mn-lt"/>
                <a:ea typeface="Tahoma" panose="020B0604030504040204" pitchFamily="34" charset="0"/>
                <a:cs typeface="Tahoma" panose="020B0604030504040204" pitchFamily="34" charset="0"/>
              </a:rPr>
              <a:t> by </a:t>
            </a:r>
            <a:r>
              <a:rPr lang="en-US" sz="2000" dirty="0">
                <a:latin typeface="+mn-lt"/>
                <a:ea typeface="Tahoma" panose="020B0604030504040204" pitchFamily="34" charset="0"/>
                <a:cs typeface="Tahoma" panose="020B0604030504040204" pitchFamily="34" charset="0"/>
              </a:rPr>
              <a:t>1.380 648 </a:t>
            </a:r>
            <a:r>
              <a:rPr lang="en-US" sz="2000" dirty="0" smtClean="0">
                <a:latin typeface="+mn-lt"/>
                <a:ea typeface="Tahoma" panose="020B0604030504040204" pitchFamily="34" charset="0"/>
                <a:cs typeface="Tahoma" panose="020B0604030504040204" pitchFamily="34" charset="0"/>
              </a:rPr>
              <a:t>52 ×</a:t>
            </a:r>
            <a:r>
              <a:rPr lang="en-US" sz="2000" b="1" dirty="0" smtClean="0">
                <a:latin typeface="+mn-lt"/>
                <a:ea typeface="Tahoma" panose="020B0604030504040204" pitchFamily="34" charset="0"/>
                <a:cs typeface="Tahoma" panose="020B0604030504040204" pitchFamily="34" charset="0"/>
              </a:rPr>
              <a:t> </a:t>
            </a:r>
            <a:r>
              <a:rPr lang="en-US" sz="2000" dirty="0" smtClean="0">
                <a:latin typeface="+mn-lt"/>
                <a:ea typeface="Tahoma" panose="020B0604030504040204" pitchFamily="34" charset="0"/>
                <a:cs typeface="Tahoma" panose="020B0604030504040204" pitchFamily="34" charset="0"/>
              </a:rPr>
              <a:t>10</a:t>
            </a:r>
            <a:r>
              <a:rPr lang="en-US" sz="2000" baseline="30000" dirty="0">
                <a:latin typeface="+mn-lt"/>
                <a:ea typeface="Tahoma" panose="020B0604030504040204" pitchFamily="34" charset="0"/>
                <a:cs typeface="Tahoma" panose="020B0604030504040204" pitchFamily="34" charset="0"/>
              </a:rPr>
              <a:t>−23 </a:t>
            </a:r>
            <a:r>
              <a:rPr lang="en-US" sz="2000" dirty="0">
                <a:latin typeface="+mn-lt"/>
                <a:ea typeface="Tahoma" panose="020B0604030504040204" pitchFamily="34" charset="0"/>
                <a:cs typeface="Tahoma" panose="020B0604030504040204" pitchFamily="34" charset="0"/>
              </a:rPr>
              <a:t>J</a:t>
            </a:r>
            <a:r>
              <a:rPr lang="en-US" sz="2000" dirty="0" smtClean="0">
                <a:latin typeface="+mn-lt"/>
                <a:ea typeface="Tahoma" panose="020B0604030504040204" pitchFamily="34" charset="0"/>
                <a:cs typeface="Tahoma" panose="020B0604030504040204" pitchFamily="34" charset="0"/>
              </a:rPr>
              <a:t>.”</a:t>
            </a:r>
          </a:p>
          <a:p>
            <a:endParaRPr lang="en-US" sz="2000" dirty="0">
              <a:latin typeface="+mn-lt"/>
              <a:ea typeface="Tahoma" panose="020B0604030504040204" pitchFamily="34" charset="0"/>
              <a:cs typeface="Tahoma" panose="020B0604030504040204" pitchFamily="34" charset="0"/>
            </a:endParaRPr>
          </a:p>
          <a:p>
            <a:r>
              <a:rPr lang="en-US" sz="2000" dirty="0" smtClean="0">
                <a:latin typeface="+mn-lt"/>
                <a:ea typeface="Tahoma" panose="020B0604030504040204" pitchFamily="34" charset="0"/>
                <a:cs typeface="Tahoma" panose="020B0604030504040204" pitchFamily="34" charset="0"/>
              </a:rPr>
              <a:t>Rationale for the term </a:t>
            </a:r>
            <a:r>
              <a:rPr lang="en-US" sz="2000" b="1" dirty="0" smtClean="0">
                <a:solidFill>
                  <a:srgbClr val="FF0000"/>
                </a:solidFill>
                <a:latin typeface="+mn-lt"/>
                <a:ea typeface="Tahoma" panose="020B0604030504040204" pitchFamily="34" charset="0"/>
                <a:cs typeface="Tahoma" panose="020B0604030504040204" pitchFamily="34" charset="0"/>
              </a:rPr>
              <a:t>thermal energy</a:t>
            </a:r>
            <a:r>
              <a:rPr lang="en-US" sz="2000" dirty="0" smtClean="0">
                <a:latin typeface="+mn-lt"/>
                <a:ea typeface="Tahoma" panose="020B0604030504040204" pitchFamily="34" charset="0"/>
                <a:cs typeface="Tahoma" panose="020B0604030504040204" pitchFamily="34" charset="0"/>
              </a:rPr>
              <a:t>:</a:t>
            </a:r>
          </a:p>
          <a:p>
            <a:endParaRPr lang="en-US" sz="2000" dirty="0">
              <a:latin typeface="+mn-lt"/>
              <a:ea typeface="Tahoma" panose="020B0604030504040204" pitchFamily="34" charset="0"/>
              <a:cs typeface="Tahoma" panose="020B0604030504040204" pitchFamily="34" charset="0"/>
            </a:endParaRPr>
          </a:p>
          <a:p>
            <a:r>
              <a:rPr lang="en-GB" sz="2000" b="1" dirty="0">
                <a:latin typeface="+mn-lt"/>
                <a:ea typeface="Tahoma" panose="020B0604030504040204" pitchFamily="34" charset="0"/>
                <a:cs typeface="Tahoma" panose="020B0604030504040204" pitchFamily="34" charset="0"/>
              </a:rPr>
              <a:t>O</a:t>
            </a:r>
            <a:r>
              <a:rPr lang="en-GB" sz="2000" b="1" dirty="0" smtClean="0">
                <a:latin typeface="+mn-lt"/>
                <a:ea typeface="Tahoma" panose="020B0604030504040204" pitchFamily="34" charset="0"/>
                <a:cs typeface="Tahoma" panose="020B0604030504040204" pitchFamily="34" charset="0"/>
              </a:rPr>
              <a:t>n </a:t>
            </a:r>
            <a:r>
              <a:rPr lang="en-GB" sz="2000" b="1" dirty="0">
                <a:latin typeface="+mn-lt"/>
                <a:ea typeface="Tahoma" panose="020B0604030504040204" pitchFamily="34" charset="0"/>
                <a:cs typeface="Tahoma" panose="020B0604030504040204" pitchFamily="34" charset="0"/>
              </a:rPr>
              <a:t>the implications of changing the definition </a:t>
            </a:r>
            <a:r>
              <a:rPr lang="en-GB" sz="2000" b="1" dirty="0" smtClean="0">
                <a:latin typeface="+mn-lt"/>
                <a:ea typeface="Tahoma" panose="020B0604030504040204" pitchFamily="34" charset="0"/>
                <a:cs typeface="Tahoma" panose="020B0604030504040204" pitchFamily="34" charset="0"/>
              </a:rPr>
              <a:t/>
            </a:r>
            <a:br>
              <a:rPr lang="en-GB" sz="2000" b="1" dirty="0" smtClean="0">
                <a:latin typeface="+mn-lt"/>
                <a:ea typeface="Tahoma" panose="020B0604030504040204" pitchFamily="34" charset="0"/>
                <a:cs typeface="Tahoma" panose="020B0604030504040204" pitchFamily="34" charset="0"/>
              </a:rPr>
            </a:br>
            <a:r>
              <a:rPr lang="en-GB" sz="2000" b="1" dirty="0" smtClean="0">
                <a:latin typeface="+mn-lt"/>
                <a:ea typeface="Tahoma" panose="020B0604030504040204" pitchFamily="34" charset="0"/>
                <a:cs typeface="Tahoma" panose="020B0604030504040204" pitchFamily="34" charset="0"/>
              </a:rPr>
              <a:t>of </a:t>
            </a:r>
            <a:r>
              <a:rPr lang="en-GB" sz="2000" b="1" dirty="0">
                <a:latin typeface="+mn-lt"/>
                <a:ea typeface="Tahoma" panose="020B0604030504040204" pitchFamily="34" charset="0"/>
                <a:cs typeface="Tahoma" panose="020B0604030504040204" pitchFamily="34" charset="0"/>
              </a:rPr>
              <a:t>the </a:t>
            </a:r>
            <a:r>
              <a:rPr lang="en-GB" sz="2000" b="1" dirty="0" smtClean="0">
                <a:latin typeface="+mn-lt"/>
                <a:ea typeface="Tahoma" panose="020B0604030504040204" pitchFamily="34" charset="0"/>
                <a:cs typeface="Tahoma" panose="020B0604030504040204" pitchFamily="34" charset="0"/>
              </a:rPr>
              <a:t>base </a:t>
            </a:r>
            <a:r>
              <a:rPr lang="en-GB" sz="2000" b="1" dirty="0">
                <a:latin typeface="+mn-lt"/>
                <a:ea typeface="Tahoma" panose="020B0604030504040204" pitchFamily="34" charset="0"/>
                <a:cs typeface="Tahoma" panose="020B0604030504040204" pitchFamily="34" charset="0"/>
              </a:rPr>
              <a:t>unit </a:t>
            </a:r>
            <a:r>
              <a:rPr lang="en-GB" sz="2000" b="1" dirty="0" smtClean="0">
                <a:latin typeface="+mn-lt"/>
                <a:ea typeface="Tahoma" panose="020B0604030504040204" pitchFamily="34" charset="0"/>
                <a:cs typeface="Tahoma" panose="020B0604030504040204" pitchFamily="34" charset="0"/>
              </a:rPr>
              <a:t>kelvin</a:t>
            </a:r>
          </a:p>
          <a:p>
            <a:endParaRPr lang="en-GB" sz="2000" b="1" dirty="0">
              <a:latin typeface="+mn-lt"/>
              <a:ea typeface="Tahoma" panose="020B0604030504040204" pitchFamily="34" charset="0"/>
              <a:cs typeface="Tahoma" panose="020B0604030504040204" pitchFamily="34" charset="0"/>
            </a:endParaRPr>
          </a:p>
          <a:p>
            <a:r>
              <a:rPr lang="en-GB" sz="2000" dirty="0" smtClean="0">
                <a:latin typeface="+mn-lt"/>
                <a:ea typeface="Tahoma" panose="020B0604030504040204" pitchFamily="34" charset="0"/>
                <a:cs typeface="Tahoma" panose="020B0604030504040204" pitchFamily="34" charset="0"/>
              </a:rPr>
              <a:t>Report to CIPM, prepared by CCT TG-SI  in 2007, see section 4</a:t>
            </a:r>
          </a:p>
          <a:p>
            <a:r>
              <a:rPr lang="en-GB" sz="2000" dirty="0" smtClean="0">
                <a:latin typeface="+mn-lt"/>
                <a:ea typeface="Tahoma" panose="020B0604030504040204" pitchFamily="34" charset="0"/>
                <a:cs typeface="Tahoma" panose="020B0604030504040204" pitchFamily="34" charset="0"/>
                <a:hlinkClick r:id="rId2"/>
              </a:rPr>
              <a:t>www.bipm.org/en/committees/cc/cct/publications-cc.html</a:t>
            </a:r>
            <a:endParaRPr lang="en-GB" sz="2000" dirty="0" smtClean="0">
              <a:latin typeface="+mn-lt"/>
              <a:ea typeface="Tahoma" panose="020B0604030504040204" pitchFamily="34" charset="0"/>
              <a:cs typeface="Tahoma" panose="020B0604030504040204" pitchFamily="34" charset="0"/>
            </a:endParaRPr>
          </a:p>
          <a:p>
            <a:endParaRPr lang="en-GB" sz="2000" dirty="0" smtClean="0">
              <a:latin typeface="+mn-lt"/>
              <a:ea typeface="Tahoma" panose="020B0604030504040204" pitchFamily="34" charset="0"/>
              <a:cs typeface="Tahoma" panose="020B0604030504040204" pitchFamily="34" charset="0"/>
            </a:endParaRPr>
          </a:p>
          <a:p>
            <a:endParaRPr lang="en-GB" sz="2000" dirty="0">
              <a:latin typeface="+mn-lt"/>
              <a:ea typeface="Tahoma" panose="020B0604030504040204" pitchFamily="34" charset="0"/>
              <a:cs typeface="Tahoma" panose="020B0604030504040204" pitchFamily="34" charset="0"/>
            </a:endParaRPr>
          </a:p>
          <a:p>
            <a:r>
              <a:rPr lang="en-GB" sz="2000" b="1" dirty="0" smtClean="0">
                <a:solidFill>
                  <a:srgbClr val="FF0000"/>
                </a:solidFill>
                <a:latin typeface="+mn-lt"/>
                <a:ea typeface="Tahoma" panose="020B0604030504040204" pitchFamily="34" charset="0"/>
                <a:cs typeface="Tahoma" panose="020B0604030504040204" pitchFamily="34" charset="0"/>
              </a:rPr>
              <a:t>Only wording with term thermal energy endorsed by CCT !</a:t>
            </a:r>
          </a:p>
          <a:p>
            <a:endParaRPr lang="de-DE" dirty="0">
              <a:latin typeface="+mn-lt"/>
              <a:ea typeface="Tahoma" panose="020B0604030504040204" pitchFamily="34" charset="0"/>
              <a:cs typeface="Tahoma" panose="020B0604030504040204" pitchFamily="34" charset="0"/>
            </a:endParaRPr>
          </a:p>
        </p:txBody>
      </p:sp>
      <p:sp>
        <p:nvSpPr>
          <p:cNvPr id="3" name="Titel 2"/>
          <p:cNvSpPr txBox="1">
            <a:spLocks/>
          </p:cNvSpPr>
          <p:nvPr/>
        </p:nvSpPr>
        <p:spPr bwMode="auto">
          <a:xfrm>
            <a:off x="1143000" y="264522"/>
            <a:ext cx="6727162" cy="43507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2400" b="1" i="0" dirty="0" smtClean="0">
                <a:solidFill>
                  <a:schemeClr val="bg1"/>
                </a:solidFill>
                <a:latin typeface="Tahoma" pitchFamily="34" charset="0"/>
                <a:ea typeface="Tahoma" pitchFamily="34" charset="0"/>
                <a:cs typeface="Tahoma" pitchFamily="34" charset="0"/>
              </a:rPr>
              <a:t>SI </a:t>
            </a:r>
            <a:r>
              <a:rPr lang="de-DE" sz="2400" b="1" i="0" dirty="0" err="1" smtClean="0">
                <a:solidFill>
                  <a:schemeClr val="bg1"/>
                </a:solidFill>
                <a:latin typeface="Tahoma" pitchFamily="34" charset="0"/>
                <a:ea typeface="Tahoma" pitchFamily="34" charset="0"/>
                <a:cs typeface="Tahoma" pitchFamily="34" charset="0"/>
              </a:rPr>
              <a:t>brochure</a:t>
            </a:r>
            <a:r>
              <a:rPr lang="de-DE" sz="2400" b="1" i="0" dirty="0">
                <a:solidFill>
                  <a:schemeClr val="bg1"/>
                </a:solidFill>
                <a:latin typeface="Tahoma" pitchFamily="34" charset="0"/>
                <a:ea typeface="Tahoma" pitchFamily="34" charset="0"/>
                <a:cs typeface="Tahoma" pitchFamily="34" charset="0"/>
              </a:rPr>
              <a:t> </a:t>
            </a:r>
            <a:r>
              <a:rPr lang="de-DE" sz="2400" b="1" i="0" dirty="0" smtClean="0">
                <a:solidFill>
                  <a:schemeClr val="bg1"/>
                </a:solidFill>
                <a:latin typeface="Tahoma" pitchFamily="34" charset="0"/>
                <a:ea typeface="Tahoma" pitchFamily="34" charset="0"/>
                <a:cs typeface="Tahoma" pitchFamily="34" charset="0"/>
              </a:rPr>
              <a:t>2.2.1: </a:t>
            </a:r>
            <a:r>
              <a:rPr lang="de-DE" sz="2400" b="1" i="0" dirty="0" err="1" smtClean="0">
                <a:solidFill>
                  <a:schemeClr val="bg1"/>
                </a:solidFill>
                <a:latin typeface="Tahoma" pitchFamily="34" charset="0"/>
                <a:ea typeface="Tahoma" pitchFamily="34" charset="0"/>
                <a:cs typeface="Tahoma" pitchFamily="34" charset="0"/>
              </a:rPr>
              <a:t>definition</a:t>
            </a:r>
            <a:r>
              <a:rPr lang="de-DE" sz="2400" b="1" i="0" dirty="0" smtClean="0">
                <a:solidFill>
                  <a:schemeClr val="bg1"/>
                </a:solidFill>
                <a:latin typeface="Tahoma" pitchFamily="34" charset="0"/>
                <a:ea typeface="Tahoma" pitchFamily="34" charset="0"/>
                <a:cs typeface="Tahoma" pitchFamily="34" charset="0"/>
              </a:rPr>
              <a:t> </a:t>
            </a:r>
            <a:r>
              <a:rPr lang="de-DE" sz="2400" b="1" i="0" dirty="0" err="1" smtClean="0">
                <a:solidFill>
                  <a:schemeClr val="bg1"/>
                </a:solidFill>
                <a:latin typeface="Tahoma" pitchFamily="34" charset="0"/>
                <a:ea typeface="Tahoma" pitchFamily="34" charset="0"/>
                <a:cs typeface="Tahoma" pitchFamily="34" charset="0"/>
              </a:rPr>
              <a:t>of</a:t>
            </a:r>
            <a:r>
              <a:rPr lang="de-DE" sz="2400" b="1" i="0" dirty="0" smtClean="0">
                <a:solidFill>
                  <a:schemeClr val="bg1"/>
                </a:solidFill>
                <a:latin typeface="Tahoma" pitchFamily="34" charset="0"/>
                <a:ea typeface="Tahoma" pitchFamily="34" charset="0"/>
                <a:cs typeface="Tahoma" pitchFamily="34" charset="0"/>
              </a:rPr>
              <a:t> </a:t>
            </a:r>
            <a:r>
              <a:rPr lang="de-DE" sz="2400" b="1" i="0" dirty="0" err="1" smtClean="0">
                <a:solidFill>
                  <a:schemeClr val="bg1"/>
                </a:solidFill>
                <a:latin typeface="Tahoma" pitchFamily="34" charset="0"/>
                <a:ea typeface="Tahoma" pitchFamily="34" charset="0"/>
                <a:cs typeface="Tahoma" pitchFamily="34" charset="0"/>
              </a:rPr>
              <a:t>the</a:t>
            </a:r>
            <a:r>
              <a:rPr lang="de-DE" sz="2400" b="1" i="0" dirty="0" smtClean="0">
                <a:solidFill>
                  <a:schemeClr val="bg1"/>
                </a:solidFill>
                <a:latin typeface="Tahoma" pitchFamily="34" charset="0"/>
                <a:ea typeface="Tahoma" pitchFamily="34" charset="0"/>
                <a:cs typeface="Tahoma" pitchFamily="34" charset="0"/>
              </a:rPr>
              <a:t> </a:t>
            </a:r>
            <a:r>
              <a:rPr lang="de-DE" sz="2400" b="1" i="0" dirty="0" err="1" smtClean="0">
                <a:solidFill>
                  <a:schemeClr val="bg1"/>
                </a:solidFill>
                <a:latin typeface="Tahoma" pitchFamily="34" charset="0"/>
                <a:ea typeface="Tahoma" pitchFamily="34" charset="0"/>
                <a:cs typeface="Tahoma" pitchFamily="34" charset="0"/>
              </a:rPr>
              <a:t>kelvin</a:t>
            </a:r>
            <a:endParaRPr lang="de-DE" sz="2400" b="1" i="0" dirty="0" smtClean="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67968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3528" y="1295400"/>
            <a:ext cx="8424936" cy="4801314"/>
          </a:xfrm>
          <a:prstGeom prst="rect">
            <a:avLst/>
          </a:prstGeom>
        </p:spPr>
        <p:txBody>
          <a:bodyPr wrap="square">
            <a:spAutoFit/>
          </a:bodyPr>
          <a:lstStyle/>
          <a:p>
            <a:r>
              <a:rPr lang="en-US" dirty="0"/>
              <a:t>P</a:t>
            </a:r>
            <a:r>
              <a:rPr lang="en-US" dirty="0" smtClean="0"/>
              <a:t>age 8: </a:t>
            </a:r>
            <a:r>
              <a:rPr lang="en-US" dirty="0"/>
              <a:t>"Note that the ITS-90 defines two quantities </a:t>
            </a:r>
            <a:r>
              <a:rPr lang="en-US" i="1" dirty="0"/>
              <a:t>T</a:t>
            </a:r>
            <a:r>
              <a:rPr lang="en-US" baseline="-25000" dirty="0"/>
              <a:t>90</a:t>
            </a:r>
            <a:r>
              <a:rPr lang="en-US" dirty="0"/>
              <a:t> and </a:t>
            </a:r>
            <a:r>
              <a:rPr lang="en-US" i="1" dirty="0"/>
              <a:t>t</a:t>
            </a:r>
            <a:r>
              <a:rPr lang="en-US" baseline="-25000" dirty="0"/>
              <a:t>90</a:t>
            </a:r>
            <a:r>
              <a:rPr lang="en-US" dirty="0"/>
              <a:t> which are close approximations to the corresponding </a:t>
            </a:r>
            <a:r>
              <a:rPr lang="en-US" dirty="0">
                <a:solidFill>
                  <a:srgbClr val="FF0000"/>
                </a:solidFill>
              </a:rPr>
              <a:t>thermodynamic and Celsius temperatures</a:t>
            </a:r>
            <a:r>
              <a:rPr lang="en-US" dirty="0"/>
              <a:t>." The non-expert reader may conclude from this note, that the Celsius temperature is not a thermodynamic temperature which is not true here. I suggest to avoid the direct combination "thermodynamic and Celsius temperature" because</a:t>
            </a:r>
            <a:r>
              <a:rPr lang="en-US" b="1" dirty="0"/>
              <a:t> </a:t>
            </a:r>
            <a:r>
              <a:rPr lang="en-US" b="1" dirty="0">
                <a:solidFill>
                  <a:srgbClr val="FF0000"/>
                </a:solidFill>
              </a:rPr>
              <a:t>both</a:t>
            </a:r>
            <a:r>
              <a:rPr lang="en-US" dirty="0"/>
              <a:t> are thermodynamic here. Rather, the note may read "Note that the ITS-90 defines two quantities </a:t>
            </a:r>
            <a:r>
              <a:rPr lang="en-US" i="1" dirty="0"/>
              <a:t>T</a:t>
            </a:r>
            <a:r>
              <a:rPr lang="en-US" baseline="-25000" dirty="0"/>
              <a:t>90</a:t>
            </a:r>
            <a:r>
              <a:rPr lang="en-US" dirty="0"/>
              <a:t> and </a:t>
            </a:r>
            <a:r>
              <a:rPr lang="en-US" i="1" dirty="0"/>
              <a:t>t</a:t>
            </a:r>
            <a:r>
              <a:rPr lang="en-US" baseline="-25000" dirty="0"/>
              <a:t>90</a:t>
            </a:r>
            <a:r>
              <a:rPr lang="en-US" dirty="0"/>
              <a:t> which are close approximations to the corresponding </a:t>
            </a:r>
            <a:r>
              <a:rPr lang="en-US" dirty="0">
                <a:solidFill>
                  <a:srgbClr val="FF0000"/>
                </a:solidFill>
              </a:rPr>
              <a:t>thermodynamic temperatures </a:t>
            </a:r>
            <a:r>
              <a:rPr lang="en-US" i="1" dirty="0">
                <a:solidFill>
                  <a:srgbClr val="FF0000"/>
                </a:solidFill>
              </a:rPr>
              <a:t>T</a:t>
            </a:r>
            <a:r>
              <a:rPr lang="en-US" dirty="0">
                <a:solidFill>
                  <a:srgbClr val="FF0000"/>
                </a:solidFill>
              </a:rPr>
              <a:t>  and</a:t>
            </a:r>
            <a:r>
              <a:rPr lang="en-US" i="1" dirty="0">
                <a:solidFill>
                  <a:srgbClr val="FF0000"/>
                </a:solidFill>
              </a:rPr>
              <a:t> t</a:t>
            </a:r>
            <a:r>
              <a:rPr lang="en-US" dirty="0"/>
              <a:t>." </a:t>
            </a:r>
          </a:p>
          <a:p>
            <a:endParaRPr lang="de-DE" dirty="0"/>
          </a:p>
          <a:p>
            <a:r>
              <a:rPr lang="en-US" dirty="0" smtClean="0"/>
              <a:t>On </a:t>
            </a:r>
            <a:r>
              <a:rPr lang="en-US" dirty="0"/>
              <a:t>page 11 </a:t>
            </a:r>
            <a:r>
              <a:rPr lang="en-US" dirty="0">
                <a:solidFill>
                  <a:srgbClr val="FF0000"/>
                </a:solidFill>
              </a:rPr>
              <a:t>derived units are defined as products of powers of the base units</a:t>
            </a:r>
            <a:r>
              <a:rPr lang="en-US" dirty="0"/>
              <a:t>. Under the same heading 2.2.4 "Derived units" </a:t>
            </a:r>
            <a:r>
              <a:rPr lang="en-US" dirty="0">
                <a:solidFill>
                  <a:srgbClr val="FF0000"/>
                </a:solidFill>
              </a:rPr>
              <a:t>in table 4 "The 22 SI units with special names and symbols" the Celsius temperature is listed </a:t>
            </a:r>
            <a:r>
              <a:rPr lang="en-US" dirty="0"/>
              <a:t>because it is a special name for the kelvin. However, the Celsius temperature  is certainly not a derived unit in the sense of the definition given above. I propose to leave the Celsius temperature in table 4 but to </a:t>
            </a:r>
            <a:r>
              <a:rPr lang="en-US" dirty="0">
                <a:solidFill>
                  <a:srgbClr val="FF0000"/>
                </a:solidFill>
              </a:rPr>
              <a:t>modify the footnote (e). S</a:t>
            </a:r>
            <a:r>
              <a:rPr lang="en-US" dirty="0" smtClean="0">
                <a:solidFill>
                  <a:srgbClr val="FF0000"/>
                </a:solidFill>
              </a:rPr>
              <a:t>tart </a:t>
            </a:r>
            <a:r>
              <a:rPr lang="en-US" dirty="0">
                <a:solidFill>
                  <a:srgbClr val="FF0000"/>
                </a:solidFill>
              </a:rPr>
              <a:t>with: "The degree Celsius is included in table 4 because it is a special name for the kelvin used to express Celsius temperatures. However, it is not a derived unit. </a:t>
            </a:r>
            <a:r>
              <a:rPr lang="en-US" dirty="0" smtClean="0">
                <a:solidFill>
                  <a:srgbClr val="FF0000"/>
                </a:solidFill>
              </a:rPr>
              <a:t>The numerical ...."</a:t>
            </a:r>
            <a:endParaRPr lang="de-DE" dirty="0">
              <a:solidFill>
                <a:srgbClr val="FF0000"/>
              </a:solidFill>
            </a:endParaRPr>
          </a:p>
        </p:txBody>
      </p:sp>
      <p:sp>
        <p:nvSpPr>
          <p:cNvPr id="3" name="Titel 2"/>
          <p:cNvSpPr txBox="1">
            <a:spLocks/>
          </p:cNvSpPr>
          <p:nvPr/>
        </p:nvSpPr>
        <p:spPr bwMode="auto">
          <a:xfrm>
            <a:off x="323528" y="126670"/>
            <a:ext cx="7375234" cy="79511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2400" b="1" i="0" dirty="0" smtClean="0">
                <a:solidFill>
                  <a:schemeClr val="bg1"/>
                </a:solidFill>
                <a:latin typeface="Tahoma" pitchFamily="34" charset="0"/>
                <a:ea typeface="Tahoma" pitchFamily="34" charset="0"/>
                <a:cs typeface="Tahoma" pitchFamily="34" charset="0"/>
              </a:rPr>
              <a:t>SI </a:t>
            </a:r>
            <a:r>
              <a:rPr lang="de-DE" sz="2400" b="1" i="0" dirty="0" err="1" smtClean="0">
                <a:solidFill>
                  <a:schemeClr val="bg1"/>
                </a:solidFill>
                <a:latin typeface="Tahoma" pitchFamily="34" charset="0"/>
                <a:ea typeface="Tahoma" pitchFamily="34" charset="0"/>
                <a:cs typeface="Tahoma" pitchFamily="34" charset="0"/>
              </a:rPr>
              <a:t>brochure</a:t>
            </a:r>
            <a:r>
              <a:rPr lang="de-DE" sz="2400" b="1" i="0" dirty="0" smtClean="0">
                <a:solidFill>
                  <a:schemeClr val="bg1"/>
                </a:solidFill>
                <a:latin typeface="Tahoma" pitchFamily="34" charset="0"/>
                <a:ea typeface="Tahoma" pitchFamily="34" charset="0"/>
                <a:cs typeface="Tahoma" pitchFamily="34" charset="0"/>
              </a:rPr>
              <a:t> - </a:t>
            </a:r>
            <a:r>
              <a:rPr lang="de-DE" sz="2400" b="1" i="0" dirty="0" err="1" smtClean="0">
                <a:solidFill>
                  <a:schemeClr val="bg1"/>
                </a:solidFill>
                <a:latin typeface="Tahoma" pitchFamily="34" charset="0"/>
                <a:ea typeface="Tahoma" pitchFamily="34" charset="0"/>
                <a:cs typeface="Tahoma" pitchFamily="34" charset="0"/>
              </a:rPr>
              <a:t>change</a:t>
            </a:r>
            <a:r>
              <a:rPr lang="de-DE" sz="2400" b="1" i="0" dirty="0" smtClean="0">
                <a:solidFill>
                  <a:schemeClr val="bg1"/>
                </a:solidFill>
                <a:latin typeface="Tahoma" pitchFamily="34" charset="0"/>
                <a:ea typeface="Tahoma" pitchFamily="34" charset="0"/>
                <a:cs typeface="Tahoma" pitchFamily="34" charset="0"/>
              </a:rPr>
              <a:t> </a:t>
            </a:r>
            <a:r>
              <a:rPr lang="de-DE" sz="2400" b="1" i="0" dirty="0" err="1" smtClean="0">
                <a:solidFill>
                  <a:schemeClr val="bg1"/>
                </a:solidFill>
                <a:latin typeface="Tahoma" pitchFamily="34" charset="0"/>
                <a:ea typeface="Tahoma" pitchFamily="34" charset="0"/>
                <a:cs typeface="Tahoma" pitchFamily="34" charset="0"/>
              </a:rPr>
              <a:t>requests</a:t>
            </a:r>
            <a:r>
              <a:rPr lang="de-DE" sz="2400" b="1" i="0" dirty="0" smtClean="0">
                <a:solidFill>
                  <a:schemeClr val="bg1"/>
                </a:solidFill>
                <a:latin typeface="Tahoma" pitchFamily="34" charset="0"/>
                <a:ea typeface="Tahoma" pitchFamily="34" charset="0"/>
                <a:cs typeface="Tahoma" pitchFamily="34" charset="0"/>
              </a:rPr>
              <a:t> </a:t>
            </a:r>
            <a:r>
              <a:rPr lang="de-DE" sz="2400" b="1" i="0" dirty="0" err="1" smtClean="0">
                <a:solidFill>
                  <a:schemeClr val="bg1"/>
                </a:solidFill>
                <a:latin typeface="Tahoma" pitchFamily="34" charset="0"/>
                <a:ea typeface="Tahoma" pitchFamily="34" charset="0"/>
                <a:cs typeface="Tahoma" pitchFamily="34" charset="0"/>
              </a:rPr>
              <a:t>of</a:t>
            </a:r>
            <a:r>
              <a:rPr lang="de-DE" sz="2400" b="1" i="0" dirty="0" smtClean="0">
                <a:solidFill>
                  <a:schemeClr val="bg1"/>
                </a:solidFill>
                <a:latin typeface="Tahoma" pitchFamily="34" charset="0"/>
                <a:ea typeface="Tahoma" pitchFamily="34" charset="0"/>
                <a:cs typeface="Tahoma" pitchFamily="34" charset="0"/>
              </a:rPr>
              <a:t> </a:t>
            </a:r>
            <a:br>
              <a:rPr lang="de-DE" sz="2400" b="1" i="0" dirty="0" smtClean="0">
                <a:solidFill>
                  <a:schemeClr val="bg1"/>
                </a:solidFill>
                <a:latin typeface="Tahoma" pitchFamily="34" charset="0"/>
                <a:ea typeface="Tahoma" pitchFamily="34" charset="0"/>
                <a:cs typeface="Tahoma" pitchFamily="34" charset="0"/>
              </a:rPr>
            </a:br>
            <a:r>
              <a:rPr lang="de-DE" sz="2400" b="1" i="0" dirty="0" smtClean="0">
                <a:solidFill>
                  <a:schemeClr val="bg1"/>
                </a:solidFill>
                <a:latin typeface="Tahoma" pitchFamily="34" charset="0"/>
                <a:ea typeface="Tahoma" pitchFamily="34" charset="0"/>
                <a:cs typeface="Tahoma" pitchFamily="34" charset="0"/>
              </a:rPr>
              <a:t>CCT TG-SI </a:t>
            </a:r>
            <a:r>
              <a:rPr lang="de-DE" sz="2400" b="1" i="0" dirty="0" err="1" smtClean="0">
                <a:solidFill>
                  <a:schemeClr val="bg1"/>
                </a:solidFill>
                <a:latin typeface="Tahoma" pitchFamily="34" charset="0"/>
                <a:ea typeface="Tahoma" pitchFamily="34" charset="0"/>
                <a:cs typeface="Tahoma" pitchFamily="34" charset="0"/>
              </a:rPr>
              <a:t>chair</a:t>
            </a:r>
            <a:r>
              <a:rPr lang="de-DE" sz="2400" b="1" i="0" dirty="0" smtClean="0">
                <a:solidFill>
                  <a:schemeClr val="bg1"/>
                </a:solidFill>
                <a:latin typeface="Tahoma" pitchFamily="34" charset="0"/>
                <a:ea typeface="Tahoma" pitchFamily="34" charset="0"/>
                <a:cs typeface="Tahoma" pitchFamily="34" charset="0"/>
              </a:rPr>
              <a:t> </a:t>
            </a:r>
            <a:r>
              <a:rPr lang="de-DE" sz="2400" b="1" i="0" dirty="0" err="1" smtClean="0">
                <a:solidFill>
                  <a:schemeClr val="bg1"/>
                </a:solidFill>
                <a:latin typeface="Tahoma" pitchFamily="34" charset="0"/>
                <a:ea typeface="Tahoma" pitchFamily="34" charset="0"/>
                <a:cs typeface="Tahoma" pitchFamily="34" charset="0"/>
              </a:rPr>
              <a:t>dated</a:t>
            </a:r>
            <a:r>
              <a:rPr lang="de-DE" sz="2400" b="1" i="0" dirty="0" smtClean="0">
                <a:solidFill>
                  <a:schemeClr val="bg1"/>
                </a:solidFill>
                <a:latin typeface="Tahoma" pitchFamily="34" charset="0"/>
                <a:ea typeface="Tahoma" pitchFamily="34" charset="0"/>
                <a:cs typeface="Tahoma" pitchFamily="34" charset="0"/>
              </a:rPr>
              <a:t> 11 Nov 2015</a:t>
            </a:r>
          </a:p>
        </p:txBody>
      </p:sp>
    </p:spTree>
    <p:extLst>
      <p:ext uri="{BB962C8B-B14F-4D97-AF65-F5344CB8AC3E}">
        <p14:creationId xmlns:p14="http://schemas.microsoft.com/office/powerpoint/2010/main" val="1276844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4461" y="1143000"/>
            <a:ext cx="8988847" cy="5632311"/>
          </a:xfrm>
          <a:prstGeom prst="rect">
            <a:avLst/>
          </a:prstGeom>
        </p:spPr>
        <p:txBody>
          <a:bodyPr wrap="square">
            <a:spAutoFit/>
          </a:bodyPr>
          <a:lstStyle/>
          <a:p>
            <a:r>
              <a:rPr lang="en-US" dirty="0" smtClean="0"/>
              <a:t>The </a:t>
            </a:r>
            <a:r>
              <a:rPr lang="en-US" dirty="0"/>
              <a:t>international measurement community, through the International Committee for Weights and Measures, is </a:t>
            </a:r>
            <a:r>
              <a:rPr lang="en-US" dirty="0" smtClean="0"/>
              <a:t>presently working on updating </a:t>
            </a:r>
            <a:r>
              <a:rPr lang="en-US" dirty="0"/>
              <a:t>the International System of Units (SI). This update, which will </a:t>
            </a:r>
            <a:r>
              <a:rPr lang="en-US" dirty="0" smtClean="0"/>
              <a:t>most probably </a:t>
            </a:r>
            <a:r>
              <a:rPr lang="en-US" dirty="0"/>
              <a:t>occur in 2018, will redefine the kilogram, the </a:t>
            </a:r>
            <a:r>
              <a:rPr lang="en-US" dirty="0" smtClean="0"/>
              <a:t>ampere, </a:t>
            </a:r>
            <a:r>
              <a:rPr lang="en-US" dirty="0"/>
              <a:t>the </a:t>
            </a:r>
            <a:r>
              <a:rPr lang="en-US" dirty="0" smtClean="0"/>
              <a:t>mole, and the </a:t>
            </a:r>
            <a:r>
              <a:rPr lang="en-US" smtClean="0"/>
              <a:t>kelvin in </a:t>
            </a:r>
            <a:r>
              <a:rPr lang="en-US" dirty="0"/>
              <a:t>terms of fundamental physical constants. </a:t>
            </a:r>
          </a:p>
          <a:p>
            <a:r>
              <a:rPr lang="en-US" dirty="0">
                <a:solidFill>
                  <a:srgbClr val="FF0000"/>
                </a:solidFill>
              </a:rPr>
              <a:t>The kelvin, instead of being defined by the triple point of water as it is currently, will be defined by assigning an exact numerical value to Boltzmann’s constant. </a:t>
            </a:r>
            <a:r>
              <a:rPr lang="en-US" dirty="0"/>
              <a:t>The change would generalize the definition, making it independent of any material substance, measurement technique, and temperature range, to ensure the long-term stability of the unit. </a:t>
            </a:r>
            <a:endParaRPr lang="en-US" dirty="0" smtClean="0"/>
          </a:p>
          <a:p>
            <a:r>
              <a:rPr lang="en-US" dirty="0" smtClean="0">
                <a:solidFill>
                  <a:srgbClr val="FF0000"/>
                </a:solidFill>
              </a:rPr>
              <a:t>For </a:t>
            </a:r>
            <a:r>
              <a:rPr lang="en-US" dirty="0">
                <a:solidFill>
                  <a:srgbClr val="FF0000"/>
                </a:solidFill>
              </a:rPr>
              <a:t>almost all users of temperature measurements, the redefinition will pass unnoticed; water will still freeze at 0 °C, and thermometers calibrated before the change will continue to indicate the correct temperature. </a:t>
            </a:r>
            <a:r>
              <a:rPr lang="en-US" dirty="0"/>
              <a:t>The immediate benefits of the redefinition will be to encourage the use of direct measurements of thermodynamic temperatures in parallel with the methods described in the International Temperature Scale. </a:t>
            </a:r>
          </a:p>
          <a:p>
            <a:r>
              <a:rPr lang="en-US" dirty="0">
                <a:solidFill>
                  <a:srgbClr val="FF0000"/>
                </a:solidFill>
              </a:rPr>
              <a:t>In the longer term, the new definition will allow the accuracy of temperature measurements to gradually improve </a:t>
            </a:r>
            <a:r>
              <a:rPr lang="en-US" dirty="0"/>
              <a:t>without the limitations associated with the manufacture and use of triple point of water cells. For some temperature ranges at least, true thermodynamic methods are expected to eventually replace the International Temperature Scale as the primary standard of </a:t>
            </a:r>
            <a:r>
              <a:rPr lang="en-US" dirty="0" smtClean="0"/>
              <a:t>temperature</a:t>
            </a:r>
            <a:r>
              <a:rPr lang="de-DE" dirty="0" smtClean="0"/>
              <a:t>. </a:t>
            </a:r>
            <a:endParaRPr lang="de-DE" dirty="0"/>
          </a:p>
        </p:txBody>
      </p:sp>
      <p:sp>
        <p:nvSpPr>
          <p:cNvPr id="3" name="Rectangle 3"/>
          <p:cNvSpPr txBox="1">
            <a:spLocks noChangeArrowheads="1"/>
          </p:cNvSpPr>
          <p:nvPr/>
        </p:nvSpPr>
        <p:spPr>
          <a:xfrm>
            <a:off x="381000" y="116632"/>
            <a:ext cx="7245350" cy="7920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altLang="de-DE" sz="2400" b="1" i="0" dirty="0" smtClean="0">
                <a:solidFill>
                  <a:schemeClr val="bg1"/>
                </a:solidFill>
                <a:latin typeface="Tahoma" panose="020B0604030504040204" pitchFamily="34" charset="0"/>
                <a:ea typeface="Tahoma" panose="020B0604030504040204" pitchFamily="34" charset="0"/>
                <a:cs typeface="Tahoma" panose="020B0604030504040204" pitchFamily="34" charset="0"/>
              </a:rPr>
              <a:t>Present Information on CCT website:</a:t>
            </a:r>
          </a:p>
          <a:p>
            <a:r>
              <a:rPr lang="en-GB" altLang="de-DE" sz="2400" b="1" i="0" dirty="0" smtClean="0">
                <a:solidFill>
                  <a:schemeClr val="bg1"/>
                </a:solidFill>
                <a:latin typeface="Tahoma" panose="020B0604030504040204" pitchFamily="34" charset="0"/>
                <a:ea typeface="Tahoma" panose="020B0604030504040204" pitchFamily="34" charset="0"/>
                <a:cs typeface="Tahoma" panose="020B0604030504040204" pitchFamily="34" charset="0"/>
              </a:rPr>
              <a:t>“Future redefinition </a:t>
            </a:r>
            <a:r>
              <a:rPr lang="en-GB" altLang="de-DE" sz="2400" b="1" i="0" dirty="0">
                <a:solidFill>
                  <a:schemeClr val="bg1"/>
                </a:solidFill>
                <a:latin typeface="Tahoma" panose="020B0604030504040204" pitchFamily="34" charset="0"/>
                <a:ea typeface="Tahoma" panose="020B0604030504040204" pitchFamily="34" charset="0"/>
                <a:cs typeface="Tahoma" panose="020B0604030504040204" pitchFamily="34" charset="0"/>
              </a:rPr>
              <a:t>of the </a:t>
            </a:r>
            <a:r>
              <a:rPr lang="en-GB" altLang="de-DE" sz="2400" b="1" i="0" dirty="0" smtClean="0">
                <a:solidFill>
                  <a:schemeClr val="bg1"/>
                </a:solidFill>
                <a:latin typeface="Tahoma" panose="020B0604030504040204" pitchFamily="34" charset="0"/>
                <a:ea typeface="Tahoma" panose="020B0604030504040204" pitchFamily="34" charset="0"/>
                <a:cs typeface="Tahoma" panose="020B0604030504040204" pitchFamily="34" charset="0"/>
              </a:rPr>
              <a:t>SI”</a:t>
            </a:r>
          </a:p>
        </p:txBody>
      </p:sp>
    </p:spTree>
    <p:extLst>
      <p:ext uri="{BB962C8B-B14F-4D97-AF65-F5344CB8AC3E}">
        <p14:creationId xmlns:p14="http://schemas.microsoft.com/office/powerpoint/2010/main" val="116201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190500"/>
            <a:ext cx="8839200" cy="647700"/>
          </a:xfrm>
        </p:spPr>
        <p:txBody>
          <a:bodyPr/>
          <a:lstStyle/>
          <a:p>
            <a:r>
              <a:rPr lang="en-GB" i="1" dirty="0" smtClean="0"/>
              <a:t>Mise en Pratique</a:t>
            </a:r>
            <a:r>
              <a:rPr lang="en-GB" dirty="0" smtClean="0"/>
              <a:t> of the definition of the kelvin (</a:t>
            </a:r>
            <a:r>
              <a:rPr lang="en-GB" i="1" dirty="0" smtClean="0"/>
              <a:t>MeP</a:t>
            </a:r>
            <a:r>
              <a:rPr lang="en-GB" dirty="0" smtClean="0"/>
              <a:t>-K)</a:t>
            </a:r>
            <a:endParaRPr lang="en-GB" dirty="0"/>
          </a:p>
        </p:txBody>
      </p:sp>
      <p:pic>
        <p:nvPicPr>
          <p:cNvPr id="198658" name="Picture 2"/>
          <p:cNvPicPr>
            <a:picLocks noChangeAspect="1" noChangeArrowheads="1"/>
          </p:cNvPicPr>
          <p:nvPr/>
        </p:nvPicPr>
        <p:blipFill>
          <a:blip r:embed="rId2" cstate="print"/>
          <a:srcRect/>
          <a:stretch>
            <a:fillRect/>
          </a:stretch>
        </p:blipFill>
        <p:spPr bwMode="auto">
          <a:xfrm>
            <a:off x="3352800" y="1371600"/>
            <a:ext cx="5616000" cy="4385839"/>
          </a:xfrm>
          <a:prstGeom prst="rect">
            <a:avLst/>
          </a:prstGeom>
          <a:noFill/>
          <a:ln w="9525">
            <a:noFill/>
            <a:miter lim="800000"/>
            <a:headEnd/>
            <a:tailEnd/>
          </a:ln>
        </p:spPr>
      </p:pic>
      <p:sp>
        <p:nvSpPr>
          <p:cNvPr id="4" name="Rechteck 3"/>
          <p:cNvSpPr/>
          <p:nvPr/>
        </p:nvSpPr>
        <p:spPr>
          <a:xfrm>
            <a:off x="3581400" y="5029200"/>
            <a:ext cx="3124200" cy="228600"/>
          </a:xfrm>
          <a:prstGeom prst="rect">
            <a:avLst/>
          </a:prstGeom>
          <a:noFill/>
          <a:ln w="539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5" name="Textfeld 4"/>
          <p:cNvSpPr txBox="1"/>
          <p:nvPr/>
        </p:nvSpPr>
        <p:spPr>
          <a:xfrm>
            <a:off x="457200" y="1447800"/>
            <a:ext cx="2743200" cy="4247317"/>
          </a:xfrm>
          <a:prstGeom prst="rect">
            <a:avLst/>
          </a:prstGeom>
          <a:noFill/>
        </p:spPr>
        <p:txBody>
          <a:bodyPr wrap="square" rtlCol="0">
            <a:spAutoFit/>
          </a:bodyPr>
          <a:lstStyle/>
          <a:p>
            <a:r>
              <a:rPr lang="en-GB" dirty="0" smtClean="0">
                <a:solidFill>
                  <a:srgbClr val="FF0000"/>
                </a:solidFill>
              </a:rPr>
              <a:t>Mise en Pratique (MeP)</a:t>
            </a:r>
            <a:r>
              <a:rPr lang="en-GB" i="0" dirty="0" smtClean="0">
                <a:solidFill>
                  <a:srgbClr val="FF0000"/>
                </a:solidFill>
              </a:rPr>
              <a:t>:</a:t>
            </a:r>
          </a:p>
          <a:p>
            <a:r>
              <a:rPr lang="en-GB" i="0" dirty="0" smtClean="0">
                <a:solidFill>
                  <a:srgbClr val="FF0000"/>
                </a:solidFill>
              </a:rPr>
              <a:t>Practical realisation</a:t>
            </a:r>
          </a:p>
          <a:p>
            <a:endParaRPr lang="en-GB" i="0" dirty="0" smtClean="0"/>
          </a:p>
          <a:p>
            <a:r>
              <a:rPr lang="en-GB" i="0" dirty="0" smtClean="0"/>
              <a:t>The CIPM foresaw desirability of a </a:t>
            </a:r>
            <a:r>
              <a:rPr lang="en-GB" dirty="0" smtClean="0"/>
              <a:t>MeP</a:t>
            </a:r>
            <a:r>
              <a:rPr lang="en-GB" i="0" dirty="0" smtClean="0"/>
              <a:t> for each base unit on redefinition of the SI</a:t>
            </a:r>
          </a:p>
          <a:p>
            <a:endParaRPr lang="en-GB" i="0" dirty="0" smtClean="0"/>
          </a:p>
          <a:p>
            <a:r>
              <a:rPr lang="en-GB" dirty="0" smtClean="0">
                <a:solidFill>
                  <a:srgbClr val="FF0000"/>
                </a:solidFill>
              </a:rPr>
              <a:t>MeP</a:t>
            </a:r>
            <a:r>
              <a:rPr lang="en-GB" i="0" dirty="0" smtClean="0">
                <a:solidFill>
                  <a:srgbClr val="FF0000"/>
                </a:solidFill>
              </a:rPr>
              <a:t> should include only top-level realisation methods</a:t>
            </a:r>
          </a:p>
          <a:p>
            <a:endParaRPr lang="en-GB" i="0" dirty="0" smtClean="0">
              <a:solidFill>
                <a:srgbClr val="FF0000"/>
              </a:solidFill>
            </a:endParaRPr>
          </a:p>
          <a:p>
            <a:r>
              <a:rPr lang="en-GB" i="0" dirty="0" smtClean="0">
                <a:solidFill>
                  <a:srgbClr val="009900"/>
                </a:solidFill>
              </a:rPr>
              <a:t>MeP-K &gt; flexible path for expanding the range of thermometric methods</a:t>
            </a:r>
            <a:endParaRPr lang="en-GB" i="0" dirty="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8658"/>
                                        </p:tgtEl>
                                        <p:attrNameLst>
                                          <p:attrName>style.visibility</p:attrName>
                                        </p:attrNameLst>
                                      </p:cBhvr>
                                      <p:to>
                                        <p:strVal val="visible"/>
                                      </p:to>
                                    </p:set>
                                    <p:animEffect transition="in" filter="blinds(horizontal)">
                                      <p:cBhvr>
                                        <p:cTn id="12" dur="500"/>
                                        <p:tgtEl>
                                          <p:spTgt spid="19865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90500"/>
            <a:ext cx="7620000" cy="647700"/>
          </a:xfrm>
        </p:spPr>
        <p:txBody>
          <a:bodyPr/>
          <a:lstStyle/>
          <a:p>
            <a:pPr lvl="0" algn="ctr"/>
            <a:r>
              <a:rPr lang="en-GB" sz="2800" dirty="0" smtClean="0"/>
              <a:t>Technical Annex for the ITS-90 </a:t>
            </a:r>
            <a:endParaRPr lang="de-DE" dirty="0"/>
          </a:p>
        </p:txBody>
      </p:sp>
      <p:graphicFrame>
        <p:nvGraphicFramePr>
          <p:cNvPr id="3" name="Diagramm 2"/>
          <p:cNvGraphicFramePr/>
          <p:nvPr/>
        </p:nvGraphicFramePr>
        <p:xfrm>
          <a:off x="533400" y="1244600"/>
          <a:ext cx="79248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graphicEl>
                                              <a:dgm id="{F280093F-257E-4039-9B81-FE70B8D0F360}"/>
                                            </p:graphicEl>
                                          </p:spTgt>
                                        </p:tgtEl>
                                        <p:attrNameLst>
                                          <p:attrName>style.visibility</p:attrName>
                                        </p:attrNameLst>
                                      </p:cBhvr>
                                      <p:to>
                                        <p:strVal val="visible"/>
                                      </p:to>
                                    </p:set>
                                    <p:animEffect transition="in" filter="blinds(horizontal)">
                                      <p:cBhvr>
                                        <p:cTn id="7" dur="500"/>
                                        <p:tgtEl>
                                          <p:spTgt spid="3">
                                            <p:graphicEl>
                                              <a:dgm id="{F280093F-257E-4039-9B81-FE70B8D0F3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graphicEl>
                                              <a:dgm id="{A1EA9948-4CF4-4731-8AC8-B67CA5A10069}"/>
                                            </p:graphicEl>
                                          </p:spTgt>
                                        </p:tgtEl>
                                        <p:attrNameLst>
                                          <p:attrName>style.visibility</p:attrName>
                                        </p:attrNameLst>
                                      </p:cBhvr>
                                      <p:to>
                                        <p:strVal val="visible"/>
                                      </p:to>
                                    </p:set>
                                    <p:animEffect transition="in" filter="blinds(horizontal)">
                                      <p:cBhvr>
                                        <p:cTn id="12" dur="500"/>
                                        <p:tgtEl>
                                          <p:spTgt spid="3">
                                            <p:graphicEl>
                                              <a:dgm id="{A1EA9948-4CF4-4731-8AC8-B67CA5A1006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graphicEl>
                                              <a:dgm id="{83F4809E-07B0-44EB-87A8-314DC4B25588}"/>
                                            </p:graphicEl>
                                          </p:spTgt>
                                        </p:tgtEl>
                                        <p:attrNameLst>
                                          <p:attrName>style.visibility</p:attrName>
                                        </p:attrNameLst>
                                      </p:cBhvr>
                                      <p:to>
                                        <p:strVal val="visible"/>
                                      </p:to>
                                    </p:set>
                                    <p:animEffect transition="in" filter="blinds(horizontal)">
                                      <p:cBhvr>
                                        <p:cTn id="17" dur="500"/>
                                        <p:tgtEl>
                                          <p:spTgt spid="3">
                                            <p:graphicEl>
                                              <a:dgm id="{83F4809E-07B0-44EB-87A8-314DC4B2558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graphicEl>
                                              <a:dgm id="{3E5CA369-E8A2-47D7-B3A9-5E831FD08196}"/>
                                            </p:graphicEl>
                                          </p:spTgt>
                                        </p:tgtEl>
                                        <p:attrNameLst>
                                          <p:attrName>style.visibility</p:attrName>
                                        </p:attrNameLst>
                                      </p:cBhvr>
                                      <p:to>
                                        <p:strVal val="visible"/>
                                      </p:to>
                                    </p:set>
                                    <p:animEffect transition="in" filter="blinds(horizontal)">
                                      <p:cBhvr>
                                        <p:cTn id="22" dur="500"/>
                                        <p:tgtEl>
                                          <p:spTgt spid="3">
                                            <p:graphicEl>
                                              <a:dgm id="{3E5CA369-E8A2-47D7-B3A9-5E831FD0819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graphicEl>
                                              <a:dgm id="{F3187035-AFEB-4EA3-9787-1DD37E3C6F59}"/>
                                            </p:graphicEl>
                                          </p:spTgt>
                                        </p:tgtEl>
                                        <p:attrNameLst>
                                          <p:attrName>style.visibility</p:attrName>
                                        </p:attrNameLst>
                                      </p:cBhvr>
                                      <p:to>
                                        <p:strVal val="visible"/>
                                      </p:to>
                                    </p:set>
                                    <p:animEffect transition="in" filter="blinds(horizontal)">
                                      <p:cBhvr>
                                        <p:cTn id="27" dur="500"/>
                                        <p:tgtEl>
                                          <p:spTgt spid="3">
                                            <p:graphicEl>
                                              <a:dgm id="{F3187035-AFEB-4EA3-9787-1DD37E3C6F5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graphicEl>
                                              <a:dgm id="{8053DDB9-D4C0-4B9A-845D-9E6F8C6FA443}"/>
                                            </p:graphicEl>
                                          </p:spTgt>
                                        </p:tgtEl>
                                        <p:attrNameLst>
                                          <p:attrName>style.visibility</p:attrName>
                                        </p:attrNameLst>
                                      </p:cBhvr>
                                      <p:to>
                                        <p:strVal val="visible"/>
                                      </p:to>
                                    </p:set>
                                    <p:animEffect transition="in" filter="blinds(horizontal)">
                                      <p:cBhvr>
                                        <p:cTn id="32" dur="500"/>
                                        <p:tgtEl>
                                          <p:spTgt spid="3">
                                            <p:graphicEl>
                                              <a:dgm id="{8053DDB9-D4C0-4B9A-845D-9E6F8C6FA4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0500"/>
            <a:ext cx="7543800" cy="647700"/>
          </a:xfrm>
        </p:spPr>
        <p:txBody>
          <a:bodyPr/>
          <a:lstStyle/>
          <a:p>
            <a:r>
              <a:rPr lang="en-GB" dirty="0" smtClean="0"/>
              <a:t>Redefinition of the SI base unit kelvin in 2018 </a:t>
            </a:r>
            <a:endParaRPr lang="en-GB" dirty="0"/>
          </a:p>
        </p:txBody>
      </p:sp>
      <p:sp>
        <p:nvSpPr>
          <p:cNvPr id="3" name="Textfeld 2"/>
          <p:cNvSpPr txBox="1"/>
          <p:nvPr/>
        </p:nvSpPr>
        <p:spPr>
          <a:xfrm>
            <a:off x="1066800" y="1447800"/>
            <a:ext cx="7162800" cy="5216813"/>
          </a:xfrm>
          <a:prstGeom prst="rect">
            <a:avLst/>
          </a:prstGeom>
          <a:noFill/>
        </p:spPr>
        <p:txBody>
          <a:bodyPr wrap="square" rtlCol="0">
            <a:spAutoFit/>
          </a:bodyPr>
          <a:lstStyle/>
          <a:p>
            <a:r>
              <a:rPr lang="en-GB" b="1" i="0" dirty="0" smtClean="0"/>
              <a:t>Actual definition:</a:t>
            </a:r>
          </a:p>
          <a:p>
            <a:r>
              <a:rPr lang="en-GB" i="0" dirty="0" smtClean="0"/>
              <a:t>1/273.16 of the temperature of the triple point of water</a:t>
            </a:r>
          </a:p>
          <a:p>
            <a:endParaRPr lang="en-GB" i="0" dirty="0" smtClean="0"/>
          </a:p>
          <a:p>
            <a:r>
              <a:rPr lang="en-GB" b="1" i="0" dirty="0" smtClean="0"/>
              <a:t>Weakness in the actual definition:</a:t>
            </a:r>
          </a:p>
          <a:p>
            <a:r>
              <a:rPr lang="en-GB" i="0" dirty="0" smtClean="0"/>
              <a:t>Dependence on the properties of the water sample,</a:t>
            </a:r>
          </a:p>
          <a:p>
            <a:r>
              <a:rPr lang="en-GB" i="0" dirty="0" smtClean="0"/>
              <a:t>especially the isotopic composition</a:t>
            </a:r>
          </a:p>
          <a:p>
            <a:endParaRPr lang="en-GB" i="0" dirty="0" smtClean="0"/>
          </a:p>
          <a:p>
            <a:endParaRPr lang="en-GB" b="1" i="0" dirty="0" smtClean="0">
              <a:solidFill>
                <a:srgbClr val="FF0000"/>
              </a:solidFill>
            </a:endParaRPr>
          </a:p>
          <a:p>
            <a:r>
              <a:rPr lang="en-GB" b="1" i="0" dirty="0" smtClean="0">
                <a:solidFill>
                  <a:srgbClr val="FF0000"/>
                </a:solidFill>
              </a:rPr>
              <a:t>Planned explicit-constant definition:</a:t>
            </a:r>
          </a:p>
          <a:p>
            <a:r>
              <a:rPr lang="en-GB" dirty="0" smtClean="0">
                <a:solidFill>
                  <a:srgbClr val="FF0000"/>
                </a:solidFill>
              </a:rPr>
              <a:t>The kelvin, symbol K, is the SI unit of thermodynamic temperature; its magnitude is set by fixing the numerical value of the Boltzmann constant to be equal to exactly 1.380 65X × 10</a:t>
            </a:r>
            <a:r>
              <a:rPr lang="en-GB" baseline="30000" dirty="0" smtClean="0">
                <a:solidFill>
                  <a:srgbClr val="FF0000"/>
                </a:solidFill>
              </a:rPr>
              <a:t>‑23</a:t>
            </a:r>
            <a:r>
              <a:rPr lang="en-GB" dirty="0" smtClean="0">
                <a:solidFill>
                  <a:srgbClr val="FF0000"/>
                </a:solidFill>
              </a:rPr>
              <a:t> when it is expressed in the SI unit s</a:t>
            </a:r>
            <a:r>
              <a:rPr lang="en-GB" baseline="30000" dirty="0" smtClean="0">
                <a:solidFill>
                  <a:srgbClr val="FF0000"/>
                </a:solidFill>
              </a:rPr>
              <a:t>‑2</a:t>
            </a:r>
            <a:r>
              <a:rPr lang="en-GB" dirty="0" smtClean="0">
                <a:solidFill>
                  <a:srgbClr val="FF0000"/>
                </a:solidFill>
              </a:rPr>
              <a:t> m</a:t>
            </a:r>
            <a:r>
              <a:rPr lang="en-GB" baseline="30000" dirty="0" smtClean="0">
                <a:solidFill>
                  <a:srgbClr val="FF0000"/>
                </a:solidFill>
              </a:rPr>
              <a:t>2</a:t>
            </a:r>
            <a:r>
              <a:rPr lang="en-GB" dirty="0" smtClean="0">
                <a:solidFill>
                  <a:srgbClr val="FF0000"/>
                </a:solidFill>
              </a:rPr>
              <a:t> kg K</a:t>
            </a:r>
            <a:r>
              <a:rPr lang="en-GB" baseline="30000" dirty="0" smtClean="0">
                <a:solidFill>
                  <a:srgbClr val="FF0000"/>
                </a:solidFill>
              </a:rPr>
              <a:t>‑1</a:t>
            </a:r>
            <a:r>
              <a:rPr lang="en-GB" dirty="0" smtClean="0">
                <a:solidFill>
                  <a:srgbClr val="FF0000"/>
                </a:solidFill>
              </a:rPr>
              <a:t>, which is equal to J K</a:t>
            </a:r>
            <a:r>
              <a:rPr lang="en-GB" baseline="30000" dirty="0" smtClean="0">
                <a:solidFill>
                  <a:srgbClr val="FF0000"/>
                </a:solidFill>
              </a:rPr>
              <a:t>‑1</a:t>
            </a:r>
            <a:r>
              <a:rPr lang="en-GB" dirty="0" smtClean="0">
                <a:solidFill>
                  <a:srgbClr val="FF0000"/>
                </a:solidFill>
              </a:rPr>
              <a:t>.</a:t>
            </a:r>
          </a:p>
          <a:p>
            <a:pPr algn="ctr">
              <a:lnSpc>
                <a:spcPct val="50000"/>
              </a:lnSpc>
            </a:pPr>
            <a:endParaRPr lang="en-GB" dirty="0" smtClean="0">
              <a:solidFill>
                <a:srgbClr val="FF0000"/>
              </a:solidFill>
            </a:endParaRPr>
          </a:p>
          <a:p>
            <a:pPr algn="ctr"/>
            <a:r>
              <a:rPr lang="en-GB" dirty="0" smtClean="0">
                <a:solidFill>
                  <a:srgbClr val="FF0000"/>
                </a:solidFill>
              </a:rPr>
              <a:t>k = 1.380 65X × 10</a:t>
            </a:r>
            <a:r>
              <a:rPr lang="en-GB" baseline="30000" dirty="0" smtClean="0">
                <a:solidFill>
                  <a:srgbClr val="FF0000"/>
                </a:solidFill>
              </a:rPr>
              <a:t>‑23</a:t>
            </a:r>
            <a:r>
              <a:rPr lang="en-GB" dirty="0" smtClean="0">
                <a:solidFill>
                  <a:srgbClr val="FF0000"/>
                </a:solidFill>
              </a:rPr>
              <a:t> J/K</a:t>
            </a:r>
          </a:p>
          <a:p>
            <a:endParaRPr lang="en-GB" dirty="0" smtClean="0">
              <a:solidFill>
                <a:srgbClr val="FF0000"/>
              </a:solidFill>
            </a:endParaRPr>
          </a:p>
          <a:p>
            <a:r>
              <a:rPr lang="en-GB" dirty="0" smtClean="0">
                <a:solidFill>
                  <a:srgbClr val="009900"/>
                </a:solidFill>
              </a:rPr>
              <a:t>This means, the kelvin will be defined in terms of the SI derived unit of energy, the joule.</a:t>
            </a:r>
          </a:p>
          <a:p>
            <a:endParaRPr lang="en-GB" i="0" dirty="0">
              <a:solidFill>
                <a:srgbClr val="FF0000"/>
              </a:solidFill>
            </a:endParaRPr>
          </a:p>
        </p:txBody>
      </p:sp>
      <p:pic>
        <p:nvPicPr>
          <p:cNvPr id="4" name="Picture 5"/>
          <p:cNvPicPr>
            <a:picLocks noChangeAspect="1" noChangeArrowheads="1"/>
          </p:cNvPicPr>
          <p:nvPr/>
        </p:nvPicPr>
        <p:blipFill>
          <a:blip r:embed="rId2" cstate="print"/>
          <a:srcRect l="4651" r="3641"/>
          <a:stretch>
            <a:fillRect/>
          </a:stretch>
        </p:blipFill>
        <p:spPr>
          <a:xfrm>
            <a:off x="6858000" y="1242004"/>
            <a:ext cx="720000" cy="2263196"/>
          </a:xfrm>
          <a:prstGeom prst="rect">
            <a:avLst/>
          </a:prstGeom>
          <a:noFill/>
          <a:ln/>
        </p:spPr>
      </p:pic>
    </p:spTree>
    <p:extLst>
      <p:ext uri="{BB962C8B-B14F-4D97-AF65-F5344CB8AC3E}">
        <p14:creationId xmlns:p14="http://schemas.microsoft.com/office/powerpoint/2010/main" val="5611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41376"/>
            <a:ext cx="8352928" cy="540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Titel 2"/>
          <p:cNvSpPr>
            <a:spLocks noGrp="1"/>
          </p:cNvSpPr>
          <p:nvPr>
            <p:ph type="title"/>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a:r>
              <a:rPr lang="de-DE"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Values </a:t>
            </a:r>
            <a:r>
              <a:rPr lang="de-DE"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of</a:t>
            </a:r>
            <a:r>
              <a:rPr lang="de-DE"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de-DE" sz="2400" b="1"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k</a:t>
            </a:r>
            <a:r>
              <a:rPr lang="de-DE"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de-DE"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considered</a:t>
            </a:r>
            <a:r>
              <a:rPr lang="de-DE"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de-DE" sz="2400" b="1"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by</a:t>
            </a:r>
            <a:r>
              <a:rPr lang="de-DE"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CODATA 2014</a:t>
            </a:r>
          </a:p>
        </p:txBody>
      </p:sp>
      <p:sp>
        <p:nvSpPr>
          <p:cNvPr id="4" name="Textfeld 3"/>
          <p:cNvSpPr txBox="1"/>
          <p:nvPr/>
        </p:nvSpPr>
        <p:spPr>
          <a:xfrm>
            <a:off x="1600200" y="5023584"/>
            <a:ext cx="2133600" cy="369332"/>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r>
              <a:rPr lang="de-DE" i="1" dirty="0" smtClean="0"/>
              <a:t>u</a:t>
            </a:r>
            <a:r>
              <a:rPr lang="de-DE" dirty="0" smtClean="0"/>
              <a:t>(</a:t>
            </a:r>
            <a:r>
              <a:rPr lang="de-DE" i="1" dirty="0" smtClean="0"/>
              <a:t>k</a:t>
            </a:r>
            <a:r>
              <a:rPr lang="de-DE" dirty="0" smtClean="0"/>
              <a:t>) / </a:t>
            </a:r>
            <a:r>
              <a:rPr lang="de-DE" i="1" dirty="0" smtClean="0"/>
              <a:t>k</a:t>
            </a:r>
            <a:r>
              <a:rPr lang="de-DE" dirty="0" smtClean="0"/>
              <a:t> = 0.57 ppm</a:t>
            </a:r>
            <a:endParaRPr lang="de-DE" dirty="0"/>
          </a:p>
        </p:txBody>
      </p:sp>
    </p:spTree>
    <p:extLst>
      <p:ext uri="{BB962C8B-B14F-4D97-AF65-F5344CB8AC3E}">
        <p14:creationId xmlns:p14="http://schemas.microsoft.com/office/powerpoint/2010/main" val="3227471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0500"/>
            <a:ext cx="7543800" cy="647700"/>
          </a:xfrm>
        </p:spPr>
        <p:txBody>
          <a:bodyPr/>
          <a:lstStyle/>
          <a:p>
            <a:r>
              <a:rPr lang="en-GB" dirty="0" smtClean="0"/>
              <a:t>Redefinition of the SI base unit kelvin in 2018 </a:t>
            </a:r>
            <a:endParaRPr lang="en-GB" dirty="0"/>
          </a:p>
        </p:txBody>
      </p:sp>
      <p:pic>
        <p:nvPicPr>
          <p:cNvPr id="4" name="Picture 2"/>
          <p:cNvPicPr>
            <a:picLocks noChangeAspect="1" noChangeArrowheads="1"/>
          </p:cNvPicPr>
          <p:nvPr/>
        </p:nvPicPr>
        <p:blipFill>
          <a:blip r:embed="rId2" cstate="print"/>
          <a:srcRect l="13285" t="26663" r="14069" b="7997"/>
          <a:stretch>
            <a:fillRect/>
          </a:stretch>
        </p:blipFill>
        <p:spPr bwMode="auto">
          <a:xfrm>
            <a:off x="914400" y="1284600"/>
            <a:ext cx="7004346" cy="5040000"/>
          </a:xfrm>
          <a:prstGeom prst="rect">
            <a:avLst/>
          </a:prstGeom>
          <a:noFill/>
          <a:ln w="9525">
            <a:noFill/>
            <a:miter lim="800000"/>
            <a:headEnd/>
            <a:tailEnd/>
          </a:ln>
        </p:spPr>
      </p:pic>
      <p:sp>
        <p:nvSpPr>
          <p:cNvPr id="5" name="Rechteck 4"/>
          <p:cNvSpPr/>
          <p:nvPr/>
        </p:nvSpPr>
        <p:spPr>
          <a:xfrm>
            <a:off x="1199921" y="3733800"/>
            <a:ext cx="6648680" cy="381000"/>
          </a:xfrm>
          <a:prstGeom prst="rect">
            <a:avLst/>
          </a:prstGeom>
          <a:noFill/>
          <a:ln w="539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6" name="Rechteck 5"/>
          <p:cNvSpPr/>
          <p:nvPr/>
        </p:nvSpPr>
        <p:spPr>
          <a:xfrm>
            <a:off x="1219200" y="5562600"/>
            <a:ext cx="6648680" cy="381000"/>
          </a:xfrm>
          <a:prstGeom prst="rect">
            <a:avLst/>
          </a:prstGeom>
          <a:noFill/>
          <a:ln w="539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61096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0500"/>
            <a:ext cx="7543800" cy="647700"/>
          </a:xfrm>
        </p:spPr>
        <p:txBody>
          <a:bodyPr/>
          <a:lstStyle/>
          <a:p>
            <a:r>
              <a:rPr lang="en-GB" dirty="0" smtClean="0"/>
              <a:t>Redefinition of the SI base unit kelvin in 2018 </a:t>
            </a:r>
            <a:endParaRPr lang="en-GB" dirty="0"/>
          </a:p>
        </p:txBody>
      </p:sp>
      <p:pic>
        <p:nvPicPr>
          <p:cNvPr id="8" name="Picture 2"/>
          <p:cNvPicPr>
            <a:picLocks noChangeAspect="1" noChangeArrowheads="1"/>
          </p:cNvPicPr>
          <p:nvPr/>
        </p:nvPicPr>
        <p:blipFill>
          <a:blip r:embed="rId2" cstate="print"/>
          <a:srcRect l="15716" t="42539" r="13479" b="15415"/>
          <a:stretch>
            <a:fillRect/>
          </a:stretch>
        </p:blipFill>
        <p:spPr bwMode="auto">
          <a:xfrm>
            <a:off x="457200" y="1600200"/>
            <a:ext cx="8632576" cy="4100992"/>
          </a:xfrm>
          <a:prstGeom prst="rect">
            <a:avLst/>
          </a:prstGeom>
          <a:noFill/>
          <a:ln w="9525">
            <a:noFill/>
            <a:miter lim="800000"/>
            <a:headEnd/>
            <a:tailEnd/>
          </a:ln>
        </p:spPr>
      </p:pic>
      <p:sp>
        <p:nvSpPr>
          <p:cNvPr id="6" name="Rechteck 5"/>
          <p:cNvSpPr/>
          <p:nvPr/>
        </p:nvSpPr>
        <p:spPr>
          <a:xfrm>
            <a:off x="990600" y="4724400"/>
            <a:ext cx="7772400" cy="914400"/>
          </a:xfrm>
          <a:prstGeom prst="rect">
            <a:avLst/>
          </a:prstGeom>
          <a:noFill/>
          <a:ln w="539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5" name="Textfeld 4"/>
          <p:cNvSpPr txBox="1"/>
          <p:nvPr/>
        </p:nvSpPr>
        <p:spPr>
          <a:xfrm>
            <a:off x="609600" y="5791200"/>
            <a:ext cx="8229600" cy="369332"/>
          </a:xfrm>
          <a:prstGeom prst="rect">
            <a:avLst/>
          </a:prstGeom>
          <a:noFill/>
        </p:spPr>
        <p:txBody>
          <a:bodyPr wrap="square" rtlCol="0">
            <a:spAutoFit/>
          </a:bodyPr>
          <a:lstStyle/>
          <a:p>
            <a:r>
              <a:rPr lang="de-DE" dirty="0" err="1" smtClean="0">
                <a:solidFill>
                  <a:srgbClr val="00B050"/>
                </a:solidFill>
                <a:effectLst>
                  <a:outerShdw blurRad="38100" dist="38100" dir="2700000" algn="tl">
                    <a:srgbClr val="000000">
                      <a:alpha val="43137"/>
                    </a:srgbClr>
                  </a:outerShdw>
                </a:effectLst>
              </a:rPr>
              <a:t>Condition</a:t>
            </a:r>
            <a:r>
              <a:rPr lang="de-DE" dirty="0" smtClean="0">
                <a:solidFill>
                  <a:srgbClr val="00B050"/>
                </a:solidFill>
                <a:effectLst>
                  <a:outerShdw blurRad="38100" dist="38100" dir="2700000" algn="tl">
                    <a:srgbClr val="000000">
                      <a:alpha val="43137"/>
                    </a:srgbClr>
                  </a:outerShdw>
                </a:effectLst>
              </a:rPr>
              <a:t> 2 </a:t>
            </a:r>
            <a:r>
              <a:rPr lang="de-DE" dirty="0" err="1" smtClean="0">
                <a:solidFill>
                  <a:srgbClr val="00B050"/>
                </a:solidFill>
                <a:effectLst>
                  <a:outerShdw blurRad="38100" dist="38100" dir="2700000" algn="tl">
                    <a:srgbClr val="000000">
                      <a:alpha val="43137"/>
                    </a:srgbClr>
                  </a:outerShdw>
                </a:effectLst>
              </a:rPr>
              <a:t>fulfilled</a:t>
            </a:r>
            <a:r>
              <a:rPr lang="de-DE" dirty="0" smtClean="0">
                <a:solidFill>
                  <a:srgbClr val="00B050"/>
                </a:solidFill>
                <a:effectLst>
                  <a:outerShdw blurRad="38100" dist="38100" dir="2700000" algn="tl">
                    <a:srgbClr val="000000">
                      <a:alpha val="43137"/>
                    </a:srgbClr>
                  </a:outerShdw>
                </a:effectLst>
              </a:rPr>
              <a:t> </a:t>
            </a:r>
            <a:r>
              <a:rPr lang="de-DE" dirty="0" err="1" smtClean="0">
                <a:solidFill>
                  <a:srgbClr val="00B050"/>
                </a:solidFill>
                <a:effectLst>
                  <a:outerShdw blurRad="38100" dist="38100" dir="2700000" algn="tl">
                    <a:srgbClr val="000000">
                      <a:alpha val="43137"/>
                    </a:srgbClr>
                  </a:outerShdw>
                </a:effectLst>
              </a:rPr>
              <a:t>for</a:t>
            </a:r>
            <a:r>
              <a:rPr lang="de-DE" dirty="0" smtClean="0">
                <a:solidFill>
                  <a:srgbClr val="00B050"/>
                </a:solidFill>
                <a:effectLst>
                  <a:outerShdw blurRad="38100" dist="38100" dir="2700000" algn="tl">
                    <a:srgbClr val="000000">
                      <a:alpha val="43137"/>
                    </a:srgbClr>
                  </a:outerShdw>
                </a:effectLst>
              </a:rPr>
              <a:t> AGT, additional </a:t>
            </a:r>
            <a:r>
              <a:rPr lang="de-DE" dirty="0" err="1" smtClean="0">
                <a:solidFill>
                  <a:srgbClr val="00B050"/>
                </a:solidFill>
                <a:effectLst>
                  <a:outerShdw blurRad="38100" dist="38100" dir="2700000" algn="tl">
                    <a:srgbClr val="000000">
                      <a:alpha val="43137"/>
                    </a:srgbClr>
                  </a:outerShdw>
                </a:effectLst>
              </a:rPr>
              <a:t>methods</a:t>
            </a:r>
            <a:r>
              <a:rPr lang="de-DE" dirty="0" smtClean="0">
                <a:solidFill>
                  <a:srgbClr val="00B050"/>
                </a:solidFill>
                <a:effectLst>
                  <a:outerShdw blurRad="38100" dist="38100" dir="2700000" algn="tl">
                    <a:srgbClr val="000000">
                      <a:alpha val="43137"/>
                    </a:srgbClr>
                  </a:outerShdw>
                </a:effectLst>
              </a:rPr>
              <a:t>: DCGT </a:t>
            </a:r>
            <a:r>
              <a:rPr lang="de-DE" dirty="0" err="1" smtClean="0">
                <a:solidFill>
                  <a:srgbClr val="00B050"/>
                </a:solidFill>
                <a:effectLst>
                  <a:outerShdw blurRad="38100" dist="38100" dir="2700000" algn="tl">
                    <a:srgbClr val="000000">
                      <a:alpha val="43137"/>
                    </a:srgbClr>
                  </a:outerShdw>
                </a:effectLst>
              </a:rPr>
              <a:t>and</a:t>
            </a:r>
            <a:r>
              <a:rPr lang="de-DE" dirty="0" smtClean="0">
                <a:solidFill>
                  <a:srgbClr val="00B050"/>
                </a:solidFill>
                <a:effectLst>
                  <a:outerShdw blurRad="38100" dist="38100" dir="2700000" algn="tl">
                    <a:srgbClr val="000000">
                      <a:alpha val="43137"/>
                    </a:srgbClr>
                  </a:outerShdw>
                </a:effectLst>
              </a:rPr>
              <a:t> </a:t>
            </a:r>
            <a:r>
              <a:rPr lang="de-DE" dirty="0" err="1" smtClean="0">
                <a:solidFill>
                  <a:srgbClr val="00B050"/>
                </a:solidFill>
                <a:effectLst>
                  <a:outerShdw blurRad="38100" dist="38100" dir="2700000" algn="tl">
                    <a:srgbClr val="000000">
                      <a:alpha val="43137"/>
                    </a:srgbClr>
                  </a:outerShdw>
                </a:effectLst>
              </a:rPr>
              <a:t>noise</a:t>
            </a:r>
            <a:r>
              <a:rPr lang="de-DE" dirty="0" smtClean="0">
                <a:solidFill>
                  <a:srgbClr val="00B050"/>
                </a:solidFill>
                <a:effectLst>
                  <a:outerShdw blurRad="38100" dist="38100" dir="2700000" algn="tl">
                    <a:srgbClr val="000000">
                      <a:alpha val="43137"/>
                    </a:srgbClr>
                  </a:outerShdw>
                </a:effectLst>
              </a:rPr>
              <a:t> </a:t>
            </a:r>
            <a:r>
              <a:rPr lang="de-DE" dirty="0" err="1" smtClean="0">
                <a:solidFill>
                  <a:srgbClr val="00B050"/>
                </a:solidFill>
                <a:effectLst>
                  <a:outerShdw blurRad="38100" dist="38100" dir="2700000" algn="tl">
                    <a:srgbClr val="000000">
                      <a:alpha val="43137"/>
                    </a:srgbClr>
                  </a:outerShdw>
                </a:effectLst>
              </a:rPr>
              <a:t>thermometry</a:t>
            </a:r>
            <a:endParaRPr lang="de-DE" dirty="0">
              <a:solidFill>
                <a:srgbClr val="00B050"/>
              </a:solidFill>
              <a:effectLst>
                <a:outerShdw blurRad="38100" dist="38100" dir="2700000" algn="tl">
                  <a:srgbClr val="000000">
                    <a:alpha val="43137"/>
                  </a:srgbClr>
                </a:outerShdw>
              </a:effectLst>
            </a:endParaRPr>
          </a:p>
        </p:txBody>
      </p:sp>
      <p:sp>
        <p:nvSpPr>
          <p:cNvPr id="7" name="Textfeld 6"/>
          <p:cNvSpPr txBox="1"/>
          <p:nvPr/>
        </p:nvSpPr>
        <p:spPr>
          <a:xfrm>
            <a:off x="7674404" y="4685740"/>
            <a:ext cx="426720" cy="461665"/>
          </a:xfrm>
          <a:prstGeom prst="rect">
            <a:avLst/>
          </a:prstGeom>
          <a:noFill/>
        </p:spPr>
        <p:txBody>
          <a:bodyPr wrap="none" rtlCol="0">
            <a:spAutoFit/>
          </a:bodyPr>
          <a:lstStyle/>
          <a:p>
            <a:r>
              <a:rPr lang="de-DE" sz="2400" b="1" dirty="0" smtClean="0">
                <a:solidFill>
                  <a:srgbClr val="00B050"/>
                </a:solidFill>
                <a:sym typeface="Wingdings"/>
              </a:rPr>
              <a:t></a:t>
            </a:r>
            <a:endParaRPr lang="de-DE" sz="2400" b="1" dirty="0">
              <a:solidFill>
                <a:srgbClr val="00B050"/>
              </a:solidFill>
            </a:endParaRPr>
          </a:p>
        </p:txBody>
      </p:sp>
    </p:spTree>
    <p:extLst>
      <p:ext uri="{BB962C8B-B14F-4D97-AF65-F5344CB8AC3E}">
        <p14:creationId xmlns:p14="http://schemas.microsoft.com/office/powerpoint/2010/main" val="2574650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90500"/>
            <a:ext cx="7620000" cy="647700"/>
          </a:xfrm>
        </p:spPr>
        <p:txBody>
          <a:bodyPr/>
          <a:lstStyle/>
          <a:p>
            <a:pPr algn="ctr"/>
            <a:r>
              <a:rPr lang="en-GB" dirty="0" smtClean="0"/>
              <a:t>First version of the </a:t>
            </a:r>
            <a:r>
              <a:rPr lang="en-GB" i="1" dirty="0" smtClean="0"/>
              <a:t>MeP</a:t>
            </a:r>
            <a:r>
              <a:rPr lang="en-GB" dirty="0" smtClean="0"/>
              <a:t>-K (approved in 2011) </a:t>
            </a:r>
            <a:endParaRPr lang="en-GB" dirty="0"/>
          </a:p>
        </p:txBody>
      </p:sp>
      <p:graphicFrame>
        <p:nvGraphicFramePr>
          <p:cNvPr id="3" name="Diagramm 2"/>
          <p:cNvGraphicFramePr/>
          <p:nvPr/>
        </p:nvGraphicFramePr>
        <p:xfrm>
          <a:off x="381000" y="1473200"/>
          <a:ext cx="8382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graphicEl>
                                              <a:dgm id="{F280093F-257E-4039-9B81-FE70B8D0F360}"/>
                                            </p:graphicEl>
                                          </p:spTgt>
                                        </p:tgtEl>
                                        <p:attrNameLst>
                                          <p:attrName>style.visibility</p:attrName>
                                        </p:attrNameLst>
                                      </p:cBhvr>
                                      <p:to>
                                        <p:strVal val="visible"/>
                                      </p:to>
                                    </p:set>
                                    <p:animEffect transition="in" filter="blinds(horizontal)">
                                      <p:cBhvr>
                                        <p:cTn id="7" dur="500"/>
                                        <p:tgtEl>
                                          <p:spTgt spid="3">
                                            <p:graphicEl>
                                              <a:dgm id="{F280093F-257E-4039-9B81-FE70B8D0F360}"/>
                                            </p:graphic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graphicEl>
                                              <a:dgm id="{A1EA9948-4CF4-4731-8AC8-B67CA5A10069}"/>
                                            </p:graphicEl>
                                          </p:spTgt>
                                        </p:tgtEl>
                                        <p:attrNameLst>
                                          <p:attrName>style.visibility</p:attrName>
                                        </p:attrNameLst>
                                      </p:cBhvr>
                                      <p:to>
                                        <p:strVal val="visible"/>
                                      </p:to>
                                    </p:set>
                                    <p:animEffect transition="in" filter="blinds(horizontal)">
                                      <p:cBhvr>
                                        <p:cTn id="10" dur="500"/>
                                        <p:tgtEl>
                                          <p:spTgt spid="3">
                                            <p:graphicEl>
                                              <a:dgm id="{A1EA9948-4CF4-4731-8AC8-B67CA5A1006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graphicEl>
                                              <a:dgm id="{83F4809E-07B0-44EB-87A8-314DC4B25588}"/>
                                            </p:graphicEl>
                                          </p:spTgt>
                                        </p:tgtEl>
                                        <p:attrNameLst>
                                          <p:attrName>style.visibility</p:attrName>
                                        </p:attrNameLst>
                                      </p:cBhvr>
                                      <p:to>
                                        <p:strVal val="visible"/>
                                      </p:to>
                                    </p:set>
                                    <p:animEffect transition="in" filter="blinds(horizontal)">
                                      <p:cBhvr>
                                        <p:cTn id="15" dur="500"/>
                                        <p:tgtEl>
                                          <p:spTgt spid="3">
                                            <p:graphicEl>
                                              <a:dgm id="{83F4809E-07B0-44EB-87A8-314DC4B25588}"/>
                                            </p:graphic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graphicEl>
                                              <a:dgm id="{3E5CA369-E8A2-47D7-B3A9-5E831FD08196}"/>
                                            </p:graphicEl>
                                          </p:spTgt>
                                        </p:tgtEl>
                                        <p:attrNameLst>
                                          <p:attrName>style.visibility</p:attrName>
                                        </p:attrNameLst>
                                      </p:cBhvr>
                                      <p:to>
                                        <p:strVal val="visible"/>
                                      </p:to>
                                    </p:set>
                                    <p:animEffect transition="in" filter="blinds(horizontal)">
                                      <p:cBhvr>
                                        <p:cTn id="18" dur="500"/>
                                        <p:tgtEl>
                                          <p:spTgt spid="3">
                                            <p:graphicEl>
                                              <a:dgm id="{3E5CA369-E8A2-47D7-B3A9-5E831FD0819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graphicEl>
                                              <a:dgm id="{F3187035-AFEB-4EA3-9787-1DD37E3C6F59}"/>
                                            </p:graphicEl>
                                          </p:spTgt>
                                        </p:tgtEl>
                                        <p:attrNameLst>
                                          <p:attrName>style.visibility</p:attrName>
                                        </p:attrNameLst>
                                      </p:cBhvr>
                                      <p:to>
                                        <p:strVal val="visible"/>
                                      </p:to>
                                    </p:set>
                                    <p:animEffect transition="in" filter="blinds(horizontal)">
                                      <p:cBhvr>
                                        <p:cTn id="23" dur="500"/>
                                        <p:tgtEl>
                                          <p:spTgt spid="3">
                                            <p:graphicEl>
                                              <a:dgm id="{F3187035-AFEB-4EA3-9787-1DD37E3C6F5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graphicEl>
                                              <a:dgm id="{74EC8B10-6738-4AD7-8F57-50DFA251B84D}"/>
                                            </p:graphicEl>
                                          </p:spTgt>
                                        </p:tgtEl>
                                        <p:attrNameLst>
                                          <p:attrName>style.visibility</p:attrName>
                                        </p:attrNameLst>
                                      </p:cBhvr>
                                      <p:to>
                                        <p:strVal val="visible"/>
                                      </p:to>
                                    </p:set>
                                    <p:animEffect transition="in" filter="blinds(horizontal)">
                                      <p:cBhvr>
                                        <p:cTn id="28" dur="500"/>
                                        <p:tgtEl>
                                          <p:spTgt spid="3">
                                            <p:graphicEl>
                                              <a:dgm id="{74EC8B10-6738-4AD7-8F57-50DFA251B8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90500"/>
            <a:ext cx="7620000" cy="647700"/>
          </a:xfrm>
        </p:spPr>
        <p:txBody>
          <a:bodyPr/>
          <a:lstStyle/>
          <a:p>
            <a:pPr lvl="0" algn="ctr"/>
            <a:r>
              <a:rPr lang="en-GB" sz="2800" i="1" dirty="0" smtClean="0"/>
              <a:t>T</a:t>
            </a:r>
            <a:r>
              <a:rPr lang="en-GB" sz="2800" dirty="0" smtClean="0"/>
              <a:t> – </a:t>
            </a:r>
            <a:r>
              <a:rPr lang="en-GB" sz="2800" i="1" dirty="0" smtClean="0"/>
              <a:t>T</a:t>
            </a:r>
            <a:r>
              <a:rPr lang="en-GB" sz="2800" baseline="-25000" dirty="0" smtClean="0"/>
              <a:t>90</a:t>
            </a:r>
            <a:r>
              <a:rPr lang="en-GB" sz="2800" dirty="0" smtClean="0"/>
              <a:t> and </a:t>
            </a:r>
            <a:r>
              <a:rPr lang="en-GB" sz="2800" i="1" dirty="0" smtClean="0"/>
              <a:t>u</a:t>
            </a:r>
            <a:r>
              <a:rPr lang="en-GB" sz="2800" dirty="0" smtClean="0"/>
              <a:t>(</a:t>
            </a:r>
            <a:r>
              <a:rPr lang="en-GB" sz="2800" i="1" dirty="0" smtClean="0"/>
              <a:t>T</a:t>
            </a:r>
            <a:r>
              <a:rPr lang="en-GB" sz="2800" dirty="0" smtClean="0"/>
              <a:t> – </a:t>
            </a:r>
            <a:r>
              <a:rPr lang="en-GB" sz="2800" i="1" dirty="0" smtClean="0"/>
              <a:t>T</a:t>
            </a:r>
            <a:r>
              <a:rPr lang="en-GB" sz="2800" baseline="-25000" dirty="0" smtClean="0"/>
              <a:t>90</a:t>
            </a:r>
            <a:r>
              <a:rPr lang="en-GB" sz="2800" dirty="0" smtClean="0"/>
              <a:t> )</a:t>
            </a:r>
            <a:endParaRPr lang="de-DE" sz="2800"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dirty="0"/>
          </a:p>
        </p:txBody>
      </p:sp>
      <p:pic>
        <p:nvPicPr>
          <p:cNvPr id="13315" name="Picture 3"/>
          <p:cNvPicPr>
            <a:picLocks noChangeAspect="1" noChangeArrowheads="1"/>
          </p:cNvPicPr>
          <p:nvPr/>
        </p:nvPicPr>
        <p:blipFill>
          <a:blip r:embed="rId2" cstate="print"/>
          <a:srcRect/>
          <a:stretch>
            <a:fillRect/>
          </a:stretch>
        </p:blipFill>
        <p:spPr bwMode="auto">
          <a:xfrm>
            <a:off x="879804" y="1261810"/>
            <a:ext cx="6816396" cy="4224590"/>
          </a:xfrm>
          <a:prstGeom prst="rect">
            <a:avLst/>
          </a:prstGeom>
          <a:noFill/>
          <a:ln w="9525">
            <a:noFill/>
            <a:miter lim="800000"/>
            <a:headEnd/>
            <a:tailEnd/>
          </a:ln>
        </p:spPr>
      </p:pic>
      <p:sp>
        <p:nvSpPr>
          <p:cNvPr id="6" name="Textfeld 5"/>
          <p:cNvSpPr txBox="1"/>
          <p:nvPr/>
        </p:nvSpPr>
        <p:spPr>
          <a:xfrm>
            <a:off x="5105400" y="3810000"/>
            <a:ext cx="3762568" cy="923330"/>
          </a:xfrm>
          <a:prstGeom prst="rect">
            <a:avLst/>
          </a:prstGeom>
          <a:solidFill>
            <a:schemeClr val="bg1"/>
          </a:solidFill>
          <a:ln w="12700">
            <a:solidFill>
              <a:schemeClr val="tx2"/>
            </a:solidFill>
          </a:ln>
        </p:spPr>
        <p:txBody>
          <a:bodyPr wrap="none" rtlCol="0">
            <a:spAutoFit/>
          </a:bodyPr>
          <a:lstStyle/>
          <a:p>
            <a:r>
              <a:rPr lang="en-GB" i="0" dirty="0" smtClean="0">
                <a:solidFill>
                  <a:schemeClr val="tx1">
                    <a:lumMod val="75000"/>
                  </a:schemeClr>
                </a:solidFill>
              </a:rPr>
              <a:t>Dots: mean values</a:t>
            </a:r>
          </a:p>
          <a:p>
            <a:r>
              <a:rPr lang="en-GB" i="0" dirty="0" smtClean="0">
                <a:solidFill>
                  <a:schemeClr val="tx1">
                    <a:lumMod val="75000"/>
                  </a:schemeClr>
                </a:solidFill>
              </a:rPr>
              <a:t>Line: interpolation with polynomials</a:t>
            </a:r>
          </a:p>
          <a:p>
            <a:r>
              <a:rPr lang="en-GB" i="0" dirty="0" smtClean="0">
                <a:solidFill>
                  <a:schemeClr val="tx1">
                    <a:lumMod val="75000"/>
                  </a:schemeClr>
                </a:solidFill>
              </a:rPr>
              <a:t>Error bars: standard uncertainty</a:t>
            </a:r>
            <a:endParaRPr lang="en-GB" i="0" dirty="0">
              <a:solidFill>
                <a:schemeClr val="tx1">
                  <a:lumMod val="75000"/>
                </a:schemeClr>
              </a:solidFill>
            </a:endParaRPr>
          </a:p>
        </p:txBody>
      </p:sp>
      <p:sp>
        <p:nvSpPr>
          <p:cNvPr id="7" name="Textfeld 6"/>
          <p:cNvSpPr txBox="1"/>
          <p:nvPr/>
        </p:nvSpPr>
        <p:spPr>
          <a:xfrm>
            <a:off x="4718930" y="5585936"/>
            <a:ext cx="4196470" cy="738664"/>
          </a:xfrm>
          <a:prstGeom prst="rect">
            <a:avLst/>
          </a:prstGeom>
          <a:noFill/>
        </p:spPr>
        <p:txBody>
          <a:bodyPr wrap="none" rtlCol="0">
            <a:spAutoFit/>
          </a:bodyPr>
          <a:lstStyle/>
          <a:p>
            <a:r>
              <a:rPr lang="en-GB" sz="1400" i="0" dirty="0" smtClean="0">
                <a:solidFill>
                  <a:srgbClr val="FF0000"/>
                </a:solidFill>
              </a:rPr>
              <a:t>References:</a:t>
            </a:r>
          </a:p>
          <a:p>
            <a:r>
              <a:rPr lang="en-GB" sz="1400" i="0" dirty="0" smtClean="0">
                <a:solidFill>
                  <a:srgbClr val="FF0000"/>
                </a:solidFill>
              </a:rPr>
              <a:t>Fischer </a:t>
            </a:r>
            <a:r>
              <a:rPr lang="en-GB" sz="1400" dirty="0" smtClean="0">
                <a:solidFill>
                  <a:srgbClr val="FF0000"/>
                </a:solidFill>
              </a:rPr>
              <a:t>et al</a:t>
            </a:r>
            <a:r>
              <a:rPr lang="en-GB" sz="1400" i="0" dirty="0" smtClean="0">
                <a:solidFill>
                  <a:srgbClr val="FF0000"/>
                </a:solidFill>
              </a:rPr>
              <a:t>.: </a:t>
            </a:r>
            <a:r>
              <a:rPr lang="en-GB" sz="1400" dirty="0" smtClean="0">
                <a:solidFill>
                  <a:srgbClr val="FF0000"/>
                </a:solidFill>
              </a:rPr>
              <a:t>Int. J. Thermophys</a:t>
            </a:r>
            <a:r>
              <a:rPr lang="en-GB" sz="1400" i="0" dirty="0" smtClean="0">
                <a:solidFill>
                  <a:srgbClr val="FF0000"/>
                </a:solidFill>
              </a:rPr>
              <a:t>. </a:t>
            </a:r>
            <a:r>
              <a:rPr lang="en-GB" sz="1400" b="1" i="0" dirty="0" smtClean="0">
                <a:solidFill>
                  <a:srgbClr val="FF0000"/>
                </a:solidFill>
              </a:rPr>
              <a:t>32,</a:t>
            </a:r>
            <a:r>
              <a:rPr lang="en-GB" sz="1400" i="0" dirty="0" smtClean="0">
                <a:solidFill>
                  <a:srgbClr val="FF0000"/>
                </a:solidFill>
              </a:rPr>
              <a:t> 12-25 (2011)</a:t>
            </a:r>
          </a:p>
          <a:p>
            <a:r>
              <a:rPr lang="en-GB" sz="1400" i="0" dirty="0" smtClean="0">
                <a:solidFill>
                  <a:srgbClr val="FF0000"/>
                </a:solidFill>
              </a:rPr>
              <a:t>Engert </a:t>
            </a:r>
            <a:r>
              <a:rPr lang="en-GB" sz="1400" dirty="0" smtClean="0">
                <a:solidFill>
                  <a:srgbClr val="FF0000"/>
                </a:solidFill>
              </a:rPr>
              <a:t>et al.</a:t>
            </a:r>
            <a:r>
              <a:rPr lang="en-GB" sz="1400" i="0" dirty="0" smtClean="0">
                <a:solidFill>
                  <a:srgbClr val="FF0000"/>
                </a:solidFill>
              </a:rPr>
              <a:t>:</a:t>
            </a:r>
            <a:r>
              <a:rPr lang="en-GB" sz="1400" dirty="0" smtClean="0">
                <a:solidFill>
                  <a:srgbClr val="FF0000"/>
                </a:solidFill>
              </a:rPr>
              <a:t> Metrologia </a:t>
            </a:r>
            <a:r>
              <a:rPr lang="en-GB" sz="1400" b="1" i="0" dirty="0" smtClean="0">
                <a:solidFill>
                  <a:srgbClr val="FF0000"/>
                </a:solidFill>
              </a:rPr>
              <a:t>44</a:t>
            </a:r>
            <a:r>
              <a:rPr lang="en-GB" sz="1400" i="0" dirty="0" smtClean="0">
                <a:solidFill>
                  <a:srgbClr val="FF0000"/>
                </a:solidFill>
              </a:rPr>
              <a:t>, 40-52 (2007)</a:t>
            </a:r>
            <a:endParaRPr lang="en-GB" sz="1400" i="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7800" y="190500"/>
            <a:ext cx="6324600" cy="647700"/>
          </a:xfrm>
        </p:spPr>
        <p:txBody>
          <a:bodyPr/>
          <a:lstStyle/>
          <a:p>
            <a:r>
              <a:rPr lang="en-GB" dirty="0" smtClean="0"/>
              <a:t>Effects of the redefinition of the kelvin</a:t>
            </a:r>
            <a:endParaRPr lang="en-GB" dirty="0"/>
          </a:p>
        </p:txBody>
      </p:sp>
      <p:graphicFrame>
        <p:nvGraphicFramePr>
          <p:cNvPr id="3" name="Diagramm 2"/>
          <p:cNvGraphicFramePr/>
          <p:nvPr/>
        </p:nvGraphicFramePr>
        <p:xfrm>
          <a:off x="381000" y="1397000"/>
          <a:ext cx="830580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graphicEl>
                                              <a:dgm id="{D1DB3F22-5BEA-48F9-8672-AB7A58631A07}"/>
                                            </p:graphicEl>
                                          </p:spTgt>
                                        </p:tgtEl>
                                        <p:attrNameLst>
                                          <p:attrName>style.visibility</p:attrName>
                                        </p:attrNameLst>
                                      </p:cBhvr>
                                      <p:to>
                                        <p:strVal val="visible"/>
                                      </p:to>
                                    </p:set>
                                    <p:animEffect transition="in" filter="blinds(horizontal)">
                                      <p:cBhvr>
                                        <p:cTn id="7" dur="500"/>
                                        <p:tgtEl>
                                          <p:spTgt spid="3">
                                            <p:graphicEl>
                                              <a:dgm id="{D1DB3F22-5BEA-48F9-8672-AB7A58631A0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graphicEl>
                                              <a:dgm id="{6E310261-A9E4-4BA1-980B-992879E859FD}"/>
                                            </p:graphicEl>
                                          </p:spTgt>
                                        </p:tgtEl>
                                        <p:attrNameLst>
                                          <p:attrName>style.visibility</p:attrName>
                                        </p:attrNameLst>
                                      </p:cBhvr>
                                      <p:to>
                                        <p:strVal val="visible"/>
                                      </p:to>
                                    </p:set>
                                    <p:animEffect transition="in" filter="blinds(horizontal)">
                                      <p:cBhvr>
                                        <p:cTn id="12" dur="500"/>
                                        <p:tgtEl>
                                          <p:spTgt spid="3">
                                            <p:graphicEl>
                                              <a:dgm id="{6E310261-A9E4-4BA1-980B-992879E859F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graphicEl>
                                              <a:dgm id="{1A0EAE93-6F70-42B8-ABA6-2AF638D7F301}"/>
                                            </p:graphicEl>
                                          </p:spTgt>
                                        </p:tgtEl>
                                        <p:attrNameLst>
                                          <p:attrName>style.visibility</p:attrName>
                                        </p:attrNameLst>
                                      </p:cBhvr>
                                      <p:to>
                                        <p:strVal val="visible"/>
                                      </p:to>
                                    </p:set>
                                    <p:animEffect transition="in" filter="blinds(horizontal)">
                                      <p:cBhvr>
                                        <p:cTn id="17" dur="500"/>
                                        <p:tgtEl>
                                          <p:spTgt spid="3">
                                            <p:graphicEl>
                                              <a:dgm id="{1A0EAE93-6F70-42B8-ABA6-2AF638D7F30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graphicEl>
                                              <a:dgm id="{7C2350A2-ECA9-4994-ABAC-54FE4AE36C59}"/>
                                            </p:graphicEl>
                                          </p:spTgt>
                                        </p:tgtEl>
                                        <p:attrNameLst>
                                          <p:attrName>style.visibility</p:attrName>
                                        </p:attrNameLst>
                                      </p:cBhvr>
                                      <p:to>
                                        <p:strVal val="visible"/>
                                      </p:to>
                                    </p:set>
                                    <p:animEffect transition="in" filter="blinds(horizontal)">
                                      <p:cBhvr>
                                        <p:cTn id="22" dur="500"/>
                                        <p:tgtEl>
                                          <p:spTgt spid="3">
                                            <p:graphicEl>
                                              <a:dgm id="{7C2350A2-ECA9-4994-ABAC-54FE4AE36C5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graphicEl>
                                              <a:dgm id="{93D0D050-28FF-4E8B-8C4F-C7D03C63FACF}"/>
                                            </p:graphicEl>
                                          </p:spTgt>
                                        </p:tgtEl>
                                        <p:attrNameLst>
                                          <p:attrName>style.visibility</p:attrName>
                                        </p:attrNameLst>
                                      </p:cBhvr>
                                      <p:to>
                                        <p:strVal val="visible"/>
                                      </p:to>
                                    </p:set>
                                    <p:animEffect transition="in" filter="blinds(horizontal)">
                                      <p:cBhvr>
                                        <p:cTn id="27" dur="500"/>
                                        <p:tgtEl>
                                          <p:spTgt spid="3">
                                            <p:graphicEl>
                                              <a:dgm id="{93D0D050-28FF-4E8B-8C4F-C7D03C63FAC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graphicEl>
                                              <a:dgm id="{023D8127-51CE-44E9-81C6-50CF5AEEC886}"/>
                                            </p:graphicEl>
                                          </p:spTgt>
                                        </p:tgtEl>
                                        <p:attrNameLst>
                                          <p:attrName>style.visibility</p:attrName>
                                        </p:attrNameLst>
                                      </p:cBhvr>
                                      <p:to>
                                        <p:strVal val="visible"/>
                                      </p:to>
                                    </p:set>
                                    <p:animEffect transition="in" filter="blinds(horizontal)">
                                      <p:cBhvr>
                                        <p:cTn id="32" dur="500"/>
                                        <p:tgtEl>
                                          <p:spTgt spid="3">
                                            <p:graphicEl>
                                              <a:dgm id="{023D8127-51CE-44E9-81C6-50CF5AEEC88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graphicEl>
                                              <a:dgm id="{818F9F96-36F4-4A33-B6CE-4C8AFF31FAF1}"/>
                                            </p:graphicEl>
                                          </p:spTgt>
                                        </p:tgtEl>
                                        <p:attrNameLst>
                                          <p:attrName>style.visibility</p:attrName>
                                        </p:attrNameLst>
                                      </p:cBhvr>
                                      <p:to>
                                        <p:strVal val="visible"/>
                                      </p:to>
                                    </p:set>
                                    <p:animEffect transition="in" filter="blinds(horizontal)">
                                      <p:cBhvr>
                                        <p:cTn id="37" dur="500"/>
                                        <p:tgtEl>
                                          <p:spTgt spid="3">
                                            <p:graphicEl>
                                              <a:dgm id="{818F9F96-36F4-4A33-B6CE-4C8AFF31FA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bwMode="auto">
          <a:xfrm>
            <a:off x="1981200" y="4267200"/>
            <a:ext cx="5029200" cy="762000"/>
          </a:xfrm>
          <a:prstGeom prst="rect">
            <a:avLst/>
          </a:prstGeom>
          <a:solidFill>
            <a:srgbClr val="F2FB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sp>
        <p:nvSpPr>
          <p:cNvPr id="17" name="Rechteck 16"/>
          <p:cNvSpPr/>
          <p:nvPr/>
        </p:nvSpPr>
        <p:spPr bwMode="auto">
          <a:xfrm>
            <a:off x="2133600" y="4419600"/>
            <a:ext cx="914400" cy="4572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sp>
        <p:nvSpPr>
          <p:cNvPr id="15" name="Rechteck 14"/>
          <p:cNvSpPr/>
          <p:nvPr/>
        </p:nvSpPr>
        <p:spPr bwMode="auto">
          <a:xfrm>
            <a:off x="6172200" y="4419600"/>
            <a:ext cx="609600" cy="457200"/>
          </a:xfrm>
          <a:prstGeom prst="rect">
            <a:avLst/>
          </a:prstGeom>
          <a:solidFill>
            <a:srgbClr val="F59D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sp>
        <p:nvSpPr>
          <p:cNvPr id="18" name="Rechteck 17"/>
          <p:cNvSpPr/>
          <p:nvPr/>
        </p:nvSpPr>
        <p:spPr bwMode="auto">
          <a:xfrm>
            <a:off x="2895600" y="3276600"/>
            <a:ext cx="2971800" cy="1143000"/>
          </a:xfrm>
          <a:prstGeom prst="rect">
            <a:avLst/>
          </a:prstGeom>
          <a:solidFill>
            <a:srgbClr val="F2FB9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sp>
        <p:nvSpPr>
          <p:cNvPr id="10" name="Textfeld 9"/>
          <p:cNvSpPr txBox="1"/>
          <p:nvPr/>
        </p:nvSpPr>
        <p:spPr>
          <a:xfrm>
            <a:off x="3810000" y="3886200"/>
            <a:ext cx="1524000" cy="276999"/>
          </a:xfrm>
          <a:prstGeom prst="rect">
            <a:avLst/>
          </a:prstGeom>
          <a:solidFill>
            <a:schemeClr val="accent2">
              <a:lumMod val="20000"/>
              <a:lumOff val="80000"/>
            </a:schemeClr>
          </a:solidFill>
        </p:spPr>
        <p:txBody>
          <a:bodyPr wrap="square" rtlCol="0">
            <a:spAutoFit/>
          </a:bodyPr>
          <a:lstStyle/>
          <a:p>
            <a:endParaRPr lang="de-DE" sz="1200" dirty="0"/>
          </a:p>
        </p:txBody>
      </p:sp>
      <p:sp>
        <p:nvSpPr>
          <p:cNvPr id="11" name="Textfeld 10"/>
          <p:cNvSpPr txBox="1"/>
          <p:nvPr/>
        </p:nvSpPr>
        <p:spPr>
          <a:xfrm>
            <a:off x="3810000" y="4066401"/>
            <a:ext cx="1524000" cy="276999"/>
          </a:xfrm>
          <a:prstGeom prst="rect">
            <a:avLst/>
          </a:prstGeom>
          <a:solidFill>
            <a:schemeClr val="accent2">
              <a:lumMod val="20000"/>
              <a:lumOff val="80000"/>
            </a:schemeClr>
          </a:solidFill>
        </p:spPr>
        <p:txBody>
          <a:bodyPr wrap="square" rtlCol="0">
            <a:spAutoFit/>
          </a:bodyPr>
          <a:lstStyle/>
          <a:p>
            <a:endParaRPr lang="de-DE" sz="1200" dirty="0"/>
          </a:p>
        </p:txBody>
      </p:sp>
      <p:sp>
        <p:nvSpPr>
          <p:cNvPr id="8" name="Textfeld 7"/>
          <p:cNvSpPr txBox="1"/>
          <p:nvPr/>
        </p:nvSpPr>
        <p:spPr>
          <a:xfrm>
            <a:off x="2971800" y="3380601"/>
            <a:ext cx="1371600" cy="276999"/>
          </a:xfrm>
          <a:prstGeom prst="rect">
            <a:avLst/>
          </a:prstGeom>
          <a:solidFill>
            <a:schemeClr val="accent2">
              <a:lumMod val="20000"/>
              <a:lumOff val="80000"/>
            </a:schemeClr>
          </a:solidFill>
        </p:spPr>
        <p:txBody>
          <a:bodyPr wrap="square" rtlCol="0">
            <a:spAutoFit/>
          </a:bodyPr>
          <a:lstStyle/>
          <a:p>
            <a:endParaRPr lang="de-DE" sz="1200" dirty="0"/>
          </a:p>
        </p:txBody>
      </p:sp>
      <p:sp>
        <p:nvSpPr>
          <p:cNvPr id="9" name="Textfeld 8"/>
          <p:cNvSpPr txBox="1"/>
          <p:nvPr/>
        </p:nvSpPr>
        <p:spPr>
          <a:xfrm>
            <a:off x="4724400" y="3380601"/>
            <a:ext cx="1066800" cy="276999"/>
          </a:xfrm>
          <a:prstGeom prst="rect">
            <a:avLst/>
          </a:prstGeom>
          <a:solidFill>
            <a:schemeClr val="accent2">
              <a:lumMod val="20000"/>
              <a:lumOff val="80000"/>
            </a:schemeClr>
          </a:solidFill>
        </p:spPr>
        <p:txBody>
          <a:bodyPr wrap="square" rtlCol="0">
            <a:spAutoFit/>
          </a:bodyPr>
          <a:lstStyle/>
          <a:p>
            <a:endParaRPr lang="de-DE" sz="1200" dirty="0"/>
          </a:p>
        </p:txBody>
      </p:sp>
      <p:sp>
        <p:nvSpPr>
          <p:cNvPr id="14" name="Rechteck 13"/>
          <p:cNvSpPr/>
          <p:nvPr/>
        </p:nvSpPr>
        <p:spPr bwMode="auto">
          <a:xfrm>
            <a:off x="1524000" y="3429000"/>
            <a:ext cx="1295400" cy="381000"/>
          </a:xfrm>
          <a:prstGeom prst="rect">
            <a:avLst/>
          </a:prstGeom>
          <a:solidFill>
            <a:srgbClr val="F59D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charset="0"/>
            </a:endParaRPr>
          </a:p>
        </p:txBody>
      </p:sp>
      <p:sp>
        <p:nvSpPr>
          <p:cNvPr id="2" name="Titel 1"/>
          <p:cNvSpPr>
            <a:spLocks noGrp="1"/>
          </p:cNvSpPr>
          <p:nvPr>
            <p:ph type="title"/>
          </p:nvPr>
        </p:nvSpPr>
        <p:spPr/>
        <p:txBody>
          <a:bodyPr/>
          <a:lstStyle/>
          <a:p>
            <a:pPr algn="ctr"/>
            <a:r>
              <a:rPr lang="en-GB" sz="2400" dirty="0" smtClean="0"/>
              <a:t>Schematic representation of relationship between </a:t>
            </a:r>
            <a:r>
              <a:rPr lang="en-GB" sz="2400" i="1" dirty="0" smtClean="0"/>
              <a:t>MeP</a:t>
            </a:r>
            <a:r>
              <a:rPr lang="en-GB" sz="2400" dirty="0" smtClean="0"/>
              <a:t>-K and other documents</a:t>
            </a:r>
            <a:endParaRPr lang="de-DE" sz="2400" dirty="0"/>
          </a:p>
        </p:txBody>
      </p:sp>
      <p:sp>
        <p:nvSpPr>
          <p:cNvPr id="4" name="Text Box 51"/>
          <p:cNvSpPr txBox="1">
            <a:spLocks noChangeArrowheads="1"/>
          </p:cNvSpPr>
          <p:nvPr/>
        </p:nvSpPr>
        <p:spPr bwMode="auto">
          <a:xfrm>
            <a:off x="609600" y="5373469"/>
            <a:ext cx="4480714" cy="646331"/>
          </a:xfrm>
          <a:prstGeom prst="rect">
            <a:avLst/>
          </a:prstGeom>
          <a:noFill/>
          <a:ln w="9525">
            <a:noFill/>
            <a:miter lim="800000"/>
            <a:headEnd/>
            <a:tailEnd/>
          </a:ln>
          <a:effectLst/>
        </p:spPr>
        <p:txBody>
          <a:bodyPr wrap="none">
            <a:spAutoFit/>
          </a:bodyPr>
          <a:lstStyle/>
          <a:p>
            <a:r>
              <a:rPr lang="en-GB" i="0" dirty="0">
                <a:solidFill>
                  <a:srgbClr val="000000"/>
                </a:solidFill>
              </a:rPr>
              <a:t>Solid border: prescriptive document</a:t>
            </a:r>
          </a:p>
          <a:p>
            <a:r>
              <a:rPr lang="en-GB" i="0" dirty="0">
                <a:solidFill>
                  <a:srgbClr val="000000"/>
                </a:solidFill>
              </a:rPr>
              <a:t>Dashed border: non-prescriptive guidance</a:t>
            </a:r>
          </a:p>
        </p:txBody>
      </p:sp>
      <p:sp>
        <p:nvSpPr>
          <p:cNvPr id="5" name="Text Box 47"/>
          <p:cNvSpPr txBox="1">
            <a:spLocks noChangeArrowheads="1"/>
          </p:cNvSpPr>
          <p:nvPr/>
        </p:nvSpPr>
        <p:spPr bwMode="auto">
          <a:xfrm>
            <a:off x="5562600" y="5272088"/>
            <a:ext cx="1511300" cy="366712"/>
          </a:xfrm>
          <a:prstGeom prst="rect">
            <a:avLst/>
          </a:prstGeom>
          <a:solidFill>
            <a:srgbClr val="FFFF99"/>
          </a:solidFill>
          <a:ln w="9525">
            <a:noFill/>
            <a:miter lim="800000"/>
            <a:headEnd/>
            <a:tailEnd/>
          </a:ln>
          <a:effectLst/>
        </p:spPr>
        <p:txBody>
          <a:bodyPr>
            <a:spAutoFit/>
          </a:bodyPr>
          <a:lstStyle/>
          <a:p>
            <a:pPr>
              <a:spcBef>
                <a:spcPct val="50000"/>
              </a:spcBef>
            </a:pPr>
            <a:r>
              <a:rPr lang="en-GB" dirty="0">
                <a:solidFill>
                  <a:srgbClr val="000000"/>
                </a:solidFill>
              </a:rPr>
              <a:t>MeP-K </a:t>
            </a:r>
            <a:r>
              <a:rPr lang="en-GB" dirty="0" smtClean="0">
                <a:solidFill>
                  <a:srgbClr val="000000"/>
                </a:solidFill>
              </a:rPr>
              <a:t>2011</a:t>
            </a:r>
            <a:endParaRPr lang="en-GB" dirty="0">
              <a:solidFill>
                <a:srgbClr val="000000"/>
              </a:solidFill>
            </a:endParaRPr>
          </a:p>
        </p:txBody>
      </p:sp>
      <p:sp>
        <p:nvSpPr>
          <p:cNvPr id="6" name="Text Box 49"/>
          <p:cNvSpPr txBox="1">
            <a:spLocks noChangeArrowheads="1"/>
          </p:cNvSpPr>
          <p:nvPr/>
        </p:nvSpPr>
        <p:spPr bwMode="auto">
          <a:xfrm>
            <a:off x="5562600" y="5653088"/>
            <a:ext cx="2052637" cy="366712"/>
          </a:xfrm>
          <a:prstGeom prst="rect">
            <a:avLst/>
          </a:prstGeom>
          <a:solidFill>
            <a:srgbClr val="CCFFFF"/>
          </a:solidFill>
          <a:ln w="9525">
            <a:noFill/>
            <a:miter lim="800000"/>
            <a:headEnd/>
            <a:tailEnd/>
          </a:ln>
          <a:effectLst/>
        </p:spPr>
        <p:txBody>
          <a:bodyPr>
            <a:spAutoFit/>
          </a:bodyPr>
          <a:lstStyle/>
          <a:p>
            <a:pPr>
              <a:spcBef>
                <a:spcPct val="50000"/>
              </a:spcBef>
            </a:pPr>
            <a:r>
              <a:rPr lang="en-GB" dirty="0">
                <a:solidFill>
                  <a:srgbClr val="000000"/>
                </a:solidFill>
              </a:rPr>
              <a:t>on CCT webpage</a:t>
            </a:r>
          </a:p>
        </p:txBody>
      </p:sp>
      <p:sp>
        <p:nvSpPr>
          <p:cNvPr id="7" name="Text Box 50"/>
          <p:cNvSpPr txBox="1">
            <a:spLocks noChangeArrowheads="1"/>
          </p:cNvSpPr>
          <p:nvPr/>
        </p:nvSpPr>
        <p:spPr bwMode="auto">
          <a:xfrm>
            <a:off x="5562600" y="6034087"/>
            <a:ext cx="2160587" cy="366713"/>
          </a:xfrm>
          <a:prstGeom prst="rect">
            <a:avLst/>
          </a:prstGeom>
          <a:solidFill>
            <a:srgbClr val="FF99CC"/>
          </a:solidFill>
          <a:ln w="9525">
            <a:noFill/>
            <a:miter lim="800000"/>
            <a:headEnd/>
            <a:tailEnd/>
          </a:ln>
          <a:effectLst/>
        </p:spPr>
        <p:txBody>
          <a:bodyPr>
            <a:spAutoFit/>
          </a:bodyPr>
          <a:lstStyle/>
          <a:p>
            <a:pPr>
              <a:spcBef>
                <a:spcPct val="50000"/>
              </a:spcBef>
            </a:pPr>
            <a:r>
              <a:rPr lang="en-GB" dirty="0">
                <a:solidFill>
                  <a:srgbClr val="000000"/>
                </a:solidFill>
              </a:rPr>
              <a:t>under preparation</a:t>
            </a:r>
          </a:p>
        </p:txBody>
      </p:sp>
      <p:pic>
        <p:nvPicPr>
          <p:cNvPr id="3" name="Grafik 0" descr="Fellmuth_etal_Phil_Trans_A_MeP-K_Picture1.emf"/>
          <p:cNvPicPr/>
          <p:nvPr/>
        </p:nvPicPr>
        <p:blipFill>
          <a:blip r:embed="rId2" cstate="print"/>
          <a:stretch>
            <a:fillRect/>
          </a:stretch>
        </p:blipFill>
        <p:spPr>
          <a:xfrm>
            <a:off x="1524000" y="1219200"/>
            <a:ext cx="5760720" cy="3714750"/>
          </a:xfrm>
          <a:prstGeom prst="rect">
            <a:avLst/>
          </a:prstGeom>
        </p:spPr>
      </p:pic>
      <p:sp>
        <p:nvSpPr>
          <p:cNvPr id="20" name="Textfeld 19"/>
          <p:cNvSpPr txBox="1"/>
          <p:nvPr/>
        </p:nvSpPr>
        <p:spPr>
          <a:xfrm>
            <a:off x="3733800" y="4419600"/>
            <a:ext cx="1616148" cy="323165"/>
          </a:xfrm>
          <a:prstGeom prst="rect">
            <a:avLst/>
          </a:prstGeom>
          <a:solidFill>
            <a:schemeClr val="accent1">
              <a:lumMod val="20000"/>
              <a:lumOff val="80000"/>
            </a:schemeClr>
          </a:solidFill>
          <a:ln w="25400">
            <a:solidFill>
              <a:schemeClr val="tx2"/>
            </a:solidFill>
            <a:prstDash val="dash"/>
          </a:ln>
        </p:spPr>
        <p:txBody>
          <a:bodyPr wrap="none" rtlCol="0">
            <a:spAutoFit/>
          </a:bodyPr>
          <a:lstStyle/>
          <a:p>
            <a:r>
              <a:rPr lang="de-DE" sz="1500" dirty="0" smtClean="0">
                <a:solidFill>
                  <a:schemeClr val="tx2"/>
                </a:solidFill>
              </a:rPr>
              <a:t>T - T</a:t>
            </a:r>
            <a:r>
              <a:rPr lang="de-DE" sz="1500" i="0" baseline="-25000" dirty="0" smtClean="0">
                <a:solidFill>
                  <a:schemeClr val="tx2"/>
                </a:solidFill>
              </a:rPr>
              <a:t>90</a:t>
            </a:r>
            <a:r>
              <a:rPr lang="de-DE" sz="1500" i="0" dirty="0" smtClean="0">
                <a:solidFill>
                  <a:schemeClr val="tx2"/>
                </a:solidFill>
              </a:rPr>
              <a:t>, </a:t>
            </a:r>
            <a:r>
              <a:rPr lang="de-DE" sz="1500" dirty="0" smtClean="0">
                <a:solidFill>
                  <a:schemeClr val="tx2"/>
                </a:solidFill>
              </a:rPr>
              <a:t>u</a:t>
            </a:r>
            <a:r>
              <a:rPr lang="de-DE" sz="1500" i="0" dirty="0" smtClean="0">
                <a:solidFill>
                  <a:schemeClr val="tx2"/>
                </a:solidFill>
              </a:rPr>
              <a:t>(</a:t>
            </a:r>
            <a:r>
              <a:rPr lang="de-DE" sz="1500" dirty="0" smtClean="0">
                <a:solidFill>
                  <a:schemeClr val="tx2"/>
                </a:solidFill>
              </a:rPr>
              <a:t>T - T</a:t>
            </a:r>
            <a:r>
              <a:rPr lang="de-DE" sz="1500" i="0" baseline="-25000" dirty="0" smtClean="0">
                <a:solidFill>
                  <a:schemeClr val="tx2"/>
                </a:solidFill>
              </a:rPr>
              <a:t>90</a:t>
            </a:r>
            <a:r>
              <a:rPr lang="de-DE" sz="1500" i="0" dirty="0" smtClean="0">
                <a:solidFill>
                  <a:schemeClr val="tx2"/>
                </a:solidFill>
              </a:rPr>
              <a:t>)</a:t>
            </a:r>
            <a:endParaRPr lang="de-DE" sz="1500" i="0" baseline="-25000"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pPr algn="ctr"/>
            <a:r>
              <a:rPr lang="en-GB" dirty="0" smtClean="0"/>
              <a:t>Second version of the </a:t>
            </a:r>
            <a:r>
              <a:rPr lang="en-GB" i="1" dirty="0" smtClean="0"/>
              <a:t>MeP</a:t>
            </a:r>
            <a:r>
              <a:rPr lang="en-GB" dirty="0" smtClean="0"/>
              <a:t>-K (after redefinition of K) </a:t>
            </a:r>
            <a:endParaRPr lang="en-GB" dirty="0"/>
          </a:p>
        </p:txBody>
      </p:sp>
      <p:sp>
        <p:nvSpPr>
          <p:cNvPr id="4" name="Textfeld 3"/>
          <p:cNvSpPr txBox="1"/>
          <p:nvPr/>
        </p:nvSpPr>
        <p:spPr>
          <a:xfrm>
            <a:off x="1600200" y="1066800"/>
            <a:ext cx="5626861" cy="461665"/>
          </a:xfrm>
          <a:prstGeom prst="rect">
            <a:avLst/>
          </a:prstGeom>
          <a:noFill/>
        </p:spPr>
        <p:txBody>
          <a:bodyPr wrap="none" rtlCol="0">
            <a:spAutoFit/>
          </a:bodyPr>
          <a:lstStyle/>
          <a:p>
            <a:r>
              <a:rPr lang="en-GB" sz="2400" b="1" i="0" dirty="0" smtClean="0">
                <a:solidFill>
                  <a:srgbClr val="FF0000"/>
                </a:solidFill>
              </a:rPr>
              <a:t>Nomenclature: Primary Thermometry</a:t>
            </a:r>
            <a:endParaRPr lang="en-GB" sz="2400" b="1" i="0" dirty="0">
              <a:solidFill>
                <a:srgbClr val="FF0000"/>
              </a:solidFill>
            </a:endParaRPr>
          </a:p>
        </p:txBody>
      </p:sp>
      <p:graphicFrame>
        <p:nvGraphicFramePr>
          <p:cNvPr id="7" name="Diagramm 6"/>
          <p:cNvGraphicFramePr/>
          <p:nvPr/>
        </p:nvGraphicFramePr>
        <p:xfrm>
          <a:off x="381000" y="1600200"/>
          <a:ext cx="8458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3C07719A-32FD-4DA8-B27C-63076624BB8B}"/>
                                            </p:graphicEl>
                                          </p:spTgt>
                                        </p:tgtEl>
                                        <p:attrNameLst>
                                          <p:attrName>style.visibility</p:attrName>
                                        </p:attrNameLst>
                                      </p:cBhvr>
                                      <p:to>
                                        <p:strVal val="visible"/>
                                      </p:to>
                                    </p:set>
                                    <p:animEffect transition="in" filter="blinds(horizontal)">
                                      <p:cBhvr>
                                        <p:cTn id="7" dur="500"/>
                                        <p:tgtEl>
                                          <p:spTgt spid="7">
                                            <p:graphicEl>
                                              <a:dgm id="{3C07719A-32FD-4DA8-B27C-63076624BB8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graphicEl>
                                              <a:dgm id="{7287B941-FF26-435D-A20F-E3103CBCD21A}"/>
                                            </p:graphicEl>
                                          </p:spTgt>
                                        </p:tgtEl>
                                        <p:attrNameLst>
                                          <p:attrName>style.visibility</p:attrName>
                                        </p:attrNameLst>
                                      </p:cBhvr>
                                      <p:to>
                                        <p:strVal val="visible"/>
                                      </p:to>
                                    </p:set>
                                    <p:animEffect transition="in" filter="blinds(horizontal)">
                                      <p:cBhvr>
                                        <p:cTn id="12" dur="500"/>
                                        <p:tgtEl>
                                          <p:spTgt spid="7">
                                            <p:graphicEl>
                                              <a:dgm id="{7287B941-FF26-435D-A20F-E3103CBCD21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graphicEl>
                                              <a:dgm id="{F5C79EEB-4EB0-4986-9BC8-CEC72EDD10F2}"/>
                                            </p:graphicEl>
                                          </p:spTgt>
                                        </p:tgtEl>
                                        <p:attrNameLst>
                                          <p:attrName>style.visibility</p:attrName>
                                        </p:attrNameLst>
                                      </p:cBhvr>
                                      <p:to>
                                        <p:strVal val="visible"/>
                                      </p:to>
                                    </p:set>
                                    <p:animEffect transition="in" filter="blinds(horizontal)">
                                      <p:cBhvr>
                                        <p:cTn id="17" dur="500"/>
                                        <p:tgtEl>
                                          <p:spTgt spid="7">
                                            <p:graphicEl>
                                              <a:dgm id="{F5C79EEB-4EB0-4986-9BC8-CEC72EDD10F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graphicEl>
                                              <a:dgm id="{5776F74E-6E06-4E0A-9CD3-71FE1D00DBFD}"/>
                                            </p:graphicEl>
                                          </p:spTgt>
                                        </p:tgtEl>
                                        <p:attrNameLst>
                                          <p:attrName>style.visibility</p:attrName>
                                        </p:attrNameLst>
                                      </p:cBhvr>
                                      <p:to>
                                        <p:strVal val="visible"/>
                                      </p:to>
                                    </p:set>
                                    <p:animEffect transition="in" filter="blinds(horizontal)">
                                      <p:cBhvr>
                                        <p:cTn id="22" dur="500"/>
                                        <p:tgtEl>
                                          <p:spTgt spid="7">
                                            <p:graphicEl>
                                              <a:dgm id="{5776F74E-6E06-4E0A-9CD3-71FE1D00DBF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graphicEl>
                                              <a:dgm id="{0DEA9BB9-594C-4AEC-AF23-D07A5F865BA6}"/>
                                            </p:graphicEl>
                                          </p:spTgt>
                                        </p:tgtEl>
                                        <p:attrNameLst>
                                          <p:attrName>style.visibility</p:attrName>
                                        </p:attrNameLst>
                                      </p:cBhvr>
                                      <p:to>
                                        <p:strVal val="visible"/>
                                      </p:to>
                                    </p:set>
                                    <p:animEffect transition="in" filter="blinds(horizontal)">
                                      <p:cBhvr>
                                        <p:cTn id="27" dur="500"/>
                                        <p:tgtEl>
                                          <p:spTgt spid="7">
                                            <p:graphicEl>
                                              <a:dgm id="{0DEA9BB9-594C-4AEC-AF23-D07A5F865B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0200" y="152400"/>
            <a:ext cx="6172200" cy="647700"/>
          </a:xfrm>
        </p:spPr>
        <p:txBody>
          <a:bodyPr/>
          <a:lstStyle/>
          <a:p>
            <a:pPr algn="ctr"/>
            <a:r>
              <a:rPr lang="en-GB" dirty="0" smtClean="0"/>
              <a:t>Primary-thermometry methods: AGT</a:t>
            </a:r>
            <a:endParaRPr lang="en-GB" dirty="0"/>
          </a:p>
        </p:txBody>
      </p:sp>
      <p:grpSp>
        <p:nvGrpSpPr>
          <p:cNvPr id="13" name="Gruppieren 12"/>
          <p:cNvGrpSpPr/>
          <p:nvPr/>
        </p:nvGrpSpPr>
        <p:grpSpPr>
          <a:xfrm>
            <a:off x="1849463" y="1772451"/>
            <a:ext cx="3179737" cy="2875749"/>
            <a:chOff x="609600" y="1524000"/>
            <a:chExt cx="3179737" cy="2875749"/>
          </a:xfrm>
        </p:grpSpPr>
        <p:pic>
          <p:nvPicPr>
            <p:cNvPr id="4" name="Picture 5" descr="Prinzip_AGT"/>
            <p:cNvPicPr>
              <a:picLocks noChangeAspect="1" noChangeArrowheads="1"/>
            </p:cNvPicPr>
            <p:nvPr/>
          </p:nvPicPr>
          <p:blipFill>
            <a:blip r:embed="rId3" cstate="print"/>
            <a:srcRect/>
            <a:stretch>
              <a:fillRect/>
            </a:stretch>
          </p:blipFill>
          <p:spPr bwMode="auto">
            <a:xfrm>
              <a:off x="911498" y="1524000"/>
              <a:ext cx="2160000" cy="2875749"/>
            </a:xfrm>
            <a:prstGeom prst="rect">
              <a:avLst/>
            </a:prstGeom>
            <a:noFill/>
          </p:spPr>
        </p:pic>
        <p:sp>
          <p:nvSpPr>
            <p:cNvPr id="5" name="Oval 8"/>
            <p:cNvSpPr>
              <a:spLocks noChangeArrowheads="1"/>
            </p:cNvSpPr>
            <p:nvPr/>
          </p:nvSpPr>
          <p:spPr bwMode="auto">
            <a:xfrm>
              <a:off x="825624" y="2964145"/>
              <a:ext cx="360000" cy="360000"/>
            </a:xfrm>
            <a:prstGeom prst="ellipse">
              <a:avLst/>
            </a:prstGeom>
            <a:noFill/>
            <a:ln w="38100">
              <a:solidFill>
                <a:srgbClr val="FF0000"/>
              </a:solidFill>
              <a:round/>
              <a:headEnd/>
              <a:tailEnd/>
            </a:ln>
            <a:effectLst/>
          </p:spPr>
          <p:txBody>
            <a:bodyPr wrap="none" anchor="ctr"/>
            <a:lstStyle/>
            <a:p>
              <a:endParaRPr lang="de-DE" dirty="0"/>
            </a:p>
          </p:txBody>
        </p:sp>
        <p:sp>
          <p:nvSpPr>
            <p:cNvPr id="6" name="Line 9"/>
            <p:cNvSpPr>
              <a:spLocks noChangeShapeType="1"/>
            </p:cNvSpPr>
            <p:nvPr/>
          </p:nvSpPr>
          <p:spPr bwMode="auto">
            <a:xfrm flipH="1">
              <a:off x="2769840" y="2532097"/>
              <a:ext cx="216024" cy="245046"/>
            </a:xfrm>
            <a:prstGeom prst="line">
              <a:avLst/>
            </a:prstGeom>
            <a:noFill/>
            <a:ln w="57150">
              <a:solidFill>
                <a:schemeClr val="tx1"/>
              </a:solidFill>
              <a:round/>
              <a:headEnd/>
              <a:tailEnd type="triangle" w="med" len="med"/>
            </a:ln>
            <a:effectLst/>
          </p:spPr>
          <p:txBody>
            <a:bodyPr/>
            <a:lstStyle/>
            <a:p>
              <a:endParaRPr lang="de-DE" dirty="0"/>
            </a:p>
          </p:txBody>
        </p:sp>
        <p:sp>
          <p:nvSpPr>
            <p:cNvPr id="7" name="Line 10"/>
            <p:cNvSpPr>
              <a:spLocks noChangeShapeType="1"/>
            </p:cNvSpPr>
            <p:nvPr/>
          </p:nvSpPr>
          <p:spPr bwMode="auto">
            <a:xfrm flipH="1" flipV="1">
              <a:off x="1329680" y="2532097"/>
              <a:ext cx="158750" cy="233362"/>
            </a:xfrm>
            <a:prstGeom prst="line">
              <a:avLst/>
            </a:prstGeom>
            <a:noFill/>
            <a:ln w="57150">
              <a:solidFill>
                <a:schemeClr val="tx1"/>
              </a:solidFill>
              <a:round/>
              <a:headEnd/>
              <a:tailEnd type="triangle" w="med" len="med"/>
            </a:ln>
            <a:effectLst/>
          </p:spPr>
          <p:txBody>
            <a:bodyPr/>
            <a:lstStyle/>
            <a:p>
              <a:endParaRPr lang="de-DE" dirty="0"/>
            </a:p>
          </p:txBody>
        </p:sp>
        <p:sp>
          <p:nvSpPr>
            <p:cNvPr id="8" name="Text Box 11"/>
            <p:cNvSpPr txBox="1">
              <a:spLocks noChangeArrowheads="1"/>
            </p:cNvSpPr>
            <p:nvPr/>
          </p:nvSpPr>
          <p:spPr bwMode="auto">
            <a:xfrm>
              <a:off x="2409800" y="2100049"/>
              <a:ext cx="1379537" cy="369332"/>
            </a:xfrm>
            <a:prstGeom prst="rect">
              <a:avLst/>
            </a:prstGeom>
            <a:noFill/>
            <a:ln w="9525">
              <a:noFill/>
              <a:miter lim="800000"/>
              <a:headEnd/>
              <a:tailEnd/>
            </a:ln>
            <a:effectLst/>
          </p:spPr>
          <p:txBody>
            <a:bodyPr>
              <a:spAutoFit/>
            </a:bodyPr>
            <a:lstStyle/>
            <a:p>
              <a:pPr>
                <a:spcBef>
                  <a:spcPct val="50000"/>
                </a:spcBef>
              </a:pPr>
              <a:r>
                <a:rPr lang="en-GB" dirty="0" smtClean="0"/>
                <a:t>Transducer</a:t>
              </a:r>
              <a:endParaRPr lang="en-GB" dirty="0"/>
            </a:p>
          </p:txBody>
        </p:sp>
        <p:sp>
          <p:nvSpPr>
            <p:cNvPr id="9" name="Text Box 12"/>
            <p:cNvSpPr txBox="1">
              <a:spLocks noChangeArrowheads="1"/>
            </p:cNvSpPr>
            <p:nvPr/>
          </p:nvSpPr>
          <p:spPr bwMode="auto">
            <a:xfrm>
              <a:off x="609600" y="2100049"/>
              <a:ext cx="1143000" cy="369332"/>
            </a:xfrm>
            <a:prstGeom prst="rect">
              <a:avLst/>
            </a:prstGeom>
            <a:noFill/>
            <a:ln w="9525">
              <a:noFill/>
              <a:miter lim="800000"/>
              <a:headEnd/>
              <a:tailEnd/>
            </a:ln>
            <a:effectLst/>
          </p:spPr>
          <p:txBody>
            <a:bodyPr wrap="square">
              <a:spAutoFit/>
            </a:bodyPr>
            <a:lstStyle/>
            <a:p>
              <a:pPr>
                <a:spcBef>
                  <a:spcPct val="50000"/>
                </a:spcBef>
              </a:pPr>
              <a:r>
                <a:rPr lang="en-GB" dirty="0" smtClean="0"/>
                <a:t>Receiver</a:t>
              </a:r>
              <a:endParaRPr lang="en-GB" dirty="0"/>
            </a:p>
          </p:txBody>
        </p:sp>
        <p:sp>
          <p:nvSpPr>
            <p:cNvPr id="10" name="Line 14"/>
            <p:cNvSpPr>
              <a:spLocks noChangeShapeType="1"/>
            </p:cNvSpPr>
            <p:nvPr/>
          </p:nvSpPr>
          <p:spPr bwMode="auto">
            <a:xfrm flipV="1">
              <a:off x="1329680" y="2964145"/>
              <a:ext cx="1583953" cy="1008112"/>
            </a:xfrm>
            <a:prstGeom prst="line">
              <a:avLst/>
            </a:prstGeom>
            <a:noFill/>
            <a:ln w="22225">
              <a:solidFill>
                <a:schemeClr val="tx1"/>
              </a:solidFill>
              <a:round/>
              <a:headEnd type="triangle" w="med" len="med"/>
              <a:tailEnd type="triangle" w="med" len="med"/>
            </a:ln>
            <a:effectLst/>
          </p:spPr>
          <p:txBody>
            <a:bodyPr/>
            <a:lstStyle/>
            <a:p>
              <a:endParaRPr lang="de-DE" dirty="0"/>
            </a:p>
          </p:txBody>
        </p:sp>
        <p:sp>
          <p:nvSpPr>
            <p:cNvPr id="11" name="Rectangle 15"/>
            <p:cNvSpPr>
              <a:spLocks noChangeArrowheads="1"/>
            </p:cNvSpPr>
            <p:nvPr/>
          </p:nvSpPr>
          <p:spPr bwMode="auto">
            <a:xfrm>
              <a:off x="2193776" y="3468201"/>
              <a:ext cx="316112" cy="400110"/>
            </a:xfrm>
            <a:prstGeom prst="rect">
              <a:avLst/>
            </a:prstGeom>
            <a:noFill/>
            <a:ln w="9525">
              <a:noFill/>
              <a:miter lim="800000"/>
              <a:headEnd/>
              <a:tailEnd/>
            </a:ln>
            <a:effectLst/>
          </p:spPr>
          <p:txBody>
            <a:bodyPr wrap="none">
              <a:spAutoFit/>
            </a:bodyPr>
            <a:lstStyle/>
            <a:p>
              <a:r>
                <a:rPr lang="de-DE" sz="2000" b="0" i="1" dirty="0"/>
                <a:t>d</a:t>
              </a:r>
            </a:p>
          </p:txBody>
        </p:sp>
        <p:sp>
          <p:nvSpPr>
            <p:cNvPr id="12" name="Oval 16"/>
            <p:cNvSpPr>
              <a:spLocks noChangeArrowheads="1"/>
            </p:cNvSpPr>
            <p:nvPr/>
          </p:nvSpPr>
          <p:spPr bwMode="auto">
            <a:xfrm>
              <a:off x="2193776" y="3468201"/>
              <a:ext cx="360000" cy="360000"/>
            </a:xfrm>
            <a:prstGeom prst="ellipse">
              <a:avLst/>
            </a:prstGeom>
            <a:noFill/>
            <a:ln w="38100">
              <a:solidFill>
                <a:srgbClr val="FF0000"/>
              </a:solidFill>
              <a:round/>
              <a:headEnd/>
              <a:tailEnd/>
            </a:ln>
            <a:effectLst/>
          </p:spPr>
          <p:txBody>
            <a:bodyPr wrap="none" anchor="ctr"/>
            <a:lstStyle/>
            <a:p>
              <a:endParaRPr lang="de-DE" dirty="0"/>
            </a:p>
          </p:txBody>
        </p:sp>
      </p:grpSp>
      <p:sp>
        <p:nvSpPr>
          <p:cNvPr id="15" name="Textfeld 14"/>
          <p:cNvSpPr txBox="1"/>
          <p:nvPr/>
        </p:nvSpPr>
        <p:spPr>
          <a:xfrm>
            <a:off x="5029200" y="1764268"/>
            <a:ext cx="3813865" cy="369332"/>
          </a:xfrm>
          <a:prstGeom prst="rect">
            <a:avLst/>
          </a:prstGeom>
          <a:noFill/>
        </p:spPr>
        <p:txBody>
          <a:bodyPr wrap="none" rtlCol="0">
            <a:spAutoFit/>
          </a:bodyPr>
          <a:lstStyle/>
          <a:p>
            <a:r>
              <a:rPr lang="en-GB" b="1" i="0" dirty="0" smtClean="0"/>
              <a:t>Equation of state for an ideal gas</a:t>
            </a:r>
            <a:endParaRPr lang="de-DE" dirty="0"/>
          </a:p>
        </p:txBody>
      </p:sp>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dirty="0"/>
          </a:p>
        </p:txBody>
      </p:sp>
      <p:graphicFrame>
        <p:nvGraphicFramePr>
          <p:cNvPr id="2050" name="Object 2"/>
          <p:cNvGraphicFramePr>
            <a:graphicFrameLocks noChangeAspect="1"/>
          </p:cNvGraphicFramePr>
          <p:nvPr/>
        </p:nvGraphicFramePr>
        <p:xfrm>
          <a:off x="6172200" y="2193600"/>
          <a:ext cx="1080000" cy="702000"/>
        </p:xfrm>
        <a:graphic>
          <a:graphicData uri="http://schemas.openxmlformats.org/presentationml/2006/ole">
            <mc:AlternateContent xmlns:mc="http://schemas.openxmlformats.org/markup-compatibility/2006">
              <mc:Choice xmlns:v="urn:schemas-microsoft-com:vml" Requires="v">
                <p:oleObj spid="_x0000_s2087" r:id="rId4" imgW="571500" imgH="368300" progId="">
                  <p:embed/>
                </p:oleObj>
              </mc:Choice>
              <mc:Fallback>
                <p:oleObj r:id="rId4" imgW="571500" imgH="3683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193600"/>
                        <a:ext cx="1080000" cy="70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20"/>
          <p:cNvSpPr txBox="1">
            <a:spLocks noChangeArrowheads="1"/>
          </p:cNvSpPr>
          <p:nvPr/>
        </p:nvSpPr>
        <p:spPr bwMode="auto">
          <a:xfrm>
            <a:off x="5486400" y="3016240"/>
            <a:ext cx="3352800" cy="1708160"/>
          </a:xfrm>
          <a:prstGeom prst="rect">
            <a:avLst/>
          </a:prstGeom>
          <a:noFill/>
          <a:ln w="12700">
            <a:noFill/>
            <a:miter lim="800000"/>
            <a:headEnd type="none" w="sm" len="sm"/>
            <a:tailEnd type="none" w="sm" len="sm"/>
          </a:ln>
        </p:spPr>
        <p:txBody>
          <a:bodyPr wrap="square">
            <a:spAutoFit/>
          </a:bodyPr>
          <a:lstStyle/>
          <a:p>
            <a:pPr marL="274638" indent="-274638" eaLnBrk="0" hangingPunct="0">
              <a:spcBef>
                <a:spcPct val="30000"/>
              </a:spcBef>
            </a:pPr>
            <a:r>
              <a:rPr lang="en-GB" sz="1400" dirty="0" smtClean="0">
                <a:solidFill>
                  <a:schemeClr val="tx2"/>
                </a:solidFill>
                <a:latin typeface="Arial" pitchFamily="34" charset="0"/>
                <a:cs typeface="Arial" pitchFamily="34" charset="0"/>
              </a:rPr>
              <a:t>u</a:t>
            </a:r>
            <a:r>
              <a:rPr lang="en-GB" sz="1400" i="0" baseline="-25000" dirty="0" smtClean="0">
                <a:solidFill>
                  <a:schemeClr val="tx2"/>
                </a:solidFill>
              </a:rPr>
              <a:t>	</a:t>
            </a:r>
            <a:r>
              <a:rPr lang="en-GB" sz="1400" i="0" dirty="0" smtClean="0">
                <a:solidFill>
                  <a:schemeClr val="tx2"/>
                </a:solidFill>
              </a:rPr>
              <a:t> Speed of sound in the limit of zero </a:t>
            </a:r>
            <a:r>
              <a:rPr lang="en-GB" sz="1400" dirty="0" smtClean="0">
                <a:solidFill>
                  <a:schemeClr val="tx2"/>
                </a:solidFill>
                <a:sym typeface="Symbol"/>
              </a:rPr>
              <a:t></a:t>
            </a:r>
            <a:r>
              <a:rPr lang="en-GB" sz="1400" i="0" dirty="0" smtClean="0">
                <a:solidFill>
                  <a:schemeClr val="tx2"/>
                </a:solidFill>
              </a:rPr>
              <a:t> </a:t>
            </a:r>
            <a:endParaRPr lang="en-GB" sz="1400" i="0" dirty="0">
              <a:solidFill>
                <a:schemeClr val="tx2"/>
              </a:solidFill>
            </a:endParaRPr>
          </a:p>
          <a:p>
            <a:pPr marL="274638" indent="-274638" eaLnBrk="0" hangingPunct="0">
              <a:spcBef>
                <a:spcPct val="30000"/>
              </a:spcBef>
            </a:pPr>
            <a:r>
              <a:rPr lang="en-GB" sz="1400" dirty="0" smtClean="0">
                <a:solidFill>
                  <a:schemeClr val="tx2"/>
                </a:solidFill>
                <a:latin typeface="Symbol" pitchFamily="18" charset="2"/>
                <a:sym typeface="Symbol"/>
              </a:rPr>
              <a:t>g</a:t>
            </a:r>
            <a:r>
              <a:rPr lang="en-GB" sz="1400" i="0" dirty="0" smtClean="0">
                <a:solidFill>
                  <a:schemeClr val="tx2"/>
                </a:solidFill>
              </a:rPr>
              <a:t>     Heat-capacity ratio (</a:t>
            </a:r>
            <a:r>
              <a:rPr lang="en-GB" sz="1400" dirty="0" smtClean="0">
                <a:solidFill>
                  <a:schemeClr val="tx2"/>
                </a:solidFill>
              </a:rPr>
              <a:t>c</a:t>
            </a:r>
            <a:r>
              <a:rPr lang="en-GB" sz="1400" baseline="-25000" dirty="0" smtClean="0">
                <a:solidFill>
                  <a:schemeClr val="tx2"/>
                </a:solidFill>
              </a:rPr>
              <a:t>p</a:t>
            </a:r>
            <a:r>
              <a:rPr lang="en-GB" sz="1400" i="0" dirty="0" smtClean="0">
                <a:solidFill>
                  <a:schemeClr val="tx2"/>
                </a:solidFill>
              </a:rPr>
              <a:t> / </a:t>
            </a:r>
            <a:r>
              <a:rPr lang="en-GB" sz="1400" dirty="0" smtClean="0">
                <a:solidFill>
                  <a:schemeClr val="tx2"/>
                </a:solidFill>
              </a:rPr>
              <a:t>c</a:t>
            </a:r>
            <a:r>
              <a:rPr lang="en-GB" sz="1400" baseline="-25000" dirty="0" smtClean="0">
                <a:solidFill>
                  <a:schemeClr val="tx2"/>
                </a:solidFill>
              </a:rPr>
              <a:t>V</a:t>
            </a:r>
            <a:r>
              <a:rPr lang="en-GB" sz="1400" i="0" dirty="0" smtClean="0">
                <a:solidFill>
                  <a:schemeClr val="tx2"/>
                </a:solidFill>
              </a:rPr>
              <a:t>)</a:t>
            </a:r>
            <a:endParaRPr lang="en-GB" sz="1400" i="0" dirty="0">
              <a:solidFill>
                <a:schemeClr val="tx2"/>
              </a:solidFill>
            </a:endParaRPr>
          </a:p>
          <a:p>
            <a:pPr marL="274638" indent="-274638" eaLnBrk="0" hangingPunct="0">
              <a:spcBef>
                <a:spcPct val="30000"/>
              </a:spcBef>
              <a:buFont typeface="Symbol" pitchFamily="18" charset="2"/>
              <a:buNone/>
            </a:pPr>
            <a:r>
              <a:rPr lang="en-GB" sz="1400" dirty="0" smtClean="0">
                <a:solidFill>
                  <a:schemeClr val="tx2"/>
                </a:solidFill>
              </a:rPr>
              <a:t>k</a:t>
            </a:r>
            <a:r>
              <a:rPr lang="en-GB" sz="1400" i="0" dirty="0">
                <a:solidFill>
                  <a:schemeClr val="tx2"/>
                </a:solidFill>
              </a:rPr>
              <a:t>	</a:t>
            </a:r>
            <a:r>
              <a:rPr lang="en-GB" sz="1400" i="0" dirty="0" smtClean="0">
                <a:solidFill>
                  <a:schemeClr val="tx2"/>
                </a:solidFill>
              </a:rPr>
              <a:t> Boltzmann constant</a:t>
            </a:r>
          </a:p>
          <a:p>
            <a:pPr marL="274638" indent="-274638" eaLnBrk="0" hangingPunct="0">
              <a:spcBef>
                <a:spcPct val="30000"/>
              </a:spcBef>
              <a:buFont typeface="Symbol" pitchFamily="18" charset="2"/>
              <a:buNone/>
            </a:pPr>
            <a:r>
              <a:rPr lang="en-GB" sz="1400" dirty="0" smtClean="0">
                <a:solidFill>
                  <a:schemeClr val="tx2"/>
                </a:solidFill>
              </a:rPr>
              <a:t>T</a:t>
            </a:r>
            <a:r>
              <a:rPr lang="en-GB" sz="1400" i="0" dirty="0" smtClean="0">
                <a:solidFill>
                  <a:schemeClr val="tx2"/>
                </a:solidFill>
              </a:rPr>
              <a:t>	 Temperature</a:t>
            </a:r>
          </a:p>
          <a:p>
            <a:pPr marL="274638" indent="-274638" eaLnBrk="0" hangingPunct="0">
              <a:spcBef>
                <a:spcPct val="30000"/>
              </a:spcBef>
              <a:buFont typeface="Symbol" pitchFamily="18" charset="2"/>
              <a:buNone/>
            </a:pPr>
            <a:r>
              <a:rPr lang="en-GB" sz="1400" dirty="0" smtClean="0">
                <a:solidFill>
                  <a:schemeClr val="tx2"/>
                </a:solidFill>
              </a:rPr>
              <a:t>m</a:t>
            </a:r>
            <a:r>
              <a:rPr lang="en-GB" sz="1400" i="0" dirty="0" smtClean="0">
                <a:solidFill>
                  <a:schemeClr val="tx2"/>
                </a:solidFill>
              </a:rPr>
              <a:t>    mass of a gas particle	</a:t>
            </a:r>
          </a:p>
          <a:p>
            <a:pPr marL="274638" indent="-274638" eaLnBrk="0" hangingPunct="0">
              <a:spcBef>
                <a:spcPct val="30000"/>
              </a:spcBef>
            </a:pPr>
            <a:r>
              <a:rPr lang="en-GB" sz="1400" dirty="0" smtClean="0">
                <a:solidFill>
                  <a:schemeClr val="tx2"/>
                </a:solidFill>
                <a:sym typeface="Symbol"/>
              </a:rPr>
              <a:t></a:t>
            </a:r>
            <a:r>
              <a:rPr lang="en-GB" sz="1400" i="0" dirty="0" smtClean="0">
                <a:solidFill>
                  <a:schemeClr val="tx2"/>
                </a:solidFill>
              </a:rPr>
              <a:t>	  Frequency</a:t>
            </a:r>
            <a:endParaRPr lang="en-GB" sz="1400" dirty="0" smtClean="0">
              <a:solidFill>
                <a:schemeClr val="tx2"/>
              </a:solidFill>
            </a:endParaRPr>
          </a:p>
        </p:txBody>
      </p:sp>
      <p:sp>
        <p:nvSpPr>
          <p:cNvPr id="18" name="Textfeld 17"/>
          <p:cNvSpPr txBox="1"/>
          <p:nvPr/>
        </p:nvSpPr>
        <p:spPr>
          <a:xfrm>
            <a:off x="228600" y="1715869"/>
            <a:ext cx="2209800" cy="646331"/>
          </a:xfrm>
          <a:prstGeom prst="rect">
            <a:avLst/>
          </a:prstGeom>
          <a:noFill/>
        </p:spPr>
        <p:txBody>
          <a:bodyPr wrap="square" rtlCol="0">
            <a:spAutoFit/>
          </a:bodyPr>
          <a:lstStyle/>
          <a:p>
            <a:r>
              <a:rPr lang="en-GB" i="0" dirty="0" smtClean="0">
                <a:solidFill>
                  <a:srgbClr val="008000"/>
                </a:solidFill>
              </a:rPr>
              <a:t>Standing waves in a resonator</a:t>
            </a:r>
            <a:endParaRPr lang="de-DE" dirty="0">
              <a:solidFill>
                <a:srgbClr val="008000"/>
              </a:solidFill>
            </a:endParaRPr>
          </a:p>
        </p:txBody>
      </p:sp>
      <p:sp>
        <p:nvSpPr>
          <p:cNvPr id="19" name="Text Box 29"/>
          <p:cNvSpPr txBox="1">
            <a:spLocks noChangeArrowheads="1"/>
          </p:cNvSpPr>
          <p:nvPr/>
        </p:nvSpPr>
        <p:spPr bwMode="auto">
          <a:xfrm>
            <a:off x="228600" y="3733800"/>
            <a:ext cx="2565639" cy="1477328"/>
          </a:xfrm>
          <a:prstGeom prst="rect">
            <a:avLst/>
          </a:prstGeom>
          <a:noFill/>
          <a:ln w="9525">
            <a:noFill/>
            <a:miter lim="800000"/>
            <a:headEnd/>
            <a:tailEnd/>
          </a:ln>
        </p:spPr>
        <p:txBody>
          <a:bodyPr wrap="none">
            <a:spAutoFit/>
          </a:bodyPr>
          <a:lstStyle/>
          <a:p>
            <a:pPr defTabSz="914400" eaLnBrk="0" fontAlgn="base" hangingPunct="0">
              <a:spcBef>
                <a:spcPct val="50000"/>
              </a:spcBef>
              <a:spcAft>
                <a:spcPct val="0"/>
              </a:spcAft>
            </a:pPr>
            <a:r>
              <a:rPr lang="en-GB" i="0" dirty="0" smtClean="0">
                <a:solidFill>
                  <a:srgbClr val="008000"/>
                </a:solidFill>
              </a:rPr>
              <a:t>To </a:t>
            </a:r>
            <a:r>
              <a:rPr lang="en-GB" i="0" dirty="0">
                <a:solidFill>
                  <a:srgbClr val="008000"/>
                </a:solidFill>
              </a:rPr>
              <a:t>be measured:</a:t>
            </a:r>
          </a:p>
          <a:p>
            <a:pPr defTabSz="914400" eaLnBrk="0" fontAlgn="base" hangingPunct="0">
              <a:spcBef>
                <a:spcPts val="0"/>
              </a:spcBef>
              <a:spcAft>
                <a:spcPct val="0"/>
              </a:spcAft>
              <a:buFont typeface="Wingdings" pitchFamily="2" charset="2"/>
              <a:buChar char="Ø"/>
            </a:pPr>
            <a:r>
              <a:rPr lang="en-GB" i="0" dirty="0">
                <a:solidFill>
                  <a:srgbClr val="008000"/>
                </a:solidFill>
              </a:rPr>
              <a:t> frequency </a:t>
            </a:r>
            <a:r>
              <a:rPr lang="en-GB" dirty="0">
                <a:solidFill>
                  <a:srgbClr val="008000"/>
                </a:solidFill>
                <a:latin typeface="Symbol" pitchFamily="18" charset="2"/>
              </a:rPr>
              <a:t>n</a:t>
            </a:r>
            <a:r>
              <a:rPr lang="en-GB" i="0" baseline="-25000" dirty="0">
                <a:solidFill>
                  <a:srgbClr val="008000"/>
                </a:solidFill>
              </a:rPr>
              <a:t>a</a:t>
            </a:r>
          </a:p>
          <a:p>
            <a:pPr defTabSz="914400" eaLnBrk="0" fontAlgn="base" hangingPunct="0">
              <a:spcBef>
                <a:spcPts val="0"/>
              </a:spcBef>
              <a:spcAft>
                <a:spcPct val="0"/>
              </a:spcAft>
              <a:buFont typeface="Wingdings" pitchFamily="2" charset="2"/>
              <a:buChar char="Ø"/>
            </a:pPr>
            <a:r>
              <a:rPr lang="en-GB" i="0" dirty="0">
                <a:solidFill>
                  <a:srgbClr val="008000"/>
                </a:solidFill>
              </a:rPr>
              <a:t> </a:t>
            </a:r>
            <a:r>
              <a:rPr lang="en-GB" i="0" dirty="0" smtClean="0">
                <a:solidFill>
                  <a:srgbClr val="008000"/>
                </a:solidFill>
              </a:rPr>
              <a:t>dimensions via</a:t>
            </a:r>
            <a:r>
              <a:rPr lang="en-GB" i="0" baseline="30000" dirty="0" smtClean="0">
                <a:solidFill>
                  <a:srgbClr val="008000"/>
                </a:solidFill>
              </a:rPr>
              <a:t/>
            </a:r>
            <a:br>
              <a:rPr lang="en-GB" i="0" baseline="30000" dirty="0" smtClean="0">
                <a:solidFill>
                  <a:srgbClr val="008000"/>
                </a:solidFill>
              </a:rPr>
            </a:br>
            <a:r>
              <a:rPr lang="en-GB" i="0" dirty="0" smtClean="0">
                <a:solidFill>
                  <a:srgbClr val="008000"/>
                </a:solidFill>
              </a:rPr>
              <a:t>    microwaves </a:t>
            </a:r>
            <a:r>
              <a:rPr lang="en-GB" dirty="0" smtClean="0">
                <a:solidFill>
                  <a:srgbClr val="008000"/>
                </a:solidFill>
                <a:latin typeface="Symbol" pitchFamily="18" charset="2"/>
              </a:rPr>
              <a:t>n</a:t>
            </a:r>
            <a:r>
              <a:rPr lang="en-GB" i="0" baseline="-25000" dirty="0" smtClean="0">
                <a:solidFill>
                  <a:srgbClr val="008000"/>
                </a:solidFill>
              </a:rPr>
              <a:t>m</a:t>
            </a:r>
            <a:r>
              <a:rPr lang="en-GB" i="0" dirty="0" smtClean="0">
                <a:solidFill>
                  <a:srgbClr val="008000"/>
                </a:solidFill>
              </a:rPr>
              <a:t>, </a:t>
            </a:r>
            <a:br>
              <a:rPr lang="en-GB" i="0" dirty="0" smtClean="0">
                <a:solidFill>
                  <a:srgbClr val="008000"/>
                </a:solidFill>
              </a:rPr>
            </a:br>
            <a:r>
              <a:rPr lang="en-GB" i="0" dirty="0" smtClean="0">
                <a:solidFill>
                  <a:srgbClr val="008000"/>
                </a:solidFill>
              </a:rPr>
              <a:t>    pyknometry, or CMM</a:t>
            </a:r>
            <a:endParaRPr lang="en-GB" i="0" dirty="0">
              <a:solidFill>
                <a:srgbClr val="008000"/>
              </a:solidFill>
            </a:endParaRPr>
          </a:p>
        </p:txBody>
      </p:sp>
      <p:sp>
        <p:nvSpPr>
          <p:cNvPr id="20" name="Text Box 139"/>
          <p:cNvSpPr txBox="1">
            <a:spLocks noChangeArrowheads="1"/>
          </p:cNvSpPr>
          <p:nvPr/>
        </p:nvSpPr>
        <p:spPr bwMode="auto">
          <a:xfrm>
            <a:off x="5181600" y="4964668"/>
            <a:ext cx="3733800" cy="369332"/>
          </a:xfrm>
          <a:prstGeom prst="rect">
            <a:avLst/>
          </a:prstGeom>
          <a:noFill/>
          <a:ln w="9525">
            <a:noFill/>
            <a:miter lim="800000"/>
            <a:headEnd/>
            <a:tailEnd/>
          </a:ln>
        </p:spPr>
        <p:txBody>
          <a:bodyPr wrap="square">
            <a:spAutoFit/>
          </a:bodyPr>
          <a:lstStyle/>
          <a:p>
            <a:pPr defTabSz="914400" eaLnBrk="0" fontAlgn="base" hangingPunct="0">
              <a:spcBef>
                <a:spcPct val="30000"/>
              </a:spcBef>
              <a:spcAft>
                <a:spcPct val="0"/>
              </a:spcAft>
            </a:pPr>
            <a:r>
              <a:rPr lang="en-GB" b="1" i="0" dirty="0" smtClean="0">
                <a:solidFill>
                  <a:srgbClr val="008000"/>
                </a:solidFill>
              </a:rPr>
              <a:t>Quasi spheres and microwaves:</a:t>
            </a:r>
            <a:endParaRPr lang="en-GB" b="1" i="0" dirty="0">
              <a:solidFill>
                <a:srgbClr val="008000"/>
              </a:solidFill>
            </a:endParaRPr>
          </a:p>
        </p:txBody>
      </p:sp>
      <p:graphicFrame>
        <p:nvGraphicFramePr>
          <p:cNvPr id="2052" name="Object 4"/>
          <p:cNvGraphicFramePr>
            <a:graphicFrameLocks noChangeAspect="1"/>
          </p:cNvGraphicFramePr>
          <p:nvPr/>
        </p:nvGraphicFramePr>
        <p:xfrm>
          <a:off x="5257800" y="5424600"/>
          <a:ext cx="3576648" cy="900000"/>
        </p:xfrm>
        <a:graphic>
          <a:graphicData uri="http://schemas.openxmlformats.org/presentationml/2006/ole">
            <mc:AlternateContent xmlns:mc="http://schemas.openxmlformats.org/markup-compatibility/2006">
              <mc:Choice xmlns:v="urn:schemas-microsoft-com:vml" Requires="v">
                <p:oleObj spid="_x0000_s2088" name="Formel" r:id="rId6" imgW="2108200" imgH="533400" progId="Equation.3">
                  <p:embed/>
                </p:oleObj>
              </mc:Choice>
              <mc:Fallback>
                <p:oleObj name="Formel" r:id="rId6" imgW="2108200" imgH="5334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5424600"/>
                        <a:ext cx="3576648" cy="9000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22" name="Textfeld 21"/>
          <p:cNvSpPr txBox="1"/>
          <p:nvPr/>
        </p:nvSpPr>
        <p:spPr>
          <a:xfrm>
            <a:off x="228600" y="5410200"/>
            <a:ext cx="4876800" cy="923330"/>
          </a:xfrm>
          <a:prstGeom prst="rect">
            <a:avLst/>
          </a:prstGeom>
          <a:noFill/>
        </p:spPr>
        <p:txBody>
          <a:bodyPr wrap="square" rtlCol="0">
            <a:spAutoFit/>
          </a:bodyPr>
          <a:lstStyle/>
          <a:p>
            <a:pPr>
              <a:buFont typeface="Wingdings" pitchFamily="2" charset="2"/>
              <a:buChar char="v"/>
              <a:tabLst>
                <a:tab pos="273050" algn="l"/>
              </a:tabLst>
            </a:pPr>
            <a:r>
              <a:rPr lang="en-GB" b="1" i="0" dirty="0" smtClean="0">
                <a:solidFill>
                  <a:srgbClr val="C00000"/>
                </a:solidFill>
              </a:rPr>
              <a:t> Absolute AGT: </a:t>
            </a:r>
            <a:r>
              <a:rPr lang="en-GB" b="1" dirty="0" smtClean="0">
                <a:solidFill>
                  <a:srgbClr val="C00000"/>
                </a:solidFill>
              </a:rPr>
              <a:t>u</a:t>
            </a:r>
            <a:r>
              <a:rPr lang="en-GB" b="1" i="0" dirty="0" smtClean="0">
                <a:solidFill>
                  <a:srgbClr val="C00000"/>
                </a:solidFill>
              </a:rPr>
              <a:t>(</a:t>
            </a:r>
            <a:r>
              <a:rPr lang="en-GB" b="1" dirty="0" smtClean="0">
                <a:solidFill>
                  <a:srgbClr val="C00000"/>
                </a:solidFill>
              </a:rPr>
              <a:t>T</a:t>
            </a:r>
            <a:r>
              <a:rPr lang="en-GB" b="1" i="0" dirty="0" smtClean="0">
                <a:solidFill>
                  <a:srgbClr val="C00000"/>
                </a:solidFill>
              </a:rPr>
              <a:t>) / </a:t>
            </a:r>
            <a:r>
              <a:rPr lang="en-GB" b="1" dirty="0" smtClean="0">
                <a:solidFill>
                  <a:srgbClr val="C00000"/>
                </a:solidFill>
              </a:rPr>
              <a:t>T</a:t>
            </a:r>
            <a:r>
              <a:rPr lang="en-GB" b="1" i="0" dirty="0" smtClean="0">
                <a:solidFill>
                  <a:srgbClr val="C00000"/>
                </a:solidFill>
              </a:rPr>
              <a:t> of order 1 ppm</a:t>
            </a:r>
          </a:p>
          <a:p>
            <a:pPr>
              <a:buFont typeface="Wingdings" pitchFamily="2" charset="2"/>
              <a:buChar char="v"/>
              <a:tabLst>
                <a:tab pos="273050" algn="l"/>
              </a:tabLst>
            </a:pPr>
            <a:r>
              <a:rPr lang="en-GB" b="1" i="0" dirty="0" smtClean="0">
                <a:solidFill>
                  <a:srgbClr val="C00000"/>
                </a:solidFill>
              </a:rPr>
              <a:t> Relative AGT: measurement of </a:t>
            </a:r>
            <a:r>
              <a:rPr lang="en-GB" b="1" dirty="0" smtClean="0">
                <a:solidFill>
                  <a:srgbClr val="C00000"/>
                </a:solidFill>
              </a:rPr>
              <a:t>u</a:t>
            </a:r>
            <a:r>
              <a:rPr lang="en-GB" b="1" i="0" dirty="0" smtClean="0">
                <a:solidFill>
                  <a:srgbClr val="C00000"/>
                </a:solidFill>
              </a:rPr>
              <a:t> ratios</a:t>
            </a:r>
          </a:p>
          <a:p>
            <a:pPr>
              <a:buFont typeface="Wingdings" pitchFamily="2" charset="2"/>
              <a:buChar char="v"/>
              <a:tabLst>
                <a:tab pos="273050" algn="l"/>
              </a:tabLst>
            </a:pPr>
            <a:r>
              <a:rPr lang="en-GB" b="1" i="0" dirty="0" smtClean="0">
                <a:solidFill>
                  <a:srgbClr val="C00000"/>
                </a:solidFill>
              </a:rPr>
              <a:t> Review paper: Metrologia 2014</a:t>
            </a:r>
            <a:endParaRPr lang="en-GB" b="1" i="0" dirty="0">
              <a:solidFill>
                <a:srgbClr val="C00000"/>
              </a:solidFill>
            </a:endParaRPr>
          </a:p>
        </p:txBody>
      </p:sp>
      <p:sp>
        <p:nvSpPr>
          <p:cNvPr id="23" name="Textfeld 22"/>
          <p:cNvSpPr txBox="1"/>
          <p:nvPr/>
        </p:nvSpPr>
        <p:spPr>
          <a:xfrm>
            <a:off x="2286000" y="1066800"/>
            <a:ext cx="4204997" cy="461665"/>
          </a:xfrm>
          <a:prstGeom prst="rect">
            <a:avLst/>
          </a:prstGeom>
          <a:noFill/>
        </p:spPr>
        <p:txBody>
          <a:bodyPr wrap="none" rtlCol="0">
            <a:spAutoFit/>
          </a:bodyPr>
          <a:lstStyle/>
          <a:p>
            <a:r>
              <a:rPr lang="en-GB" sz="2400" b="1" i="0" dirty="0" smtClean="0"/>
              <a:t>Acoustic Gas Thermometry</a:t>
            </a:r>
            <a:endParaRPr lang="en-GB" sz="2400" b="1"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par>
                                <p:cTn id="30" presetID="3" presetClass="entr" presetSubtype="10" fill="hold" nodeType="with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blinds(horizontal)">
                                      <p:cBhvr>
                                        <p:cTn id="32" dur="5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1"/>
      <p:bldP spid="18" grpId="0"/>
      <p:bldP spid="19"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0200" y="152400"/>
            <a:ext cx="5791200" cy="647700"/>
          </a:xfrm>
        </p:spPr>
        <p:txBody>
          <a:bodyPr/>
          <a:lstStyle/>
          <a:p>
            <a:pPr algn="ctr"/>
            <a:r>
              <a:rPr lang="en-GB" dirty="0" smtClean="0"/>
              <a:t>Primary-thermometry methods: RT</a:t>
            </a:r>
            <a:endParaRPr lang="en-GB" dirty="0"/>
          </a:p>
        </p:txBody>
      </p:sp>
      <p:grpSp>
        <p:nvGrpSpPr>
          <p:cNvPr id="30" name="Gruppieren 29"/>
          <p:cNvGrpSpPr/>
          <p:nvPr/>
        </p:nvGrpSpPr>
        <p:grpSpPr>
          <a:xfrm>
            <a:off x="272480" y="1524000"/>
            <a:ext cx="4680520" cy="2711896"/>
            <a:chOff x="107504" y="1124744"/>
            <a:chExt cx="4680520" cy="2711896"/>
          </a:xfrm>
        </p:grpSpPr>
        <p:graphicFrame>
          <p:nvGraphicFramePr>
            <p:cNvPr id="17" name="Object 2"/>
            <p:cNvGraphicFramePr>
              <a:graphicFrameLocks noChangeAspect="1"/>
            </p:cNvGraphicFramePr>
            <p:nvPr/>
          </p:nvGraphicFramePr>
          <p:xfrm>
            <a:off x="611560" y="1124744"/>
            <a:ext cx="3600000" cy="1814102"/>
          </p:xfrm>
          <a:graphic>
            <a:graphicData uri="http://schemas.openxmlformats.org/presentationml/2006/ole">
              <mc:AlternateContent xmlns:mc="http://schemas.openxmlformats.org/markup-compatibility/2006">
                <mc:Choice xmlns:v="urn:schemas-microsoft-com:vml" Requires="v">
                  <p:oleObj spid="_x0000_s1063" name="Dokument" r:id="rId3" imgW="9072720" imgH="5560920" progId="Word.Document.8">
                    <p:embed/>
                  </p:oleObj>
                </mc:Choice>
                <mc:Fallback>
                  <p:oleObj name="Dokument" r:id="rId3" imgW="9072720" imgH="5560920"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124744"/>
                          <a:ext cx="3600000" cy="181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7"/>
            <p:cNvSpPr txBox="1">
              <a:spLocks noChangeArrowheads="1"/>
            </p:cNvSpPr>
            <p:nvPr/>
          </p:nvSpPr>
          <p:spPr bwMode="auto">
            <a:xfrm>
              <a:off x="1691680" y="3165376"/>
              <a:ext cx="1368152" cy="504056"/>
            </a:xfrm>
            <a:prstGeom prst="rect">
              <a:avLst/>
            </a:prstGeom>
            <a:noFill/>
            <a:ln w="9525">
              <a:noFill/>
              <a:miter lim="800000"/>
              <a:headEnd/>
              <a:tailEnd/>
            </a:ln>
          </p:spPr>
          <p:txBody>
            <a:bodyPr lIns="0" tIns="0"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ysClr val="windowText" lastClr="000000"/>
                  </a:solidFill>
                  <a:effectLst/>
                  <a:uLnTx/>
                  <a:uFillTx/>
                </a:rPr>
                <a:t>Geometrical system</a:t>
              </a:r>
            </a:p>
          </p:txBody>
        </p:sp>
        <p:sp>
          <p:nvSpPr>
            <p:cNvPr id="19" name="Text Box 12"/>
            <p:cNvSpPr txBox="1">
              <a:spLocks noChangeArrowheads="1"/>
            </p:cNvSpPr>
            <p:nvPr/>
          </p:nvSpPr>
          <p:spPr bwMode="auto">
            <a:xfrm>
              <a:off x="107504" y="3140968"/>
              <a:ext cx="1568896" cy="695672"/>
            </a:xfrm>
            <a:prstGeom prst="rect">
              <a:avLst/>
            </a:prstGeom>
            <a:noFill/>
            <a:ln w="9525">
              <a:noFill/>
              <a:miter lim="800000"/>
              <a:headEnd/>
              <a:tailEnd/>
            </a:ln>
          </p:spPr>
          <p:txBody>
            <a:bodyPr lIns="0" tIns="0"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ysClr val="windowText" lastClr="000000"/>
                  </a:solidFill>
                  <a:effectLst/>
                  <a:uLnTx/>
                  <a:uFillTx/>
                </a:rPr>
                <a:t>Source</a:t>
              </a:r>
              <a:r>
                <a:rPr kumimoji="0" lang="en-GB" sz="1600" b="1" i="0" u="sng" strike="noStrike" kern="0" cap="none" spc="0" normalizeH="0" baseline="0" noProof="0" dirty="0" smtClean="0">
                  <a:ln>
                    <a:noFill/>
                  </a:ln>
                  <a:solidFill>
                    <a:sysClr val="windowText" lastClr="000000"/>
                  </a:solidFill>
                  <a:effectLst/>
                  <a:uLnTx/>
                  <a:uFillTx/>
                </a:rPr>
                <a:t/>
              </a:r>
              <a:br>
                <a:rPr kumimoji="0" lang="en-GB" sz="1600" b="1" i="0" u="sng" strike="noStrike" kern="0" cap="none" spc="0" normalizeH="0" baseline="0" noProof="0" dirty="0" smtClean="0">
                  <a:ln>
                    <a:noFill/>
                  </a:ln>
                  <a:solidFill>
                    <a:sysClr val="windowText" lastClr="000000"/>
                  </a:solidFill>
                  <a:effectLst/>
                  <a:uLnTx/>
                  <a:uFillTx/>
                </a:rPr>
              </a:br>
              <a:r>
                <a:rPr kumimoji="0" lang="en-GB" sz="1600" b="0" i="0" u="none" strike="noStrike" kern="0" cap="none" spc="0" normalizeH="0" baseline="0" noProof="0" dirty="0" smtClean="0">
                  <a:ln>
                    <a:noFill/>
                  </a:ln>
                  <a:solidFill>
                    <a:sysClr val="windowText" lastClr="000000"/>
                  </a:solidFill>
                  <a:effectLst/>
                  <a:uLnTx/>
                  <a:uFillTx/>
                </a:rPr>
                <a:t>(e.g. </a:t>
              </a:r>
              <a:r>
                <a:rPr kumimoji="0" lang="en-GB" sz="1600" b="1" i="0" u="none" strike="noStrike" kern="0" cap="none" spc="0" normalizeH="0" baseline="0" noProof="0" dirty="0" smtClean="0">
                  <a:ln>
                    <a:noFill/>
                  </a:ln>
                  <a:solidFill>
                    <a:sysClr val="windowText" lastClr="000000"/>
                  </a:solidFill>
                  <a:effectLst/>
                  <a:uLnTx/>
                  <a:uFillTx/>
                </a:rPr>
                <a:t>blackbody</a:t>
              </a:r>
              <a:r>
                <a:rPr kumimoji="0" lang="en-GB" sz="1600" b="0" i="0" u="none" strike="noStrike" kern="0" cap="none" spc="0" normalizeH="0" baseline="0" noProof="0" dirty="0" smtClean="0">
                  <a:ln>
                    <a:noFill/>
                  </a:ln>
                  <a:solidFill>
                    <a:sysClr val="windowText" lastClr="000000"/>
                  </a:solidFill>
                  <a:effectLst/>
                  <a:uLnTx/>
                  <a:uFillTx/>
                </a:rPr>
                <a:t>)</a:t>
              </a:r>
              <a:endParaRPr kumimoji="0" lang="en-GB" sz="1600" b="1" i="0" u="sng" strike="noStrike" kern="0" cap="none" spc="0" normalizeH="0" baseline="0" noProof="0" dirty="0" smtClean="0">
                <a:ln>
                  <a:noFill/>
                </a:ln>
                <a:solidFill>
                  <a:sysClr val="windowText" lastClr="000000"/>
                </a:solidFill>
                <a:effectLst/>
                <a:uLnTx/>
                <a:uFillTx/>
              </a:endParaRPr>
            </a:p>
          </p:txBody>
        </p:sp>
        <p:sp>
          <p:nvSpPr>
            <p:cNvPr id="20" name="Text Box 7"/>
            <p:cNvSpPr txBox="1">
              <a:spLocks noChangeArrowheads="1"/>
            </p:cNvSpPr>
            <p:nvPr/>
          </p:nvSpPr>
          <p:spPr bwMode="auto">
            <a:xfrm>
              <a:off x="3419872" y="3165376"/>
              <a:ext cx="1368152" cy="504056"/>
            </a:xfrm>
            <a:prstGeom prst="rect">
              <a:avLst/>
            </a:prstGeom>
            <a:noFill/>
            <a:ln w="9525">
              <a:noFill/>
              <a:miter lim="800000"/>
              <a:headEnd/>
              <a:tailEnd/>
            </a:ln>
          </p:spPr>
          <p:txBody>
            <a:bodyPr lIns="0" tIns="0"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ysClr val="windowText" lastClr="000000"/>
                  </a:solidFill>
                  <a:effectLst/>
                  <a:uLnTx/>
                  <a:uFillTx/>
                </a:rPr>
                <a:t>Detector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ysClr val="windowText" lastClr="000000"/>
                  </a:solidFill>
                  <a:effectLst/>
                  <a:uLnTx/>
                  <a:uFillTx/>
                </a:rPr>
                <a:t>(</a:t>
              </a:r>
              <a:r>
                <a:rPr kumimoji="0" lang="en-GB" sz="1600" b="0" i="0" u="none" strike="noStrike" kern="0" cap="none" spc="0" normalizeH="0" baseline="0" noProof="0" dirty="0" smtClean="0">
                  <a:ln>
                    <a:noFill/>
                  </a:ln>
                  <a:solidFill>
                    <a:sysClr val="windowText" lastClr="000000"/>
                  </a:solidFill>
                  <a:effectLst/>
                  <a:uLnTx/>
                  <a:uFillTx/>
                </a:rPr>
                <a:t>e.g.</a:t>
              </a:r>
              <a:r>
                <a:rPr kumimoji="0" lang="en-GB" sz="1600" b="1" i="0" u="none" strike="noStrike" kern="0" cap="none" spc="0" normalizeH="0" baseline="0" noProof="0" dirty="0" smtClean="0">
                  <a:ln>
                    <a:noFill/>
                  </a:ln>
                  <a:solidFill>
                    <a:sysClr val="windowText" lastClr="000000"/>
                  </a:solidFill>
                  <a:effectLst/>
                  <a:uLnTx/>
                  <a:uFillTx/>
                </a:rPr>
                <a:t> diode)</a:t>
              </a:r>
            </a:p>
          </p:txBody>
        </p:sp>
        <p:sp>
          <p:nvSpPr>
            <p:cNvPr id="21" name="Text Box 15"/>
            <p:cNvSpPr txBox="1">
              <a:spLocks noChangeArrowheads="1"/>
            </p:cNvSpPr>
            <p:nvPr/>
          </p:nvSpPr>
          <p:spPr bwMode="auto">
            <a:xfrm>
              <a:off x="3886200" y="1295400"/>
              <a:ext cx="494034" cy="410840"/>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400" b="1" i="1" u="none" strike="noStrike" kern="0" cap="none" spc="0" normalizeH="0" baseline="0" noProof="0" dirty="0" smtClean="0">
                  <a:ln>
                    <a:noFill/>
                  </a:ln>
                  <a:solidFill>
                    <a:sysClr val="windowText" lastClr="000000"/>
                  </a:solidFill>
                  <a:effectLst/>
                  <a:uLnTx/>
                  <a:uFillTx/>
                  <a:latin typeface="Symbol" pitchFamily="18" charset="2"/>
                </a:rPr>
                <a:t>F</a:t>
              </a:r>
            </a:p>
          </p:txBody>
        </p:sp>
        <p:sp>
          <p:nvSpPr>
            <p:cNvPr id="22" name="Text Box 15"/>
            <p:cNvSpPr txBox="1">
              <a:spLocks noChangeArrowheads="1"/>
            </p:cNvSpPr>
            <p:nvPr/>
          </p:nvSpPr>
          <p:spPr bwMode="auto">
            <a:xfrm>
              <a:off x="539552" y="1361976"/>
              <a:ext cx="494034" cy="410840"/>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1"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L</a:t>
              </a:r>
            </a:p>
          </p:txBody>
        </p:sp>
        <p:sp>
          <p:nvSpPr>
            <p:cNvPr id="23" name="Text Box 15"/>
            <p:cNvSpPr txBox="1">
              <a:spLocks noChangeArrowheads="1"/>
            </p:cNvSpPr>
            <p:nvPr/>
          </p:nvSpPr>
          <p:spPr bwMode="auto">
            <a:xfrm>
              <a:off x="3069854" y="1340768"/>
              <a:ext cx="494034" cy="410840"/>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1"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E</a:t>
              </a:r>
            </a:p>
          </p:txBody>
        </p:sp>
        <p:sp>
          <p:nvSpPr>
            <p:cNvPr id="24" name="Text Box 16"/>
            <p:cNvSpPr txBox="1">
              <a:spLocks noChangeArrowheads="1"/>
            </p:cNvSpPr>
            <p:nvPr/>
          </p:nvSpPr>
          <p:spPr bwMode="auto">
            <a:xfrm>
              <a:off x="2123728" y="1988840"/>
              <a:ext cx="437604" cy="334640"/>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smtClean="0">
                  <a:ln>
                    <a:noFill/>
                  </a:ln>
                  <a:solidFill>
                    <a:sysClr val="windowText" lastClr="000000"/>
                  </a:solidFill>
                  <a:effectLst/>
                  <a:uLnTx/>
                  <a:uFillTx/>
                  <a:sym typeface="Wingdings" pitchFamily="2" charset="2"/>
                </a:rPr>
                <a:t></a:t>
              </a:r>
              <a:endParaRPr kumimoji="0" lang="de-DE" sz="2000" b="0" i="0" u="none" strike="noStrike" kern="0" cap="none" spc="0" normalizeH="0" baseline="0" noProof="0" dirty="0" smtClean="0">
                <a:ln>
                  <a:noFill/>
                </a:ln>
                <a:solidFill>
                  <a:sysClr val="windowText" lastClr="000000"/>
                </a:solidFill>
                <a:effectLst/>
                <a:uLnTx/>
                <a:uFillTx/>
              </a:endParaRPr>
            </a:p>
          </p:txBody>
        </p:sp>
        <p:sp>
          <p:nvSpPr>
            <p:cNvPr id="25" name="Text Box 3"/>
            <p:cNvSpPr txBox="1">
              <a:spLocks noChangeArrowheads="1"/>
            </p:cNvSpPr>
            <p:nvPr/>
          </p:nvSpPr>
          <p:spPr bwMode="auto">
            <a:xfrm>
              <a:off x="1828800" y="2852936"/>
              <a:ext cx="1066800" cy="333375"/>
            </a:xfrm>
            <a:prstGeom prst="rect">
              <a:avLst/>
            </a:prstGeom>
            <a:noFill/>
            <a:ln w="9525">
              <a:noFill/>
              <a:miter lim="800000"/>
              <a:headEnd/>
              <a:tailEnd/>
            </a:ln>
          </p:spPr>
          <p:txBody>
            <a:bodyPr lIns="0" tIns="0" rIns="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smtClean="0">
                  <a:ln>
                    <a:noFill/>
                  </a:ln>
                  <a:solidFill>
                    <a:sysClr val="windowText" lastClr="000000"/>
                  </a:solidFill>
                  <a:effectLst/>
                  <a:uLnTx/>
                  <a:uFillTx/>
                </a:rPr>
                <a:t>Distance</a:t>
              </a:r>
              <a:r>
                <a:rPr kumimoji="0" lang="en-GB" sz="1600" b="1" i="0" u="none" strike="noStrike" kern="0" cap="none" spc="0" normalizeH="0" baseline="0" smtClean="0">
                  <a:ln>
                    <a:noFill/>
                  </a:ln>
                  <a:solidFill>
                    <a:sysClr val="windowText" lastClr="000000"/>
                  </a:solidFill>
                  <a:effectLst/>
                  <a:uLnTx/>
                  <a:uFillTx/>
                </a:rPr>
                <a:t> </a:t>
              </a:r>
              <a:r>
                <a:rPr kumimoji="0" lang="en-GB" sz="1600" b="1" u="none" strike="noStrike" kern="0" cap="none" spc="0" normalizeH="0" baseline="0" smtClean="0">
                  <a:ln>
                    <a:noFill/>
                  </a:ln>
                  <a:solidFill>
                    <a:sysClr val="windowText" lastClr="000000"/>
                  </a:solidFill>
                  <a:effectLst/>
                  <a:uLnTx/>
                  <a:uFillTx/>
                </a:rPr>
                <a:t>d</a:t>
              </a:r>
            </a:p>
          </p:txBody>
        </p:sp>
        <p:sp>
          <p:nvSpPr>
            <p:cNvPr id="26" name="Text Box 4"/>
            <p:cNvSpPr txBox="1">
              <a:spLocks noChangeArrowheads="1"/>
            </p:cNvSpPr>
            <p:nvPr/>
          </p:nvSpPr>
          <p:spPr bwMode="auto">
            <a:xfrm>
              <a:off x="1259632" y="2708920"/>
              <a:ext cx="244623" cy="366811"/>
            </a:xfrm>
            <a:prstGeom prst="rect">
              <a:avLst/>
            </a:prstGeom>
            <a:noFill/>
            <a:ln w="9525">
              <a:noFill/>
              <a:miter lim="800000"/>
              <a:headEnd/>
              <a:tailEnd/>
            </a:ln>
          </p:spPr>
          <p:txBody>
            <a:bodyPr lIns="0" tIns="0" rIns="0"/>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ysClr val="windowText" lastClr="000000"/>
                  </a:solidFill>
                  <a:effectLst/>
                  <a:uLnTx/>
                  <a:uFillTx/>
                </a:rPr>
                <a:t>A</a:t>
              </a:r>
              <a:r>
                <a:rPr kumimoji="0" lang="de-DE" sz="1600" b="1" i="0" u="none" strike="noStrike" kern="0" cap="none" spc="0" normalizeH="0" baseline="-25000" noProof="0" dirty="0" smtClean="0">
                  <a:ln>
                    <a:noFill/>
                  </a:ln>
                  <a:solidFill>
                    <a:sysClr val="windowText" lastClr="000000"/>
                  </a:solidFill>
                  <a:effectLst/>
                  <a:uLnTx/>
                  <a:uFillTx/>
                </a:rPr>
                <a:t>1</a:t>
              </a:r>
            </a:p>
          </p:txBody>
        </p:sp>
        <p:sp>
          <p:nvSpPr>
            <p:cNvPr id="27" name="Text Box 4"/>
            <p:cNvSpPr txBox="1">
              <a:spLocks noChangeArrowheads="1"/>
            </p:cNvSpPr>
            <p:nvPr/>
          </p:nvSpPr>
          <p:spPr bwMode="auto">
            <a:xfrm>
              <a:off x="3319265" y="2708920"/>
              <a:ext cx="244623" cy="366811"/>
            </a:xfrm>
            <a:prstGeom prst="rect">
              <a:avLst/>
            </a:prstGeom>
            <a:noFill/>
            <a:ln w="9525">
              <a:noFill/>
              <a:miter lim="800000"/>
              <a:headEnd/>
              <a:tailEnd/>
            </a:ln>
          </p:spPr>
          <p:txBody>
            <a:bodyPr lIns="0" tIns="0" rIns="0"/>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ysClr val="windowText" lastClr="000000"/>
                  </a:solidFill>
                  <a:effectLst/>
                  <a:uLnTx/>
                  <a:uFillTx/>
                </a:rPr>
                <a:t>A</a:t>
              </a:r>
              <a:r>
                <a:rPr kumimoji="0" lang="de-DE" sz="1600" b="1" i="0" u="none" strike="noStrike" kern="0" cap="none" spc="0" normalizeH="0" baseline="-25000" noProof="0" dirty="0" smtClean="0">
                  <a:ln>
                    <a:noFill/>
                  </a:ln>
                  <a:solidFill>
                    <a:sysClr val="windowText" lastClr="000000"/>
                  </a:solidFill>
                  <a:effectLst/>
                  <a:uLnTx/>
                  <a:uFillTx/>
                </a:rPr>
                <a:t>2</a:t>
              </a:r>
            </a:p>
          </p:txBody>
        </p:sp>
        <p:sp>
          <p:nvSpPr>
            <p:cNvPr id="28" name="Line 17"/>
            <p:cNvSpPr>
              <a:spLocks noChangeShapeType="1"/>
            </p:cNvSpPr>
            <p:nvPr/>
          </p:nvSpPr>
          <p:spPr bwMode="auto">
            <a:xfrm flipH="1">
              <a:off x="4283968" y="1700808"/>
              <a:ext cx="0" cy="936104"/>
            </a:xfrm>
            <a:prstGeom prst="line">
              <a:avLst/>
            </a:prstGeom>
            <a:noFill/>
            <a:ln w="152400">
              <a:solidFill>
                <a:srgbClr val="C0504D"/>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gr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028" name="Object 4"/>
          <p:cNvGraphicFramePr>
            <a:graphicFrameLocks noChangeAspect="1"/>
          </p:cNvGraphicFramePr>
          <p:nvPr/>
        </p:nvGraphicFramePr>
        <p:xfrm>
          <a:off x="5181600" y="2209800"/>
          <a:ext cx="3600000" cy="733989"/>
        </p:xfrm>
        <a:graphic>
          <a:graphicData uri="http://schemas.openxmlformats.org/presentationml/2006/ole">
            <mc:AlternateContent xmlns:mc="http://schemas.openxmlformats.org/markup-compatibility/2006">
              <mc:Choice xmlns:v="urn:schemas-microsoft-com:vml" Requires="v">
                <p:oleObj spid="_x0000_s1064" r:id="rId5" imgW="2120900" imgH="444500" progId="">
                  <p:embed/>
                </p:oleObj>
              </mc:Choice>
              <mc:Fallback>
                <p:oleObj r:id="rId5" imgW="2120900" imgH="4445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209800"/>
                        <a:ext cx="3600000" cy="7339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Box 20"/>
          <p:cNvSpPr txBox="1">
            <a:spLocks noChangeArrowheads="1"/>
          </p:cNvSpPr>
          <p:nvPr/>
        </p:nvSpPr>
        <p:spPr bwMode="auto">
          <a:xfrm>
            <a:off x="5638800" y="3124200"/>
            <a:ext cx="3352800" cy="2348335"/>
          </a:xfrm>
          <a:prstGeom prst="rect">
            <a:avLst/>
          </a:prstGeom>
          <a:noFill/>
          <a:ln w="12700">
            <a:noFill/>
            <a:miter lim="800000"/>
            <a:headEnd type="none" w="sm" len="sm"/>
            <a:tailEnd type="none" w="sm" len="sm"/>
          </a:ln>
        </p:spPr>
        <p:txBody>
          <a:bodyPr wrap="square">
            <a:spAutoFit/>
          </a:bodyPr>
          <a:lstStyle/>
          <a:p>
            <a:pPr marL="274638" indent="-274638" eaLnBrk="0" hangingPunct="0">
              <a:spcBef>
                <a:spcPct val="30000"/>
              </a:spcBef>
            </a:pPr>
            <a:r>
              <a:rPr lang="de-DE" sz="1400" dirty="0" smtClean="0">
                <a:solidFill>
                  <a:schemeClr val="tx2"/>
                </a:solidFill>
                <a:latin typeface="Arial" pitchFamily="34" charset="0"/>
                <a:cs typeface="Arial" pitchFamily="34" charset="0"/>
              </a:rPr>
              <a:t>L</a:t>
            </a:r>
            <a:r>
              <a:rPr lang="de-DE" sz="1400" baseline="-25000" dirty="0" smtClean="0">
                <a:solidFill>
                  <a:schemeClr val="tx2"/>
                </a:solidFill>
                <a:latin typeface="Symbol" pitchFamily="18" charset="2"/>
              </a:rPr>
              <a:t>l</a:t>
            </a:r>
            <a:r>
              <a:rPr lang="de-DE" sz="1400" i="0" baseline="-25000" dirty="0">
                <a:solidFill>
                  <a:schemeClr val="tx2"/>
                </a:solidFill>
              </a:rPr>
              <a:t>	</a:t>
            </a:r>
            <a:r>
              <a:rPr lang="de-DE" sz="1400" i="0" dirty="0" smtClean="0">
                <a:solidFill>
                  <a:schemeClr val="tx2"/>
                </a:solidFill>
              </a:rPr>
              <a:t> </a:t>
            </a:r>
            <a:r>
              <a:rPr lang="en-GB" sz="1400" i="0" dirty="0" smtClean="0">
                <a:solidFill>
                  <a:schemeClr val="tx2"/>
                </a:solidFill>
              </a:rPr>
              <a:t>Spectral radiance</a:t>
            </a:r>
            <a:endParaRPr lang="en-GB" sz="1400" i="0" dirty="0">
              <a:solidFill>
                <a:schemeClr val="tx2"/>
              </a:solidFill>
            </a:endParaRPr>
          </a:p>
          <a:p>
            <a:pPr marL="274638" indent="-274638" eaLnBrk="0" hangingPunct="0">
              <a:spcBef>
                <a:spcPct val="30000"/>
              </a:spcBef>
            </a:pPr>
            <a:r>
              <a:rPr lang="en-GB" sz="1400" dirty="0" smtClean="0">
                <a:solidFill>
                  <a:schemeClr val="tx2"/>
                </a:solidFill>
                <a:latin typeface="Symbol" pitchFamily="18" charset="2"/>
              </a:rPr>
              <a:t>l</a:t>
            </a:r>
            <a:r>
              <a:rPr lang="en-GB" sz="1400" i="0" dirty="0" smtClean="0">
                <a:solidFill>
                  <a:schemeClr val="tx2"/>
                </a:solidFill>
              </a:rPr>
              <a:t>     Wavelength </a:t>
            </a:r>
            <a:r>
              <a:rPr lang="en-US" sz="1400" i="0" dirty="0" smtClean="0">
                <a:solidFill>
                  <a:schemeClr val="tx2"/>
                </a:solidFill>
              </a:rPr>
              <a:t>in vacuo</a:t>
            </a:r>
            <a:endParaRPr lang="en-GB" sz="1400" i="0" dirty="0">
              <a:solidFill>
                <a:schemeClr val="tx2"/>
              </a:solidFill>
            </a:endParaRPr>
          </a:p>
          <a:p>
            <a:pPr marL="274638" indent="-274638" eaLnBrk="0" hangingPunct="0">
              <a:spcBef>
                <a:spcPct val="30000"/>
              </a:spcBef>
              <a:buFont typeface="Symbol" pitchFamily="18" charset="2"/>
              <a:buNone/>
            </a:pPr>
            <a:r>
              <a:rPr lang="en-GB" sz="1400" dirty="0" smtClean="0">
                <a:solidFill>
                  <a:schemeClr val="tx2"/>
                </a:solidFill>
              </a:rPr>
              <a:t>T</a:t>
            </a:r>
            <a:r>
              <a:rPr lang="en-GB" sz="1400" i="0" dirty="0" smtClean="0">
                <a:solidFill>
                  <a:schemeClr val="tx2"/>
                </a:solidFill>
              </a:rPr>
              <a:t>	 Temperature</a:t>
            </a:r>
          </a:p>
          <a:p>
            <a:pPr marL="274638" indent="-274638" eaLnBrk="0" hangingPunct="0">
              <a:spcBef>
                <a:spcPct val="30000"/>
              </a:spcBef>
              <a:buFont typeface="Symbol" pitchFamily="18" charset="2"/>
              <a:buNone/>
            </a:pPr>
            <a:r>
              <a:rPr lang="en-GB" sz="1400" dirty="0" smtClean="0">
                <a:solidFill>
                  <a:schemeClr val="tx2"/>
                </a:solidFill>
              </a:rPr>
              <a:t>h</a:t>
            </a:r>
            <a:r>
              <a:rPr lang="en-GB" sz="1400" i="0" dirty="0" smtClean="0">
                <a:solidFill>
                  <a:schemeClr val="tx2"/>
                </a:solidFill>
              </a:rPr>
              <a:t>	 Planck constant</a:t>
            </a:r>
          </a:p>
          <a:p>
            <a:pPr marL="274638" indent="-274638" eaLnBrk="0" hangingPunct="0">
              <a:spcBef>
                <a:spcPct val="30000"/>
              </a:spcBef>
              <a:buFont typeface="Symbol" pitchFamily="18" charset="2"/>
              <a:buNone/>
            </a:pPr>
            <a:r>
              <a:rPr lang="en-GB" sz="1400" dirty="0" smtClean="0">
                <a:solidFill>
                  <a:schemeClr val="tx2"/>
                </a:solidFill>
              </a:rPr>
              <a:t>k</a:t>
            </a:r>
            <a:r>
              <a:rPr lang="en-GB" sz="1400" i="0" dirty="0">
                <a:solidFill>
                  <a:schemeClr val="tx2"/>
                </a:solidFill>
              </a:rPr>
              <a:t>	</a:t>
            </a:r>
            <a:r>
              <a:rPr lang="en-GB" sz="1400" i="0" dirty="0" smtClean="0">
                <a:solidFill>
                  <a:schemeClr val="tx2"/>
                </a:solidFill>
              </a:rPr>
              <a:t> Boltzmann constant</a:t>
            </a:r>
          </a:p>
          <a:p>
            <a:pPr marL="274638" indent="-274638" eaLnBrk="0" hangingPunct="0">
              <a:spcBef>
                <a:spcPct val="30000"/>
              </a:spcBef>
              <a:buFont typeface="Symbol" pitchFamily="18" charset="2"/>
              <a:buNone/>
            </a:pPr>
            <a:r>
              <a:rPr lang="en-GB" sz="1400" dirty="0" smtClean="0">
                <a:solidFill>
                  <a:schemeClr val="tx2"/>
                </a:solidFill>
              </a:rPr>
              <a:t>c</a:t>
            </a:r>
            <a:r>
              <a:rPr lang="en-GB" sz="1400" i="0" dirty="0" smtClean="0">
                <a:solidFill>
                  <a:schemeClr val="tx2"/>
                </a:solidFill>
              </a:rPr>
              <a:t>	 </a:t>
            </a:r>
            <a:r>
              <a:rPr lang="en-US" sz="1400" i="0" dirty="0" smtClean="0">
                <a:solidFill>
                  <a:schemeClr val="tx2"/>
                </a:solidFill>
              </a:rPr>
              <a:t>Speed of light in vacuo</a:t>
            </a:r>
          </a:p>
          <a:p>
            <a:pPr marL="274638" indent="-274638" eaLnBrk="0" hangingPunct="0">
              <a:spcBef>
                <a:spcPct val="30000"/>
              </a:spcBef>
            </a:pPr>
            <a:r>
              <a:rPr lang="en-GB" sz="1400" dirty="0" smtClean="0">
                <a:solidFill>
                  <a:schemeClr val="tx2"/>
                </a:solidFill>
              </a:rPr>
              <a:t>E</a:t>
            </a:r>
            <a:r>
              <a:rPr lang="en-GB" sz="1400" i="0" dirty="0" smtClean="0">
                <a:solidFill>
                  <a:schemeClr val="tx2"/>
                </a:solidFill>
              </a:rPr>
              <a:t>	  </a:t>
            </a:r>
            <a:r>
              <a:rPr lang="en-US" sz="1400" i="0" dirty="0" smtClean="0">
                <a:solidFill>
                  <a:schemeClr val="tx2"/>
                </a:solidFill>
              </a:rPr>
              <a:t>Irradiance   (</a:t>
            </a:r>
            <a:r>
              <a:rPr lang="en-US" sz="1400" dirty="0" smtClean="0">
                <a:solidFill>
                  <a:schemeClr val="tx2"/>
                </a:solidFill>
              </a:rPr>
              <a:t>E</a:t>
            </a:r>
            <a:r>
              <a:rPr lang="en-US" sz="1400" i="0" dirty="0" smtClean="0">
                <a:solidFill>
                  <a:schemeClr val="tx2"/>
                </a:solidFill>
              </a:rPr>
              <a:t> = </a:t>
            </a:r>
            <a:r>
              <a:rPr lang="en-US" sz="1600" dirty="0" smtClean="0">
                <a:solidFill>
                  <a:schemeClr val="tx2"/>
                </a:solidFill>
                <a:latin typeface="Symbol" pitchFamily="18" charset="2"/>
              </a:rPr>
              <a:t>F</a:t>
            </a:r>
            <a:r>
              <a:rPr lang="en-US" sz="1400" i="0" dirty="0" smtClean="0">
                <a:solidFill>
                  <a:schemeClr val="tx2"/>
                </a:solidFill>
              </a:rPr>
              <a:t> / </a:t>
            </a:r>
            <a:r>
              <a:rPr lang="en-US" sz="1400" dirty="0" smtClean="0">
                <a:solidFill>
                  <a:schemeClr val="tx2"/>
                </a:solidFill>
              </a:rPr>
              <a:t>A</a:t>
            </a:r>
            <a:r>
              <a:rPr lang="en-US" sz="1400" i="0" baseline="-25000" dirty="0" smtClean="0">
                <a:solidFill>
                  <a:schemeClr val="tx2"/>
                </a:solidFill>
              </a:rPr>
              <a:t>2</a:t>
            </a:r>
            <a:r>
              <a:rPr lang="en-US" sz="1400" i="0" dirty="0" smtClean="0">
                <a:solidFill>
                  <a:schemeClr val="tx2"/>
                </a:solidFill>
              </a:rPr>
              <a:t> = </a:t>
            </a:r>
            <a:r>
              <a:rPr lang="en-US" sz="1400" dirty="0" smtClean="0">
                <a:solidFill>
                  <a:schemeClr val="tx2"/>
                </a:solidFill>
              </a:rPr>
              <a:t>A</a:t>
            </a:r>
            <a:r>
              <a:rPr lang="en-US" sz="1400" i="0" baseline="-25000" dirty="0" smtClean="0">
                <a:solidFill>
                  <a:schemeClr val="tx2"/>
                </a:solidFill>
              </a:rPr>
              <a:t>1</a:t>
            </a:r>
            <a:r>
              <a:rPr lang="en-US" sz="1400" dirty="0" smtClean="0">
                <a:solidFill>
                  <a:schemeClr val="tx2"/>
                </a:solidFill>
              </a:rPr>
              <a:t>L</a:t>
            </a:r>
            <a:r>
              <a:rPr lang="en-US" sz="1400" i="0" dirty="0" smtClean="0">
                <a:solidFill>
                  <a:schemeClr val="tx2"/>
                </a:solidFill>
              </a:rPr>
              <a:t> / </a:t>
            </a:r>
            <a:r>
              <a:rPr lang="en-US" sz="1400" dirty="0" smtClean="0">
                <a:solidFill>
                  <a:schemeClr val="tx2"/>
                </a:solidFill>
              </a:rPr>
              <a:t>d</a:t>
            </a:r>
            <a:r>
              <a:rPr lang="en-US" sz="1400" i="0" baseline="30000" dirty="0" smtClean="0">
                <a:solidFill>
                  <a:schemeClr val="tx2"/>
                </a:solidFill>
              </a:rPr>
              <a:t> 2</a:t>
            </a:r>
            <a:r>
              <a:rPr lang="en-US" sz="1400" i="0" dirty="0" smtClean="0">
                <a:solidFill>
                  <a:schemeClr val="tx2"/>
                </a:solidFill>
              </a:rPr>
              <a:t>)</a:t>
            </a:r>
            <a:endParaRPr lang="en-US" sz="1400" i="0" baseline="30000" dirty="0" smtClean="0">
              <a:solidFill>
                <a:schemeClr val="tx2"/>
              </a:solidFill>
            </a:endParaRPr>
          </a:p>
          <a:p>
            <a:pPr marL="274638" indent="-274638" eaLnBrk="0" hangingPunct="0">
              <a:spcBef>
                <a:spcPct val="30000"/>
              </a:spcBef>
            </a:pPr>
            <a:r>
              <a:rPr lang="en-GB" sz="1400" dirty="0" smtClean="0">
                <a:solidFill>
                  <a:schemeClr val="tx2"/>
                </a:solidFill>
                <a:sym typeface="Symbol"/>
              </a:rPr>
              <a:t></a:t>
            </a:r>
            <a:r>
              <a:rPr lang="en-GB" sz="1400" i="0" dirty="0" smtClean="0">
                <a:solidFill>
                  <a:schemeClr val="tx2"/>
                </a:solidFill>
              </a:rPr>
              <a:t>	  Radiant power   (</a:t>
            </a:r>
            <a:r>
              <a:rPr lang="en-US" sz="1600" dirty="0" smtClean="0">
                <a:solidFill>
                  <a:schemeClr val="tx2"/>
                </a:solidFill>
                <a:latin typeface="Symbol" pitchFamily="18" charset="2"/>
              </a:rPr>
              <a:t>F</a:t>
            </a:r>
            <a:r>
              <a:rPr lang="en-US" sz="1400" i="0" dirty="0" smtClean="0">
                <a:solidFill>
                  <a:schemeClr val="tx2"/>
                </a:solidFill>
              </a:rPr>
              <a:t>  = </a:t>
            </a:r>
            <a:r>
              <a:rPr lang="en-US" sz="1400" dirty="0" smtClean="0">
                <a:solidFill>
                  <a:schemeClr val="tx2"/>
                </a:solidFill>
              </a:rPr>
              <a:t>A</a:t>
            </a:r>
            <a:r>
              <a:rPr lang="en-US" sz="1400" i="0" baseline="-25000" dirty="0" smtClean="0">
                <a:solidFill>
                  <a:schemeClr val="tx2"/>
                </a:solidFill>
              </a:rPr>
              <a:t>1 </a:t>
            </a:r>
            <a:r>
              <a:rPr lang="en-US" sz="1400" dirty="0" smtClean="0">
                <a:solidFill>
                  <a:schemeClr val="tx2"/>
                </a:solidFill>
              </a:rPr>
              <a:t>A</a:t>
            </a:r>
            <a:r>
              <a:rPr lang="en-US" sz="1400" i="0" baseline="-25000" dirty="0" smtClean="0">
                <a:solidFill>
                  <a:schemeClr val="tx2"/>
                </a:solidFill>
              </a:rPr>
              <a:t>2</a:t>
            </a:r>
            <a:r>
              <a:rPr lang="en-US" sz="1400" dirty="0" smtClean="0">
                <a:solidFill>
                  <a:schemeClr val="tx2"/>
                </a:solidFill>
              </a:rPr>
              <a:t>L</a:t>
            </a:r>
            <a:r>
              <a:rPr lang="en-US" sz="1400" i="0" dirty="0" smtClean="0">
                <a:solidFill>
                  <a:schemeClr val="tx2"/>
                </a:solidFill>
              </a:rPr>
              <a:t> / </a:t>
            </a:r>
            <a:r>
              <a:rPr lang="en-US" sz="1400" dirty="0" smtClean="0">
                <a:solidFill>
                  <a:schemeClr val="tx2"/>
                </a:solidFill>
              </a:rPr>
              <a:t>d</a:t>
            </a:r>
            <a:r>
              <a:rPr lang="en-US" sz="1400" i="0" baseline="30000" dirty="0" smtClean="0">
                <a:solidFill>
                  <a:schemeClr val="tx2"/>
                </a:solidFill>
              </a:rPr>
              <a:t> 2</a:t>
            </a:r>
            <a:r>
              <a:rPr lang="en-US" sz="1400" i="0" dirty="0" smtClean="0">
                <a:solidFill>
                  <a:schemeClr val="tx2"/>
                </a:solidFill>
              </a:rPr>
              <a:t>)</a:t>
            </a:r>
            <a:endParaRPr lang="en-US" sz="1400" dirty="0" smtClean="0">
              <a:solidFill>
                <a:schemeClr val="tx2"/>
              </a:solidFill>
            </a:endParaRPr>
          </a:p>
        </p:txBody>
      </p:sp>
      <p:sp>
        <p:nvSpPr>
          <p:cNvPr id="31" name="Textfeld 30"/>
          <p:cNvSpPr txBox="1"/>
          <p:nvPr/>
        </p:nvSpPr>
        <p:spPr>
          <a:xfrm>
            <a:off x="5105400" y="1752600"/>
            <a:ext cx="1364476" cy="369332"/>
          </a:xfrm>
          <a:prstGeom prst="rect">
            <a:avLst/>
          </a:prstGeom>
          <a:noFill/>
        </p:spPr>
        <p:txBody>
          <a:bodyPr wrap="none" rtlCol="0">
            <a:spAutoFit/>
          </a:bodyPr>
          <a:lstStyle/>
          <a:p>
            <a:r>
              <a:rPr lang="en-GB" b="1" i="0" dirty="0" smtClean="0"/>
              <a:t>Planck law</a:t>
            </a:r>
            <a:endParaRPr lang="de-DE" dirty="0"/>
          </a:p>
        </p:txBody>
      </p:sp>
      <p:sp>
        <p:nvSpPr>
          <p:cNvPr id="32" name="Textfeld 31"/>
          <p:cNvSpPr txBox="1"/>
          <p:nvPr/>
        </p:nvSpPr>
        <p:spPr>
          <a:xfrm>
            <a:off x="1752600" y="1143000"/>
            <a:ext cx="6154249" cy="461665"/>
          </a:xfrm>
          <a:prstGeom prst="rect">
            <a:avLst/>
          </a:prstGeom>
          <a:noFill/>
        </p:spPr>
        <p:txBody>
          <a:bodyPr wrap="none" rtlCol="0">
            <a:spAutoFit/>
          </a:bodyPr>
          <a:lstStyle/>
          <a:p>
            <a:r>
              <a:rPr lang="en-GB" sz="2400" b="1" i="0" dirty="0" smtClean="0"/>
              <a:t>Spectral-band Radiometric Thermometry</a:t>
            </a:r>
            <a:endParaRPr lang="en-GB" sz="2400" b="1" i="0" dirty="0"/>
          </a:p>
        </p:txBody>
      </p:sp>
      <p:sp>
        <p:nvSpPr>
          <p:cNvPr id="33" name="Textfeld 32"/>
          <p:cNvSpPr txBox="1"/>
          <p:nvPr/>
        </p:nvSpPr>
        <p:spPr>
          <a:xfrm>
            <a:off x="228600" y="4572000"/>
            <a:ext cx="5029200" cy="1200329"/>
          </a:xfrm>
          <a:prstGeom prst="rect">
            <a:avLst/>
          </a:prstGeom>
          <a:noFill/>
        </p:spPr>
        <p:txBody>
          <a:bodyPr wrap="square" rtlCol="0">
            <a:spAutoFit/>
          </a:bodyPr>
          <a:lstStyle/>
          <a:p>
            <a:pPr>
              <a:buFont typeface="Wingdings" pitchFamily="2" charset="2"/>
              <a:buChar char="v"/>
              <a:tabLst>
                <a:tab pos="273050" algn="l"/>
              </a:tabLst>
            </a:pPr>
            <a:r>
              <a:rPr lang="en-GB" i="0" dirty="0" smtClean="0">
                <a:solidFill>
                  <a:srgbClr val="C00000"/>
                </a:solidFill>
              </a:rPr>
              <a:t> Absolute RT: absolute spectral responsivity, 	geometric factors defining the solid angle</a:t>
            </a:r>
          </a:p>
          <a:p>
            <a:pPr>
              <a:buFont typeface="Wingdings" pitchFamily="2" charset="2"/>
              <a:buChar char="v"/>
              <a:tabLst>
                <a:tab pos="273050" algn="l"/>
              </a:tabLst>
            </a:pPr>
            <a:r>
              <a:rPr lang="en-GB" i="0" dirty="0" smtClean="0">
                <a:solidFill>
                  <a:srgbClr val="C00000"/>
                </a:solidFill>
              </a:rPr>
              <a:t> </a:t>
            </a:r>
            <a:r>
              <a:rPr lang="en-GB" dirty="0" smtClean="0">
                <a:solidFill>
                  <a:srgbClr val="C00000"/>
                </a:solidFill>
              </a:rPr>
              <a:t>u</a:t>
            </a:r>
            <a:r>
              <a:rPr lang="en-GB" i="0" dirty="0" smtClean="0">
                <a:solidFill>
                  <a:srgbClr val="C00000"/>
                </a:solidFill>
              </a:rPr>
              <a:t>(</a:t>
            </a:r>
            <a:r>
              <a:rPr lang="en-GB" dirty="0" smtClean="0">
                <a:solidFill>
                  <a:srgbClr val="C00000"/>
                </a:solidFill>
              </a:rPr>
              <a:t>T</a:t>
            </a:r>
            <a:r>
              <a:rPr lang="en-GB" i="0" dirty="0" smtClean="0">
                <a:solidFill>
                  <a:srgbClr val="C00000"/>
                </a:solidFill>
              </a:rPr>
              <a:t>) of order 0,1 K at 2800 K</a:t>
            </a:r>
          </a:p>
          <a:p>
            <a:pPr>
              <a:buFont typeface="Wingdings" pitchFamily="2" charset="2"/>
              <a:buChar char="v"/>
              <a:tabLst>
                <a:tab pos="273050" algn="l"/>
              </a:tabLst>
            </a:pPr>
            <a:r>
              <a:rPr lang="en-GB" i="0" dirty="0" smtClean="0">
                <a:solidFill>
                  <a:srgbClr val="C00000"/>
                </a:solidFill>
              </a:rPr>
              <a:t> Appendices prepared</a:t>
            </a:r>
            <a:endParaRPr lang="en-GB" i="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p:bldP spid="31" grpId="0"/>
      <p:bldP spid="33" grpId="0"/>
    </p:bldLst>
  </p:timing>
</p:sld>
</file>

<file path=ppt/theme/theme1.xml><?xml version="1.0" encoding="utf-8"?>
<a:theme xmlns:a="http://schemas.openxmlformats.org/drawingml/2006/main" name="1_sample">
  <a:themeElements>
    <a:clrScheme name="sample 1">
      <a:dk1>
        <a:srgbClr val="1D528D"/>
      </a:dk1>
      <a:lt1>
        <a:srgbClr val="FFFFFF"/>
      </a:lt1>
      <a:dk2>
        <a:srgbClr val="000000"/>
      </a:dk2>
      <a:lt2>
        <a:srgbClr val="C0C0C0"/>
      </a:lt2>
      <a:accent1>
        <a:srgbClr val="1B9AD9"/>
      </a:accent1>
      <a:accent2>
        <a:srgbClr val="1DB3AC"/>
      </a:accent2>
      <a:accent3>
        <a:srgbClr val="FFFFFF"/>
      </a:accent3>
      <a:accent4>
        <a:srgbClr val="174578"/>
      </a:accent4>
      <a:accent5>
        <a:srgbClr val="ABCAE9"/>
      </a:accent5>
      <a:accent6>
        <a:srgbClr val="19A29B"/>
      </a:accent6>
      <a:hlink>
        <a:srgbClr val="9999FF"/>
      </a:hlink>
      <a:folHlink>
        <a:srgbClr val="969696"/>
      </a:folHlink>
    </a:clrScheme>
    <a:fontScheme name="1_sample">
      <a:majorFont>
        <a:latin typeface=""/>
        <a:ea typeface=""/>
        <a:cs typeface=""/>
      </a:majorFont>
      <a:minorFont>
        <a:latin typefa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1D528D"/>
        </a:dk1>
        <a:lt1>
          <a:srgbClr val="FFFFFF"/>
        </a:lt1>
        <a:dk2>
          <a:srgbClr val="000000"/>
        </a:dk2>
        <a:lt2>
          <a:srgbClr val="C0C0C0"/>
        </a:lt2>
        <a:accent1>
          <a:srgbClr val="1B9AD9"/>
        </a:accent1>
        <a:accent2>
          <a:srgbClr val="1DB3AC"/>
        </a:accent2>
        <a:accent3>
          <a:srgbClr val="FFFFFF"/>
        </a:accent3>
        <a:accent4>
          <a:srgbClr val="174578"/>
        </a:accent4>
        <a:accent5>
          <a:srgbClr val="ABCAE9"/>
        </a:accent5>
        <a:accent6>
          <a:srgbClr val="19A29B"/>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003366"/>
        </a:dk1>
        <a:lt1>
          <a:srgbClr val="FFFFFF"/>
        </a:lt1>
        <a:dk2>
          <a:srgbClr val="000000"/>
        </a:dk2>
        <a:lt2>
          <a:srgbClr val="C0C0C0"/>
        </a:lt2>
        <a:accent1>
          <a:srgbClr val="3556A7"/>
        </a:accent1>
        <a:accent2>
          <a:srgbClr val="C78DD7"/>
        </a:accent2>
        <a:accent3>
          <a:srgbClr val="FFFFFF"/>
        </a:accent3>
        <a:accent4>
          <a:srgbClr val="002A56"/>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sample 3">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1988</Words>
  <Application>Microsoft Office PowerPoint</Application>
  <PresentationFormat>全屏显示(4:3)</PresentationFormat>
  <Paragraphs>242</Paragraphs>
  <Slides>24</Slides>
  <Notes>0</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24</vt:i4>
      </vt:variant>
    </vt:vector>
  </HeadingPairs>
  <TitlesOfParts>
    <vt:vector size="28" baseType="lpstr">
      <vt:lpstr>1_sample</vt:lpstr>
      <vt:lpstr>Formel</vt:lpstr>
      <vt:lpstr>Dokument</vt:lpstr>
      <vt:lpstr>Equation</vt:lpstr>
      <vt:lpstr>The Mise an Pratique of the definition of the kelvin (MeP-K)</vt:lpstr>
      <vt:lpstr>Mise en Pratique of the definition of the kelvin (MeP-K)</vt:lpstr>
      <vt:lpstr>First version of the MeP-K (approved in 2011) </vt:lpstr>
      <vt:lpstr>T – T90 and u(T – T90 )</vt:lpstr>
      <vt:lpstr>Effects of the redefinition of the kelvin</vt:lpstr>
      <vt:lpstr>Schematic representation of relationship between MeP-K and other documents</vt:lpstr>
      <vt:lpstr>Second version of the MeP-K (after redefinition of K) </vt:lpstr>
      <vt:lpstr>Primary-thermometry methods: AGT</vt:lpstr>
      <vt:lpstr>Primary-thermometry methods: RT</vt:lpstr>
      <vt:lpstr>Primary-thermometry methods: PGT</vt:lpstr>
      <vt:lpstr>Primary-thermometry methods: JNT</vt:lpstr>
      <vt:lpstr>Second version of the MeP-K (after redefinition of K) </vt:lpstr>
      <vt:lpstr>Defined temperature scales</vt:lpstr>
      <vt:lpstr>Second version of the MeP-K (after redefinition of K) </vt:lpstr>
      <vt:lpstr>Summary</vt:lpstr>
      <vt:lpstr>                      Thank You</vt:lpstr>
      <vt:lpstr>PowerPoint 演示文稿</vt:lpstr>
      <vt:lpstr>PowerPoint 演示文稿</vt:lpstr>
      <vt:lpstr>PowerPoint 演示文稿</vt:lpstr>
      <vt:lpstr>Technical Annex for the ITS-90 </vt:lpstr>
      <vt:lpstr>Redefinition of the SI base unit kelvin in 2018 </vt:lpstr>
      <vt:lpstr>Values of k  considered by CODATA 2014</vt:lpstr>
      <vt:lpstr>Redefinition of the SI base unit kelvin in 2018 </vt:lpstr>
      <vt:lpstr>Redefinition of the SI base unit kelvin in 2018 </vt:lpstr>
    </vt:vector>
  </TitlesOfParts>
  <Company>Guilddesign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Zandt, Thorsten</dc:creator>
  <cp:lastModifiedBy>user</cp:lastModifiedBy>
  <cp:revision>1474</cp:revision>
  <cp:lastPrinted>2016-05-02T12:56:06Z</cp:lastPrinted>
  <dcterms:created xsi:type="dcterms:W3CDTF">2004-08-26T06:30:40Z</dcterms:created>
  <dcterms:modified xsi:type="dcterms:W3CDTF">2016-06-14T18:43:31Z</dcterms:modified>
</cp:coreProperties>
</file>