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50" r:id="rId1"/>
  </p:sldMasterIdLst>
  <p:notesMasterIdLst>
    <p:notesMasterId r:id="rId9"/>
  </p:notesMasterIdLst>
  <p:handoutMasterIdLst>
    <p:handoutMasterId r:id="rId10"/>
  </p:handoutMasterIdLst>
  <p:sldIdLst>
    <p:sldId id="341" r:id="rId2"/>
    <p:sldId id="377" r:id="rId3"/>
    <p:sldId id="378" r:id="rId4"/>
    <p:sldId id="379" r:id="rId5"/>
    <p:sldId id="380" r:id="rId6"/>
    <p:sldId id="381" r:id="rId7"/>
    <p:sldId id="382" r:id="rId8"/>
  </p:sldIdLst>
  <p:sldSz cx="9144000" cy="6858000" type="screen4x3"/>
  <p:notesSz cx="6794500" cy="99314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28"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28"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28"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28"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28"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28"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28"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28"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28" charset="-128"/>
        <a:cs typeface="+mn-cs"/>
      </a:defRPr>
    </a:lvl9pPr>
  </p:defaultTextStyle>
  <p:extLst>
    <p:ext uri="{EFAFB233-063F-42B5-8137-9DF3F51BA10A}">
      <p15:sldGuideLst xmlns:p15="http://schemas.microsoft.com/office/powerpoint/2012/main">
        <p15:guide id="1" orient="horz" pos="1162">
          <p15:clr>
            <a:srgbClr val="A4A3A4"/>
          </p15:clr>
        </p15:guide>
        <p15:guide id="2" pos="2088">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Lewis" initials="AL" lastIdx="4" clrIdx="0">
    <p:extLst>
      <p:ext uri="{19B8F6BF-5375-455C-9EA6-DF929625EA0E}">
        <p15:presenceInfo xmlns:p15="http://schemas.microsoft.com/office/powerpoint/2012/main" userId="S-1-5-21-478019828-394290981-1851928258-22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80808"/>
    <a:srgbClr val="00CC99"/>
    <a:srgbClr val="FFFFCC"/>
    <a:srgbClr val="113B6E"/>
    <a:srgbClr val="000099"/>
    <a:srgbClr val="092861"/>
    <a:srgbClr val="66FF33"/>
    <a:srgbClr val="99FF99"/>
    <a:srgbClr val="66FF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85" autoAdjust="0"/>
    <p:restoredTop sz="69086" autoAdjust="0"/>
  </p:normalViewPr>
  <p:slideViewPr>
    <p:cSldViewPr snapToGrid="0" showGuides="1">
      <p:cViewPr varScale="1">
        <p:scale>
          <a:sx n="60" d="100"/>
          <a:sy n="60" d="100"/>
        </p:scale>
        <p:origin x="1956" y="66"/>
      </p:cViewPr>
      <p:guideLst>
        <p:guide orient="horz" pos="1162"/>
        <p:guide pos="20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06"/>
    </p:cViewPr>
  </p:sorterViewPr>
  <p:notesViewPr>
    <p:cSldViewPr snapToGrid="0" showGuides="1">
      <p:cViewPr>
        <p:scale>
          <a:sx n="100" d="100"/>
          <a:sy n="100" d="100"/>
        </p:scale>
        <p:origin x="1830" y="-1518"/>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5442" name="Rectangle 2"/>
          <p:cNvSpPr>
            <a:spLocks noGrp="1" noChangeArrowheads="1"/>
          </p:cNvSpPr>
          <p:nvPr>
            <p:ph type="hdr" sz="quarter"/>
          </p:nvPr>
        </p:nvSpPr>
        <p:spPr bwMode="auto">
          <a:xfrm>
            <a:off x="0" y="0"/>
            <a:ext cx="29432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t" anchorCtr="0" compatLnSpc="1">
            <a:prstTxWarp prst="textNoShape">
              <a:avLst/>
            </a:prstTxWarp>
          </a:bodyPr>
          <a:lstStyle>
            <a:lvl1pPr defTabSz="954088">
              <a:defRPr sz="1300">
                <a:latin typeface="Arial" charset="0"/>
              </a:defRPr>
            </a:lvl1pPr>
          </a:lstStyle>
          <a:p>
            <a:pPr>
              <a:defRPr/>
            </a:pPr>
            <a:endParaRPr lang="en-GB"/>
          </a:p>
        </p:txBody>
      </p:sp>
      <p:sp>
        <p:nvSpPr>
          <p:cNvPr id="445443" name="Rectangle 3"/>
          <p:cNvSpPr>
            <a:spLocks noGrp="1" noChangeArrowheads="1"/>
          </p:cNvSpPr>
          <p:nvPr>
            <p:ph type="dt" sz="quarter" idx="1"/>
          </p:nvPr>
        </p:nvSpPr>
        <p:spPr bwMode="auto">
          <a:xfrm>
            <a:off x="3851275" y="0"/>
            <a:ext cx="29432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t" anchorCtr="0" compatLnSpc="1">
            <a:prstTxWarp prst="textNoShape">
              <a:avLst/>
            </a:prstTxWarp>
          </a:bodyPr>
          <a:lstStyle>
            <a:lvl1pPr algn="r" defTabSz="954088">
              <a:defRPr sz="1300">
                <a:latin typeface="Arial" charset="0"/>
              </a:defRPr>
            </a:lvl1pPr>
          </a:lstStyle>
          <a:p>
            <a:pPr>
              <a:defRPr/>
            </a:pPr>
            <a:endParaRPr lang="en-GB"/>
          </a:p>
        </p:txBody>
      </p:sp>
      <p:sp>
        <p:nvSpPr>
          <p:cNvPr id="445444" name="Rectangle 4"/>
          <p:cNvSpPr>
            <a:spLocks noGrp="1" noChangeArrowheads="1"/>
          </p:cNvSpPr>
          <p:nvPr>
            <p:ph type="ftr" sz="quarter" idx="2"/>
          </p:nvPr>
        </p:nvSpPr>
        <p:spPr bwMode="auto">
          <a:xfrm>
            <a:off x="0" y="9434513"/>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b" anchorCtr="0" compatLnSpc="1">
            <a:prstTxWarp prst="textNoShape">
              <a:avLst/>
            </a:prstTxWarp>
          </a:bodyPr>
          <a:lstStyle>
            <a:lvl1pPr defTabSz="954088">
              <a:defRPr sz="1300">
                <a:latin typeface="Arial" charset="0"/>
              </a:defRPr>
            </a:lvl1pPr>
          </a:lstStyle>
          <a:p>
            <a:pPr>
              <a:defRPr/>
            </a:pPr>
            <a:endParaRPr lang="en-GB"/>
          </a:p>
        </p:txBody>
      </p:sp>
      <p:sp>
        <p:nvSpPr>
          <p:cNvPr id="445445" name="Rectangle 5"/>
          <p:cNvSpPr>
            <a:spLocks noGrp="1" noChangeArrowheads="1"/>
          </p:cNvSpPr>
          <p:nvPr>
            <p:ph type="sldNum" sz="quarter" idx="3"/>
          </p:nvPr>
        </p:nvSpPr>
        <p:spPr bwMode="auto">
          <a:xfrm>
            <a:off x="3851275" y="9434513"/>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b" anchorCtr="0" compatLnSpc="1">
            <a:prstTxWarp prst="textNoShape">
              <a:avLst/>
            </a:prstTxWarp>
          </a:bodyPr>
          <a:lstStyle>
            <a:lvl1pPr algn="r" defTabSz="954088">
              <a:defRPr sz="1300"/>
            </a:lvl1pPr>
          </a:lstStyle>
          <a:p>
            <a:pPr>
              <a:defRPr/>
            </a:pPr>
            <a:fld id="{6B5F57FA-1A76-4CFA-B1A3-425EEA713358}" type="slidenum">
              <a:rPr lang="en-GB" altLang="en-US"/>
              <a:pPr>
                <a:defRPr/>
              </a:pPr>
              <a:t>‹#›</a:t>
            </a:fld>
            <a:endParaRPr lang="en-GB" altLang="en-US"/>
          </a:p>
        </p:txBody>
      </p:sp>
    </p:spTree>
    <p:extLst>
      <p:ext uri="{BB962C8B-B14F-4D97-AF65-F5344CB8AC3E}">
        <p14:creationId xmlns:p14="http://schemas.microsoft.com/office/powerpoint/2010/main" val="1341387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32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t" anchorCtr="0" compatLnSpc="1">
            <a:prstTxWarp prst="textNoShape">
              <a:avLst/>
            </a:prstTxWarp>
          </a:bodyPr>
          <a:lstStyle>
            <a:lvl1pPr defTabSz="954088">
              <a:defRPr sz="13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51275" y="0"/>
            <a:ext cx="29432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t" anchorCtr="0" compatLnSpc="1">
            <a:prstTxWarp prst="textNoShape">
              <a:avLst/>
            </a:prstTxWarp>
          </a:bodyPr>
          <a:lstStyle>
            <a:lvl1pPr algn="r" defTabSz="954088">
              <a:defRPr sz="1300">
                <a:latin typeface="Arial" charset="0"/>
              </a:defRPr>
            </a:lvl1pPr>
          </a:lstStyle>
          <a:p>
            <a:pPr>
              <a:defRPr/>
            </a:pPr>
            <a:endParaRPr lang="en-GB"/>
          </a:p>
        </p:txBody>
      </p:sp>
      <p:sp>
        <p:nvSpPr>
          <p:cNvPr id="17412" name="Rectangle 4"/>
          <p:cNvSpPr>
            <a:spLocks noGrp="1" noRot="1" noChangeAspect="1" noChangeArrowheads="1" noTextEdit="1"/>
          </p:cNvSpPr>
          <p:nvPr>
            <p:ph type="sldImg" idx="2"/>
          </p:nvPr>
        </p:nvSpPr>
        <p:spPr bwMode="auto">
          <a:xfrm>
            <a:off x="914400" y="742950"/>
            <a:ext cx="496728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4875" y="4718050"/>
            <a:ext cx="4984750" cy="447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9434513"/>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b" anchorCtr="0" compatLnSpc="1">
            <a:prstTxWarp prst="textNoShape">
              <a:avLst/>
            </a:prstTxWarp>
          </a:bodyPr>
          <a:lstStyle>
            <a:lvl1pPr defTabSz="954088">
              <a:defRPr sz="13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51275" y="9434513"/>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5" tIns="47713" rIns="95425" bIns="47713" numCol="1" anchor="b" anchorCtr="0" compatLnSpc="1">
            <a:prstTxWarp prst="textNoShape">
              <a:avLst/>
            </a:prstTxWarp>
          </a:bodyPr>
          <a:lstStyle>
            <a:lvl1pPr algn="r" defTabSz="954088">
              <a:defRPr sz="1300"/>
            </a:lvl1pPr>
          </a:lstStyle>
          <a:p>
            <a:pPr>
              <a:defRPr/>
            </a:pPr>
            <a:fld id="{66724FE0-EA35-475C-8F39-C8E96F52BE9A}" type="slidenum">
              <a:rPr lang="en-GB" altLang="en-US"/>
              <a:pPr>
                <a:defRPr/>
              </a:pPr>
              <a:t>‹#›</a:t>
            </a:fld>
            <a:endParaRPr lang="en-GB" altLang="en-US"/>
          </a:p>
        </p:txBody>
      </p:sp>
    </p:spTree>
    <p:extLst>
      <p:ext uri="{BB962C8B-B14F-4D97-AF65-F5344CB8AC3E}">
        <p14:creationId xmlns:p14="http://schemas.microsoft.com/office/powerpoint/2010/main" val="3417794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54088">
              <a:defRPr sz="2400">
                <a:solidFill>
                  <a:schemeClr val="tx1"/>
                </a:solidFill>
                <a:latin typeface="Arial" panose="020B0604020202020204" pitchFamily="34" charset="0"/>
                <a:ea typeface="ヒラギノ角ゴ Pro W3" pitchFamily="28" charset="-128"/>
              </a:defRPr>
            </a:lvl1pPr>
            <a:lvl2pPr marL="742950" indent="-285750" defTabSz="954088">
              <a:defRPr sz="2400">
                <a:solidFill>
                  <a:schemeClr val="tx1"/>
                </a:solidFill>
                <a:latin typeface="Arial" panose="020B0604020202020204" pitchFamily="34" charset="0"/>
                <a:ea typeface="ヒラギノ角ゴ Pro W3" pitchFamily="28" charset="-128"/>
              </a:defRPr>
            </a:lvl2pPr>
            <a:lvl3pPr marL="1143000" indent="-228600" defTabSz="954088">
              <a:defRPr sz="2400">
                <a:solidFill>
                  <a:schemeClr val="tx1"/>
                </a:solidFill>
                <a:latin typeface="Arial" panose="020B0604020202020204" pitchFamily="34" charset="0"/>
                <a:ea typeface="ヒラギノ角ゴ Pro W3" pitchFamily="28" charset="-128"/>
              </a:defRPr>
            </a:lvl3pPr>
            <a:lvl4pPr marL="1600200" indent="-228600" defTabSz="954088">
              <a:defRPr sz="2400">
                <a:solidFill>
                  <a:schemeClr val="tx1"/>
                </a:solidFill>
                <a:latin typeface="Arial" panose="020B0604020202020204" pitchFamily="34" charset="0"/>
                <a:ea typeface="ヒラギノ角ゴ Pro W3" pitchFamily="28" charset="-128"/>
              </a:defRPr>
            </a:lvl4pPr>
            <a:lvl5pPr marL="2057400" indent="-228600" defTabSz="954088">
              <a:defRPr sz="2400">
                <a:solidFill>
                  <a:schemeClr val="tx1"/>
                </a:solidFill>
                <a:latin typeface="Arial" panose="020B0604020202020204" pitchFamily="34" charset="0"/>
                <a:ea typeface="ヒラギノ角ゴ Pro W3" pitchFamily="28" charset="-128"/>
              </a:defRPr>
            </a:lvl5pPr>
            <a:lvl6pPr marL="2514600" indent="-228600" defTabSz="954088"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6pPr>
            <a:lvl7pPr marL="2971800" indent="-228600" defTabSz="954088"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7pPr>
            <a:lvl8pPr marL="3429000" indent="-228600" defTabSz="954088"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8pPr>
            <a:lvl9pPr marL="3886200" indent="-228600" defTabSz="954088"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9pPr>
          </a:lstStyle>
          <a:p>
            <a:fld id="{E428E99D-8D2B-4C65-94A2-17FA697A914F}" type="slidenum">
              <a:rPr lang="en-GB" altLang="en-US" sz="1300" smtClean="0"/>
              <a:pPr/>
              <a:t>1</a:t>
            </a:fld>
            <a:endParaRPr lang="en-GB" altLang="en-US" sz="1300" smtClean="0"/>
          </a:p>
        </p:txBody>
      </p:sp>
      <p:sp>
        <p:nvSpPr>
          <p:cNvPr id="20483" name="Rectangle 2"/>
          <p:cNvSpPr>
            <a:spLocks noGrp="1" noChangeArrowheads="1"/>
          </p:cNvSpPr>
          <p:nvPr>
            <p:ph type="body" idx="1"/>
          </p:nvPr>
        </p:nvSpPr>
        <p:spPr>
          <a:xfrm>
            <a:off x="904875" y="4718050"/>
            <a:ext cx="4983163" cy="4468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GB" altLang="en-US" dirty="0" smtClean="0"/>
              <a:t>The CCL President</a:t>
            </a:r>
            <a:r>
              <a:rPr lang="en-GB" altLang="en-US" baseline="0" dirty="0" smtClean="0"/>
              <a:t> is unable to attend this meeting of the CCU. At the invitation of the CCU Executive Secretary, the chair of the CCL WG on the MRA, Dr Andrew Lewis of NPL, was asked to prepare a presentation on behalf of CCL. Dr Lewis is unable to give the presentation due to a clash with a CERN workshop and instead Dr Emilio Prieto has kindly agreed to give the presentation to the CCU meeting</a:t>
            </a:r>
            <a:endParaRPr lang="en-GB" altLang="en-US" dirty="0" smtClean="0"/>
          </a:p>
        </p:txBody>
      </p:sp>
      <p:sp>
        <p:nvSpPr>
          <p:cNvPr id="20484" name="Rectangle 3"/>
          <p:cNvSpPr>
            <a:spLocks noGrp="1" noRot="1" noChangeAspect="1" noChangeArrowheads="1" noTextEdit="1"/>
          </p:cNvSpPr>
          <p:nvPr>
            <p:ph type="sldImg"/>
          </p:nvPr>
        </p:nvSpPr>
        <p:spPr>
          <a:xfrm>
            <a:off x="922338" y="750888"/>
            <a:ext cx="4946650" cy="3709987"/>
          </a:xfrm>
          <a:noFill/>
          <a:ln w="12700" cap="flat">
            <a:solidFill>
              <a:schemeClr val="tx1"/>
            </a:solidFill>
          </a:ln>
        </p:spPr>
      </p:sp>
    </p:spTree>
    <p:extLst>
      <p:ext uri="{BB962C8B-B14F-4D97-AF65-F5344CB8AC3E}">
        <p14:creationId xmlns:p14="http://schemas.microsoft.com/office/powerpoint/2010/main" val="4141080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The topic which CCL was asked to report on is </a:t>
            </a:r>
            <a:r>
              <a:rPr lang="en-GB" i="1" dirty="0" smtClean="0"/>
              <a:t>“…actions taken since the 20</a:t>
            </a:r>
            <a:r>
              <a:rPr lang="en-GB" i="1" baseline="30000" dirty="0" smtClean="0"/>
              <a:t>th</a:t>
            </a:r>
            <a:r>
              <a:rPr lang="en-GB" i="1" dirty="0" smtClean="0"/>
              <a:t> meeting of the CCU relevant to the adoption of the revised SI”.</a:t>
            </a:r>
            <a:r>
              <a:rPr lang="en-GB" i="0" baseline="0" dirty="0" smtClean="0"/>
              <a:t> The 20</a:t>
            </a:r>
            <a:r>
              <a:rPr lang="en-GB" i="0" baseline="30000" dirty="0" smtClean="0"/>
              <a:t>th</a:t>
            </a:r>
            <a:r>
              <a:rPr lang="en-GB" i="0" baseline="0" dirty="0" smtClean="0"/>
              <a:t> CCU meeting was in September 2010 and in the intervening time, CCL has been active in topics related to the metre definition and realisation. In recent days there has been additional discussion regarding the radian and a proposal for adoption of the radian as a base unit of the SI.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i="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i="0" baseline="0" dirty="0" smtClean="0"/>
              <a:t>The following 4 slides present these actions and discussions.</a:t>
            </a:r>
            <a:endParaRPr lang="en-GB" i="1" dirty="0" smtClean="0"/>
          </a:p>
          <a:p>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2</a:t>
            </a:fld>
            <a:endParaRPr lang="en-GB" altLang="en-US"/>
          </a:p>
        </p:txBody>
      </p:sp>
    </p:spTree>
    <p:extLst>
      <p:ext uri="{BB962C8B-B14F-4D97-AF65-F5344CB8AC3E}">
        <p14:creationId xmlns:p14="http://schemas.microsoft.com/office/powerpoint/2010/main" val="288381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a:t>
            </a:r>
            <a:r>
              <a:rPr lang="en-GB" baseline="0" dirty="0" smtClean="0"/>
              <a:t> agenda item for the 2012 meeting of the CCL was THE NEW SI; ADVICE OF THE CCL ON RESOLUTION 1 OF THE 24TH CGPM “ON THE POSSIBLE FUTURE REVISION OF THE INTERNATIONAL SYSTEM OF UNITS, THE SI”.</a:t>
            </a:r>
          </a:p>
          <a:p>
            <a:endParaRPr lang="en-GB" baseline="0" dirty="0" smtClean="0"/>
          </a:p>
          <a:p>
            <a:r>
              <a:rPr lang="en-GB" baseline="0" dirty="0" smtClean="0"/>
              <a:t>The meeting discussed this topic, starting with a presentation from CCU President Ian Mills which was given by Claudine Thomas of BIPM. The chair of the meeting proposed to limit the discussion to the possible change in the definition of the metre rather than discussion all the SI base units.</a:t>
            </a:r>
          </a:p>
          <a:p>
            <a:r>
              <a:rPr lang="en-GB" baseline="0" dirty="0" smtClean="0"/>
              <a:t/>
            </a:r>
            <a:br>
              <a:rPr lang="en-GB" baseline="0" dirty="0" smtClean="0"/>
            </a:br>
            <a:r>
              <a:rPr lang="en-GB" baseline="0" dirty="0" smtClean="0"/>
              <a:t>Following discussion, the consensus was that the CCL members were not happy with the wording of the new definition, since it seemed more complicated and less easy for the ‘person in the street’ but they understood the reasons to harmonise the definitions across the SI and so CCL formally noted the new definitions and would not raise any objection.</a:t>
            </a:r>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3</a:t>
            </a:fld>
            <a:endParaRPr lang="en-GB" altLang="en-US"/>
          </a:p>
        </p:txBody>
      </p:sp>
    </p:spTree>
    <p:extLst>
      <p:ext uri="{BB962C8B-B14F-4D97-AF65-F5344CB8AC3E}">
        <p14:creationId xmlns:p14="http://schemas.microsoft.com/office/powerpoint/2010/main" val="2933886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Realisation</a:t>
            </a:r>
            <a:r>
              <a:rPr lang="en-GB" baseline="0" dirty="0" smtClean="0"/>
              <a:t> of the metre at nanometre scales can be difficult to achieve with high accuracy when classical optical wavelengths are sub-divided. Issues such as non-linearity can limit the accuracy of fringe sub-division. Alternative routes to the SI metre, such as through the Si lattice spacing (which is conveniently sub nanometre) have been utilised by several NMIs for example NIST’s use of a Si reference material in TEM applications and NPL’s &amp; PTB’s use of the Si lattice in X-ray interferometry. As a first step towards formal acceptance of these traceability routes the CCL’s working group on dimensional nanometrology has written a guidance document on using the Si lattice with TEM techniques.</a:t>
            </a:r>
          </a:p>
          <a:p>
            <a:endParaRPr lang="en-GB" baseline="0" dirty="0" smtClean="0"/>
          </a:p>
          <a:p>
            <a:r>
              <a:rPr lang="en-GB" baseline="0" dirty="0" smtClean="0"/>
              <a:t>CCL foresees further development of the Si lattice as a traceability route for the SI metre at small length scales.</a:t>
            </a:r>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4</a:t>
            </a:fld>
            <a:endParaRPr lang="en-GB" altLang="en-US"/>
          </a:p>
        </p:txBody>
      </p:sp>
    </p:spTree>
    <p:extLst>
      <p:ext uri="{BB962C8B-B14F-4D97-AF65-F5344CB8AC3E}">
        <p14:creationId xmlns:p14="http://schemas.microsoft.com/office/powerpoint/2010/main" val="3383221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each CCL meeting,</a:t>
            </a:r>
            <a:r>
              <a:rPr lang="en-GB" baseline="0" dirty="0" smtClean="0"/>
              <a:t> the CCL-CCTF Frequency Standards Working Group proposes new additions and changes to the </a:t>
            </a:r>
            <a:r>
              <a:rPr lang="en-GB" i="1" baseline="0" dirty="0" smtClean="0"/>
              <a:t>Recommended values of standard frequencies for applications including the practical realization of the metre and secondary representations of the second</a:t>
            </a:r>
            <a:r>
              <a:rPr lang="en-GB" baseline="0" dirty="0" smtClean="0"/>
              <a:t> – this document is used by both the time &amp; frequency and length communities. From the CCL perspective these frequencies (and their associated vacuum wavelengths) are used as realisations of the metre.</a:t>
            </a:r>
          </a:p>
          <a:p>
            <a:endParaRPr lang="en-GB" baseline="0" dirty="0" smtClean="0"/>
          </a:p>
          <a:p>
            <a:r>
              <a:rPr lang="en-GB" baseline="0" dirty="0" smtClean="0"/>
              <a:t>In both the 2012 and 2015 meetings, new additions and changes have been proposed to CIPM and subsequently accepted.</a:t>
            </a:r>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5</a:t>
            </a:fld>
            <a:endParaRPr lang="en-GB" altLang="en-US"/>
          </a:p>
        </p:txBody>
      </p:sp>
    </p:spTree>
    <p:extLst>
      <p:ext uri="{BB962C8B-B14F-4D97-AF65-F5344CB8AC3E}">
        <p14:creationId xmlns:p14="http://schemas.microsoft.com/office/powerpoint/2010/main" val="3841930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the weeks preceding the CCU meeting, CCL became aware of a proposal from NIST to consider the radian as a new base unit of the SI. Noting that the CCU meeting was imminent, there have been inter and intra-NMI discussions on this topic amongst member laboratories of the CCL, in particular members of the CCL Working Group on the MRA including its Discussion Group on Angle metrology. </a:t>
            </a:r>
          </a:p>
          <a:p>
            <a:endParaRPr lang="en-GB" baseline="0" dirty="0" smtClean="0"/>
          </a:p>
          <a:p>
            <a:r>
              <a:rPr lang="en-GB" baseline="0" dirty="0" smtClean="0"/>
              <a:t>Discussions have ranged from the more philosophical (such as what is angle; what properties are required for consideration as a base unit) to potential consequences of such a change.</a:t>
            </a:r>
          </a:p>
          <a:p>
            <a:endParaRPr lang="en-GB" baseline="0" dirty="0" smtClean="0"/>
          </a:p>
          <a:p>
            <a:r>
              <a:rPr lang="en-GB" baseline="0" dirty="0" smtClean="0"/>
              <a:t>All discussions have acknowledged that the current situation is not ideal and that there are ways in which this could be improved. However, apart from the NIST paper (which we understand is putting the official NIST position) none of the email discussion responses so far has supported making the radian a base unit of the SI. </a:t>
            </a:r>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6</a:t>
            </a:fld>
            <a:endParaRPr lang="en-GB" altLang="en-US"/>
          </a:p>
        </p:txBody>
      </p:sp>
    </p:spTree>
    <p:extLst>
      <p:ext uri="{BB962C8B-B14F-4D97-AF65-F5344CB8AC3E}">
        <p14:creationId xmlns:p14="http://schemas.microsoft.com/office/powerpoint/2010/main" val="745386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6724FE0-EA35-475C-8F39-C8E96F52BE9A}" type="slidenum">
              <a:rPr lang="en-GB" altLang="en-US" smtClean="0"/>
              <a:pPr>
                <a:defRPr/>
              </a:pPr>
              <a:t>7</a:t>
            </a:fld>
            <a:endParaRPr lang="en-GB" altLang="en-US"/>
          </a:p>
        </p:txBody>
      </p:sp>
    </p:spTree>
    <p:extLst>
      <p:ext uri="{BB962C8B-B14F-4D97-AF65-F5344CB8AC3E}">
        <p14:creationId xmlns:p14="http://schemas.microsoft.com/office/powerpoint/2010/main" val="33883941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873250"/>
            <a:ext cx="7084368" cy="3765550"/>
          </a:xfrm>
          <a:prstGeom prst="rect">
            <a:avLst/>
          </a:prstGeom>
          <a:solidFill>
            <a:schemeClr val="accent1">
              <a:lumMod val="60000"/>
              <a:lumOff val="40000"/>
            </a:schemeClr>
          </a:solidFill>
          <a:ln>
            <a:noFill/>
          </a:ln>
          <a:extLst/>
        </p:spPr>
        <p:txBody>
          <a:bodyPr wrap="none" anchor="ctr"/>
          <a:lstStyle>
            <a:defPPr>
              <a:defRPr lang="en-GB"/>
            </a:defPPr>
            <a:lvl1pPr algn="l" rtl="0" fontAlgn="base">
              <a:spcBef>
                <a:spcPct val="0"/>
              </a:spcBef>
              <a:spcAft>
                <a:spcPct val="0"/>
              </a:spcAft>
              <a:defRPr sz="2400" kern="1200">
                <a:solidFill>
                  <a:schemeClr val="tx1"/>
                </a:solidFill>
                <a:latin typeface="Arial" pitchFamily="34" charset="0"/>
                <a:ea typeface="ヒラギノ角ゴ Pro W3" pitchFamily="-84" charset="-128"/>
                <a:cs typeface="+mn-cs"/>
              </a:defRPr>
            </a:lvl1pPr>
            <a:lvl2pPr marL="457200" algn="l" rtl="0" fontAlgn="base">
              <a:spcBef>
                <a:spcPct val="0"/>
              </a:spcBef>
              <a:spcAft>
                <a:spcPct val="0"/>
              </a:spcAft>
              <a:defRPr sz="2400" kern="1200">
                <a:solidFill>
                  <a:schemeClr val="tx1"/>
                </a:solidFill>
                <a:latin typeface="Arial" pitchFamily="34" charset="0"/>
                <a:ea typeface="ヒラギノ角ゴ Pro W3" pitchFamily="-84" charset="-128"/>
                <a:cs typeface="+mn-cs"/>
              </a:defRPr>
            </a:lvl2pPr>
            <a:lvl3pPr marL="914400" algn="l" rtl="0" fontAlgn="base">
              <a:spcBef>
                <a:spcPct val="0"/>
              </a:spcBef>
              <a:spcAft>
                <a:spcPct val="0"/>
              </a:spcAft>
              <a:defRPr sz="2400" kern="1200">
                <a:solidFill>
                  <a:schemeClr val="tx1"/>
                </a:solidFill>
                <a:latin typeface="Arial" pitchFamily="34" charset="0"/>
                <a:ea typeface="ヒラギノ角ゴ Pro W3" pitchFamily="-84" charset="-128"/>
                <a:cs typeface="+mn-cs"/>
              </a:defRPr>
            </a:lvl3pPr>
            <a:lvl4pPr marL="1371600" algn="l" rtl="0" fontAlgn="base">
              <a:spcBef>
                <a:spcPct val="0"/>
              </a:spcBef>
              <a:spcAft>
                <a:spcPct val="0"/>
              </a:spcAft>
              <a:defRPr sz="2400" kern="1200">
                <a:solidFill>
                  <a:schemeClr val="tx1"/>
                </a:solidFill>
                <a:latin typeface="Arial" pitchFamily="34" charset="0"/>
                <a:ea typeface="ヒラギノ角ゴ Pro W3" pitchFamily="-84" charset="-128"/>
                <a:cs typeface="+mn-cs"/>
              </a:defRPr>
            </a:lvl4pPr>
            <a:lvl5pPr marL="1828800" algn="l" rtl="0" fontAlgn="base">
              <a:spcBef>
                <a:spcPct val="0"/>
              </a:spcBef>
              <a:spcAft>
                <a:spcPct val="0"/>
              </a:spcAft>
              <a:defRPr sz="2400" kern="1200">
                <a:solidFill>
                  <a:schemeClr val="tx1"/>
                </a:solidFill>
                <a:latin typeface="Arial" pitchFamily="34" charset="0"/>
                <a:ea typeface="ヒラギノ角ゴ Pro W3" pitchFamily="-84" charset="-128"/>
                <a:cs typeface="+mn-cs"/>
              </a:defRPr>
            </a:lvl5pPr>
            <a:lvl6pPr marL="2286000" algn="l" defTabSz="914400" rtl="0" eaLnBrk="1" latinLnBrk="0" hangingPunct="1">
              <a:defRPr sz="2400" kern="1200">
                <a:solidFill>
                  <a:schemeClr val="tx1"/>
                </a:solidFill>
                <a:latin typeface="Arial" pitchFamily="34" charset="0"/>
                <a:ea typeface="ヒラギノ角ゴ Pro W3" pitchFamily="-84" charset="-128"/>
                <a:cs typeface="+mn-cs"/>
              </a:defRPr>
            </a:lvl6pPr>
            <a:lvl7pPr marL="2743200" algn="l" defTabSz="914400" rtl="0" eaLnBrk="1" latinLnBrk="0" hangingPunct="1">
              <a:defRPr sz="2400" kern="1200">
                <a:solidFill>
                  <a:schemeClr val="tx1"/>
                </a:solidFill>
                <a:latin typeface="Arial" pitchFamily="34" charset="0"/>
                <a:ea typeface="ヒラギノ角ゴ Pro W3" pitchFamily="-84" charset="-128"/>
                <a:cs typeface="+mn-cs"/>
              </a:defRPr>
            </a:lvl7pPr>
            <a:lvl8pPr marL="3200400" algn="l" defTabSz="914400" rtl="0" eaLnBrk="1" latinLnBrk="0" hangingPunct="1">
              <a:defRPr sz="2400" kern="1200">
                <a:solidFill>
                  <a:schemeClr val="tx1"/>
                </a:solidFill>
                <a:latin typeface="Arial" pitchFamily="34" charset="0"/>
                <a:ea typeface="ヒラギノ角ゴ Pro W3" pitchFamily="-84" charset="-128"/>
                <a:cs typeface="+mn-cs"/>
              </a:defRPr>
            </a:lvl8pPr>
            <a:lvl9pPr marL="3657600" algn="l" defTabSz="914400" rtl="0" eaLnBrk="1" latinLnBrk="0" hangingPunct="1">
              <a:defRPr sz="2400" kern="1200">
                <a:solidFill>
                  <a:schemeClr val="tx1"/>
                </a:solidFill>
                <a:latin typeface="Arial" pitchFamily="34" charset="0"/>
                <a:ea typeface="ヒラギノ角ゴ Pro W3" pitchFamily="-84" charset="-128"/>
                <a:cs typeface="+mn-cs"/>
              </a:defRPr>
            </a:lvl9pPr>
          </a:lstStyle>
          <a:p>
            <a:pPr algn="ctr">
              <a:defRPr/>
            </a:pPr>
            <a:endParaRPr lang="en-US" altLang="en-US"/>
          </a:p>
        </p:txBody>
      </p:sp>
      <p:sp>
        <p:nvSpPr>
          <p:cNvPr id="9" name="Title 1"/>
          <p:cNvSpPr>
            <a:spLocks noGrp="1"/>
          </p:cNvSpPr>
          <p:nvPr>
            <p:ph type="ctrTitle"/>
          </p:nvPr>
        </p:nvSpPr>
        <p:spPr>
          <a:xfrm>
            <a:off x="685800" y="2130425"/>
            <a:ext cx="7772400" cy="1470025"/>
          </a:xfrm>
        </p:spPr>
        <p:txBody>
          <a:bodyPr/>
          <a:lstStyle>
            <a:lvl1pPr algn="l">
              <a:defRPr sz="3200">
                <a:solidFill>
                  <a:schemeClr val="bg1"/>
                </a:solidFill>
              </a:defRPr>
            </a:lvl1pPr>
          </a:lstStyle>
          <a:p>
            <a:r>
              <a:rPr lang="en-US" smtClean="0"/>
              <a:t>Click to edit Master title style</a:t>
            </a:r>
            <a:endParaRPr lang="en-GB" dirty="0"/>
          </a:p>
        </p:txBody>
      </p:sp>
      <p:sp>
        <p:nvSpPr>
          <p:cNvPr id="10" name="Subtitle 2"/>
          <p:cNvSpPr>
            <a:spLocks noGrp="1"/>
          </p:cNvSpPr>
          <p:nvPr>
            <p:ph type="subTitle" idx="1"/>
          </p:nvPr>
        </p:nvSpPr>
        <p:spPr>
          <a:xfrm>
            <a:off x="683568" y="3886200"/>
            <a:ext cx="6400800"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6" name="Rectangle 1026"/>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7" name="Rectangle 1027"/>
          <p:cNvSpPr>
            <a:spLocks noGrp="1" noChangeArrowheads="1"/>
          </p:cNvSpPr>
          <p:nvPr>
            <p:ph type="ftr" sz="quarter" idx="11"/>
          </p:nvPr>
        </p:nvSpPr>
        <p:spPr/>
        <p:txBody>
          <a:bodyPr/>
          <a:lstStyle>
            <a:lvl1pPr>
              <a:defRPr/>
            </a:lvl1pPr>
          </a:lstStyle>
          <a:p>
            <a:pPr>
              <a:defRPr/>
            </a:pPr>
            <a:endParaRPr lang="en-GB"/>
          </a:p>
        </p:txBody>
      </p:sp>
      <p:sp>
        <p:nvSpPr>
          <p:cNvPr id="8" name="Rectangle 1028"/>
          <p:cNvSpPr>
            <a:spLocks noGrp="1" noChangeArrowheads="1"/>
          </p:cNvSpPr>
          <p:nvPr>
            <p:ph type="sldNum" sz="quarter" idx="12"/>
          </p:nvPr>
        </p:nvSpPr>
        <p:spPr/>
        <p:txBody>
          <a:bodyPr/>
          <a:lstStyle>
            <a:lvl1pPr>
              <a:defRPr smtClean="0"/>
            </a:lvl1pPr>
          </a:lstStyle>
          <a:p>
            <a:pPr>
              <a:defRPr/>
            </a:pPr>
            <a:fld id="{794D72B5-D667-4CA6-B298-7ED40789B1DE}" type="slidenum">
              <a:rPr lang="en-GB" altLang="en-US"/>
              <a:pPr>
                <a:defRPr/>
              </a:pPr>
              <a:t>‹#›</a:t>
            </a:fld>
            <a:endParaRPr lang="en-GB" altLang="en-US"/>
          </a:p>
        </p:txBody>
      </p:sp>
      <p:pic>
        <p:nvPicPr>
          <p:cNvPr id="1026" name="Picture 2" descr="http://www.bipm.org/utils/common/img/logoBIPM-RB.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00" y="0"/>
            <a:ext cx="1524000"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userDrawn="1"/>
        </p:nvSpPr>
        <p:spPr>
          <a:xfrm>
            <a:off x="7541231" y="793414"/>
            <a:ext cx="1602769" cy="384721"/>
          </a:xfrm>
          <a:prstGeom prst="rect">
            <a:avLst/>
          </a:prstGeom>
          <a:noFill/>
        </p:spPr>
        <p:txBody>
          <a:bodyPr wrap="square" rtlCol="0">
            <a:spAutoFit/>
          </a:bodyPr>
          <a:lstStyle/>
          <a:p>
            <a:pPr algn="ctr"/>
            <a:r>
              <a:rPr lang="en-GB" sz="1900" b="1" dirty="0" smtClean="0">
                <a:solidFill>
                  <a:srgbClr val="092861"/>
                </a:solidFill>
                <a:latin typeface="Calibri" panose="020F0502020204030204" pitchFamily="34" charset="0"/>
              </a:rPr>
              <a:t>CCL</a:t>
            </a:r>
            <a:endParaRPr lang="en-GB" sz="1900" b="1" dirty="0">
              <a:solidFill>
                <a:srgbClr val="092861"/>
              </a:solidFill>
              <a:latin typeface="Calibri" panose="020F0502020204030204" pitchFamily="34" charset="0"/>
            </a:endParaRPr>
          </a:p>
        </p:txBody>
      </p:sp>
    </p:spTree>
    <p:extLst>
      <p:ext uri="{BB962C8B-B14F-4D97-AF65-F5344CB8AC3E}">
        <p14:creationId xmlns:p14="http://schemas.microsoft.com/office/powerpoint/2010/main" val="194540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solidFill>
                  <a:srgbClr val="080808"/>
                </a:solidFill>
              </a:defRPr>
            </a:lvl1pPr>
            <a:lvl2pPr>
              <a:defRPr sz="2800">
                <a:solidFill>
                  <a:srgbClr val="080808"/>
                </a:solidFill>
              </a:defRPr>
            </a:lvl2pPr>
            <a:lvl3pPr>
              <a:defRPr sz="2400">
                <a:solidFill>
                  <a:srgbClr val="080808"/>
                </a:solidFill>
              </a:defRPr>
            </a:lvl3pPr>
            <a:lvl4pPr>
              <a:defRPr sz="2000">
                <a:solidFill>
                  <a:srgbClr val="080808"/>
                </a:solidFill>
              </a:defRPr>
            </a:lvl4pPr>
            <a:lvl5pPr>
              <a:defRPr sz="2000">
                <a:solidFill>
                  <a:srgbClr val="080808"/>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CC2BD8C8-39EA-424F-893E-0CE63E1DADCA}" type="slidenum">
              <a:rPr lang="en-GB" altLang="en-US"/>
              <a:pPr>
                <a:defRPr/>
              </a:pPr>
              <a:t>‹#›</a:t>
            </a:fld>
            <a:endParaRPr lang="en-GB" altLang="en-US"/>
          </a:p>
        </p:txBody>
      </p:sp>
    </p:spTree>
    <p:extLst>
      <p:ext uri="{BB962C8B-B14F-4D97-AF65-F5344CB8AC3E}">
        <p14:creationId xmlns:p14="http://schemas.microsoft.com/office/powerpoint/2010/main" val="3499792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53889157-2D18-4198-BE22-3EA44111C366}" type="slidenum">
              <a:rPr lang="en-GB" altLang="en-US"/>
              <a:pPr>
                <a:defRPr/>
              </a:pPr>
              <a:t>‹#›</a:t>
            </a:fld>
            <a:endParaRPr lang="en-GB" altLang="en-US"/>
          </a:p>
        </p:txBody>
      </p:sp>
    </p:spTree>
    <p:extLst>
      <p:ext uri="{BB962C8B-B14F-4D97-AF65-F5344CB8AC3E}">
        <p14:creationId xmlns:p14="http://schemas.microsoft.com/office/powerpoint/2010/main" val="131612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9FAB2C57-8955-423F-917B-50E3DCB6433B}" type="slidenum">
              <a:rPr lang="en-GB" altLang="en-US"/>
              <a:pPr>
                <a:defRPr/>
              </a:pPr>
              <a:t>‹#›</a:t>
            </a:fld>
            <a:endParaRPr lang="en-GB" altLang="en-US"/>
          </a:p>
        </p:txBody>
      </p:sp>
    </p:spTree>
    <p:extLst>
      <p:ext uri="{BB962C8B-B14F-4D97-AF65-F5344CB8AC3E}">
        <p14:creationId xmlns:p14="http://schemas.microsoft.com/office/powerpoint/2010/main" val="792740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86500" y="3048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A393B685-0F1D-4936-9CDA-00F182410766}" type="slidenum">
              <a:rPr lang="en-GB" altLang="en-US"/>
              <a:pPr>
                <a:defRPr/>
              </a:pPr>
              <a:t>‹#›</a:t>
            </a:fld>
            <a:endParaRPr lang="en-GB" altLang="en-US"/>
          </a:p>
        </p:txBody>
      </p:sp>
    </p:spTree>
    <p:extLst>
      <p:ext uri="{BB962C8B-B14F-4D97-AF65-F5344CB8AC3E}">
        <p14:creationId xmlns:p14="http://schemas.microsoft.com/office/powerpoint/2010/main" val="2960556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2057400"/>
            <a:ext cx="7772400" cy="4114800"/>
          </a:xfrm>
        </p:spPr>
        <p:txBody>
          <a:bodyPr/>
          <a:lstStyle/>
          <a:p>
            <a:pPr lvl="0"/>
            <a:r>
              <a:rPr lang="en-US" noProof="0" smtClean="0"/>
              <a:t>Click icon to add table</a:t>
            </a:r>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6617610E-2C5A-44D5-8742-574BAC765E69}" type="slidenum">
              <a:rPr lang="en-GB" altLang="en-US"/>
              <a:pPr>
                <a:defRPr/>
              </a:pPr>
              <a:t>‹#›</a:t>
            </a:fld>
            <a:endParaRPr lang="en-GB" altLang="en-US"/>
          </a:p>
        </p:txBody>
      </p:sp>
    </p:spTree>
    <p:extLst>
      <p:ext uri="{BB962C8B-B14F-4D97-AF65-F5344CB8AC3E}">
        <p14:creationId xmlns:p14="http://schemas.microsoft.com/office/powerpoint/2010/main" val="3398953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057400"/>
            <a:ext cx="3810000" cy="4114800"/>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419600" y="2057400"/>
            <a:ext cx="3810000" cy="4114800"/>
          </a:xfrm>
        </p:spPr>
        <p:txBody>
          <a:bodyPr/>
          <a:lstStyle/>
          <a:p>
            <a:pPr lvl="0"/>
            <a:r>
              <a:rPr lang="en-US" noProof="0" smtClean="0"/>
              <a:t>Click icon to add online image</a:t>
            </a:r>
            <a:endParaRPr lang="en-GB" noProof="0"/>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5B682C5-7AD5-4627-951F-321EC0C4768B}" type="slidenum">
              <a:rPr lang="en-GB" altLang="en-US"/>
              <a:pPr>
                <a:defRPr/>
              </a:pPr>
              <a:t>‹#›</a:t>
            </a:fld>
            <a:endParaRPr lang="en-GB" altLang="en-US"/>
          </a:p>
        </p:txBody>
      </p:sp>
    </p:spTree>
    <p:extLst>
      <p:ext uri="{BB962C8B-B14F-4D97-AF65-F5344CB8AC3E}">
        <p14:creationId xmlns:p14="http://schemas.microsoft.com/office/powerpoint/2010/main" val="4072057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6391275"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057400"/>
            <a:ext cx="3810000" cy="4114800"/>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19600" y="2057400"/>
            <a:ext cx="3810000" cy="4114800"/>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6" name="Rectangle 3"/>
          <p:cNvSpPr>
            <a:spLocks noGrp="1" noChangeArrowheads="1"/>
          </p:cNvSpPr>
          <p:nvPr>
            <p:ph type="ftr" sz="quarter" idx="11"/>
          </p:nvPr>
        </p:nvSpPr>
        <p:spPr/>
        <p:txBody>
          <a:bodyPr/>
          <a:lstStyle>
            <a:lvl1pPr>
              <a:defRPr/>
            </a:lvl1pPr>
          </a:lstStyle>
          <a:p>
            <a:pPr>
              <a:defRPr/>
            </a:pPr>
            <a:endParaRPr lang="en-GB"/>
          </a:p>
        </p:txBody>
      </p:sp>
      <p:sp>
        <p:nvSpPr>
          <p:cNvPr id="7" name="Rectangle 4"/>
          <p:cNvSpPr>
            <a:spLocks noGrp="1" noChangeArrowheads="1"/>
          </p:cNvSpPr>
          <p:nvPr>
            <p:ph type="sldNum" sz="quarter" idx="12"/>
          </p:nvPr>
        </p:nvSpPr>
        <p:spPr/>
        <p:txBody>
          <a:bodyPr/>
          <a:lstStyle>
            <a:lvl1pPr>
              <a:defRPr/>
            </a:lvl1pPr>
          </a:lstStyle>
          <a:p>
            <a:pPr>
              <a:defRPr/>
            </a:pPr>
            <a:fld id="{E6C6729F-0983-4D9C-8D0F-A3D324C0A48F}" type="slidenum">
              <a:rPr lang="en-GB" altLang="en-US"/>
              <a:pPr>
                <a:defRPr/>
              </a:pPr>
              <a:t>‹#›</a:t>
            </a:fld>
            <a:endParaRPr lang="en-GB" altLang="en-US"/>
          </a:p>
        </p:txBody>
      </p:sp>
    </p:spTree>
    <p:extLst>
      <p:ext uri="{BB962C8B-B14F-4D97-AF65-F5344CB8AC3E}">
        <p14:creationId xmlns:p14="http://schemas.microsoft.com/office/powerpoint/2010/main" val="3655232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971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0425"/>
            <a:ext cx="7772400" cy="1470025"/>
          </a:xfrm>
        </p:spPr>
        <p:txBody>
          <a:bodyPr/>
          <a:lstStyle>
            <a:lvl1pPr algn="l">
              <a:defRPr sz="3200">
                <a:solidFill>
                  <a:schemeClr val="bg1"/>
                </a:solidFill>
              </a:defRPr>
            </a:lvl1pPr>
          </a:lstStyle>
          <a:p>
            <a:r>
              <a:rPr lang="en-US" smtClean="0"/>
              <a:t>Click to edit Master title style</a:t>
            </a:r>
            <a:endParaRPr lang="en-GB" dirty="0"/>
          </a:p>
        </p:txBody>
      </p:sp>
      <p:sp>
        <p:nvSpPr>
          <p:cNvPr id="10" name="Subtitle 2"/>
          <p:cNvSpPr>
            <a:spLocks noGrp="1"/>
          </p:cNvSpPr>
          <p:nvPr>
            <p:ph type="subTitle" idx="1"/>
          </p:nvPr>
        </p:nvSpPr>
        <p:spPr>
          <a:xfrm>
            <a:off x="683568" y="3886200"/>
            <a:ext cx="6400800"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6" name="Rectangle 1026"/>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7" name="Rectangle 1027"/>
          <p:cNvSpPr>
            <a:spLocks noGrp="1" noChangeArrowheads="1"/>
          </p:cNvSpPr>
          <p:nvPr>
            <p:ph type="ftr" sz="quarter" idx="11"/>
          </p:nvPr>
        </p:nvSpPr>
        <p:spPr/>
        <p:txBody>
          <a:bodyPr/>
          <a:lstStyle>
            <a:lvl1pPr>
              <a:defRPr/>
            </a:lvl1pPr>
          </a:lstStyle>
          <a:p>
            <a:pPr>
              <a:defRPr/>
            </a:pPr>
            <a:endParaRPr lang="en-GB"/>
          </a:p>
        </p:txBody>
      </p:sp>
      <p:sp>
        <p:nvSpPr>
          <p:cNvPr id="8" name="Rectangle 1028"/>
          <p:cNvSpPr>
            <a:spLocks noGrp="1" noChangeArrowheads="1"/>
          </p:cNvSpPr>
          <p:nvPr>
            <p:ph type="sldNum" sz="quarter" idx="12"/>
          </p:nvPr>
        </p:nvSpPr>
        <p:spPr/>
        <p:txBody>
          <a:bodyPr/>
          <a:lstStyle>
            <a:lvl1pPr>
              <a:defRPr smtClean="0"/>
            </a:lvl1pPr>
          </a:lstStyle>
          <a:p>
            <a:pPr>
              <a:defRPr/>
            </a:pPr>
            <a:fld id="{794D72B5-D667-4CA6-B298-7ED40789B1DE}" type="slidenum">
              <a:rPr lang="en-GB" altLang="en-US"/>
              <a:pPr>
                <a:defRPr/>
              </a:pPr>
              <a:t>‹#›</a:t>
            </a:fld>
            <a:endParaRPr lang="en-GB" altLang="en-US"/>
          </a:p>
        </p:txBody>
      </p:sp>
      <p:sp>
        <p:nvSpPr>
          <p:cNvPr id="11" name="Rectangle 5"/>
          <p:cNvSpPr>
            <a:spLocks noChangeArrowheads="1"/>
          </p:cNvSpPr>
          <p:nvPr userDrawn="1"/>
        </p:nvSpPr>
        <p:spPr bwMode="auto">
          <a:xfrm>
            <a:off x="0" y="1600200"/>
            <a:ext cx="9144000" cy="4191000"/>
          </a:xfrm>
          <a:prstGeom prst="rect">
            <a:avLst/>
          </a:prstGeom>
          <a:solidFill>
            <a:srgbClr val="009EDB"/>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ヒラギノ角ゴ Pro W3" pitchFamily="28" charset="-128"/>
              </a:defRPr>
            </a:lvl1pPr>
            <a:lvl2pPr marL="742950" indent="-285750">
              <a:defRPr sz="2400">
                <a:solidFill>
                  <a:schemeClr val="tx1"/>
                </a:solidFill>
                <a:latin typeface="Arial" panose="020B0604020202020204" pitchFamily="34" charset="0"/>
                <a:ea typeface="ヒラギノ角ゴ Pro W3" pitchFamily="28" charset="-128"/>
              </a:defRPr>
            </a:lvl2pPr>
            <a:lvl3pPr marL="1143000" indent="-228600">
              <a:defRPr sz="2400">
                <a:solidFill>
                  <a:schemeClr val="tx1"/>
                </a:solidFill>
                <a:latin typeface="Arial" panose="020B0604020202020204" pitchFamily="34" charset="0"/>
                <a:ea typeface="ヒラギノ角ゴ Pro W3" pitchFamily="28" charset="-128"/>
              </a:defRPr>
            </a:lvl3pPr>
            <a:lvl4pPr marL="1600200" indent="-228600">
              <a:defRPr sz="2400">
                <a:solidFill>
                  <a:schemeClr val="tx1"/>
                </a:solidFill>
                <a:latin typeface="Arial" panose="020B0604020202020204" pitchFamily="34" charset="0"/>
                <a:ea typeface="ヒラギノ角ゴ Pro W3" pitchFamily="28" charset="-128"/>
              </a:defRPr>
            </a:lvl4pPr>
            <a:lvl5pPr marL="2057400" indent="-228600">
              <a:defRPr sz="2400">
                <a:solidFill>
                  <a:schemeClr val="tx1"/>
                </a:solidFill>
                <a:latin typeface="Arial" panose="020B0604020202020204" pitchFamily="34" charset="0"/>
                <a:ea typeface="ヒラギノ角ゴ Pro W3" pitchFamily="28"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28" charset="-128"/>
              </a:defRPr>
            </a:lvl9pPr>
          </a:lstStyle>
          <a:p>
            <a:pPr algn="ctr"/>
            <a:endParaRPr lang="en-US" altLang="en-US"/>
          </a:p>
        </p:txBody>
      </p:sp>
      <p:pic>
        <p:nvPicPr>
          <p:cNvPr id="13" name="Picture 2" descr="http://www.bipm.org/utils/common/img/logoBIPM-RB.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00" y="0"/>
            <a:ext cx="1524000" cy="76200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userDrawn="1"/>
        </p:nvSpPr>
        <p:spPr>
          <a:xfrm>
            <a:off x="7541231" y="793414"/>
            <a:ext cx="1602769" cy="384721"/>
          </a:xfrm>
          <a:prstGeom prst="rect">
            <a:avLst/>
          </a:prstGeom>
          <a:noFill/>
        </p:spPr>
        <p:txBody>
          <a:bodyPr wrap="square" rtlCol="0">
            <a:spAutoFit/>
          </a:bodyPr>
          <a:lstStyle/>
          <a:p>
            <a:pPr algn="r"/>
            <a:r>
              <a:rPr lang="en-GB" sz="1900" b="1" dirty="0" smtClean="0">
                <a:solidFill>
                  <a:srgbClr val="092861"/>
                </a:solidFill>
                <a:latin typeface="Calibri" panose="020F0502020204030204" pitchFamily="34" charset="0"/>
              </a:rPr>
              <a:t>CCL WG-MRA</a:t>
            </a:r>
            <a:endParaRPr lang="en-GB" sz="1900" b="1" dirty="0">
              <a:solidFill>
                <a:srgbClr val="092861"/>
              </a:solidFill>
              <a:latin typeface="Calibri" panose="020F0502020204030204" pitchFamily="34" charset="0"/>
            </a:endParaRPr>
          </a:p>
        </p:txBody>
      </p:sp>
    </p:spTree>
    <p:extLst>
      <p:ext uri="{BB962C8B-B14F-4D97-AF65-F5344CB8AC3E}">
        <p14:creationId xmlns:p14="http://schemas.microsoft.com/office/powerpoint/2010/main" val="190808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93615" y="260648"/>
            <a:ext cx="6798665" cy="11430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93615" y="1646536"/>
            <a:ext cx="8539992" cy="4525664"/>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E2BB2B87-743C-4B56-B8B7-F1DBF546701A}" type="slidenum">
              <a:rPr lang="en-GB" altLang="en-US"/>
              <a:pPr>
                <a:defRPr/>
              </a:pPr>
              <a:t>‹#›</a:t>
            </a:fld>
            <a:endParaRPr lang="en-GB" altLang="en-US"/>
          </a:p>
        </p:txBody>
      </p:sp>
    </p:spTree>
    <p:extLst>
      <p:ext uri="{BB962C8B-B14F-4D97-AF65-F5344CB8AC3E}">
        <p14:creationId xmlns:p14="http://schemas.microsoft.com/office/powerpoint/2010/main" val="1509379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solidFill>
                  <a:srgbClr val="080808"/>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80808"/>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03E60E51-F374-4684-962C-E181CDD4CF71}" type="slidenum">
              <a:rPr lang="en-GB" altLang="en-US"/>
              <a:pPr>
                <a:defRPr/>
              </a:pPr>
              <a:t>‹#›</a:t>
            </a:fld>
            <a:endParaRPr lang="en-GB" altLang="en-US"/>
          </a:p>
        </p:txBody>
      </p:sp>
    </p:spTree>
    <p:extLst>
      <p:ext uri="{BB962C8B-B14F-4D97-AF65-F5344CB8AC3E}">
        <p14:creationId xmlns:p14="http://schemas.microsoft.com/office/powerpoint/2010/main" val="1648522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6707088"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57400"/>
            <a:ext cx="3810000" cy="4114800"/>
          </a:xfrm>
        </p:spPr>
        <p:txBody>
          <a:bodyPr/>
          <a:lstStyle>
            <a:lvl1pPr>
              <a:defRPr sz="2800">
                <a:solidFill>
                  <a:srgbClr val="080808"/>
                </a:solidFill>
              </a:defRPr>
            </a:lvl1pPr>
            <a:lvl2pPr>
              <a:defRPr sz="2400">
                <a:solidFill>
                  <a:srgbClr val="080808"/>
                </a:solidFill>
              </a:defRPr>
            </a:lvl2pPr>
            <a:lvl3pPr>
              <a:defRPr sz="2000">
                <a:solidFill>
                  <a:srgbClr val="080808"/>
                </a:solidFill>
              </a:defRPr>
            </a:lvl3pPr>
            <a:lvl4pPr>
              <a:defRPr sz="1800">
                <a:solidFill>
                  <a:srgbClr val="080808"/>
                </a:solidFill>
              </a:defRPr>
            </a:lvl4pPr>
            <a:lvl5pPr>
              <a:defRPr sz="1800">
                <a:solidFill>
                  <a:srgbClr val="080808"/>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19600" y="2057400"/>
            <a:ext cx="3810000" cy="4114800"/>
          </a:xfrm>
        </p:spPr>
        <p:txBody>
          <a:bodyPr/>
          <a:lstStyle>
            <a:lvl1pPr>
              <a:defRPr sz="2800">
                <a:solidFill>
                  <a:srgbClr val="080808"/>
                </a:solidFill>
              </a:defRPr>
            </a:lvl1pPr>
            <a:lvl2pPr>
              <a:defRPr sz="2400">
                <a:solidFill>
                  <a:srgbClr val="080808"/>
                </a:solidFill>
              </a:defRPr>
            </a:lvl2pPr>
            <a:lvl3pPr>
              <a:defRPr sz="2000">
                <a:solidFill>
                  <a:srgbClr val="080808"/>
                </a:solidFill>
              </a:defRPr>
            </a:lvl3pPr>
            <a:lvl4pPr>
              <a:defRPr sz="1800">
                <a:solidFill>
                  <a:srgbClr val="080808"/>
                </a:solidFill>
              </a:defRPr>
            </a:lvl4pPr>
            <a:lvl5pPr>
              <a:defRPr sz="1800">
                <a:solidFill>
                  <a:srgbClr val="080808"/>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CC9E116B-7E26-462B-B423-906BD8A1F3CE}" type="slidenum">
              <a:rPr lang="en-GB" altLang="en-US"/>
              <a:pPr>
                <a:defRPr/>
              </a:pPr>
              <a:t>‹#›</a:t>
            </a:fld>
            <a:endParaRPr lang="en-GB" altLang="en-US"/>
          </a:p>
        </p:txBody>
      </p:sp>
    </p:spTree>
    <p:extLst>
      <p:ext uri="{BB962C8B-B14F-4D97-AF65-F5344CB8AC3E}">
        <p14:creationId xmlns:p14="http://schemas.microsoft.com/office/powerpoint/2010/main" val="24277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rgbClr val="080808"/>
                </a:solidFill>
              </a:defRPr>
            </a:lvl1pPr>
            <a:lvl2pPr>
              <a:defRPr sz="2000">
                <a:solidFill>
                  <a:srgbClr val="080808"/>
                </a:solidFill>
              </a:defRPr>
            </a:lvl2pPr>
            <a:lvl3pPr>
              <a:defRPr sz="1800">
                <a:solidFill>
                  <a:srgbClr val="080808"/>
                </a:solidFill>
              </a:defRPr>
            </a:lvl3pPr>
            <a:lvl4pPr>
              <a:defRPr sz="1600">
                <a:solidFill>
                  <a:srgbClr val="080808"/>
                </a:solidFill>
              </a:defRPr>
            </a:lvl4pPr>
            <a:lvl5pPr>
              <a:defRPr sz="1600">
                <a:solidFill>
                  <a:srgbClr val="080808"/>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rgbClr val="080808"/>
                </a:solidFill>
              </a:defRPr>
            </a:lvl1pPr>
            <a:lvl2pPr>
              <a:defRPr sz="2000">
                <a:solidFill>
                  <a:srgbClr val="080808"/>
                </a:solidFill>
              </a:defRPr>
            </a:lvl2pPr>
            <a:lvl3pPr>
              <a:defRPr sz="1800">
                <a:solidFill>
                  <a:srgbClr val="080808"/>
                </a:solidFill>
              </a:defRPr>
            </a:lvl3pPr>
            <a:lvl4pPr>
              <a:defRPr sz="1600">
                <a:solidFill>
                  <a:srgbClr val="080808"/>
                </a:solidFill>
              </a:defRPr>
            </a:lvl4pPr>
            <a:lvl5pPr>
              <a:defRPr sz="1600">
                <a:solidFill>
                  <a:srgbClr val="080808"/>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8" name="Rectangle 5"/>
          <p:cNvSpPr>
            <a:spLocks noGrp="1" noChangeArrowheads="1"/>
          </p:cNvSpPr>
          <p:nvPr>
            <p:ph type="ftr" sz="quarter" idx="11"/>
          </p:nvPr>
        </p:nvSpPr>
        <p:spPr/>
        <p:txBody>
          <a:bodyPr/>
          <a:lstStyle>
            <a:lvl1pPr>
              <a:defRPr/>
            </a:lvl1pPr>
          </a:lstStyle>
          <a:p>
            <a:pPr>
              <a:defRPr/>
            </a:pPr>
            <a:endParaRPr lang="en-GB"/>
          </a:p>
        </p:txBody>
      </p:sp>
      <p:sp>
        <p:nvSpPr>
          <p:cNvPr id="9" name="Rectangle 6"/>
          <p:cNvSpPr>
            <a:spLocks noGrp="1" noChangeArrowheads="1"/>
          </p:cNvSpPr>
          <p:nvPr>
            <p:ph type="sldNum" sz="quarter" idx="12"/>
          </p:nvPr>
        </p:nvSpPr>
        <p:spPr/>
        <p:txBody>
          <a:bodyPr/>
          <a:lstStyle>
            <a:lvl1pPr>
              <a:defRPr smtClean="0"/>
            </a:lvl1pPr>
          </a:lstStyle>
          <a:p>
            <a:pPr>
              <a:defRPr/>
            </a:pPr>
            <a:fld id="{B43722F4-5835-4D7A-84A4-A2EBA433B3A3}" type="slidenum">
              <a:rPr lang="en-GB" altLang="en-US"/>
              <a:pPr>
                <a:defRPr/>
              </a:pPr>
              <a:t>‹#›</a:t>
            </a:fld>
            <a:endParaRPr lang="en-GB" altLang="en-US"/>
          </a:p>
        </p:txBody>
      </p:sp>
    </p:spTree>
    <p:extLst>
      <p:ext uri="{BB962C8B-B14F-4D97-AF65-F5344CB8AC3E}">
        <p14:creationId xmlns:p14="http://schemas.microsoft.com/office/powerpoint/2010/main" val="3619858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4" name="Rectangle 5"/>
          <p:cNvSpPr>
            <a:spLocks noGrp="1" noChangeArrowheads="1"/>
          </p:cNvSpPr>
          <p:nvPr>
            <p:ph type="ftr" sz="quarter" idx="11"/>
          </p:nvPr>
        </p:nvSpPr>
        <p:spPr/>
        <p:txBody>
          <a:bodyPr/>
          <a:lstStyle>
            <a:lvl1pPr>
              <a:defRPr/>
            </a:lvl1pPr>
          </a:lstStyle>
          <a:p>
            <a:pPr>
              <a:defRPr/>
            </a:pPr>
            <a:endParaRPr lang="en-GB"/>
          </a:p>
        </p:txBody>
      </p:sp>
      <p:sp>
        <p:nvSpPr>
          <p:cNvPr id="5" name="Rectangle 6"/>
          <p:cNvSpPr>
            <a:spLocks noGrp="1" noChangeArrowheads="1"/>
          </p:cNvSpPr>
          <p:nvPr>
            <p:ph type="sldNum" sz="quarter" idx="12"/>
          </p:nvPr>
        </p:nvSpPr>
        <p:spPr/>
        <p:txBody>
          <a:bodyPr/>
          <a:lstStyle>
            <a:lvl1pPr>
              <a:defRPr smtClean="0"/>
            </a:lvl1pPr>
          </a:lstStyle>
          <a:p>
            <a:pPr>
              <a:defRPr/>
            </a:pPr>
            <a:fld id="{3D93CD89-4241-4413-B0EE-2CCD4382CCAF}" type="slidenum">
              <a:rPr lang="en-GB" altLang="en-US"/>
              <a:pPr>
                <a:defRPr/>
              </a:pPr>
              <a:t>‹#›</a:t>
            </a:fld>
            <a:endParaRPr lang="en-GB" altLang="en-US"/>
          </a:p>
        </p:txBody>
      </p:sp>
    </p:spTree>
    <p:extLst>
      <p:ext uri="{BB962C8B-B14F-4D97-AF65-F5344CB8AC3E}">
        <p14:creationId xmlns:p14="http://schemas.microsoft.com/office/powerpoint/2010/main" val="761564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0" y="6248400"/>
            <a:ext cx="1905000" cy="457200"/>
          </a:xfrm>
          <a:prstGeom prst="rect">
            <a:avLst/>
          </a:prstGeom>
        </p:spPr>
        <p:txBody>
          <a:bodyPr/>
          <a:lstStyle>
            <a:lvl1pPr>
              <a:defRPr/>
            </a:lvl1pPr>
          </a:lstStyle>
          <a:p>
            <a:pPr>
              <a:defRPr/>
            </a:pPr>
            <a:endParaRPr lang="en-GB"/>
          </a:p>
        </p:txBody>
      </p:sp>
      <p:sp>
        <p:nvSpPr>
          <p:cNvPr id="3" name="Rectangle 5"/>
          <p:cNvSpPr>
            <a:spLocks noGrp="1" noChangeArrowheads="1"/>
          </p:cNvSpPr>
          <p:nvPr>
            <p:ph type="ftr" sz="quarter" idx="11"/>
          </p:nvPr>
        </p:nvSpPr>
        <p:spPr/>
        <p:txBody>
          <a:bodyPr/>
          <a:lstStyle>
            <a:lvl1pPr>
              <a:defRPr/>
            </a:lvl1pPr>
          </a:lstStyle>
          <a:p>
            <a:pPr>
              <a:defRPr/>
            </a:pPr>
            <a:endParaRPr lang="en-GB"/>
          </a:p>
        </p:txBody>
      </p:sp>
      <p:sp>
        <p:nvSpPr>
          <p:cNvPr id="4" name="Rectangle 6"/>
          <p:cNvSpPr>
            <a:spLocks noGrp="1" noChangeArrowheads="1"/>
          </p:cNvSpPr>
          <p:nvPr>
            <p:ph type="sldNum" sz="quarter" idx="12"/>
          </p:nvPr>
        </p:nvSpPr>
        <p:spPr/>
        <p:txBody>
          <a:bodyPr/>
          <a:lstStyle>
            <a:lvl1pPr>
              <a:defRPr smtClean="0"/>
            </a:lvl1pPr>
          </a:lstStyle>
          <a:p>
            <a:pPr>
              <a:defRPr/>
            </a:pPr>
            <a:fld id="{F107454D-1911-4250-B7C4-621D7F2539F8}" type="slidenum">
              <a:rPr lang="en-GB" altLang="en-US"/>
              <a:pPr>
                <a:defRPr/>
              </a:pPr>
              <a:t>‹#›</a:t>
            </a:fld>
            <a:endParaRPr lang="en-GB" altLang="en-US"/>
          </a:p>
        </p:txBody>
      </p:sp>
    </p:spTree>
    <p:extLst>
      <p:ext uri="{BB962C8B-B14F-4D97-AF65-F5344CB8AC3E}">
        <p14:creationId xmlns:p14="http://schemas.microsoft.com/office/powerpoint/2010/main" val="131342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lvl1pPr>
          </a:lstStyle>
          <a:p>
            <a:pPr>
              <a:defRPr/>
            </a:pPr>
            <a:fld id="{6ACCBE24-23B9-43CA-B56F-94F371B9D746}" type="slidenum">
              <a:rPr lang="en-GB" altLang="en-US"/>
              <a:pPr>
                <a:defRPr/>
              </a:pPr>
              <a:t>‹#›</a:t>
            </a:fld>
            <a:endParaRPr lang="en-GB" altLang="en-US"/>
          </a:p>
        </p:txBody>
      </p:sp>
      <p:sp>
        <p:nvSpPr>
          <p:cNvPr id="1028" name="Rectangle 15"/>
          <p:cNvSpPr>
            <a:spLocks noGrp="1" noChangeArrowheads="1"/>
          </p:cNvSpPr>
          <p:nvPr>
            <p:ph type="title"/>
          </p:nvPr>
        </p:nvSpPr>
        <p:spPr bwMode="auto">
          <a:xfrm>
            <a:off x="268288" y="260350"/>
            <a:ext cx="68246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title style</a:t>
            </a:r>
            <a:endParaRPr lang="en-GB" altLang="en-US" dirty="0" smtClean="0"/>
          </a:p>
        </p:txBody>
      </p:sp>
      <p:sp>
        <p:nvSpPr>
          <p:cNvPr id="2" name="Rectangle 16"/>
          <p:cNvSpPr>
            <a:spLocks noGrp="1" noChangeArrowheads="1"/>
          </p:cNvSpPr>
          <p:nvPr>
            <p:ph type="body" idx="1"/>
          </p:nvPr>
        </p:nvSpPr>
        <p:spPr bwMode="auto">
          <a:xfrm>
            <a:off x="268288" y="1646238"/>
            <a:ext cx="8551862"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0"/>
            <a:r>
              <a:rPr lang="en-GB" altLang="en-US" smtClean="0"/>
              <a:t>Second level</a:t>
            </a:r>
          </a:p>
          <a:p>
            <a:pPr lvl="0"/>
            <a:r>
              <a:rPr lang="en-GB" altLang="en-US" smtClean="0"/>
              <a:t>Third level</a:t>
            </a:r>
          </a:p>
          <a:p>
            <a:pPr lvl="0"/>
            <a:r>
              <a:rPr lang="en-GB" altLang="en-US" smtClean="0"/>
              <a:t>Fourth level</a:t>
            </a:r>
          </a:p>
          <a:p>
            <a:pPr lvl="0"/>
            <a:r>
              <a:rPr lang="en-GB" altLang="en-US" smtClean="0"/>
              <a:t>	- bullet point one</a:t>
            </a:r>
          </a:p>
        </p:txBody>
      </p:sp>
      <p:sp>
        <p:nvSpPr>
          <p:cNvPr id="1032" name="hc"/>
          <p:cNvSpPr txBox="1">
            <a:spLocks noChangeArrowheads="1"/>
          </p:cNvSpPr>
          <p:nvPr/>
        </p:nvSpPr>
        <p:spPr bwMode="auto">
          <a:xfrm>
            <a:off x="0" y="0"/>
            <a:ext cx="9144000" cy="246063"/>
          </a:xfrm>
          <a:prstGeom prst="rect">
            <a:avLst/>
          </a:prstGeom>
          <a:noFill/>
          <a:ln>
            <a:noFill/>
          </a:ln>
          <a:effectLst>
            <a:prstShdw prst="shdw17" dist="17961" dir="2700000">
              <a:schemeClr val="accent1">
                <a:gamma/>
                <a:shade val="60000"/>
                <a:invGamma/>
              </a:schemeClr>
            </a:prstShdw>
          </a:effectLst>
          <a:extLst/>
        </p:spPr>
        <p:txBody>
          <a:bodyPr>
            <a:spAutoFit/>
          </a:bodyPr>
          <a:lstStyle/>
          <a:p>
            <a:pPr algn="ctr">
              <a:defRPr/>
            </a:pPr>
            <a:endParaRPr kumimoji="0" lang="en-US" sz="1000" b="0" i="0" u="none" baseline="0">
              <a:solidFill>
                <a:srgbClr val="7F7F7F"/>
              </a:solidFill>
              <a:latin typeface="Arial" panose="020B0604020202020204" pitchFamily="34" charset="0"/>
            </a:endParaRPr>
          </a:p>
        </p:txBody>
      </p:sp>
      <p:sp>
        <p:nvSpPr>
          <p:cNvPr id="1033" name="fc"/>
          <p:cNvSpPr txBox="1">
            <a:spLocks noChangeArrowheads="1"/>
          </p:cNvSpPr>
          <p:nvPr/>
        </p:nvSpPr>
        <p:spPr bwMode="auto">
          <a:xfrm>
            <a:off x="0" y="6491288"/>
            <a:ext cx="9144000" cy="244475"/>
          </a:xfrm>
          <a:prstGeom prst="rect">
            <a:avLst/>
          </a:prstGeom>
          <a:noFill/>
          <a:ln>
            <a:noFill/>
          </a:ln>
          <a:effectLst>
            <a:prstShdw prst="shdw17" dist="17961" dir="2700000">
              <a:schemeClr val="accent1">
                <a:gamma/>
                <a:shade val="60000"/>
                <a:invGamma/>
              </a:schemeClr>
            </a:prstShdw>
          </a:effectLst>
          <a:extLst/>
        </p:spPr>
        <p:txBody>
          <a:bodyPr>
            <a:spAutoFit/>
          </a:bodyPr>
          <a:lstStyle/>
          <a:p>
            <a:pPr algn="ctr">
              <a:defRPr/>
            </a:pPr>
            <a:endParaRPr kumimoji="0" lang="en-GB" sz="1000" b="0" i="0" u="none" baseline="0">
              <a:solidFill>
                <a:srgbClr val="7F7F7F"/>
              </a:solidFill>
              <a:latin typeface="Arial" panose="020B0604020202020204" pitchFamily="34" charset="0"/>
            </a:endParaRPr>
          </a:p>
        </p:txBody>
      </p:sp>
      <p:sp>
        <p:nvSpPr>
          <p:cNvPr id="10" name="hc"/>
          <p:cNvSpPr txBox="1">
            <a:spLocks noChangeArrowheads="1"/>
          </p:cNvSpPr>
          <p:nvPr userDrawn="1"/>
        </p:nvSpPr>
        <p:spPr bwMode="auto">
          <a:xfrm>
            <a:off x="0" y="0"/>
            <a:ext cx="9144000" cy="24606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charset="0"/>
                <a:ea typeface="ヒラギノ角ゴ Pro W3" pitchFamily="28" charset="-128"/>
              </a:defRPr>
            </a:lvl1pPr>
            <a:lvl2pPr marL="742950" indent="-285750">
              <a:defRPr sz="2400">
                <a:solidFill>
                  <a:schemeClr val="tx1"/>
                </a:solidFill>
                <a:latin typeface="Arial" charset="0"/>
                <a:ea typeface="ヒラギノ角ゴ Pro W3" pitchFamily="28" charset="-128"/>
              </a:defRPr>
            </a:lvl2pPr>
            <a:lvl3pPr marL="1143000" indent="-228600">
              <a:defRPr sz="2400">
                <a:solidFill>
                  <a:schemeClr val="tx1"/>
                </a:solidFill>
                <a:latin typeface="Arial" charset="0"/>
                <a:ea typeface="ヒラギノ角ゴ Pro W3" pitchFamily="28" charset="-128"/>
              </a:defRPr>
            </a:lvl3pPr>
            <a:lvl4pPr marL="1600200" indent="-228600">
              <a:defRPr sz="2400">
                <a:solidFill>
                  <a:schemeClr val="tx1"/>
                </a:solidFill>
                <a:latin typeface="Arial" charset="0"/>
                <a:ea typeface="ヒラギノ角ゴ Pro W3" pitchFamily="28" charset="-128"/>
              </a:defRPr>
            </a:lvl4pPr>
            <a:lvl5pPr marL="2057400" indent="-228600">
              <a:defRPr sz="2400">
                <a:solidFill>
                  <a:schemeClr val="tx1"/>
                </a:solidFill>
                <a:latin typeface="Arial" charset="0"/>
                <a:ea typeface="ヒラギノ角ゴ Pro W3" pitchFamily="28"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28"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28"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28"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28" charset="-128"/>
              </a:defRPr>
            </a:lvl9pPr>
          </a:lstStyle>
          <a:p>
            <a:pPr algn="ctr">
              <a:defRPr/>
            </a:pPr>
            <a:endParaRPr lang="en-GB" altLang="en-US" sz="1000" smtClean="0">
              <a:solidFill>
                <a:srgbClr val="7F7F7F"/>
              </a:solidFill>
              <a:latin typeface="Arial" panose="020B0604020202020204" pitchFamily="34" charset="0"/>
            </a:endParaRPr>
          </a:p>
        </p:txBody>
      </p:sp>
      <p:sp>
        <p:nvSpPr>
          <p:cNvPr id="11" name="fc"/>
          <p:cNvSpPr txBox="1">
            <a:spLocks noChangeArrowheads="1"/>
          </p:cNvSpPr>
          <p:nvPr userDrawn="1"/>
        </p:nvSpPr>
        <p:spPr bwMode="auto">
          <a:xfrm>
            <a:off x="0" y="6491288"/>
            <a:ext cx="9144000" cy="24606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charset="0"/>
                <a:ea typeface="ヒラギノ角ゴ Pro W3" pitchFamily="28" charset="-128"/>
              </a:defRPr>
            </a:lvl1pPr>
            <a:lvl2pPr marL="742950" indent="-285750">
              <a:defRPr sz="2400">
                <a:solidFill>
                  <a:schemeClr val="tx1"/>
                </a:solidFill>
                <a:latin typeface="Arial" charset="0"/>
                <a:ea typeface="ヒラギノ角ゴ Pro W3" pitchFamily="28" charset="-128"/>
              </a:defRPr>
            </a:lvl2pPr>
            <a:lvl3pPr marL="1143000" indent="-228600">
              <a:defRPr sz="2400">
                <a:solidFill>
                  <a:schemeClr val="tx1"/>
                </a:solidFill>
                <a:latin typeface="Arial" charset="0"/>
                <a:ea typeface="ヒラギノ角ゴ Pro W3" pitchFamily="28" charset="-128"/>
              </a:defRPr>
            </a:lvl3pPr>
            <a:lvl4pPr marL="1600200" indent="-228600">
              <a:defRPr sz="2400">
                <a:solidFill>
                  <a:schemeClr val="tx1"/>
                </a:solidFill>
                <a:latin typeface="Arial" charset="0"/>
                <a:ea typeface="ヒラギノ角ゴ Pro W3" pitchFamily="28" charset="-128"/>
              </a:defRPr>
            </a:lvl4pPr>
            <a:lvl5pPr marL="2057400" indent="-228600">
              <a:defRPr sz="2400">
                <a:solidFill>
                  <a:schemeClr val="tx1"/>
                </a:solidFill>
                <a:latin typeface="Arial" charset="0"/>
                <a:ea typeface="ヒラギノ角ゴ Pro W3" pitchFamily="28"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28"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28"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28"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28" charset="-128"/>
              </a:defRPr>
            </a:lvl9pPr>
          </a:lstStyle>
          <a:p>
            <a:pPr algn="ctr">
              <a:defRPr/>
            </a:pPr>
            <a:endParaRPr lang="en-GB" altLang="en-US" sz="1000" smtClean="0">
              <a:solidFill>
                <a:srgbClr val="7F7F7F"/>
              </a:solidFill>
              <a:latin typeface="Arial" panose="020B0604020202020204" pitchFamily="34" charset="0"/>
            </a:endParaRPr>
          </a:p>
        </p:txBody>
      </p:sp>
      <p:pic>
        <p:nvPicPr>
          <p:cNvPr id="2050" name="Picture 2" descr="http://www.bipm.org/utils/common/img/logoBIPM-RB.jpg"/>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7620000" y="0"/>
            <a:ext cx="1524000" cy="762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userDrawn="1"/>
        </p:nvSpPr>
        <p:spPr>
          <a:xfrm>
            <a:off x="7541231" y="793414"/>
            <a:ext cx="1602769" cy="384721"/>
          </a:xfrm>
          <a:prstGeom prst="rect">
            <a:avLst/>
          </a:prstGeom>
          <a:noFill/>
        </p:spPr>
        <p:txBody>
          <a:bodyPr wrap="square" rtlCol="0">
            <a:spAutoFit/>
          </a:bodyPr>
          <a:lstStyle/>
          <a:p>
            <a:pPr algn="r"/>
            <a:r>
              <a:rPr lang="en-GB" sz="1900" b="1" dirty="0" smtClean="0">
                <a:solidFill>
                  <a:srgbClr val="092861"/>
                </a:solidFill>
                <a:latin typeface="Calibri" panose="020F0502020204030204" pitchFamily="34" charset="0"/>
              </a:rPr>
              <a:t>CCL WG-MRA</a:t>
            </a:r>
            <a:endParaRPr lang="en-GB" sz="1900" b="1" dirty="0">
              <a:solidFill>
                <a:srgbClr val="092861"/>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4081" r:id="rId1"/>
    <p:sldLayoutId id="2147484082" r:id="rId2"/>
    <p:sldLayoutId id="2147484096"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 id="2147484092" r:id="rId13"/>
    <p:sldLayoutId id="2147484093" r:id="rId14"/>
    <p:sldLayoutId id="2147484094" r:id="rId15"/>
    <p:sldLayoutId id="2147484095" r:id="rId16"/>
  </p:sldLayoutIdLst>
  <p:timing>
    <p:tnLst>
      <p:par>
        <p:cTn id="1" dur="indefinite" restart="never" nodeType="tmRoot"/>
      </p:par>
    </p:tnLst>
  </p:timing>
  <p:txStyles>
    <p:titleStyle>
      <a:lvl1pPr algn="l" rtl="0" eaLnBrk="1" fontAlgn="base" hangingPunct="1">
        <a:spcBef>
          <a:spcPct val="0"/>
        </a:spcBef>
        <a:spcAft>
          <a:spcPct val="0"/>
        </a:spcAft>
        <a:defRPr sz="3200" b="1">
          <a:solidFill>
            <a:srgbClr val="113B6E"/>
          </a:solidFill>
          <a:latin typeface="+mj-lt"/>
          <a:ea typeface="+mj-ea"/>
          <a:cs typeface="+mj-cs"/>
        </a:defRPr>
      </a:lvl1pPr>
      <a:lvl2pPr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2pPr>
      <a:lvl3pPr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3pPr>
      <a:lvl4pPr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4pPr>
      <a:lvl5pPr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5pPr>
      <a:lvl6pPr marL="457200"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6pPr>
      <a:lvl7pPr marL="914400"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7pPr>
      <a:lvl8pPr marL="1371600"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8pPr>
      <a:lvl9pPr marL="1828800" algn="l" rtl="0" eaLnBrk="1" fontAlgn="base" hangingPunct="1">
        <a:spcBef>
          <a:spcPct val="0"/>
        </a:spcBef>
        <a:spcAft>
          <a:spcPct val="0"/>
        </a:spcAft>
        <a:defRPr sz="3200" b="1">
          <a:solidFill>
            <a:srgbClr val="003399"/>
          </a:solidFill>
          <a:latin typeface="Arial" pitchFamily="34" charset="0"/>
          <a:ea typeface="ヒラギノ角ゴ Pro W3" pitchFamily="28" charset="-128"/>
        </a:defRPr>
      </a:lvl9pPr>
    </p:titleStyle>
    <p:bodyStyle>
      <a:lvl1pPr marL="342900" indent="-342900" algn="l" rtl="0" eaLnBrk="1" fontAlgn="base" hangingPunct="1">
        <a:spcBef>
          <a:spcPct val="20000"/>
        </a:spcBef>
        <a:spcAft>
          <a:spcPct val="0"/>
        </a:spcAft>
        <a:buClr>
          <a:srgbClr val="003399"/>
        </a:buClr>
        <a:buFont typeface="Wingdings" panose="05000000000000000000" pitchFamily="2" charset="2"/>
        <a:buChar char="§"/>
        <a:defRPr sz="2400">
          <a:solidFill>
            <a:srgbClr val="080808"/>
          </a:solidFill>
          <a:latin typeface="+mn-lt"/>
          <a:ea typeface="+mn-ea"/>
          <a:cs typeface="+mn-cs"/>
        </a:defRPr>
      </a:lvl1pPr>
      <a:lvl2pPr marL="742950" indent="-285750" algn="l" rtl="0" eaLnBrk="1" fontAlgn="base" hangingPunct="1">
        <a:spcBef>
          <a:spcPct val="20000"/>
        </a:spcBef>
        <a:spcAft>
          <a:spcPct val="0"/>
        </a:spcAft>
        <a:buClr>
          <a:srgbClr val="0099CC"/>
        </a:buClr>
        <a:buFont typeface="Wingdings" panose="05000000000000000000" pitchFamily="2" charset="2"/>
        <a:defRPr sz="2400">
          <a:solidFill>
            <a:schemeClr val="tx1"/>
          </a:solidFill>
          <a:latin typeface="+mn-lt"/>
          <a:ea typeface="+mn-ea"/>
        </a:defRPr>
      </a:lvl2pPr>
      <a:lvl3pPr marL="1143000" indent="-228600" algn="l" rtl="0" eaLnBrk="1" fontAlgn="base" hangingPunct="1">
        <a:spcBef>
          <a:spcPct val="20000"/>
        </a:spcBef>
        <a:spcAft>
          <a:spcPct val="0"/>
        </a:spcAft>
        <a:buClr>
          <a:srgbClr val="0099CC"/>
        </a:buClr>
        <a:buFont typeface="Wingdings" panose="05000000000000000000" pitchFamily="2" charset="2"/>
        <a:defRPr sz="2400">
          <a:solidFill>
            <a:schemeClr val="tx1"/>
          </a:solidFill>
          <a:latin typeface="+mn-lt"/>
          <a:ea typeface="+mn-ea"/>
        </a:defRPr>
      </a:lvl3pPr>
      <a:lvl4pPr marL="1600200" indent="-228600" algn="l" rtl="0" eaLnBrk="1" fontAlgn="base" hangingPunct="1">
        <a:spcBef>
          <a:spcPct val="20000"/>
        </a:spcBef>
        <a:spcAft>
          <a:spcPct val="0"/>
        </a:spcAft>
        <a:buClr>
          <a:srgbClr val="0099CC"/>
        </a:buClr>
        <a:buFont typeface="Wingdings" panose="05000000000000000000" pitchFamily="2" charset="2"/>
        <a:defRPr sz="2400">
          <a:solidFill>
            <a:schemeClr val="tx1"/>
          </a:solidFill>
          <a:latin typeface="+mn-lt"/>
          <a:ea typeface="+mn-ea"/>
        </a:defRPr>
      </a:lvl4pPr>
      <a:lvl5pPr marL="2057400" indent="-228600" algn="l" rtl="0" eaLnBrk="1" fontAlgn="base" hangingPunct="1">
        <a:spcBef>
          <a:spcPct val="20000"/>
        </a:spcBef>
        <a:spcAft>
          <a:spcPct val="0"/>
        </a:spcAft>
        <a:buClr>
          <a:srgbClr val="0099CC"/>
        </a:buClr>
        <a:buFont typeface="Wingdings" panose="05000000000000000000" pitchFamily="2" charset="2"/>
        <a:defRPr sz="2400">
          <a:solidFill>
            <a:schemeClr val="tx1"/>
          </a:solidFill>
          <a:latin typeface="+mn-lt"/>
          <a:ea typeface="+mn-ea"/>
        </a:defRPr>
      </a:lvl5pPr>
      <a:lvl6pPr marL="2514600" indent="-228600" algn="l" rtl="0" eaLnBrk="1" fontAlgn="base" hangingPunct="1">
        <a:spcBef>
          <a:spcPct val="20000"/>
        </a:spcBef>
        <a:spcAft>
          <a:spcPct val="0"/>
        </a:spcAft>
        <a:buClr>
          <a:srgbClr val="0099CC"/>
        </a:buClr>
        <a:buFont typeface="Wingdings" pitchFamily="2" charset="2"/>
        <a:defRPr sz="2400">
          <a:solidFill>
            <a:schemeClr val="tx1"/>
          </a:solidFill>
          <a:latin typeface="+mn-lt"/>
          <a:ea typeface="+mn-ea"/>
        </a:defRPr>
      </a:lvl6pPr>
      <a:lvl7pPr marL="2971800" indent="-228600" algn="l" rtl="0" eaLnBrk="1" fontAlgn="base" hangingPunct="1">
        <a:spcBef>
          <a:spcPct val="20000"/>
        </a:spcBef>
        <a:spcAft>
          <a:spcPct val="0"/>
        </a:spcAft>
        <a:buClr>
          <a:srgbClr val="0099CC"/>
        </a:buClr>
        <a:buFont typeface="Wingdings" pitchFamily="2" charset="2"/>
        <a:defRPr sz="2400">
          <a:solidFill>
            <a:schemeClr val="tx1"/>
          </a:solidFill>
          <a:latin typeface="+mn-lt"/>
          <a:ea typeface="+mn-ea"/>
        </a:defRPr>
      </a:lvl7pPr>
      <a:lvl8pPr marL="3429000" indent="-228600" algn="l" rtl="0" eaLnBrk="1" fontAlgn="base" hangingPunct="1">
        <a:spcBef>
          <a:spcPct val="20000"/>
        </a:spcBef>
        <a:spcAft>
          <a:spcPct val="0"/>
        </a:spcAft>
        <a:buClr>
          <a:srgbClr val="0099CC"/>
        </a:buClr>
        <a:buFont typeface="Wingdings" pitchFamily="2" charset="2"/>
        <a:defRPr sz="2400">
          <a:solidFill>
            <a:schemeClr val="tx1"/>
          </a:solidFill>
          <a:latin typeface="+mn-lt"/>
          <a:ea typeface="+mn-ea"/>
        </a:defRPr>
      </a:lvl8pPr>
      <a:lvl9pPr marL="3886200" indent="-228600" algn="l" rtl="0" eaLnBrk="1" fontAlgn="base" hangingPunct="1">
        <a:spcBef>
          <a:spcPct val="20000"/>
        </a:spcBef>
        <a:spcAft>
          <a:spcPct val="0"/>
        </a:spcAft>
        <a:buClr>
          <a:srgbClr val="0099CC"/>
        </a:buClr>
        <a:buFont typeface="Wingdings" pitchFamily="2" charset="2"/>
        <a:defRPr sz="2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102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003399"/>
              </a:buClr>
              <a:buFont typeface="Wingdings" panose="05000000000000000000" pitchFamily="2" charset="2"/>
              <a:buChar char="§"/>
              <a:defRPr sz="2400">
                <a:solidFill>
                  <a:srgbClr val="003399"/>
                </a:solidFill>
                <a:latin typeface="Arial" panose="020B0604020202020204" pitchFamily="34" charset="0"/>
              </a:defRPr>
            </a:lvl1pPr>
            <a:lvl2pPr marL="742950" indent="-285750">
              <a:spcBef>
                <a:spcPct val="20000"/>
              </a:spcBef>
              <a:buClr>
                <a:srgbClr val="0099CC"/>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rgbClr val="0099CC"/>
              </a:buClr>
              <a:buFont typeface="Wingdings" panose="05000000000000000000" pitchFamily="2" charset="2"/>
              <a:defRPr sz="2400">
                <a:solidFill>
                  <a:schemeClr val="tx1"/>
                </a:solidFill>
                <a:latin typeface="Arial" panose="020B0604020202020204" pitchFamily="34" charset="0"/>
              </a:defRPr>
            </a:lvl3pPr>
            <a:lvl4pPr marL="1600200" indent="-228600">
              <a:spcBef>
                <a:spcPct val="20000"/>
              </a:spcBef>
              <a:buClr>
                <a:srgbClr val="0099CC"/>
              </a:buClr>
              <a:buFont typeface="Wingdings" panose="05000000000000000000" pitchFamily="2" charset="2"/>
              <a:defRPr sz="2400">
                <a:solidFill>
                  <a:schemeClr val="tx1"/>
                </a:solidFill>
                <a:latin typeface="Arial" panose="020B0604020202020204" pitchFamily="34" charset="0"/>
              </a:defRPr>
            </a:lvl4pPr>
            <a:lvl5pPr marL="2057400" indent="-228600">
              <a:spcBef>
                <a:spcPct val="20000"/>
              </a:spcBef>
              <a:buClr>
                <a:srgbClr val="0099CC"/>
              </a:buClr>
              <a:buFont typeface="Wingdings" panose="05000000000000000000" pitchFamily="2" charset="2"/>
              <a:defRPr sz="2400">
                <a:solidFill>
                  <a:schemeClr val="tx1"/>
                </a:solidFill>
                <a:latin typeface="Arial" panose="020B0604020202020204" pitchFamily="34" charset="0"/>
              </a:defRPr>
            </a:lvl5pPr>
            <a:lvl6pPr marL="2514600" indent="-228600" fontAlgn="base">
              <a:spcBef>
                <a:spcPct val="20000"/>
              </a:spcBef>
              <a:spcAft>
                <a:spcPct val="0"/>
              </a:spcAft>
              <a:buClr>
                <a:srgbClr val="0099CC"/>
              </a:buClr>
              <a:buFont typeface="Wingdings" panose="05000000000000000000" pitchFamily="2" charset="2"/>
              <a:defRPr sz="2400">
                <a:solidFill>
                  <a:schemeClr val="tx1"/>
                </a:solidFill>
                <a:latin typeface="Arial" panose="020B0604020202020204" pitchFamily="34" charset="0"/>
              </a:defRPr>
            </a:lvl6pPr>
            <a:lvl7pPr marL="2971800" indent="-228600" fontAlgn="base">
              <a:spcBef>
                <a:spcPct val="20000"/>
              </a:spcBef>
              <a:spcAft>
                <a:spcPct val="0"/>
              </a:spcAft>
              <a:buClr>
                <a:srgbClr val="0099CC"/>
              </a:buClr>
              <a:buFont typeface="Wingdings" panose="05000000000000000000" pitchFamily="2" charset="2"/>
              <a:defRPr sz="2400">
                <a:solidFill>
                  <a:schemeClr val="tx1"/>
                </a:solidFill>
                <a:latin typeface="Arial" panose="020B0604020202020204" pitchFamily="34" charset="0"/>
              </a:defRPr>
            </a:lvl7pPr>
            <a:lvl8pPr marL="3429000" indent="-228600" fontAlgn="base">
              <a:spcBef>
                <a:spcPct val="20000"/>
              </a:spcBef>
              <a:spcAft>
                <a:spcPct val="0"/>
              </a:spcAft>
              <a:buClr>
                <a:srgbClr val="0099CC"/>
              </a:buClr>
              <a:buFont typeface="Wingdings" panose="05000000000000000000" pitchFamily="2" charset="2"/>
              <a:defRPr sz="2400">
                <a:solidFill>
                  <a:schemeClr val="tx1"/>
                </a:solidFill>
                <a:latin typeface="Arial" panose="020B0604020202020204" pitchFamily="34" charset="0"/>
              </a:defRPr>
            </a:lvl8pPr>
            <a:lvl9pPr marL="3886200" indent="-228600" fontAlgn="base">
              <a:spcBef>
                <a:spcPct val="20000"/>
              </a:spcBef>
              <a:spcAft>
                <a:spcPct val="0"/>
              </a:spcAft>
              <a:buClr>
                <a:srgbClr val="0099CC"/>
              </a:buClr>
              <a:buFont typeface="Wingdings" panose="05000000000000000000" pitchFamily="2" charset="2"/>
              <a:defRPr sz="2400">
                <a:solidFill>
                  <a:schemeClr val="tx1"/>
                </a:solidFill>
                <a:latin typeface="Arial" panose="020B0604020202020204" pitchFamily="34" charset="0"/>
              </a:defRPr>
            </a:lvl9pPr>
          </a:lstStyle>
          <a:p>
            <a:pPr>
              <a:spcBef>
                <a:spcPct val="0"/>
              </a:spcBef>
              <a:buClrTx/>
              <a:buFontTx/>
              <a:buNone/>
            </a:pPr>
            <a:endParaRPr lang="en-GB" altLang="en-US">
              <a:solidFill>
                <a:schemeClr val="tx1"/>
              </a:solidFill>
            </a:endParaRPr>
          </a:p>
        </p:txBody>
      </p:sp>
      <p:sp>
        <p:nvSpPr>
          <p:cNvPr id="19460" name="Rectangle 1029"/>
          <p:cNvSpPr>
            <a:spLocks noGrp="1" noChangeArrowheads="1"/>
          </p:cNvSpPr>
          <p:nvPr>
            <p:ph type="ctrTitle"/>
          </p:nvPr>
        </p:nvSpPr>
        <p:spPr>
          <a:xfrm>
            <a:off x="-76200" y="2065112"/>
            <a:ext cx="7119257" cy="1244146"/>
          </a:xfrm>
          <a:noFill/>
        </p:spPr>
        <p:txBody>
          <a:bodyPr/>
          <a:lstStyle/>
          <a:p>
            <a:pPr algn="ctr"/>
            <a:r>
              <a:rPr lang="en-GB" altLang="en-US" dirty="0" smtClean="0">
                <a:ea typeface="ＭＳ Ｐゴシック" panose="020B0600070205080204" pitchFamily="34" charset="-128"/>
              </a:rPr>
              <a:t>CCL President report to the 2016 meeting of the CCU</a:t>
            </a:r>
            <a:br>
              <a:rPr lang="en-GB" altLang="en-US" dirty="0" smtClean="0">
                <a:ea typeface="ＭＳ Ｐゴシック" panose="020B0600070205080204" pitchFamily="34" charset="-128"/>
              </a:rPr>
            </a:br>
            <a:r>
              <a:rPr lang="en-GB" altLang="en-US" dirty="0">
                <a:ea typeface="ＭＳ Ｐゴシック" panose="020B0600070205080204" pitchFamily="34" charset="-128"/>
              </a:rPr>
              <a:t/>
            </a:r>
            <a:br>
              <a:rPr lang="en-GB" altLang="en-US" dirty="0">
                <a:ea typeface="ＭＳ Ｐゴシック" panose="020B0600070205080204" pitchFamily="34" charset="-128"/>
              </a:rPr>
            </a:br>
            <a:endParaRPr lang="en-GB" altLang="en-US" sz="1800" dirty="0" smtClean="0">
              <a:ea typeface="ＭＳ Ｐゴシック" panose="020B0600070205080204" pitchFamily="34" charset="-128"/>
            </a:endParaRPr>
          </a:p>
        </p:txBody>
      </p:sp>
      <p:sp>
        <p:nvSpPr>
          <p:cNvPr id="19461" name="Subtitle 1"/>
          <p:cNvSpPr>
            <a:spLocks noGrp="1"/>
          </p:cNvSpPr>
          <p:nvPr>
            <p:ph type="subTitle" idx="1"/>
          </p:nvPr>
        </p:nvSpPr>
        <p:spPr>
          <a:xfrm>
            <a:off x="0" y="6166861"/>
            <a:ext cx="9143999" cy="428625"/>
          </a:xfrm>
        </p:spPr>
        <p:txBody>
          <a:bodyPr/>
          <a:lstStyle/>
          <a:p>
            <a:pPr>
              <a:tabLst>
                <a:tab pos="8969375" algn="r"/>
              </a:tabLst>
            </a:pPr>
            <a:r>
              <a:rPr lang="en-GB" altLang="en-US" dirty="0" smtClean="0">
                <a:solidFill>
                  <a:srgbClr val="080808"/>
                </a:solidFill>
                <a:ea typeface="ＭＳ Ｐゴシック" panose="020B0600070205080204" pitchFamily="34" charset="-128"/>
              </a:rPr>
              <a:t>BIPM, </a:t>
            </a:r>
            <a:r>
              <a:rPr lang="en-GB" altLang="en-US" dirty="0" err="1" smtClean="0">
                <a:solidFill>
                  <a:srgbClr val="080808"/>
                </a:solidFill>
                <a:ea typeface="ＭＳ Ｐゴシック" panose="020B0600070205080204" pitchFamily="34" charset="-128"/>
              </a:rPr>
              <a:t>Sèvres</a:t>
            </a:r>
            <a:r>
              <a:rPr lang="en-GB" altLang="en-US" dirty="0" smtClean="0">
                <a:solidFill>
                  <a:srgbClr val="080808"/>
                </a:solidFill>
                <a:ea typeface="ＭＳ Ｐゴシック" panose="020B0600070205080204" pitchFamily="34" charset="-128"/>
              </a:rPr>
              <a:t>	15-16 June 2016</a:t>
            </a:r>
            <a:endParaRPr lang="en-GB" altLang="en-US" dirty="0" smtClean="0">
              <a:solidFill>
                <a:srgbClr val="080808"/>
              </a:solidFill>
            </a:endParaRPr>
          </a:p>
        </p:txBody>
      </p:sp>
      <p:sp>
        <p:nvSpPr>
          <p:cNvPr id="2" name="Rectangle 1"/>
          <p:cNvSpPr/>
          <p:nvPr/>
        </p:nvSpPr>
        <p:spPr>
          <a:xfrm>
            <a:off x="-31029" y="4093458"/>
            <a:ext cx="7119257" cy="830997"/>
          </a:xfrm>
          <a:prstGeom prst="rect">
            <a:avLst/>
          </a:prstGeom>
        </p:spPr>
        <p:txBody>
          <a:bodyPr wrap="square">
            <a:spAutoFit/>
          </a:bodyPr>
          <a:lstStyle/>
          <a:p>
            <a:r>
              <a:rPr lang="en-GB" altLang="en-US" sz="1600" dirty="0">
                <a:solidFill>
                  <a:schemeClr val="bg1"/>
                </a:solidFill>
                <a:ea typeface="ＭＳ Ｐゴシック" panose="020B0600070205080204" pitchFamily="34" charset="-128"/>
              </a:rPr>
              <a:t/>
            </a:r>
            <a:br>
              <a:rPr lang="en-GB" altLang="en-US" sz="1600" dirty="0">
                <a:solidFill>
                  <a:schemeClr val="bg1"/>
                </a:solidFill>
                <a:ea typeface="ＭＳ Ｐゴシック" panose="020B0600070205080204" pitchFamily="34" charset="-128"/>
              </a:rPr>
            </a:br>
            <a:r>
              <a:rPr lang="en-GB" altLang="en-US" sz="1600" dirty="0">
                <a:solidFill>
                  <a:schemeClr val="bg1"/>
                </a:solidFill>
                <a:ea typeface="ＭＳ Ｐゴシック" panose="020B0600070205080204" pitchFamily="34" charset="-128"/>
              </a:rPr>
              <a:t>Prepared on behalf of CCL President by Andrew Lewis, chair CCL WG-MRA</a:t>
            </a:r>
            <a:br>
              <a:rPr lang="en-GB" altLang="en-US" sz="1600" dirty="0">
                <a:solidFill>
                  <a:schemeClr val="bg1"/>
                </a:solidFill>
                <a:ea typeface="ＭＳ Ｐゴシック" panose="020B0600070205080204" pitchFamily="34" charset="-128"/>
              </a:rPr>
            </a:br>
            <a:r>
              <a:rPr lang="en-GB" altLang="en-US" sz="1600" dirty="0">
                <a:solidFill>
                  <a:schemeClr val="bg1"/>
                </a:solidFill>
                <a:ea typeface="ＭＳ Ｐゴシック" panose="020B0600070205080204" pitchFamily="34" charset="-128"/>
              </a:rPr>
              <a:t>Presenter: Emilio Prieto, </a:t>
            </a:r>
            <a:r>
              <a:rPr lang="en-GB" altLang="en-US" sz="1600" dirty="0" smtClean="0">
                <a:solidFill>
                  <a:schemeClr val="bg1"/>
                </a:solidFill>
                <a:ea typeface="ＭＳ Ｐゴシック" panose="020B0600070205080204" pitchFamily="34" charset="-128"/>
              </a:rPr>
              <a:t>CEM (member CCL WG-MRA)</a:t>
            </a:r>
            <a:endParaRPr lang="en-GB" sz="1600" dirty="0">
              <a:solidFill>
                <a:schemeClr val="bg1"/>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1872342"/>
            <a:ext cx="2209800" cy="3766458"/>
          </a:xfrm>
          <a:prstGeom prst="rect">
            <a:avLst/>
          </a:prstGeom>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615" y="260648"/>
            <a:ext cx="6798665" cy="626858"/>
          </a:xfrm>
        </p:spPr>
        <p:txBody>
          <a:bodyPr/>
          <a:lstStyle/>
          <a:p>
            <a:r>
              <a:rPr lang="en-GB" dirty="0" smtClean="0"/>
              <a:t>Subject of report</a:t>
            </a:r>
            <a:endParaRPr lang="en-GB" dirty="0"/>
          </a:p>
        </p:txBody>
      </p:sp>
      <p:sp>
        <p:nvSpPr>
          <p:cNvPr id="3" name="Content Placeholder 2"/>
          <p:cNvSpPr>
            <a:spLocks noGrp="1"/>
          </p:cNvSpPr>
          <p:nvPr>
            <p:ph idx="1"/>
          </p:nvPr>
        </p:nvSpPr>
        <p:spPr>
          <a:xfrm>
            <a:off x="293614" y="1075765"/>
            <a:ext cx="7232601" cy="5607423"/>
          </a:xfrm>
        </p:spPr>
        <p:txBody>
          <a:bodyPr/>
          <a:lstStyle/>
          <a:p>
            <a:pPr marL="0" indent="0">
              <a:buNone/>
            </a:pPr>
            <a:r>
              <a:rPr lang="en-GB" i="1" dirty="0" smtClean="0"/>
              <a:t>“…actions </a:t>
            </a:r>
            <a:r>
              <a:rPr lang="en-GB" i="1" dirty="0"/>
              <a:t>taken since the 20</a:t>
            </a:r>
            <a:r>
              <a:rPr lang="en-GB" i="1" baseline="30000" dirty="0"/>
              <a:t>th</a:t>
            </a:r>
            <a:r>
              <a:rPr lang="en-GB" i="1" dirty="0"/>
              <a:t> meeting of the CCU relevant to the adoption of the revised </a:t>
            </a:r>
            <a:r>
              <a:rPr lang="en-GB" i="1" dirty="0" smtClean="0"/>
              <a:t>SI”</a:t>
            </a:r>
          </a:p>
          <a:p>
            <a:pPr marL="0" indent="0">
              <a:buNone/>
            </a:pPr>
            <a:endParaRPr lang="en-GB" dirty="0" smtClean="0"/>
          </a:p>
          <a:p>
            <a:pPr marL="0" indent="0">
              <a:buNone/>
            </a:pPr>
            <a:r>
              <a:rPr lang="en-GB" b="1" dirty="0" smtClean="0"/>
              <a:t>Contents </a:t>
            </a:r>
          </a:p>
          <a:p>
            <a:pPr marL="0" indent="0">
              <a:buNone/>
            </a:pPr>
            <a:endParaRPr lang="en-GB" b="1" dirty="0" smtClean="0"/>
          </a:p>
          <a:p>
            <a:pPr marL="0" indent="0">
              <a:buNone/>
            </a:pPr>
            <a:r>
              <a:rPr lang="en-GB" sz="2000" b="1" dirty="0" smtClean="0"/>
              <a:t>Definition &amp; realisation of the metre</a:t>
            </a:r>
            <a:endParaRPr lang="en-GB" sz="2000" b="1" dirty="0"/>
          </a:p>
          <a:p>
            <a:pPr marL="457200" indent="-457200">
              <a:buFont typeface="+mj-lt"/>
              <a:buAutoNum type="arabicPeriod"/>
            </a:pPr>
            <a:r>
              <a:rPr lang="en-GB" sz="2000" dirty="0" smtClean="0"/>
              <a:t>2012 CCL discussion on proposed metre re-definition</a:t>
            </a:r>
          </a:p>
          <a:p>
            <a:pPr marL="457200" indent="-457200">
              <a:buFont typeface="+mj-lt"/>
              <a:buAutoNum type="arabicPeriod"/>
            </a:pPr>
            <a:r>
              <a:rPr lang="en-GB" sz="2000" dirty="0"/>
              <a:t>Use of Si/TEM for metre realisation for nanometrology</a:t>
            </a:r>
          </a:p>
          <a:p>
            <a:pPr marL="457200" indent="-457200">
              <a:buFont typeface="+mj-lt"/>
              <a:buAutoNum type="arabicPeriod"/>
            </a:pPr>
            <a:r>
              <a:rPr lang="en-GB" sz="2000" dirty="0" smtClean="0"/>
              <a:t>Metre realisations </a:t>
            </a:r>
            <a:r>
              <a:rPr lang="en-GB" sz="2000" i="1" dirty="0" smtClean="0"/>
              <a:t>via</a:t>
            </a:r>
            <a:r>
              <a:rPr lang="en-GB" sz="2000" dirty="0" smtClean="0"/>
              <a:t> single frequency list</a:t>
            </a:r>
          </a:p>
          <a:p>
            <a:pPr marL="457200" indent="-457200">
              <a:buFont typeface="+mj-lt"/>
              <a:buAutoNum type="arabicPeriod"/>
            </a:pPr>
            <a:endParaRPr lang="en-GB" sz="2000" dirty="0"/>
          </a:p>
          <a:p>
            <a:pPr marL="0" indent="0">
              <a:buNone/>
            </a:pPr>
            <a:r>
              <a:rPr lang="en-GB" sz="2000" b="1" dirty="0" smtClean="0"/>
              <a:t>The radian as an SI base unit</a:t>
            </a:r>
          </a:p>
          <a:p>
            <a:pPr marL="457200" indent="-457200">
              <a:buFont typeface="+mj-lt"/>
              <a:buAutoNum type="arabicPeriod" startAt="4"/>
            </a:pPr>
            <a:r>
              <a:rPr lang="en-GB" sz="2000" dirty="0" smtClean="0"/>
              <a:t>CCL WG members discussions on the radian</a:t>
            </a:r>
            <a:endParaRPr lang="en-GB" sz="20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526215" y="4697257"/>
            <a:ext cx="1489448" cy="1985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946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2012 CCL discussion on metre re-definition</a:t>
            </a:r>
            <a:br>
              <a:rPr lang="en-GB" dirty="0"/>
            </a:br>
            <a:endParaRPr lang="en-GB" dirty="0"/>
          </a:p>
        </p:txBody>
      </p:sp>
      <p:sp>
        <p:nvSpPr>
          <p:cNvPr id="3" name="Content Placeholder 2"/>
          <p:cNvSpPr>
            <a:spLocks noGrp="1"/>
          </p:cNvSpPr>
          <p:nvPr>
            <p:ph idx="1"/>
          </p:nvPr>
        </p:nvSpPr>
        <p:spPr/>
        <p:txBody>
          <a:bodyPr/>
          <a:lstStyle/>
          <a:p>
            <a:pPr>
              <a:spcAft>
                <a:spcPts val="600"/>
              </a:spcAft>
            </a:pPr>
            <a:r>
              <a:rPr lang="en-GB" sz="2000" dirty="0" smtClean="0"/>
              <a:t>Since the 20</a:t>
            </a:r>
            <a:r>
              <a:rPr lang="en-GB" sz="2000" baseline="30000" dirty="0" smtClean="0"/>
              <a:t>th</a:t>
            </a:r>
            <a:r>
              <a:rPr lang="en-GB" sz="2000" dirty="0" smtClean="0"/>
              <a:t> CCU meeting, CCL has met twice: in </a:t>
            </a:r>
            <a:r>
              <a:rPr lang="en-GB" sz="2000" b="1" dirty="0" smtClean="0"/>
              <a:t>September 2012 </a:t>
            </a:r>
            <a:r>
              <a:rPr lang="en-GB" sz="2000" dirty="0" smtClean="0"/>
              <a:t>and again in </a:t>
            </a:r>
            <a:r>
              <a:rPr lang="en-GB" sz="2000" b="1" dirty="0" smtClean="0"/>
              <a:t>September 2015</a:t>
            </a:r>
          </a:p>
          <a:p>
            <a:pPr>
              <a:spcAft>
                <a:spcPts val="600"/>
              </a:spcAft>
            </a:pPr>
            <a:r>
              <a:rPr lang="en-GB" sz="2000" dirty="0" smtClean="0"/>
              <a:t>In the 2012</a:t>
            </a:r>
            <a:r>
              <a:rPr lang="en-GB" sz="2000" dirty="0"/>
              <a:t> </a:t>
            </a:r>
            <a:r>
              <a:rPr lang="en-GB" sz="2000" dirty="0" smtClean="0"/>
              <a:t>meeting, CCL entered into discussion on the agenda topic of ‘</a:t>
            </a:r>
            <a:r>
              <a:rPr lang="en-GB" sz="2000" b="1" dirty="0" smtClean="0"/>
              <a:t>possible future revision of the SI</a:t>
            </a:r>
            <a:r>
              <a:rPr lang="en-GB" sz="2000" dirty="0" smtClean="0"/>
              <a:t>’</a:t>
            </a:r>
          </a:p>
          <a:p>
            <a:pPr marL="788988" lvl="1" indent="-342900">
              <a:spcAft>
                <a:spcPts val="600"/>
              </a:spcAft>
              <a:buFont typeface="Arial" panose="020B0604020202020204" pitchFamily="34" charset="0"/>
              <a:buChar char="•"/>
            </a:pPr>
            <a:r>
              <a:rPr lang="en-GB" sz="2000" dirty="0" smtClean="0"/>
              <a:t>C. Thomas (BIPM) gave the presentation from Ian Mills</a:t>
            </a:r>
          </a:p>
          <a:p>
            <a:pPr marL="788988" lvl="1" indent="-342900">
              <a:spcAft>
                <a:spcPts val="600"/>
              </a:spcAft>
              <a:buFont typeface="Arial" panose="020B0604020202020204" pitchFamily="34" charset="0"/>
              <a:buChar char="•"/>
            </a:pPr>
            <a:r>
              <a:rPr lang="en-GB" sz="2000" dirty="0" smtClean="0"/>
              <a:t>CCL decided to concentrate discussion at the meeting on the revision to the metre definition and its consequences for the length community</a:t>
            </a:r>
          </a:p>
          <a:p>
            <a:pPr>
              <a:spcAft>
                <a:spcPts val="600"/>
              </a:spcAft>
            </a:pPr>
            <a:r>
              <a:rPr lang="en-GB" sz="2000" b="1" dirty="0" smtClean="0"/>
              <a:t>Outcome</a:t>
            </a:r>
            <a:r>
              <a:rPr lang="en-GB" sz="2000" dirty="0" smtClean="0"/>
              <a:t> after CCL discussion (from CCL 2012 minutes):</a:t>
            </a:r>
          </a:p>
          <a:p>
            <a:endParaRPr lang="en-GB" sz="2000" dirty="0"/>
          </a:p>
          <a:p>
            <a:r>
              <a:rPr lang="en-GB" sz="2000" i="1" dirty="0" smtClean="0"/>
              <a:t>“Agreed </a:t>
            </a:r>
            <a:r>
              <a:rPr lang="en-GB" sz="2000" i="1" dirty="0"/>
              <a:t>proposal: CCL to send a communication to Dr. Mills telling him that CCL is not fully happy with the wording but the reasons behind are understood. </a:t>
            </a:r>
            <a:r>
              <a:rPr lang="en-GB" sz="2000" b="1" i="1" dirty="0"/>
              <a:t>So, CCL takes note on the new </a:t>
            </a:r>
            <a:r>
              <a:rPr lang="en-GB" sz="2000" b="1" i="1" dirty="0" smtClean="0"/>
              <a:t>definitions.”</a:t>
            </a:r>
            <a:endParaRPr lang="en-GB" sz="2000" b="1" dirty="0"/>
          </a:p>
        </p:txBody>
      </p:sp>
    </p:spTree>
    <p:extLst>
      <p:ext uri="{BB962C8B-B14F-4D97-AF65-F5344CB8AC3E}">
        <p14:creationId xmlns:p14="http://schemas.microsoft.com/office/powerpoint/2010/main" val="3500685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 of Si/TEM for metre realisation for nanometrology</a:t>
            </a:r>
            <a:br>
              <a:rPr lang="en-GB" dirty="0"/>
            </a:br>
            <a:endParaRPr lang="en-GB" dirty="0"/>
          </a:p>
        </p:txBody>
      </p:sp>
      <p:sp>
        <p:nvSpPr>
          <p:cNvPr id="3" name="Content Placeholder 2"/>
          <p:cNvSpPr>
            <a:spLocks noGrp="1"/>
          </p:cNvSpPr>
          <p:nvPr>
            <p:ph idx="1"/>
          </p:nvPr>
        </p:nvSpPr>
        <p:spPr/>
        <p:txBody>
          <a:bodyPr/>
          <a:lstStyle/>
          <a:p>
            <a:pPr>
              <a:spcAft>
                <a:spcPts val="600"/>
              </a:spcAft>
            </a:pPr>
            <a:r>
              <a:rPr lang="en-GB" sz="2000" b="1" dirty="0" smtClean="0"/>
              <a:t>CCL’s working group on nanometrology</a:t>
            </a:r>
            <a:r>
              <a:rPr lang="en-GB" sz="2000" dirty="0" smtClean="0"/>
              <a:t> has drafted a document ‘</a:t>
            </a:r>
            <a:r>
              <a:rPr lang="en-GB" sz="2000" i="1" dirty="0" smtClean="0"/>
              <a:t>Realisation of the SI metre using silicon lattice and TEM for dimensional nanometrology</a:t>
            </a:r>
            <a:r>
              <a:rPr lang="en-GB" sz="2000" dirty="0" smtClean="0"/>
              <a:t>’</a:t>
            </a:r>
          </a:p>
          <a:p>
            <a:pPr>
              <a:spcAft>
                <a:spcPts val="600"/>
              </a:spcAft>
            </a:pPr>
            <a:r>
              <a:rPr lang="en-GB" sz="2000" dirty="0"/>
              <a:t>The document gives guidelines for the use of transmission electron microscopy (TEM) and the reference value of the bulk silicon lattice constant as a pathway for traceability to the SI metre for applications in dimensional </a:t>
            </a:r>
            <a:r>
              <a:rPr lang="en-GB" sz="2000" dirty="0" smtClean="0"/>
              <a:t>nanometrology.</a:t>
            </a:r>
          </a:p>
          <a:p>
            <a:pPr>
              <a:spcAft>
                <a:spcPts val="600"/>
              </a:spcAft>
            </a:pPr>
            <a:r>
              <a:rPr lang="en-GB" sz="2000" dirty="0" smtClean="0"/>
              <a:t>Rationale: SI metre realisation </a:t>
            </a:r>
            <a:r>
              <a:rPr lang="en-GB" sz="2000" i="1" dirty="0" smtClean="0"/>
              <a:t>via</a:t>
            </a:r>
            <a:r>
              <a:rPr lang="en-GB" sz="2000" dirty="0" smtClean="0"/>
              <a:t> Si lattice may be more accurate and easier for dimensional nanometrology than optical fringe sub-division.</a:t>
            </a:r>
          </a:p>
          <a:p>
            <a:pPr>
              <a:spcAft>
                <a:spcPts val="600"/>
              </a:spcAft>
            </a:pPr>
            <a:r>
              <a:rPr lang="en-GB" sz="2000" dirty="0" smtClean="0"/>
              <a:t>Future traceability routes </a:t>
            </a:r>
            <a:r>
              <a:rPr lang="en-GB" sz="2000" i="1" dirty="0" smtClean="0"/>
              <a:t>via</a:t>
            </a:r>
            <a:r>
              <a:rPr lang="en-GB" sz="2000" dirty="0" smtClean="0"/>
              <a:t> Si lattice, </a:t>
            </a:r>
            <a:r>
              <a:rPr lang="en-GB" sz="2000" i="1" dirty="0" smtClean="0"/>
              <a:t>e.g. </a:t>
            </a:r>
            <a:r>
              <a:rPr lang="en-GB" sz="2000" dirty="0" smtClean="0"/>
              <a:t>X-ray interferometry may be required to extend the SI metre realisation to pm scales.</a:t>
            </a:r>
          </a:p>
          <a:p>
            <a:pPr>
              <a:spcAft>
                <a:spcPts val="600"/>
              </a:spcAft>
            </a:pPr>
            <a:endParaRPr lang="en-GB" sz="2000" dirty="0"/>
          </a:p>
        </p:txBody>
      </p:sp>
    </p:spTree>
    <p:extLst>
      <p:ext uri="{BB962C8B-B14F-4D97-AF65-F5344CB8AC3E}">
        <p14:creationId xmlns:p14="http://schemas.microsoft.com/office/powerpoint/2010/main" val="26482970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Metre </a:t>
            </a:r>
            <a:r>
              <a:rPr lang="en-GB" dirty="0" smtClean="0"/>
              <a:t>realisation </a:t>
            </a:r>
            <a:r>
              <a:rPr lang="en-GB" i="1" dirty="0"/>
              <a:t>via</a:t>
            </a:r>
            <a:r>
              <a:rPr lang="en-GB" dirty="0"/>
              <a:t> single frequency list</a:t>
            </a:r>
            <a:br>
              <a:rPr lang="en-GB" dirty="0"/>
            </a:br>
            <a:endParaRPr lang="en-GB" dirty="0"/>
          </a:p>
        </p:txBody>
      </p:sp>
      <p:sp>
        <p:nvSpPr>
          <p:cNvPr id="3" name="Content Placeholder 2"/>
          <p:cNvSpPr>
            <a:spLocks noGrp="1"/>
          </p:cNvSpPr>
          <p:nvPr>
            <p:ph idx="1"/>
          </p:nvPr>
        </p:nvSpPr>
        <p:spPr/>
        <p:txBody>
          <a:bodyPr/>
          <a:lstStyle/>
          <a:p>
            <a:r>
              <a:rPr lang="en-GB" dirty="0"/>
              <a:t>Updates to </a:t>
            </a:r>
            <a:r>
              <a:rPr lang="en-GB" i="1" dirty="0"/>
              <a:t>Recommended values of standard frequencies for applications including the practical realization of the metre and secondary representations of the </a:t>
            </a:r>
            <a:r>
              <a:rPr lang="en-GB" i="1" dirty="0" smtClean="0"/>
              <a:t>second</a:t>
            </a:r>
          </a:p>
          <a:p>
            <a:pPr marL="0" indent="0">
              <a:buNone/>
            </a:pPr>
            <a:r>
              <a:rPr lang="en-US" sz="1200" u="sng" dirty="0" smtClean="0"/>
              <a:t>CCL 2012</a:t>
            </a:r>
          </a:p>
          <a:p>
            <a:r>
              <a:rPr lang="en-US" sz="1200" dirty="0" smtClean="0"/>
              <a:t>the </a:t>
            </a:r>
            <a:r>
              <a:rPr lang="en-US" sz="1200" dirty="0"/>
              <a:t>unperturbed optical transition </a:t>
            </a:r>
            <a:r>
              <a:rPr lang="en-CA" sz="1200" dirty="0"/>
              <a:t>3</a:t>
            </a:r>
            <a:r>
              <a:rPr lang="en-CA" sz="1200" i="1" dirty="0"/>
              <a:t>s</a:t>
            </a:r>
            <a:r>
              <a:rPr lang="en-CA" sz="1200" baseline="30000" dirty="0"/>
              <a:t>2</a:t>
            </a:r>
            <a:r>
              <a:rPr lang="en-CA" sz="1200" dirty="0"/>
              <a:t> </a:t>
            </a:r>
            <a:r>
              <a:rPr lang="en-US" sz="1200" baseline="30000" dirty="0"/>
              <a:t>1</a:t>
            </a:r>
            <a:r>
              <a:rPr lang="en-US" sz="1200" dirty="0"/>
              <a:t>S</a:t>
            </a:r>
            <a:r>
              <a:rPr lang="en-US" sz="1200" baseline="-25000" dirty="0"/>
              <a:t>0</a:t>
            </a:r>
            <a:r>
              <a:rPr lang="en-US" sz="1200" dirty="0"/>
              <a:t> –  </a:t>
            </a:r>
            <a:r>
              <a:rPr lang="en-CA" sz="1200" dirty="0"/>
              <a:t>3</a:t>
            </a:r>
            <a:r>
              <a:rPr lang="en-CA" sz="1200" i="1" dirty="0"/>
              <a:t>s</a:t>
            </a:r>
            <a:r>
              <a:rPr lang="en-CA" sz="1200" dirty="0"/>
              <a:t>3</a:t>
            </a:r>
            <a:r>
              <a:rPr lang="en-CA" sz="1200" i="1" dirty="0"/>
              <a:t>p </a:t>
            </a:r>
            <a:r>
              <a:rPr lang="en-US" sz="1200" baseline="30000" dirty="0"/>
              <a:t>3</a:t>
            </a:r>
            <a:r>
              <a:rPr lang="en-US" sz="1200" dirty="0"/>
              <a:t>P</a:t>
            </a:r>
            <a:r>
              <a:rPr lang="en-US" sz="1200" baseline="-25000" dirty="0"/>
              <a:t>0</a:t>
            </a:r>
            <a:r>
              <a:rPr lang="en-US" sz="1200" dirty="0"/>
              <a:t> of the </a:t>
            </a:r>
            <a:r>
              <a:rPr lang="en-US" sz="1200" baseline="30000" dirty="0"/>
              <a:t>27</a:t>
            </a:r>
            <a:r>
              <a:rPr lang="en-US" sz="1200" dirty="0"/>
              <a:t>Al</a:t>
            </a:r>
            <a:r>
              <a:rPr lang="en-US" sz="1200" baseline="30000" dirty="0"/>
              <a:t>+</a:t>
            </a:r>
            <a:r>
              <a:rPr lang="en-US" sz="1200" dirty="0"/>
              <a:t> ion </a:t>
            </a:r>
            <a:endParaRPr lang="en-US" sz="1200" dirty="0" smtClean="0"/>
          </a:p>
          <a:p>
            <a:r>
              <a:rPr lang="en-US" sz="1200" dirty="0"/>
              <a:t>the unperturbed optical transition 5</a:t>
            </a:r>
            <a:r>
              <a:rPr lang="en-US" sz="1200" i="1" dirty="0"/>
              <a:t>d</a:t>
            </a:r>
            <a:r>
              <a:rPr lang="en-US" sz="1200" baseline="30000" dirty="0"/>
              <a:t>10</a:t>
            </a:r>
            <a:r>
              <a:rPr lang="en-US" sz="1200" dirty="0"/>
              <a:t>6</a:t>
            </a:r>
            <a:r>
              <a:rPr lang="en-US" sz="1200" i="1" dirty="0"/>
              <a:t>s</a:t>
            </a:r>
            <a:r>
              <a:rPr lang="en-US" sz="1200" dirty="0"/>
              <a:t> </a:t>
            </a:r>
            <a:r>
              <a:rPr lang="en-US" sz="1200" baseline="30000" dirty="0"/>
              <a:t>2</a:t>
            </a:r>
            <a:r>
              <a:rPr lang="en-US" sz="1200" dirty="0"/>
              <a:t>S</a:t>
            </a:r>
            <a:r>
              <a:rPr lang="en-US" sz="1200" baseline="-25000" dirty="0"/>
              <a:t>1/2</a:t>
            </a:r>
            <a:r>
              <a:rPr lang="en-US" sz="1200" dirty="0"/>
              <a:t> – 5</a:t>
            </a:r>
            <a:r>
              <a:rPr lang="en-US" sz="1200" i="1" dirty="0"/>
              <a:t>d </a:t>
            </a:r>
            <a:r>
              <a:rPr lang="en-US" sz="1200" baseline="30000" dirty="0"/>
              <a:t>9</a:t>
            </a:r>
            <a:r>
              <a:rPr lang="en-US" sz="1200" dirty="0"/>
              <a:t>6</a:t>
            </a:r>
            <a:r>
              <a:rPr lang="en-US" sz="1200" i="1" dirty="0"/>
              <a:t>s</a:t>
            </a:r>
            <a:r>
              <a:rPr lang="en-US" sz="1200" baseline="30000" dirty="0"/>
              <a:t>2</a:t>
            </a:r>
            <a:r>
              <a:rPr lang="en-US" sz="1200" dirty="0"/>
              <a:t> </a:t>
            </a:r>
            <a:r>
              <a:rPr lang="en-US" sz="1200" baseline="30000" dirty="0"/>
              <a:t>2</a:t>
            </a:r>
            <a:r>
              <a:rPr lang="en-US" sz="1200" dirty="0"/>
              <a:t>D</a:t>
            </a:r>
            <a:r>
              <a:rPr lang="en-US" sz="1200" baseline="-25000" dirty="0"/>
              <a:t>5/2 </a:t>
            </a:r>
            <a:r>
              <a:rPr lang="en-US" sz="1200" dirty="0"/>
              <a:t>of the </a:t>
            </a:r>
            <a:r>
              <a:rPr lang="en-US" sz="1200" baseline="30000" dirty="0"/>
              <a:t>199</a:t>
            </a:r>
            <a:r>
              <a:rPr lang="en-US" sz="1200" dirty="0"/>
              <a:t>Hg</a:t>
            </a:r>
            <a:r>
              <a:rPr lang="en-US" sz="1200" baseline="30000" dirty="0"/>
              <a:t>+</a:t>
            </a:r>
            <a:r>
              <a:rPr lang="en-US" sz="1200" dirty="0"/>
              <a:t> ion </a:t>
            </a:r>
            <a:endParaRPr lang="en-US" sz="1200" dirty="0" smtClean="0"/>
          </a:p>
          <a:p>
            <a:r>
              <a:rPr lang="en-US" sz="1200" dirty="0"/>
              <a:t>the unperturbed optical transition 6</a:t>
            </a:r>
            <a:r>
              <a:rPr lang="en-US" sz="1200" i="1" dirty="0"/>
              <a:t>s</a:t>
            </a:r>
            <a:r>
              <a:rPr lang="en-US" sz="1200" baseline="30000" dirty="0"/>
              <a:t>2</a:t>
            </a:r>
            <a:r>
              <a:rPr lang="en-US" sz="1200" dirty="0"/>
              <a:t> </a:t>
            </a:r>
            <a:r>
              <a:rPr lang="en-US" sz="1200" baseline="30000" dirty="0"/>
              <a:t>1</a:t>
            </a:r>
            <a:r>
              <a:rPr lang="en-US" sz="1200" dirty="0"/>
              <a:t>S</a:t>
            </a:r>
            <a:r>
              <a:rPr lang="en-US" sz="1200" baseline="-25000" dirty="0"/>
              <a:t>0</a:t>
            </a:r>
            <a:r>
              <a:rPr lang="en-US" sz="1200" dirty="0"/>
              <a:t> – 6</a:t>
            </a:r>
            <a:r>
              <a:rPr lang="en-US" sz="1200" i="1" dirty="0"/>
              <a:t>s</a:t>
            </a:r>
            <a:r>
              <a:rPr lang="en-US" sz="1200" dirty="0"/>
              <a:t>6</a:t>
            </a:r>
            <a:r>
              <a:rPr lang="en-US" sz="1200" i="1" dirty="0"/>
              <a:t>p</a:t>
            </a:r>
            <a:r>
              <a:rPr lang="en-US" sz="1200" dirty="0"/>
              <a:t> </a:t>
            </a:r>
            <a:r>
              <a:rPr lang="en-US" sz="1200" baseline="30000" dirty="0"/>
              <a:t>3</a:t>
            </a:r>
            <a:r>
              <a:rPr lang="en-US" sz="1200" dirty="0"/>
              <a:t>P</a:t>
            </a:r>
            <a:r>
              <a:rPr lang="en-US" sz="1200" baseline="-25000" dirty="0"/>
              <a:t>0</a:t>
            </a:r>
            <a:r>
              <a:rPr lang="en-US" sz="1200" dirty="0"/>
              <a:t> of the </a:t>
            </a:r>
            <a:r>
              <a:rPr lang="en-US" sz="1200" baseline="30000" dirty="0"/>
              <a:t>199</a:t>
            </a:r>
            <a:r>
              <a:rPr lang="en-US" sz="1200" dirty="0"/>
              <a:t>Hg neutral atom </a:t>
            </a:r>
            <a:endParaRPr lang="en-US" sz="1200" dirty="0" smtClean="0"/>
          </a:p>
          <a:p>
            <a:r>
              <a:rPr lang="en-US" sz="1200" dirty="0"/>
              <a:t>the unperturbed optical transition </a:t>
            </a:r>
            <a:r>
              <a:rPr lang="en-CA" sz="1200" dirty="0"/>
              <a:t>6</a:t>
            </a:r>
            <a:r>
              <a:rPr lang="en-CA" sz="1200" i="1" dirty="0"/>
              <a:t>s  </a:t>
            </a:r>
            <a:r>
              <a:rPr lang="en-US" sz="1200" baseline="30000" dirty="0"/>
              <a:t>2</a:t>
            </a:r>
            <a:r>
              <a:rPr lang="en-US" sz="1200" dirty="0"/>
              <a:t>S</a:t>
            </a:r>
            <a:r>
              <a:rPr lang="en-US" sz="1200" baseline="-25000" dirty="0"/>
              <a:t>1/2</a:t>
            </a:r>
            <a:r>
              <a:rPr lang="en-US" sz="1200" dirty="0"/>
              <a:t> – </a:t>
            </a:r>
            <a:r>
              <a:rPr lang="en-CA" sz="1200" dirty="0"/>
              <a:t>4</a:t>
            </a:r>
            <a:r>
              <a:rPr lang="en-CA" sz="1200" i="1" dirty="0"/>
              <a:t>f </a:t>
            </a:r>
            <a:r>
              <a:rPr lang="en-CA" sz="1200" baseline="30000" dirty="0"/>
              <a:t>13</a:t>
            </a:r>
            <a:r>
              <a:rPr lang="en-CA" sz="1200" dirty="0"/>
              <a:t>6</a:t>
            </a:r>
            <a:r>
              <a:rPr lang="en-CA" sz="1200" i="1" dirty="0"/>
              <a:t>s</a:t>
            </a:r>
            <a:r>
              <a:rPr lang="en-CA" sz="1200" baseline="30000" dirty="0"/>
              <a:t>2</a:t>
            </a:r>
            <a:r>
              <a:rPr lang="en-US" sz="1200" dirty="0"/>
              <a:t>  </a:t>
            </a:r>
            <a:r>
              <a:rPr lang="en-US" sz="1200" baseline="30000" dirty="0"/>
              <a:t>2</a:t>
            </a:r>
            <a:r>
              <a:rPr lang="en-US" sz="1200" dirty="0"/>
              <a:t>F</a:t>
            </a:r>
            <a:r>
              <a:rPr lang="en-US" sz="1200" baseline="-25000" dirty="0"/>
              <a:t>7/2</a:t>
            </a:r>
            <a:r>
              <a:rPr lang="en-US" sz="1200" dirty="0"/>
              <a:t> of the </a:t>
            </a:r>
            <a:r>
              <a:rPr lang="en-US" sz="1200" baseline="30000" dirty="0"/>
              <a:t>171</a:t>
            </a:r>
            <a:r>
              <a:rPr lang="en-US" sz="1200" dirty="0"/>
              <a:t>Yb</a:t>
            </a:r>
            <a:r>
              <a:rPr lang="en-US" sz="1200" baseline="30000" dirty="0"/>
              <a:t>+</a:t>
            </a:r>
            <a:r>
              <a:rPr lang="en-US" sz="1200" dirty="0"/>
              <a:t> ion </a:t>
            </a:r>
            <a:endParaRPr lang="en-US" sz="1200" dirty="0" smtClean="0"/>
          </a:p>
          <a:p>
            <a:r>
              <a:rPr lang="en-US" sz="1200" dirty="0"/>
              <a:t>the unperturbed optical transition </a:t>
            </a:r>
            <a:r>
              <a:rPr lang="en-CA" sz="1200" dirty="0"/>
              <a:t>6</a:t>
            </a:r>
            <a:r>
              <a:rPr lang="en-CA" sz="1200" i="1" dirty="0"/>
              <a:t>s </a:t>
            </a:r>
            <a:r>
              <a:rPr lang="en-CA" sz="1200" dirty="0"/>
              <a:t> </a:t>
            </a:r>
            <a:r>
              <a:rPr lang="en-GB" sz="1200" baseline="30000" dirty="0"/>
              <a:t>2</a:t>
            </a:r>
            <a:r>
              <a:rPr lang="en-GB" sz="1200" dirty="0"/>
              <a:t>S</a:t>
            </a:r>
            <a:r>
              <a:rPr lang="en-GB" sz="1200" baseline="-25000" dirty="0"/>
              <a:t>1/2</a:t>
            </a:r>
            <a:r>
              <a:rPr lang="en-GB" sz="1200" dirty="0"/>
              <a:t> (F = 0, m</a:t>
            </a:r>
            <a:r>
              <a:rPr lang="en-GB" sz="1200" baseline="-25000" dirty="0"/>
              <a:t>F</a:t>
            </a:r>
            <a:r>
              <a:rPr lang="en-GB" sz="1200" dirty="0"/>
              <a:t> = 0) – </a:t>
            </a:r>
            <a:r>
              <a:rPr lang="en-CA" sz="1200" dirty="0"/>
              <a:t>5</a:t>
            </a:r>
            <a:r>
              <a:rPr lang="en-CA" sz="1200" i="1" dirty="0"/>
              <a:t>d</a:t>
            </a:r>
            <a:r>
              <a:rPr lang="en-CA" sz="1200" dirty="0"/>
              <a:t> </a:t>
            </a:r>
            <a:r>
              <a:rPr lang="en-GB" sz="1200" baseline="30000" dirty="0"/>
              <a:t>2</a:t>
            </a:r>
            <a:r>
              <a:rPr lang="en-GB" sz="1200" dirty="0"/>
              <a:t>D</a:t>
            </a:r>
            <a:r>
              <a:rPr lang="en-GB" sz="1200" baseline="-25000" dirty="0"/>
              <a:t>3/2</a:t>
            </a:r>
            <a:r>
              <a:rPr lang="en-GB" sz="1200" dirty="0"/>
              <a:t> (F = 2, m</a:t>
            </a:r>
            <a:r>
              <a:rPr lang="en-GB" sz="1200" baseline="-25000" dirty="0"/>
              <a:t>F</a:t>
            </a:r>
            <a:r>
              <a:rPr lang="en-GB" sz="1200" dirty="0"/>
              <a:t> = 0) </a:t>
            </a:r>
            <a:br>
              <a:rPr lang="en-GB" sz="1200" dirty="0"/>
            </a:br>
            <a:r>
              <a:rPr lang="en-US" sz="1200" dirty="0"/>
              <a:t>of the </a:t>
            </a:r>
            <a:r>
              <a:rPr lang="en-US" sz="1200" baseline="30000" dirty="0"/>
              <a:t>171</a:t>
            </a:r>
            <a:r>
              <a:rPr lang="en-US" sz="1200" dirty="0"/>
              <a:t>Yb</a:t>
            </a:r>
            <a:r>
              <a:rPr lang="en-US" sz="1200" baseline="30000" dirty="0"/>
              <a:t>+</a:t>
            </a:r>
            <a:r>
              <a:rPr lang="en-US" sz="1200" dirty="0"/>
              <a:t> ion </a:t>
            </a:r>
            <a:endParaRPr lang="en-US" sz="1200" dirty="0" smtClean="0"/>
          </a:p>
          <a:p>
            <a:r>
              <a:rPr lang="en-US" sz="1200" dirty="0"/>
              <a:t>the unperturbed optical transition 5</a:t>
            </a:r>
            <a:r>
              <a:rPr lang="en-US" sz="1200" i="1" dirty="0"/>
              <a:t>s</a:t>
            </a:r>
            <a:r>
              <a:rPr lang="en-US" sz="1200" dirty="0"/>
              <a:t> </a:t>
            </a:r>
            <a:r>
              <a:rPr lang="en-US" sz="1200" baseline="30000" dirty="0"/>
              <a:t>2</a:t>
            </a:r>
            <a:r>
              <a:rPr lang="en-US" sz="1200" dirty="0"/>
              <a:t>S</a:t>
            </a:r>
            <a:r>
              <a:rPr lang="en-US" sz="1200" baseline="-25000" dirty="0"/>
              <a:t>1/2</a:t>
            </a:r>
            <a:r>
              <a:rPr lang="en-US" sz="1200" dirty="0"/>
              <a:t> – 4</a:t>
            </a:r>
            <a:r>
              <a:rPr lang="en-US" sz="1200" i="1" dirty="0"/>
              <a:t>d</a:t>
            </a:r>
            <a:r>
              <a:rPr lang="en-US" sz="1200" dirty="0"/>
              <a:t> </a:t>
            </a:r>
            <a:r>
              <a:rPr lang="en-US" sz="1200" baseline="30000" dirty="0"/>
              <a:t>2</a:t>
            </a:r>
            <a:r>
              <a:rPr lang="en-US" sz="1200" dirty="0"/>
              <a:t>D</a:t>
            </a:r>
            <a:r>
              <a:rPr lang="en-US" sz="1200" baseline="-25000" dirty="0"/>
              <a:t>5/2</a:t>
            </a:r>
            <a:r>
              <a:rPr lang="en-US" sz="1200" dirty="0"/>
              <a:t> of the </a:t>
            </a:r>
            <a:r>
              <a:rPr lang="en-US" sz="1200" baseline="30000" dirty="0"/>
              <a:t>88</a:t>
            </a:r>
            <a:r>
              <a:rPr lang="en-US" sz="1200" dirty="0"/>
              <a:t>Sr</a:t>
            </a:r>
            <a:r>
              <a:rPr lang="en-US" sz="1200" baseline="30000" dirty="0"/>
              <a:t>+</a:t>
            </a:r>
            <a:r>
              <a:rPr lang="en-US" sz="1200" dirty="0"/>
              <a:t> ion </a:t>
            </a:r>
            <a:endParaRPr lang="en-US" sz="1200" dirty="0" smtClean="0"/>
          </a:p>
          <a:p>
            <a:r>
              <a:rPr lang="en-US" sz="1200" dirty="0"/>
              <a:t>the unperturbed optical transition 4</a:t>
            </a:r>
            <a:r>
              <a:rPr lang="en-US" sz="1200" i="1" dirty="0"/>
              <a:t>s</a:t>
            </a:r>
            <a:r>
              <a:rPr lang="en-US" sz="1200" dirty="0"/>
              <a:t> </a:t>
            </a:r>
            <a:r>
              <a:rPr lang="en-US" sz="1200" baseline="30000" dirty="0"/>
              <a:t>2</a:t>
            </a:r>
            <a:r>
              <a:rPr lang="en-US" sz="1200" dirty="0"/>
              <a:t>S</a:t>
            </a:r>
            <a:r>
              <a:rPr lang="en-US" sz="1200" baseline="-25000" dirty="0"/>
              <a:t>1/2</a:t>
            </a:r>
            <a:r>
              <a:rPr lang="en-US" sz="1200" dirty="0"/>
              <a:t> – 3</a:t>
            </a:r>
            <a:r>
              <a:rPr lang="en-US" sz="1200" i="1" dirty="0"/>
              <a:t>d</a:t>
            </a:r>
            <a:r>
              <a:rPr lang="en-US" sz="1200" baseline="30000" dirty="0"/>
              <a:t> 2</a:t>
            </a:r>
            <a:r>
              <a:rPr lang="en-US" sz="1200" dirty="0"/>
              <a:t>D</a:t>
            </a:r>
            <a:r>
              <a:rPr lang="en-US" sz="1200" baseline="-25000" dirty="0"/>
              <a:t>5/2</a:t>
            </a:r>
            <a:r>
              <a:rPr lang="en-US" sz="1200" dirty="0"/>
              <a:t> of the </a:t>
            </a:r>
            <a:r>
              <a:rPr lang="en-US" sz="1200" baseline="30000" dirty="0"/>
              <a:t>40</a:t>
            </a:r>
            <a:r>
              <a:rPr lang="en-US" sz="1200" dirty="0"/>
              <a:t>Ca</a:t>
            </a:r>
            <a:r>
              <a:rPr lang="en-US" sz="1200" baseline="30000" dirty="0"/>
              <a:t>+</a:t>
            </a:r>
            <a:r>
              <a:rPr lang="en-US" sz="1200" dirty="0"/>
              <a:t> ion </a:t>
            </a:r>
            <a:endParaRPr lang="en-US" sz="1200" dirty="0" smtClean="0"/>
          </a:p>
          <a:p>
            <a:r>
              <a:rPr lang="en-US" sz="1200" dirty="0"/>
              <a:t>the unperturbed optical transition 1S – 2S of the </a:t>
            </a:r>
            <a:r>
              <a:rPr lang="en-US" sz="1200" baseline="30000" dirty="0"/>
              <a:t>1</a:t>
            </a:r>
            <a:r>
              <a:rPr lang="en-US" sz="1200" dirty="0"/>
              <a:t>H neutral atom </a:t>
            </a:r>
            <a:endParaRPr lang="en-US" sz="1200" dirty="0" smtClean="0"/>
          </a:p>
          <a:p>
            <a:r>
              <a:rPr lang="en-US" sz="1200" dirty="0"/>
              <a:t>the unperturbed optical transition 5</a:t>
            </a:r>
            <a:r>
              <a:rPr lang="en-US" sz="1200" i="1" dirty="0"/>
              <a:t>s</a:t>
            </a:r>
            <a:r>
              <a:rPr lang="en-US" sz="1200" baseline="30000" dirty="0"/>
              <a:t>2</a:t>
            </a:r>
            <a:r>
              <a:rPr lang="en-US" sz="1200" dirty="0"/>
              <a:t> </a:t>
            </a:r>
            <a:r>
              <a:rPr lang="en-US" sz="1200" baseline="30000" dirty="0"/>
              <a:t>1</a:t>
            </a:r>
            <a:r>
              <a:rPr lang="en-US" sz="1200" dirty="0"/>
              <a:t>S</a:t>
            </a:r>
            <a:r>
              <a:rPr lang="en-US" sz="1200" baseline="-25000" dirty="0"/>
              <a:t>0</a:t>
            </a:r>
            <a:r>
              <a:rPr lang="en-US" sz="1200" dirty="0"/>
              <a:t> – 5</a:t>
            </a:r>
            <a:r>
              <a:rPr lang="en-US" sz="1200" i="1" dirty="0"/>
              <a:t>s</a:t>
            </a:r>
            <a:r>
              <a:rPr lang="en-US" sz="1200" dirty="0"/>
              <a:t>5</a:t>
            </a:r>
            <a:r>
              <a:rPr lang="en-US" sz="1200" i="1" dirty="0"/>
              <a:t>p</a:t>
            </a:r>
            <a:r>
              <a:rPr lang="en-US" sz="1200" dirty="0"/>
              <a:t> </a:t>
            </a:r>
            <a:r>
              <a:rPr lang="en-US" sz="1200" baseline="30000" dirty="0"/>
              <a:t>3</a:t>
            </a:r>
            <a:r>
              <a:rPr lang="en-US" sz="1200" dirty="0"/>
              <a:t>P</a:t>
            </a:r>
            <a:r>
              <a:rPr lang="en-US" sz="1200" baseline="-25000" dirty="0"/>
              <a:t>0</a:t>
            </a:r>
            <a:r>
              <a:rPr lang="en-US" sz="1200" dirty="0"/>
              <a:t> of the </a:t>
            </a:r>
            <a:r>
              <a:rPr lang="en-US" sz="1200" baseline="30000" dirty="0"/>
              <a:t>87</a:t>
            </a:r>
            <a:r>
              <a:rPr lang="en-US" sz="1200" dirty="0"/>
              <a:t>Sr neutral atom </a:t>
            </a:r>
            <a:endParaRPr lang="en-US" sz="1200" dirty="0" smtClean="0"/>
          </a:p>
          <a:p>
            <a:r>
              <a:rPr lang="en-US" sz="1200" dirty="0"/>
              <a:t>the unperturbed optical transition 6</a:t>
            </a:r>
            <a:r>
              <a:rPr lang="en-US" sz="1200" i="1" dirty="0"/>
              <a:t>s</a:t>
            </a:r>
            <a:r>
              <a:rPr lang="en-US" sz="1200" baseline="30000" dirty="0"/>
              <a:t>2</a:t>
            </a:r>
            <a:r>
              <a:rPr lang="en-US" sz="1200" dirty="0"/>
              <a:t> </a:t>
            </a:r>
            <a:r>
              <a:rPr lang="en-US" sz="1200" baseline="30000" dirty="0"/>
              <a:t>1</a:t>
            </a:r>
            <a:r>
              <a:rPr lang="en-US" sz="1200" dirty="0"/>
              <a:t>S</a:t>
            </a:r>
            <a:r>
              <a:rPr lang="en-US" sz="1200" baseline="-25000" dirty="0"/>
              <a:t>0</a:t>
            </a:r>
            <a:r>
              <a:rPr lang="en-US" sz="1200" dirty="0"/>
              <a:t> – 6</a:t>
            </a:r>
            <a:r>
              <a:rPr lang="en-US" sz="1200" i="1" dirty="0"/>
              <a:t>s</a:t>
            </a:r>
            <a:r>
              <a:rPr lang="en-US" sz="1200" dirty="0"/>
              <a:t>6</a:t>
            </a:r>
            <a:r>
              <a:rPr lang="en-US" sz="1200" i="1" dirty="0"/>
              <a:t>p</a:t>
            </a:r>
            <a:r>
              <a:rPr lang="en-US" sz="1200" dirty="0"/>
              <a:t> </a:t>
            </a:r>
            <a:r>
              <a:rPr lang="en-US" sz="1200" baseline="30000" dirty="0"/>
              <a:t>3</a:t>
            </a:r>
            <a:r>
              <a:rPr lang="en-US" sz="1200" dirty="0"/>
              <a:t>P</a:t>
            </a:r>
            <a:r>
              <a:rPr lang="en-US" sz="1200" baseline="-25000" dirty="0"/>
              <a:t>0</a:t>
            </a:r>
            <a:r>
              <a:rPr lang="en-US" sz="1200" dirty="0"/>
              <a:t> of the </a:t>
            </a:r>
            <a:r>
              <a:rPr lang="en-US" sz="1200" baseline="30000" dirty="0"/>
              <a:t>171</a:t>
            </a:r>
            <a:r>
              <a:rPr lang="en-US" sz="1200" dirty="0"/>
              <a:t>Yb neutral atom </a:t>
            </a:r>
            <a:endParaRPr lang="en-US" sz="1200" dirty="0" smtClean="0"/>
          </a:p>
          <a:p>
            <a:r>
              <a:rPr lang="en-US" sz="1200" dirty="0"/>
              <a:t>the unperturbed ground-state hyperfine transition of </a:t>
            </a:r>
            <a:r>
              <a:rPr lang="en-US" sz="1200" baseline="30000" dirty="0"/>
              <a:t>87</a:t>
            </a:r>
            <a:r>
              <a:rPr lang="en-US" sz="1200" dirty="0"/>
              <a:t>Rb </a:t>
            </a:r>
            <a:endParaRPr lang="en-US" sz="1200" dirty="0" smtClean="0"/>
          </a:p>
          <a:p>
            <a:endParaRPr lang="en-US" sz="1200" dirty="0" smtClean="0"/>
          </a:p>
          <a:p>
            <a:pPr marL="0" indent="0">
              <a:buNone/>
            </a:pPr>
            <a:r>
              <a:rPr lang="en-US" sz="1200" u="sng" dirty="0" smtClean="0"/>
              <a:t>CCL 2015</a:t>
            </a:r>
          </a:p>
          <a:p>
            <a:r>
              <a:rPr lang="en-US" sz="1200" dirty="0" smtClean="0"/>
              <a:t>Absorbing </a:t>
            </a:r>
            <a:r>
              <a:rPr lang="en-US" sz="1200" dirty="0"/>
              <a:t>molecule </a:t>
            </a:r>
            <a:r>
              <a:rPr lang="en-US" sz="1200" baseline="30000" dirty="0"/>
              <a:t>127</a:t>
            </a:r>
            <a:r>
              <a:rPr lang="en-US" sz="1200" dirty="0"/>
              <a:t>I</a:t>
            </a:r>
            <a:r>
              <a:rPr lang="en-US" sz="1200" baseline="-25000" dirty="0"/>
              <a:t>2</a:t>
            </a:r>
            <a:r>
              <a:rPr lang="en-US" sz="1200" dirty="0"/>
              <a:t>, saturated absorption a</a:t>
            </a:r>
            <a:r>
              <a:rPr lang="en-US" sz="1200" baseline="-25000" dirty="0"/>
              <a:t>1</a:t>
            </a:r>
            <a:r>
              <a:rPr lang="en-US" sz="1200" dirty="0"/>
              <a:t> component, R(36)32-0 </a:t>
            </a:r>
            <a:r>
              <a:rPr lang="en-US" sz="1200" dirty="0" smtClean="0"/>
              <a:t>transition</a:t>
            </a:r>
          </a:p>
          <a:p>
            <a:pPr lvl="0"/>
            <a:r>
              <a:rPr lang="en-US" sz="1200" dirty="0"/>
              <a:t>Absorbing atom </a:t>
            </a:r>
            <a:r>
              <a:rPr lang="en-US" sz="1200" baseline="30000" dirty="0"/>
              <a:t>87</a:t>
            </a:r>
            <a:r>
              <a:rPr lang="en-US" sz="1200" dirty="0"/>
              <a:t>Rb crossover between the d and f hyperfine components of the saturated absorption at 780 nm (D2 transition) </a:t>
            </a:r>
            <a:endParaRPr lang="en-GB" sz="1200" dirty="0"/>
          </a:p>
          <a:p>
            <a:endParaRPr lang="en-GB" sz="1400" dirty="0"/>
          </a:p>
        </p:txBody>
      </p:sp>
    </p:spTree>
    <p:extLst>
      <p:ext uri="{BB962C8B-B14F-4D97-AF65-F5344CB8AC3E}">
        <p14:creationId xmlns:p14="http://schemas.microsoft.com/office/powerpoint/2010/main" val="4237180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615" y="260648"/>
            <a:ext cx="7184871" cy="1143000"/>
          </a:xfrm>
        </p:spPr>
        <p:txBody>
          <a:bodyPr/>
          <a:lstStyle/>
          <a:p>
            <a:r>
              <a:rPr lang="en-GB" dirty="0" smtClean="0"/>
              <a:t>CCL WG discussions </a:t>
            </a:r>
            <a:r>
              <a:rPr lang="en-GB" dirty="0"/>
              <a:t>on the </a:t>
            </a:r>
            <a:r>
              <a:rPr lang="en-GB" dirty="0" smtClean="0"/>
              <a:t>radian: </a:t>
            </a:r>
            <a:br>
              <a:rPr lang="en-GB" dirty="0" smtClean="0"/>
            </a:br>
            <a:r>
              <a:rPr lang="en-GB" sz="2400" dirty="0" smtClean="0"/>
              <a:t>NIST proposal to define as a base unit</a:t>
            </a:r>
            <a:r>
              <a:rPr lang="en-GB" dirty="0"/>
              <a:t/>
            </a:r>
            <a:br>
              <a:rPr lang="en-GB" dirty="0"/>
            </a:br>
            <a:endParaRPr lang="en-GB" dirty="0"/>
          </a:p>
        </p:txBody>
      </p:sp>
      <p:sp>
        <p:nvSpPr>
          <p:cNvPr id="3" name="Content Placeholder 2"/>
          <p:cNvSpPr>
            <a:spLocks noGrp="1"/>
          </p:cNvSpPr>
          <p:nvPr>
            <p:ph idx="1"/>
          </p:nvPr>
        </p:nvSpPr>
        <p:spPr/>
        <p:txBody>
          <a:bodyPr/>
          <a:lstStyle/>
          <a:p>
            <a:pPr>
              <a:spcAft>
                <a:spcPts val="600"/>
              </a:spcAft>
            </a:pPr>
            <a:r>
              <a:rPr lang="en-GB" sz="1600" dirty="0" smtClean="0"/>
              <a:t>25 May 2016 – </a:t>
            </a:r>
            <a:r>
              <a:rPr lang="en-GB" sz="1600" dirty="0"/>
              <a:t>H. </a:t>
            </a:r>
            <a:r>
              <a:rPr lang="en-GB" sz="1600" dirty="0" smtClean="0"/>
              <a:t>Bosse (PTB) informed </a:t>
            </a:r>
            <a:r>
              <a:rPr lang="en-GB" sz="1600" b="1" dirty="0"/>
              <a:t>CCL </a:t>
            </a:r>
            <a:r>
              <a:rPr lang="en-GB" sz="1600" b="1" dirty="0" smtClean="0"/>
              <a:t>WG-Strategy </a:t>
            </a:r>
            <a:r>
              <a:rPr lang="en-GB" sz="1600" dirty="0" smtClean="0"/>
              <a:t>about the NIST paper by </a:t>
            </a:r>
            <a:r>
              <a:rPr lang="en-GB" sz="1600" dirty="0"/>
              <a:t>Mohr &amp; Phillips </a:t>
            </a:r>
            <a:r>
              <a:rPr lang="en-GB" sz="1600" dirty="0" smtClean="0"/>
              <a:t>which was then on the </a:t>
            </a:r>
            <a:r>
              <a:rPr lang="en-GB" sz="1600" dirty="0" err="1"/>
              <a:t>ArXiv</a:t>
            </a:r>
            <a:r>
              <a:rPr lang="en-GB" sz="1600" dirty="0"/>
              <a:t> server </a:t>
            </a:r>
          </a:p>
          <a:p>
            <a:r>
              <a:rPr lang="en-GB" sz="1600" dirty="0" smtClean="0"/>
              <a:t>A. Lewis (chair WG-MRA) asked to open discussion to:</a:t>
            </a:r>
          </a:p>
          <a:p>
            <a:pPr marL="533400" lvl="1" indent="-174625">
              <a:buFont typeface="Arial" panose="020B0604020202020204" pitchFamily="34" charset="0"/>
              <a:buChar char="•"/>
            </a:pPr>
            <a:r>
              <a:rPr lang="en-GB" sz="1600" b="1" dirty="0" smtClean="0"/>
              <a:t>CCL WG-MRA </a:t>
            </a:r>
            <a:r>
              <a:rPr lang="en-GB" sz="1600" dirty="0" smtClean="0"/>
              <a:t>(which organises angle key comparisons, angle CMC review)</a:t>
            </a:r>
          </a:p>
          <a:p>
            <a:pPr marL="533400" lvl="1" indent="-174625">
              <a:buFont typeface="Arial" panose="020B0604020202020204" pitchFamily="34" charset="0"/>
              <a:buChar char="•"/>
            </a:pPr>
            <a:r>
              <a:rPr lang="en-GB" sz="1600" b="1" dirty="0" smtClean="0"/>
              <a:t>CCL Discussion Group DG3 </a:t>
            </a:r>
            <a:r>
              <a:rPr lang="en-GB" sz="1600" dirty="0" smtClean="0"/>
              <a:t>on Angle Metrology</a:t>
            </a:r>
          </a:p>
          <a:p>
            <a:pPr marL="533400" lvl="1" indent="-174625">
              <a:buFont typeface="Arial" panose="020B0604020202020204" pitchFamily="34" charset="0"/>
              <a:buChar char="•"/>
            </a:pPr>
            <a:r>
              <a:rPr lang="en-GB" sz="1600" dirty="0" smtClean="0"/>
              <a:t>T. </a:t>
            </a:r>
            <a:r>
              <a:rPr lang="en-GB" sz="1600" dirty="0" err="1" smtClean="0"/>
              <a:t>Yandayan</a:t>
            </a:r>
            <a:r>
              <a:rPr lang="en-GB" sz="1600" dirty="0" smtClean="0"/>
              <a:t> (UME) – coordinator of a EURAMET research project on next generation </a:t>
            </a:r>
            <a:r>
              <a:rPr lang="en-GB" sz="1600" b="1" dirty="0" smtClean="0"/>
              <a:t>angle metrology</a:t>
            </a:r>
          </a:p>
          <a:p>
            <a:pPr marL="533400" lvl="1" indent="-174625">
              <a:buFont typeface="Arial" panose="020B0604020202020204" pitchFamily="34" charset="0"/>
              <a:buChar char="•"/>
            </a:pPr>
            <a:r>
              <a:rPr lang="en-GB" sz="1600" b="1" dirty="0" smtClean="0"/>
              <a:t>CCL WG-Nano </a:t>
            </a:r>
            <a:r>
              <a:rPr lang="en-GB" sz="1600" dirty="0" smtClean="0"/>
              <a:t>chair</a:t>
            </a:r>
          </a:p>
          <a:p>
            <a:pPr marL="133350" indent="-174625">
              <a:buFont typeface="Arial" panose="020B0604020202020204" pitchFamily="34" charset="0"/>
              <a:buChar char="•"/>
            </a:pPr>
            <a:r>
              <a:rPr lang="en-GB" sz="1600" dirty="0" smtClean="0"/>
              <a:t>Subsequent contributions to email discussion from P. Kren (CMI), A. Lewis (NPL), A. Balsamo (</a:t>
            </a:r>
            <a:r>
              <a:rPr lang="en-GB" sz="1600" dirty="0" err="1" smtClean="0"/>
              <a:t>INRiM</a:t>
            </a:r>
            <a:r>
              <a:rPr lang="en-GB" sz="1600" dirty="0" smtClean="0"/>
              <a:t>), E. Prieto (CEM), R. Thalmann (METAS), K. </a:t>
            </a:r>
            <a:r>
              <a:rPr lang="en-GB" sz="1600" dirty="0" err="1" smtClean="0"/>
              <a:t>Bastida</a:t>
            </a:r>
            <a:r>
              <a:rPr lang="en-GB" sz="1600" dirty="0" smtClean="0"/>
              <a:t> (INTI).</a:t>
            </a:r>
          </a:p>
          <a:p>
            <a:pPr marL="533400" lvl="1" indent="-174625">
              <a:buFont typeface="Arial" panose="020B0604020202020204" pitchFamily="34" charset="0"/>
              <a:buChar char="•"/>
            </a:pPr>
            <a:endParaRPr lang="en-GB" sz="1600" dirty="0"/>
          </a:p>
          <a:p>
            <a:pPr marL="0" indent="0">
              <a:buNone/>
            </a:pPr>
            <a:r>
              <a:rPr lang="en-GB" sz="1600" b="1" dirty="0" smtClean="0"/>
              <a:t>Consensus: </a:t>
            </a:r>
            <a:r>
              <a:rPr lang="en-GB" sz="1600" dirty="0"/>
              <a:t>The ‘problem’ of inconsistency </a:t>
            </a:r>
            <a:r>
              <a:rPr lang="en-GB" sz="1600" dirty="0" smtClean="0"/>
              <a:t>within the current </a:t>
            </a:r>
            <a:r>
              <a:rPr lang="en-GB" sz="1600" smtClean="0"/>
              <a:t>SI </a:t>
            </a:r>
            <a:r>
              <a:rPr lang="en-GB" sz="1600" smtClean="0"/>
              <a:t>text </a:t>
            </a:r>
            <a:r>
              <a:rPr lang="en-GB" sz="1600" dirty="0" smtClean="0"/>
              <a:t>is acknowledged </a:t>
            </a:r>
            <a:r>
              <a:rPr lang="en-GB" sz="1600" u="sng" dirty="0" smtClean="0"/>
              <a:t>but there is </a:t>
            </a:r>
            <a:r>
              <a:rPr lang="en-GB" sz="1600" b="1" u="sng" dirty="0" smtClean="0"/>
              <a:t>no</a:t>
            </a:r>
            <a:r>
              <a:rPr lang="en-GB" sz="1600" u="sng" dirty="0" smtClean="0"/>
              <a:t> support</a:t>
            </a:r>
            <a:r>
              <a:rPr lang="en-GB" sz="1600" dirty="0" smtClean="0"/>
              <a:t> expressed so far from within CCL members (except for the official paper from NIST) for the </a:t>
            </a:r>
            <a:r>
              <a:rPr lang="en-GB" sz="1600" u="sng" dirty="0" smtClean="0"/>
              <a:t>proposal to make the radian a base unit of the SI</a:t>
            </a:r>
            <a:r>
              <a:rPr lang="en-GB" sz="1600" dirty="0" smtClean="0"/>
              <a:t>. Solutions which do not require such a strong change in the SI are to be preferred.</a:t>
            </a:r>
            <a:endParaRPr lang="en-GB" sz="1600" dirty="0"/>
          </a:p>
        </p:txBody>
      </p:sp>
    </p:spTree>
    <p:extLst>
      <p:ext uri="{BB962C8B-B14F-4D97-AF65-F5344CB8AC3E}">
        <p14:creationId xmlns:p14="http://schemas.microsoft.com/office/powerpoint/2010/main" val="2291796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pPr marL="0" indent="0">
              <a:spcBef>
                <a:spcPct val="0"/>
              </a:spcBef>
              <a:buNone/>
            </a:pPr>
            <a:r>
              <a:rPr lang="en-GB" sz="3200" b="1" dirty="0">
                <a:solidFill>
                  <a:srgbClr val="113B6E"/>
                </a:solidFill>
                <a:latin typeface="+mj-lt"/>
                <a:ea typeface="+mj-ea"/>
                <a:cs typeface="+mj-cs"/>
              </a:rPr>
              <a:t>Thank </a:t>
            </a:r>
            <a:r>
              <a:rPr lang="en-GB" sz="3200" b="1" dirty="0" smtClean="0">
                <a:solidFill>
                  <a:srgbClr val="113B6E"/>
                </a:solidFill>
                <a:latin typeface="+mj-lt"/>
                <a:ea typeface="+mj-ea"/>
                <a:cs typeface="+mj-cs"/>
              </a:rPr>
              <a:t>you!</a:t>
            </a:r>
            <a:endParaRPr lang="en-GB" sz="3200" b="1" dirty="0">
              <a:solidFill>
                <a:srgbClr val="113B6E"/>
              </a:solidFill>
              <a:latin typeface="+mj-lt"/>
              <a:ea typeface="+mj-ea"/>
              <a:cs typeface="+mj-cs"/>
            </a:endParaRPr>
          </a:p>
        </p:txBody>
      </p:sp>
    </p:spTree>
    <p:extLst>
      <p:ext uri="{BB962C8B-B14F-4D97-AF65-F5344CB8AC3E}">
        <p14:creationId xmlns:p14="http://schemas.microsoft.com/office/powerpoint/2010/main" val="3857819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NPL -NiCEMSI 2015">
  <a:themeElements>
    <a:clrScheme name="NPL Colours">
      <a:dk1>
        <a:srgbClr val="005596"/>
      </a:dk1>
      <a:lt1>
        <a:sysClr val="window" lastClr="FFFFFF"/>
      </a:lt1>
      <a:dk2>
        <a:srgbClr val="00AEEF"/>
      </a:dk2>
      <a:lt2>
        <a:srgbClr val="EEECE1"/>
      </a:lt2>
      <a:accent1>
        <a:srgbClr val="005596"/>
      </a:accent1>
      <a:accent2>
        <a:srgbClr val="00AEEF"/>
      </a:accent2>
      <a:accent3>
        <a:srgbClr val="791D7E"/>
      </a:accent3>
      <a:accent4>
        <a:srgbClr val="FFC425"/>
      </a:accent4>
      <a:accent5>
        <a:srgbClr val="EE3224"/>
      </a:accent5>
      <a:accent6>
        <a:srgbClr val="6DB33F"/>
      </a:accent6>
      <a:hlink>
        <a:srgbClr val="0000FF"/>
      </a:hlink>
      <a:folHlink>
        <a:srgbClr val="800080"/>
      </a:folHlink>
    </a:clrScheme>
    <a:fontScheme name="NPL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pitchFamily="34" charset="0"/>
            <a:ea typeface="ヒラギノ角ゴ Pro W3" pitchFamily="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pitchFamily="34" charset="0"/>
            <a:ea typeface="ヒラギノ角ゴ Pro W3" pitchFamily="28"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6" id="{3E4324FA-6587-420F-A9B4-235974A4E86D}" vid="{54520005-2013-4237-BF3E-C82F1995F77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NPL Presentation Master 2015</Template>
  <TotalTime>1906</TotalTime>
  <Words>1301</Words>
  <Application>Microsoft Office PowerPoint</Application>
  <PresentationFormat>On-screen Show (4:3)</PresentationFormat>
  <Paragraphs>83</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ＭＳ Ｐゴシック</vt:lpstr>
      <vt:lpstr>Arial</vt:lpstr>
      <vt:lpstr>Calibri</vt:lpstr>
      <vt:lpstr>Times</vt:lpstr>
      <vt:lpstr>Wingdings</vt:lpstr>
      <vt:lpstr>ヒラギノ角ゴ Pro W3</vt:lpstr>
      <vt:lpstr>NPL -NiCEMSI 2015</vt:lpstr>
      <vt:lpstr>CCL President report to the 2016 meeting of the CCU  </vt:lpstr>
      <vt:lpstr>Subject of report</vt:lpstr>
      <vt:lpstr>2012 CCL discussion on metre re-definition </vt:lpstr>
      <vt:lpstr>Use of Si/TEM for metre realisation for nanometrology </vt:lpstr>
      <vt:lpstr>Metre realisation via single frequency list </vt:lpstr>
      <vt:lpstr>CCL WG discussions on the radian:  NIST proposal to define as a base unit </vt:lpstr>
      <vt:lpstr>PowerPoint Presentation</vt:lpstr>
    </vt:vector>
  </TitlesOfParts>
  <Company>InHouse Productions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Powerpoint general presentation</dc:subject>
  <dc:creator>Andrew Lewis</dc:creator>
  <cp:lastModifiedBy>Andrew Lewis</cp:lastModifiedBy>
  <cp:revision>123</cp:revision>
  <cp:lastPrinted>2015-02-02T13:33:46Z</cp:lastPrinted>
  <dcterms:created xsi:type="dcterms:W3CDTF">2015-07-10T14:58:17Z</dcterms:created>
  <dcterms:modified xsi:type="dcterms:W3CDTF">2016-06-08T19:01:43Z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ercoClassification">
    <vt:lpwstr>Not an NPL document (No visible marking)</vt:lpwstr>
  </property>
  <property fmtid="{D5CDD505-2E9C-101B-9397-08002B2CF9AE}" pid="3" name="aliashPowerpointFooter">
    <vt:lpwstr/>
  </property>
</Properties>
</file>