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19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8" r:id="rId3"/>
    <p:sldId id="316" r:id="rId4"/>
    <p:sldId id="325" r:id="rId5"/>
    <p:sldId id="326" r:id="rId6"/>
    <p:sldId id="323" r:id="rId7"/>
    <p:sldId id="317" r:id="rId8"/>
    <p:sldId id="318" r:id="rId9"/>
    <p:sldId id="320" r:id="rId10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68F7"/>
    <a:srgbClr val="DEE763"/>
    <a:srgbClr val="F4F917"/>
    <a:srgbClr val="6EA92D"/>
    <a:srgbClr val="E8D80E"/>
    <a:srgbClr val="E63D08"/>
    <a:srgbClr val="FF9900"/>
    <a:srgbClr val="E2AC00"/>
    <a:srgbClr val="CC0000"/>
    <a:srgbClr val="7A2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05" autoAdjust="0"/>
    <p:restoredTop sz="94723" autoAdjust="0"/>
  </p:normalViewPr>
  <p:slideViewPr>
    <p:cSldViewPr showGuides="1">
      <p:cViewPr varScale="1">
        <p:scale>
          <a:sx n="80" d="100"/>
          <a:sy n="80" d="100"/>
        </p:scale>
        <p:origin x="28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6" d="100"/>
        <a:sy n="156" d="100"/>
      </p:scale>
      <p:origin x="0" y="-6768"/>
    </p:cViewPr>
  </p:sorterViewPr>
  <p:notesViewPr>
    <p:cSldViewPr showGuides="1">
      <p:cViewPr varScale="1">
        <p:scale>
          <a:sx n="67" d="100"/>
          <a:sy n="67" d="100"/>
        </p:scale>
        <p:origin x="-3276" y="-96"/>
      </p:cViewPr>
      <p:guideLst>
        <p:guide orient="horz" pos="3110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5F20-C2A9-4F77-8BD5-C832203B0E71}" type="datetimeFigureOut">
              <a:rPr lang="en-US" smtClean="0"/>
              <a:t>6/20/2016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600" b="1" dirty="0" smtClean="0"/>
              <a:t>NCSLI 2014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8363871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AB7DB-E985-44CE-931D-8A2141196112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49A23-155F-4056-BE9C-415733D60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705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and other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18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65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7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949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225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705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543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893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467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522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40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403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6896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51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8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86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386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nal Slid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3867912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Thank you.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Email address or…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7231780" y="6483858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sz="1200" b="1" dirty="0" smtClean="0">
                <a:solidFill>
                  <a:srgbClr val="193B7F"/>
                </a:solidFill>
              </a:rPr>
              <a:t>www.bipm.org</a:t>
            </a:r>
            <a:endParaRPr lang="en-US" sz="1200" b="1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7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01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Section X (use only if presentation is in sections)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6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3399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3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07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4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19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92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588"/>
            <a:ext cx="8229600" cy="102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64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200">
                <a:solidFill>
                  <a:srgbClr val="193B7F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32" r:id="rId2"/>
    <p:sldLayoutId id="2147483822" r:id="rId3"/>
    <p:sldLayoutId id="2147483833" r:id="rId4"/>
    <p:sldLayoutId id="2147483824" r:id="rId5"/>
    <p:sldLayoutId id="2147483834" r:id="rId6"/>
    <p:sldLayoutId id="2147483825" r:id="rId7"/>
    <p:sldLayoutId id="2147483835" r:id="rId8"/>
    <p:sldLayoutId id="2147483826" r:id="rId9"/>
    <p:sldLayoutId id="2147483843" r:id="rId10"/>
    <p:sldLayoutId id="2147483827" r:id="rId11"/>
    <p:sldLayoutId id="2147483837" r:id="rId12"/>
    <p:sldLayoutId id="2147483828" r:id="rId13"/>
    <p:sldLayoutId id="2147483838" r:id="rId14"/>
    <p:sldLayoutId id="2147483829" r:id="rId15"/>
    <p:sldLayoutId id="2147483839" r:id="rId16"/>
    <p:sldLayoutId id="2147483830" r:id="rId17"/>
    <p:sldLayoutId id="2147483840" r:id="rId18"/>
    <p:sldLayoutId id="2147483831" r:id="rId19"/>
    <p:sldLayoutId id="2147483841" r:id="rId20"/>
    <p:sldLayoutId id="2147483842" r:id="rId2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0" kern="1200" dirty="0">
          <a:solidFill>
            <a:srgbClr val="193B7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Blip>
          <a:blip r:embed="rId23"/>
        </a:buBlip>
        <a:defRPr sz="2400" kern="1200">
          <a:solidFill>
            <a:srgbClr val="193B7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193B7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70000"/>
        <a:buFontTx/>
        <a:buBlip>
          <a:blip r:embed="rId23"/>
        </a:buBlip>
        <a:defRPr sz="1800" kern="1200">
          <a:solidFill>
            <a:srgbClr val="193B7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193B7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193B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914400"/>
            <a:ext cx="4760976" cy="2209800"/>
          </a:xfrm>
        </p:spPr>
        <p:txBody>
          <a:bodyPr>
            <a:noAutofit/>
          </a:bodyPr>
          <a:lstStyle/>
          <a:p>
            <a:r>
              <a:rPr lang="es-ES" b="1" dirty="0" err="1" smtClean="0"/>
              <a:t>Consultative</a:t>
            </a:r>
            <a:r>
              <a:rPr lang="es-ES" b="1" dirty="0" smtClean="0"/>
              <a:t> </a:t>
            </a:r>
            <a:r>
              <a:rPr lang="es-ES" b="1" dirty="0" err="1" smtClean="0"/>
              <a:t>Committee</a:t>
            </a:r>
            <a:r>
              <a:rPr lang="es-ES" b="1" dirty="0" smtClean="0"/>
              <a:t> </a:t>
            </a:r>
            <a:r>
              <a:rPr lang="es-ES" b="1" dirty="0" err="1" smtClean="0"/>
              <a:t>on</a:t>
            </a:r>
            <a:r>
              <a:rPr lang="es-ES" b="1" dirty="0" smtClean="0"/>
              <a:t> </a:t>
            </a:r>
            <a:r>
              <a:rPr lang="es-ES" b="1" dirty="0" err="1" smtClean="0"/>
              <a:t>Ionising</a:t>
            </a:r>
            <a:r>
              <a:rPr lang="es-ES" b="1" dirty="0" smtClean="0"/>
              <a:t> </a:t>
            </a:r>
            <a:r>
              <a:rPr lang="es-ES" b="1" dirty="0" err="1" smtClean="0"/>
              <a:t>Radiation</a:t>
            </a:r>
            <a:r>
              <a:rPr lang="es-ES" b="1" dirty="0" smtClean="0"/>
              <a:t> (CCRI)</a:t>
            </a:r>
            <a:r>
              <a:rPr lang="es-ES" sz="3200" b="1" dirty="0" smtClean="0"/>
              <a:t/>
            </a:r>
            <a:br>
              <a:rPr lang="es-ES" sz="3200" b="1" dirty="0" smtClean="0"/>
            </a:br>
            <a:r>
              <a:rPr lang="es-ES" sz="3200" b="1" dirty="0" smtClean="0"/>
              <a:t/>
            </a:r>
            <a:br>
              <a:rPr lang="es-ES" sz="3200" b="1" dirty="0" smtClean="0"/>
            </a:br>
            <a:r>
              <a:rPr lang="es-ES" sz="3200" b="1" dirty="0" smtClean="0"/>
              <a:t>June</a:t>
            </a:r>
            <a:br>
              <a:rPr lang="es-ES" sz="3200" b="1" dirty="0" smtClean="0"/>
            </a:br>
            <a:r>
              <a:rPr lang="es-ES" sz="2400" b="1" dirty="0" smtClean="0"/>
              <a:t>2016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24" y="3429000"/>
            <a:ext cx="4532376" cy="1219200"/>
          </a:xfrm>
        </p:spPr>
        <p:txBody>
          <a:bodyPr>
            <a:normAutofit/>
          </a:bodyPr>
          <a:lstStyle/>
          <a:p>
            <a:r>
              <a:rPr lang="es-ES" sz="2000" dirty="0" smtClean="0"/>
              <a:t>Dr Wynand Louw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780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http://www.bipm.org/utils/common/img/CCQM/ccqm19_20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02" y="4800601"/>
            <a:ext cx="4366099" cy="2087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3563" y="3205113"/>
            <a:ext cx="781050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6849" y="2276783"/>
            <a:ext cx="265747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Krans 33"/>
          <p:cNvSpPr>
            <a:spLocks noChangeAspect="1"/>
          </p:cNvSpPr>
          <p:nvPr/>
        </p:nvSpPr>
        <p:spPr>
          <a:xfrm>
            <a:off x="2898088" y="1065658"/>
            <a:ext cx="4932000" cy="4932000"/>
          </a:xfrm>
          <a:prstGeom prst="donut">
            <a:avLst>
              <a:gd name="adj" fmla="val 2085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32" name="Krans 31"/>
          <p:cNvSpPr>
            <a:spLocks noChangeAspect="1"/>
          </p:cNvSpPr>
          <p:nvPr/>
        </p:nvSpPr>
        <p:spPr>
          <a:xfrm>
            <a:off x="2016084" y="234000"/>
            <a:ext cx="6624000" cy="6624000"/>
          </a:xfrm>
          <a:prstGeom prst="donut">
            <a:avLst>
              <a:gd name="adj" fmla="val 2085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747" y="425641"/>
            <a:ext cx="2566651" cy="1452456"/>
          </a:xfrm>
        </p:spPr>
        <p:txBody>
          <a:bodyPr>
            <a:noAutofit/>
          </a:bodyPr>
          <a:lstStyle/>
          <a:p>
            <a:r>
              <a:rPr lang="da-DK" sz="2800" dirty="0" smtClean="0"/>
              <a:t>CCRI</a:t>
            </a:r>
            <a:br>
              <a:rPr lang="da-DK" sz="2800" dirty="0" smtClean="0"/>
            </a:br>
            <a:r>
              <a:rPr lang="da-DK" sz="2800" dirty="0" smtClean="0"/>
              <a:t>Members:  35</a:t>
            </a:r>
            <a:br>
              <a:rPr lang="da-DK" sz="2800" dirty="0" smtClean="0"/>
            </a:br>
            <a:r>
              <a:rPr lang="da-DK" sz="2800" dirty="0" smtClean="0"/>
              <a:t>Observers: 20</a:t>
            </a: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  <p:cxnSp>
        <p:nvCxnSpPr>
          <p:cNvPr id="12" name="Lige forbindelse 11"/>
          <p:cNvCxnSpPr/>
          <p:nvPr/>
        </p:nvCxnSpPr>
        <p:spPr>
          <a:xfrm>
            <a:off x="3059832" y="1293765"/>
            <a:ext cx="4608512" cy="460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/>
          <p:nvPr/>
        </p:nvCxnSpPr>
        <p:spPr>
          <a:xfrm flipH="1">
            <a:off x="3059832" y="1293765"/>
            <a:ext cx="4536504" cy="460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boks 22"/>
          <p:cNvSpPr txBox="1"/>
          <p:nvPr/>
        </p:nvSpPr>
        <p:spPr>
          <a:xfrm rot="18516637">
            <a:off x="4681500" y="3418252"/>
            <a:ext cx="1191352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da-DK" b="1" dirty="0" smtClean="0">
                <a:solidFill>
                  <a:schemeClr val="bg1"/>
                </a:solidFill>
              </a:rPr>
              <a:t>2009-2012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26" name="Tekstboks 25"/>
          <p:cNvSpPr txBox="1"/>
          <p:nvPr/>
        </p:nvSpPr>
        <p:spPr>
          <a:xfrm rot="18739135">
            <a:off x="3020549" y="1693431"/>
            <a:ext cx="1244251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2016-2019 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27" name="Tekstboks 26"/>
          <p:cNvSpPr txBox="1"/>
          <p:nvPr/>
        </p:nvSpPr>
        <p:spPr>
          <a:xfrm rot="18999087">
            <a:off x="3783137" y="2489965"/>
            <a:ext cx="1244251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2013-2015 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28" name="Tekstboks 27"/>
          <p:cNvSpPr txBox="1"/>
          <p:nvPr/>
        </p:nvSpPr>
        <p:spPr>
          <a:xfrm rot="18803417">
            <a:off x="2465156" y="1062650"/>
            <a:ext cx="1244251" cy="369332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2020-2023 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29" name="Tekstboks 28"/>
          <p:cNvSpPr txBox="1"/>
          <p:nvPr/>
        </p:nvSpPr>
        <p:spPr>
          <a:xfrm>
            <a:off x="4705958" y="6211669"/>
            <a:ext cx="1533754" cy="646331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da-DK" b="1" dirty="0" smtClean="0">
                <a:solidFill>
                  <a:schemeClr val="bg1"/>
                </a:solidFill>
              </a:rPr>
              <a:t>CCRI(II</a:t>
            </a:r>
            <a:r>
              <a:rPr lang="da-DK" b="1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da-DK" b="1" dirty="0" smtClean="0">
                <a:solidFill>
                  <a:schemeClr val="bg1"/>
                </a:solidFill>
              </a:rPr>
              <a:t>Radioisotopes</a:t>
            </a:r>
            <a:endParaRPr lang="da-DK" b="1" dirty="0">
              <a:solidFill>
                <a:schemeClr val="bg1"/>
              </a:solidFill>
            </a:endParaRPr>
          </a:p>
        </p:txBody>
      </p:sp>
      <p:sp>
        <p:nvSpPr>
          <p:cNvPr id="22" name="Tekstboks 21"/>
          <p:cNvSpPr txBox="1"/>
          <p:nvPr/>
        </p:nvSpPr>
        <p:spPr>
          <a:xfrm rot="16200000">
            <a:off x="686470" y="3274855"/>
            <a:ext cx="2761270" cy="646331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da-DK" b="1" dirty="0">
                <a:solidFill>
                  <a:schemeClr val="bg1"/>
                </a:solidFill>
              </a:rPr>
              <a:t>CCRI(I</a:t>
            </a:r>
            <a:r>
              <a:rPr lang="da-DK" b="1" dirty="0" smtClean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da-DK" b="1" dirty="0" err="1" smtClean="0">
                <a:solidFill>
                  <a:schemeClr val="bg1"/>
                </a:solidFill>
              </a:rPr>
              <a:t>Photons</a:t>
            </a:r>
            <a:r>
              <a:rPr lang="da-DK" b="1" dirty="0" smtClean="0">
                <a:solidFill>
                  <a:schemeClr val="bg1"/>
                </a:solidFill>
              </a:rPr>
              <a:t>, </a:t>
            </a:r>
            <a:r>
              <a:rPr lang="da-DK" b="1" dirty="0" err="1" smtClean="0">
                <a:solidFill>
                  <a:schemeClr val="bg1"/>
                </a:solidFill>
              </a:rPr>
              <a:t>charged</a:t>
            </a:r>
            <a:r>
              <a:rPr lang="da-DK" b="1" dirty="0" smtClean="0">
                <a:solidFill>
                  <a:schemeClr val="bg1"/>
                </a:solidFill>
              </a:rPr>
              <a:t> </a:t>
            </a:r>
            <a:r>
              <a:rPr lang="da-DK" b="1" dirty="0" err="1" smtClean="0">
                <a:solidFill>
                  <a:schemeClr val="bg1"/>
                </a:solidFill>
              </a:rPr>
              <a:t>particles</a:t>
            </a:r>
            <a:r>
              <a:rPr lang="da-DK" b="1" dirty="0" smtClean="0">
                <a:solidFill>
                  <a:schemeClr val="bg1"/>
                </a:solidFill>
              </a:rPr>
              <a:t> </a:t>
            </a:r>
            <a:endParaRPr lang="da-DK" b="1" dirty="0">
              <a:solidFill>
                <a:schemeClr val="bg1"/>
              </a:solidFill>
            </a:endParaRPr>
          </a:p>
        </p:txBody>
      </p:sp>
      <p:sp>
        <p:nvSpPr>
          <p:cNvPr id="31" name="Tekstboks 30"/>
          <p:cNvSpPr txBox="1"/>
          <p:nvPr/>
        </p:nvSpPr>
        <p:spPr>
          <a:xfrm rot="16200000">
            <a:off x="8004567" y="3208493"/>
            <a:ext cx="1126013" cy="646331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da-DK" b="1" dirty="0" smtClean="0">
                <a:solidFill>
                  <a:schemeClr val="bg1"/>
                </a:solidFill>
              </a:rPr>
              <a:t>CCRI(III)</a:t>
            </a:r>
            <a:endParaRPr lang="da-DK" b="1" dirty="0">
              <a:solidFill>
                <a:schemeClr val="bg1"/>
              </a:solidFill>
            </a:endParaRPr>
          </a:p>
          <a:p>
            <a:pPr algn="ctr"/>
            <a:r>
              <a:rPr lang="da-DK" b="1" dirty="0" smtClean="0">
                <a:solidFill>
                  <a:schemeClr val="bg1"/>
                </a:solidFill>
              </a:rPr>
              <a:t>Neutrons </a:t>
            </a:r>
            <a:endParaRPr lang="da-DK" b="1" dirty="0">
              <a:solidFill>
                <a:schemeClr val="bg1"/>
              </a:solidFill>
            </a:endParaRPr>
          </a:p>
        </p:txBody>
      </p:sp>
      <p:sp>
        <p:nvSpPr>
          <p:cNvPr id="6" name="Tekstboks 5"/>
          <p:cNvSpPr txBox="1"/>
          <p:nvPr/>
        </p:nvSpPr>
        <p:spPr>
          <a:xfrm>
            <a:off x="3002579" y="34708"/>
            <a:ext cx="4549194" cy="646331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pPr algn="ctr"/>
            <a:r>
              <a:rPr lang="da-DK" b="1" dirty="0" smtClean="0">
                <a:solidFill>
                  <a:schemeClr val="bg1"/>
                </a:solidFill>
              </a:rPr>
              <a:t>CCRI</a:t>
            </a:r>
          </a:p>
          <a:p>
            <a:pPr algn="ctr"/>
            <a:r>
              <a:rPr lang="da-DK" b="1" dirty="0" smtClean="0">
                <a:solidFill>
                  <a:schemeClr val="bg1"/>
                </a:solidFill>
              </a:rPr>
              <a:t>Comité Consultatif de Rayonnement ionsiants</a:t>
            </a:r>
          </a:p>
        </p:txBody>
      </p:sp>
      <p:sp>
        <p:nvSpPr>
          <p:cNvPr id="45" name="Tekstboks 44"/>
          <p:cNvSpPr txBox="1"/>
          <p:nvPr/>
        </p:nvSpPr>
        <p:spPr>
          <a:xfrm rot="18331439">
            <a:off x="5737035" y="948098"/>
            <a:ext cx="1403398" cy="1200329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none" rtlCol="0">
            <a:spAutoFit/>
          </a:bodyPr>
          <a:lstStyle/>
          <a:p>
            <a:r>
              <a:rPr lang="da-DK" b="1" dirty="0" err="1" smtClean="0">
                <a:solidFill>
                  <a:srgbClr val="C00000"/>
                </a:solidFill>
              </a:rPr>
              <a:t>Comparison</a:t>
            </a:r>
            <a:endParaRPr lang="da-DK" b="1" dirty="0" smtClean="0">
              <a:solidFill>
                <a:srgbClr val="C00000"/>
              </a:solidFill>
            </a:endParaRPr>
          </a:p>
          <a:p>
            <a:r>
              <a:rPr lang="da-DK" b="1" dirty="0" smtClean="0">
                <a:solidFill>
                  <a:srgbClr val="C00000"/>
                </a:solidFill>
              </a:rPr>
              <a:t>SIR</a:t>
            </a:r>
          </a:p>
          <a:p>
            <a:r>
              <a:rPr lang="da-DK" b="1" dirty="0" err="1" smtClean="0">
                <a:solidFill>
                  <a:srgbClr val="C00000"/>
                </a:solidFill>
              </a:rPr>
              <a:t>Nuclear</a:t>
            </a:r>
            <a:r>
              <a:rPr lang="da-DK" b="1" dirty="0" smtClean="0">
                <a:solidFill>
                  <a:srgbClr val="C00000"/>
                </a:solidFill>
              </a:rPr>
              <a:t> data</a:t>
            </a:r>
          </a:p>
          <a:p>
            <a:r>
              <a:rPr lang="da-DK" b="1" dirty="0" smtClean="0">
                <a:solidFill>
                  <a:srgbClr val="C00000"/>
                </a:solidFill>
              </a:rPr>
              <a:t>Workshops</a:t>
            </a:r>
          </a:p>
        </p:txBody>
      </p:sp>
      <p:sp>
        <p:nvSpPr>
          <p:cNvPr id="50" name="Opadgående pil 49"/>
          <p:cNvSpPr/>
          <p:nvPr/>
        </p:nvSpPr>
        <p:spPr>
          <a:xfrm rot="2381762">
            <a:off x="5684690" y="2176092"/>
            <a:ext cx="484632" cy="373115"/>
          </a:xfrm>
          <a:prstGeom prst="upArrow">
            <a:avLst>
              <a:gd name="adj1" fmla="val 50000"/>
              <a:gd name="adj2" fmla="val 3856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7" name="Tekstboks 56"/>
          <p:cNvSpPr txBox="1"/>
          <p:nvPr/>
        </p:nvSpPr>
        <p:spPr>
          <a:xfrm rot="16564276">
            <a:off x="4860581" y="1541495"/>
            <a:ext cx="1284904" cy="36933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none" rtlCol="0">
            <a:spAutoFit/>
          </a:bodyPr>
          <a:lstStyle/>
          <a:p>
            <a:r>
              <a:rPr lang="da-DK" b="1" dirty="0" smtClean="0">
                <a:solidFill>
                  <a:schemeClr val="bg2">
                    <a:lumMod val="10000"/>
                  </a:schemeClr>
                </a:solidFill>
              </a:rPr>
              <a:t>INITIATIVES</a:t>
            </a:r>
            <a:endParaRPr lang="da-DK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3" name="Tekstboks 52"/>
          <p:cNvSpPr txBox="1"/>
          <p:nvPr/>
        </p:nvSpPr>
        <p:spPr>
          <a:xfrm>
            <a:off x="4799665" y="631569"/>
            <a:ext cx="859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>
                <a:solidFill>
                  <a:srgbClr val="FF0000"/>
                </a:solidFill>
              </a:rPr>
              <a:t>VISION</a:t>
            </a:r>
            <a:endParaRPr lang="da-DK" b="1" dirty="0">
              <a:solidFill>
                <a:srgbClr val="FF0000"/>
              </a:solidFill>
            </a:endParaRPr>
          </a:p>
        </p:txBody>
      </p:sp>
      <p:sp>
        <p:nvSpPr>
          <p:cNvPr id="59" name="Tekstboks 58"/>
          <p:cNvSpPr txBox="1"/>
          <p:nvPr/>
        </p:nvSpPr>
        <p:spPr>
          <a:xfrm rot="15429679">
            <a:off x="4292714" y="1614143"/>
            <a:ext cx="1510093" cy="369332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none" rtlCol="0">
            <a:spAutoFit/>
          </a:bodyPr>
          <a:lstStyle/>
          <a:p>
            <a:r>
              <a:rPr lang="da-DK" b="1" dirty="0" err="1">
                <a:solidFill>
                  <a:srgbClr val="C00000"/>
                </a:solidFill>
              </a:rPr>
              <a:t>Ongoing</a:t>
            </a:r>
            <a:r>
              <a:rPr lang="da-DK" b="1" dirty="0">
                <a:solidFill>
                  <a:srgbClr val="C00000"/>
                </a:solidFill>
              </a:rPr>
              <a:t> </a:t>
            </a:r>
            <a:r>
              <a:rPr lang="da-DK" b="1" dirty="0" err="1">
                <a:solidFill>
                  <a:srgbClr val="C00000"/>
                </a:solidFill>
              </a:rPr>
              <a:t>WGs</a:t>
            </a:r>
            <a:endParaRPr lang="da-DK" b="1" dirty="0">
              <a:solidFill>
                <a:srgbClr val="C00000"/>
              </a:solidFill>
            </a:endParaRPr>
          </a:p>
        </p:txBody>
      </p:sp>
      <p:sp>
        <p:nvSpPr>
          <p:cNvPr id="60" name="Tekstboks 59"/>
          <p:cNvSpPr txBox="1"/>
          <p:nvPr/>
        </p:nvSpPr>
        <p:spPr>
          <a:xfrm rot="19482876">
            <a:off x="4698983" y="2687219"/>
            <a:ext cx="630685" cy="369332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none" rtlCol="0">
            <a:spAutoFit/>
          </a:bodyPr>
          <a:lstStyle/>
          <a:p>
            <a:r>
              <a:rPr lang="da-DK" b="1" dirty="0" err="1" smtClean="0">
                <a:solidFill>
                  <a:schemeClr val="bg2">
                    <a:lumMod val="10000"/>
                  </a:schemeClr>
                </a:solidFill>
              </a:rPr>
              <a:t>WGs</a:t>
            </a:r>
            <a:endParaRPr lang="da-DK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2" name="Opadgående pil 61"/>
          <p:cNvSpPr/>
          <p:nvPr/>
        </p:nvSpPr>
        <p:spPr>
          <a:xfrm rot="8963937">
            <a:off x="5075548" y="940928"/>
            <a:ext cx="484632" cy="373115"/>
          </a:xfrm>
          <a:prstGeom prst="upArrow">
            <a:avLst>
              <a:gd name="adj1" fmla="val 50000"/>
              <a:gd name="adj2" fmla="val 3856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5" name="Tekstboks 24"/>
          <p:cNvSpPr txBox="1"/>
          <p:nvPr/>
        </p:nvSpPr>
        <p:spPr>
          <a:xfrm rot="18553796">
            <a:off x="4907227" y="2694087"/>
            <a:ext cx="104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 smtClean="0">
                <a:solidFill>
                  <a:srgbClr val="7030A0"/>
                </a:solidFill>
              </a:rPr>
              <a:t>Research</a:t>
            </a:r>
            <a:endParaRPr lang="da-DK" b="1" dirty="0">
              <a:solidFill>
                <a:srgbClr val="7030A0"/>
              </a:solidFill>
            </a:endParaRPr>
          </a:p>
        </p:txBody>
      </p:sp>
      <p:sp>
        <p:nvSpPr>
          <p:cNvPr id="63" name="Tekstboks 62"/>
          <p:cNvSpPr txBox="1"/>
          <p:nvPr/>
        </p:nvSpPr>
        <p:spPr>
          <a:xfrm rot="14904249">
            <a:off x="3977389" y="1188382"/>
            <a:ext cx="894797" cy="369332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none" rtlCol="0">
            <a:spAutoFit/>
          </a:bodyPr>
          <a:lstStyle/>
          <a:p>
            <a:r>
              <a:rPr lang="da-DK" b="1" dirty="0" smtClean="0">
                <a:solidFill>
                  <a:schemeClr val="bg2">
                    <a:lumMod val="10000"/>
                  </a:schemeClr>
                </a:solidFill>
              </a:rPr>
              <a:t>Actions</a:t>
            </a:r>
            <a:endParaRPr lang="da-DK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60206" y="6411723"/>
            <a:ext cx="16052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000" dirty="0" smtClean="0"/>
              <a:t>Courtesy of K Carneiro</a:t>
            </a:r>
            <a:endParaRPr lang="en-ZA" sz="1000" dirty="0"/>
          </a:p>
        </p:txBody>
      </p:sp>
    </p:spTree>
    <p:extLst>
      <p:ext uri="{BB962C8B-B14F-4D97-AF65-F5344CB8AC3E}">
        <p14:creationId xmlns:p14="http://schemas.microsoft.com/office/powerpoint/2010/main" val="87729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CCRI Sections/Working Groups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1447800"/>
            <a:ext cx="7848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r>
              <a:rPr lang="en-ZA" sz="2000" b="1" dirty="0" smtClean="0">
                <a:solidFill>
                  <a:schemeClr val="tx2"/>
                </a:solidFill>
              </a:rPr>
              <a:t>Section (I):	x and </a:t>
            </a:r>
            <a:r>
              <a:rPr lang="en-ZA" sz="2000" b="1" i="1" dirty="0" smtClean="0">
                <a:solidFill>
                  <a:schemeClr val="tx2"/>
                </a:solidFill>
              </a:rPr>
              <a:t>ƴ</a:t>
            </a:r>
            <a:r>
              <a:rPr lang="en-ZA" sz="2000" b="1" dirty="0" smtClean="0">
                <a:solidFill>
                  <a:schemeClr val="tx2"/>
                </a:solidFill>
              </a:rPr>
              <a:t>-rays</a:t>
            </a:r>
          </a:p>
          <a:p>
            <a:pPr>
              <a:buSzPct val="100000"/>
            </a:pPr>
            <a:endParaRPr lang="en-ZA" sz="2000" b="1" dirty="0" smtClean="0">
              <a:solidFill>
                <a:schemeClr val="tx2"/>
              </a:solidFill>
            </a:endParaRPr>
          </a:p>
          <a:p>
            <a:pPr>
              <a:buSzPct val="100000"/>
            </a:pPr>
            <a:endParaRPr lang="en-ZA" sz="2000" b="1" dirty="0">
              <a:solidFill>
                <a:schemeClr val="tx2"/>
              </a:solidFill>
            </a:endParaRPr>
          </a:p>
          <a:p>
            <a:pPr>
              <a:buSzPct val="100000"/>
            </a:pPr>
            <a:endParaRPr lang="en-ZA" sz="2000" b="1" dirty="0" smtClean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 smtClean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r>
              <a:rPr lang="en-ZA" sz="2000" b="1" dirty="0" smtClean="0">
                <a:solidFill>
                  <a:schemeClr val="tx2"/>
                </a:solidFill>
              </a:rPr>
              <a:t>Section (II):	Radionuclides</a:t>
            </a: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 smtClean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 smtClean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r>
              <a:rPr lang="en-ZA" sz="2000" b="1" dirty="0" smtClean="0">
                <a:solidFill>
                  <a:schemeClr val="tx2"/>
                </a:solidFill>
              </a:rPr>
              <a:t>Section (III):	Neutron Measurements</a:t>
            </a: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 smtClean="0">
              <a:solidFill>
                <a:schemeClr val="tx2"/>
              </a:solidFill>
            </a:endParaRP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r>
              <a:rPr lang="en-ZA" sz="2000" b="1" dirty="0">
                <a:solidFill>
                  <a:schemeClr val="tx2"/>
                </a:solidFill>
              </a:rPr>
              <a:t>4026 CMCs in 738 service categories</a:t>
            </a: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b="1" dirty="0" smtClean="0">
              <a:solidFill>
                <a:schemeClr val="tx2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980" y="2895600"/>
            <a:ext cx="1633538" cy="13895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7874" y="4285196"/>
            <a:ext cx="2209800" cy="14667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4755" y="1347159"/>
            <a:ext cx="1504950" cy="178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13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CCRI units?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64820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Main units hinges on the second and kilogramme</a:t>
            </a: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Uncertainties on realisation of the </a:t>
            </a:r>
            <a:r>
              <a:rPr lang="en-ZA" sz="2000" b="1" dirty="0" smtClean="0">
                <a:solidFill>
                  <a:schemeClr val="tx2"/>
                </a:solidFill>
              </a:rPr>
              <a:t>s and kg</a:t>
            </a:r>
            <a:r>
              <a:rPr lang="en-ZA" sz="2000" dirty="0" smtClean="0">
                <a:solidFill>
                  <a:schemeClr val="tx2"/>
                </a:solidFill>
              </a:rPr>
              <a:t> attainable, orders of magnitude lower than in detection of decay events</a:t>
            </a:r>
            <a:endParaRPr lang="en-ZA" sz="2000" dirty="0">
              <a:solidFill>
                <a:schemeClr val="tx2"/>
              </a:solidFill>
            </a:endParaRP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Nano-dosimetry techniques?</a:t>
            </a: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Biologically related Quantities?</a:t>
            </a: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endParaRPr lang="en-ZA" sz="2000" dirty="0">
              <a:solidFill>
                <a:schemeClr val="tx2"/>
              </a:solidFill>
            </a:endParaRPr>
          </a:p>
          <a:p>
            <a:pPr marL="0" lvl="1">
              <a:spcBef>
                <a:spcPts val="600"/>
              </a:spcBef>
              <a:buSzPct val="100000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0" lvl="1">
              <a:spcBef>
                <a:spcPts val="600"/>
              </a:spcBef>
              <a:buSzPct val="100000"/>
            </a:pPr>
            <a:endParaRPr lang="en-ZA" sz="2000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287533"/>
            <a:ext cx="3759201" cy="23859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906264"/>
            <a:ext cx="3819830" cy="2656114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438898"/>
              </p:ext>
            </p:extLst>
          </p:nvPr>
        </p:nvGraphicFramePr>
        <p:xfrm>
          <a:off x="838200" y="2209800"/>
          <a:ext cx="2795270" cy="838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2320"/>
                <a:gridCol w="74295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Quantity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Unit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Activity of a radionuclide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Activity concentration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Bq (s</a:t>
                      </a:r>
                      <a:r>
                        <a:rPr lang="en-ZA" sz="1100" baseline="30000">
                          <a:effectLst/>
                        </a:rPr>
                        <a:t>-1</a:t>
                      </a:r>
                      <a:r>
                        <a:rPr lang="en-ZA" sz="1100"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Bq Kg</a:t>
                      </a:r>
                      <a:r>
                        <a:rPr lang="en-ZA" sz="1100" baseline="30000">
                          <a:effectLst/>
                        </a:rPr>
                        <a:t>-1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Kerma, Abdorbed Dose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>
                          <a:effectLst/>
                        </a:rPr>
                        <a:t>Kerma rate, Absorbed dose rate</a:t>
                      </a:r>
                      <a:endParaRPr lang="en-Z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 dirty="0" err="1">
                          <a:effectLst/>
                        </a:rPr>
                        <a:t>Gy</a:t>
                      </a:r>
                      <a:r>
                        <a:rPr lang="en-ZA" sz="1100" dirty="0">
                          <a:effectLst/>
                        </a:rPr>
                        <a:t> (J Kg</a:t>
                      </a:r>
                      <a:r>
                        <a:rPr lang="en-ZA" sz="1100" baseline="30000" dirty="0">
                          <a:effectLst/>
                        </a:rPr>
                        <a:t>-1</a:t>
                      </a:r>
                      <a:r>
                        <a:rPr lang="en-ZA" sz="1100" dirty="0"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100" dirty="0" err="1">
                          <a:effectLst/>
                        </a:rPr>
                        <a:t>Gy</a:t>
                      </a:r>
                      <a:r>
                        <a:rPr lang="en-ZA" sz="1100" dirty="0">
                          <a:effectLst/>
                        </a:rPr>
                        <a:t> s</a:t>
                      </a:r>
                      <a:r>
                        <a:rPr lang="en-ZA" sz="1100" baseline="30000" dirty="0">
                          <a:effectLst/>
                        </a:rPr>
                        <a:t>-1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93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Activities since last CCU meeting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7696200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No proposed changes to the units in use in Ionising Radiation for the revised SI brochure</a:t>
            </a:r>
          </a:p>
          <a:p>
            <a:pPr marL="0" lvl="1">
              <a:spcBef>
                <a:spcPts val="600"/>
              </a:spcBef>
              <a:buSzPct val="100000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0" lvl="1">
              <a:spcBef>
                <a:spcPts val="600"/>
              </a:spcBef>
              <a:buSzPct val="100000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0" lvl="1">
              <a:spcBef>
                <a:spcPts val="600"/>
              </a:spcBef>
              <a:buSzPct val="100000"/>
            </a:pPr>
            <a:r>
              <a:rPr lang="en-ZA" sz="2000" dirty="0" smtClean="0">
                <a:solidFill>
                  <a:schemeClr val="tx2"/>
                </a:solidFill>
              </a:rPr>
              <a:t>Other Important Issues:</a:t>
            </a: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Letter on “Evidence </a:t>
            </a:r>
            <a:r>
              <a:rPr lang="en-ZA" sz="2000" dirty="0">
                <a:solidFill>
                  <a:schemeClr val="tx2"/>
                </a:solidFill>
              </a:rPr>
              <a:t>against solar </a:t>
            </a:r>
            <a:r>
              <a:rPr lang="en-ZA" sz="2000" dirty="0" smtClean="0">
                <a:solidFill>
                  <a:schemeClr val="tx2"/>
                </a:solidFill>
              </a:rPr>
              <a:t>influence on </a:t>
            </a:r>
            <a:r>
              <a:rPr lang="en-ZA" sz="2000" dirty="0">
                <a:solidFill>
                  <a:schemeClr val="tx2"/>
                </a:solidFill>
              </a:rPr>
              <a:t>nuclear decay </a:t>
            </a:r>
            <a:r>
              <a:rPr lang="en-ZA" sz="2000" dirty="0" smtClean="0">
                <a:solidFill>
                  <a:schemeClr val="tx2"/>
                </a:solidFill>
              </a:rPr>
              <a:t>constants” will be published soon</a:t>
            </a: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smtClean="0">
                <a:solidFill>
                  <a:schemeClr val="tx2"/>
                </a:solidFill>
              </a:rPr>
              <a:t>Monographie </a:t>
            </a:r>
            <a:r>
              <a:rPr lang="en-ZA" sz="2000" dirty="0" smtClean="0">
                <a:solidFill>
                  <a:schemeClr val="tx2"/>
                </a:solidFill>
              </a:rPr>
              <a:t>BIPM-5 (Table of Radionuclides), Volume 8, ready for publication</a:t>
            </a:r>
          </a:p>
          <a:p>
            <a:pPr marL="0" lvl="1">
              <a:spcBef>
                <a:spcPts val="600"/>
              </a:spcBef>
              <a:buSzPct val="100000"/>
            </a:pPr>
            <a:endParaRPr lang="en-ZA" sz="2000" dirty="0" smtClean="0">
              <a:solidFill>
                <a:schemeClr val="tx2"/>
              </a:solidFill>
            </a:endParaRPr>
          </a:p>
          <a:p>
            <a:pPr marL="0" lvl="1">
              <a:spcBef>
                <a:spcPts val="600"/>
              </a:spcBef>
              <a:buSzPct val="100000"/>
            </a:pPr>
            <a:endParaRPr lang="en-ZA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7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CCRI Future Strategy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82296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Maintain </a:t>
            </a:r>
            <a:r>
              <a:rPr lang="en-ZA" sz="2000" dirty="0">
                <a:solidFill>
                  <a:schemeClr val="tx2"/>
                </a:solidFill>
              </a:rPr>
              <a:t>the progression from air </a:t>
            </a:r>
            <a:r>
              <a:rPr lang="en-ZA" sz="2000" dirty="0" err="1">
                <a:solidFill>
                  <a:schemeClr val="tx2"/>
                </a:solidFill>
              </a:rPr>
              <a:t>kerma</a:t>
            </a:r>
            <a:r>
              <a:rPr lang="en-ZA" sz="2000" dirty="0">
                <a:solidFill>
                  <a:schemeClr val="tx2"/>
                </a:solidFill>
              </a:rPr>
              <a:t> to absorbed dose to water standards</a:t>
            </a: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>
                <a:solidFill>
                  <a:schemeClr val="tx2"/>
                </a:solidFill>
              </a:rPr>
              <a:t>Establish a long-term strategy for accelerator </a:t>
            </a:r>
            <a:r>
              <a:rPr lang="en-ZA" sz="2000" dirty="0" smtClean="0">
                <a:solidFill>
                  <a:schemeClr val="tx2"/>
                </a:solidFill>
              </a:rPr>
              <a:t>dosimetry (photon and electron beams) that include the utilisation of existing LINAC facilities</a:t>
            </a:r>
            <a:endParaRPr lang="en-ZA" sz="2000" dirty="0">
              <a:solidFill>
                <a:schemeClr val="tx2"/>
              </a:solidFill>
            </a:endParaRPr>
          </a:p>
          <a:p>
            <a:pPr marL="357188" lvl="1" indent="-357188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>
                <a:solidFill>
                  <a:schemeClr val="tx2"/>
                </a:solidFill>
              </a:rPr>
              <a:t>Full extension of the Système International de </a:t>
            </a:r>
            <a:r>
              <a:rPr lang="en-ZA" sz="2000" dirty="0" err="1">
                <a:solidFill>
                  <a:schemeClr val="tx2"/>
                </a:solidFill>
              </a:rPr>
              <a:t>Référence</a:t>
            </a:r>
            <a:r>
              <a:rPr lang="en-ZA" sz="2000" dirty="0">
                <a:solidFill>
                  <a:schemeClr val="tx2"/>
                </a:solidFill>
              </a:rPr>
              <a:t> </a:t>
            </a:r>
            <a:r>
              <a:rPr lang="en-ZA" sz="2000" dirty="0" smtClean="0">
                <a:solidFill>
                  <a:schemeClr val="tx2"/>
                </a:solidFill>
              </a:rPr>
              <a:t> (SIR) </a:t>
            </a:r>
            <a:r>
              <a:rPr lang="en-ZA" sz="2000" dirty="0">
                <a:solidFill>
                  <a:schemeClr val="tx2"/>
                </a:solidFill>
              </a:rPr>
              <a:t>to short-lived isotopes and beta emitters</a:t>
            </a:r>
          </a:p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Work </a:t>
            </a:r>
            <a:r>
              <a:rPr lang="en-ZA" sz="2000" dirty="0">
                <a:solidFill>
                  <a:schemeClr val="tx2"/>
                </a:solidFill>
              </a:rPr>
              <a:t>towards new biologically-based </a:t>
            </a:r>
            <a:r>
              <a:rPr lang="en-ZA" sz="2000" dirty="0" smtClean="0">
                <a:solidFill>
                  <a:schemeClr val="tx2"/>
                </a:solidFill>
              </a:rPr>
              <a:t>quantities</a:t>
            </a:r>
          </a:p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Proton </a:t>
            </a:r>
            <a:r>
              <a:rPr lang="en-ZA" sz="2000" dirty="0">
                <a:solidFill>
                  <a:schemeClr val="tx2"/>
                </a:solidFill>
              </a:rPr>
              <a:t>(hadron) </a:t>
            </a:r>
            <a:r>
              <a:rPr lang="en-ZA" sz="2000" dirty="0" smtClean="0">
                <a:solidFill>
                  <a:schemeClr val="tx2"/>
                </a:solidFill>
              </a:rPr>
              <a:t>dosimetry</a:t>
            </a:r>
          </a:p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Neutron measurements, fully incorporate the National Accelerator Centre (</a:t>
            </a:r>
            <a:r>
              <a:rPr lang="en-ZA" sz="2000" dirty="0" err="1" smtClean="0">
                <a:solidFill>
                  <a:schemeClr val="tx2"/>
                </a:solidFill>
              </a:rPr>
              <a:t>iThemba</a:t>
            </a:r>
            <a:r>
              <a:rPr lang="en-ZA" sz="2000" dirty="0" smtClean="0">
                <a:solidFill>
                  <a:schemeClr val="tx2"/>
                </a:solidFill>
              </a:rPr>
              <a:t>) of South Africa into the neutron accelerator community by setting up experiment </a:t>
            </a:r>
          </a:p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High resolution MS?</a:t>
            </a:r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dirty="0"/>
          </a:p>
          <a:p>
            <a:pPr marL="342900" indent="-342900">
              <a:buSzPct val="100000"/>
              <a:buFont typeface="Calibri" panose="020F0502020204030204" pitchFamily="34" charset="0"/>
              <a:buChar char="•"/>
            </a:pPr>
            <a:endParaRPr lang="en-ZA" sz="2000" dirty="0" smtClean="0"/>
          </a:p>
        </p:txBody>
      </p:sp>
    </p:spTree>
    <p:extLst>
      <p:ext uri="{BB962C8B-B14F-4D97-AF65-F5344CB8AC3E}">
        <p14:creationId xmlns:p14="http://schemas.microsoft.com/office/powerpoint/2010/main" val="6849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CCRI Activities and Achievements: CCRI(I)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1447800"/>
            <a:ext cx="7848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2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Mammography </a:t>
            </a:r>
            <a:r>
              <a:rPr lang="en-ZA" sz="2000" dirty="0">
                <a:solidFill>
                  <a:schemeClr val="tx2"/>
                </a:solidFill>
              </a:rPr>
              <a:t>comparisons are now well established </a:t>
            </a:r>
            <a:r>
              <a:rPr lang="en-ZA" sz="2000" dirty="0" smtClean="0">
                <a:solidFill>
                  <a:schemeClr val="tx2"/>
                </a:solidFill>
              </a:rPr>
              <a:t>and </a:t>
            </a:r>
            <a:r>
              <a:rPr lang="en-ZA" sz="2000" dirty="0">
                <a:solidFill>
                  <a:schemeClr val="tx2"/>
                </a:solidFill>
              </a:rPr>
              <a:t>results have been published in the KCDB since 2011 for the NRC, NMIJ, NIST, PTB and the </a:t>
            </a:r>
            <a:r>
              <a:rPr lang="en-ZA" sz="2000" dirty="0" smtClean="0">
                <a:solidFill>
                  <a:schemeClr val="tx2"/>
                </a:solidFill>
              </a:rPr>
              <a:t>VNIIM</a:t>
            </a:r>
          </a:p>
          <a:p>
            <a:pPr marL="342900" indent="-342900">
              <a:spcBef>
                <a:spcPts val="12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Current </a:t>
            </a:r>
            <a:r>
              <a:rPr lang="en-ZA" sz="2000" dirty="0">
                <a:solidFill>
                  <a:schemeClr val="tx2"/>
                </a:solidFill>
              </a:rPr>
              <a:t>developments in brachytherapy primary standards in the NMIs have generated an increased need for comparisons. </a:t>
            </a:r>
            <a:endParaRPr lang="en-ZA" sz="2000" dirty="0" smtClean="0">
              <a:solidFill>
                <a:schemeClr val="tx2"/>
              </a:solidFill>
            </a:endParaRPr>
          </a:p>
          <a:p>
            <a:pPr marL="712788" indent="-355600">
              <a:spcBef>
                <a:spcPts val="12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the </a:t>
            </a:r>
            <a:r>
              <a:rPr lang="en-ZA" sz="2000" dirty="0">
                <a:solidFill>
                  <a:schemeClr val="tx2"/>
                </a:solidFill>
              </a:rPr>
              <a:t>BSWG(I) was </a:t>
            </a:r>
            <a:r>
              <a:rPr lang="en-ZA" sz="2000" dirty="0" smtClean="0">
                <a:solidFill>
                  <a:schemeClr val="tx2"/>
                </a:solidFill>
              </a:rPr>
              <a:t>revitalised </a:t>
            </a:r>
            <a:r>
              <a:rPr lang="en-ZA" sz="2000" dirty="0">
                <a:solidFill>
                  <a:schemeClr val="tx2"/>
                </a:solidFill>
              </a:rPr>
              <a:t>in 2013 and the protocol and measurement setup for air </a:t>
            </a:r>
            <a:r>
              <a:rPr lang="en-ZA" sz="2000" dirty="0" err="1">
                <a:solidFill>
                  <a:schemeClr val="tx2"/>
                </a:solidFill>
              </a:rPr>
              <a:t>kerma</a:t>
            </a:r>
            <a:r>
              <a:rPr lang="en-ZA" sz="2000" dirty="0">
                <a:solidFill>
                  <a:schemeClr val="tx2"/>
                </a:solidFill>
              </a:rPr>
              <a:t> comparisons of 192Ir high-dose rate (HDR) sources was revised in </a:t>
            </a:r>
            <a:r>
              <a:rPr lang="en-ZA" sz="2000" dirty="0" smtClean="0">
                <a:solidFill>
                  <a:schemeClr val="tx2"/>
                </a:solidFill>
              </a:rPr>
              <a:t>2014</a:t>
            </a:r>
          </a:p>
          <a:p>
            <a:pPr marL="712788" indent="-355600">
              <a:spcBef>
                <a:spcPts val="12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Two </a:t>
            </a:r>
            <a:r>
              <a:rPr lang="en-ZA" sz="2000" dirty="0">
                <a:solidFill>
                  <a:schemeClr val="tx2"/>
                </a:solidFill>
              </a:rPr>
              <a:t>new comparisons with the NRC and the LNE-LNHB were performed in 2014, and two more are planned in </a:t>
            </a:r>
            <a:r>
              <a:rPr lang="en-ZA" sz="2000" dirty="0" smtClean="0">
                <a:solidFill>
                  <a:schemeClr val="tx2"/>
                </a:solidFill>
              </a:rPr>
              <a:t>2015</a:t>
            </a:r>
          </a:p>
          <a:p>
            <a:pPr>
              <a:spcBef>
                <a:spcPts val="1200"/>
              </a:spcBef>
              <a:buSzPct val="100000"/>
            </a:pPr>
            <a:endParaRPr lang="en-ZA" sz="2000" dirty="0" smtClean="0">
              <a:solidFill>
                <a:schemeClr val="tx2"/>
              </a:solidFill>
            </a:endParaRPr>
          </a:p>
          <a:p>
            <a:pPr>
              <a:buSzPct val="100000"/>
            </a:pPr>
            <a:endParaRPr lang="en-ZA" sz="2000" dirty="0" smtClean="0"/>
          </a:p>
        </p:txBody>
      </p:sp>
    </p:spTree>
    <p:extLst>
      <p:ext uri="{BB962C8B-B14F-4D97-AF65-F5344CB8AC3E}">
        <p14:creationId xmlns:p14="http://schemas.microsoft.com/office/powerpoint/2010/main" val="343296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CCRI Activities and Achievements CCRI(II)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229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ZA" sz="2000" dirty="0"/>
          </a:p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The </a:t>
            </a:r>
            <a:r>
              <a:rPr lang="en-ZA" sz="2000" dirty="0">
                <a:solidFill>
                  <a:schemeClr val="tx2"/>
                </a:solidFill>
              </a:rPr>
              <a:t>permanent BIPM service of the Système International de </a:t>
            </a:r>
            <a:r>
              <a:rPr lang="en-ZA" sz="2000" dirty="0" err="1">
                <a:solidFill>
                  <a:schemeClr val="tx2"/>
                </a:solidFill>
              </a:rPr>
              <a:t>Référence</a:t>
            </a:r>
            <a:r>
              <a:rPr lang="en-ZA" sz="2000" dirty="0">
                <a:solidFill>
                  <a:schemeClr val="tx2"/>
                </a:solidFill>
              </a:rPr>
              <a:t> (SIR) for more than 60 gamma emitters, and the SIR Transfer Instrument (SIRTI) for short-lived radionuclides, implemented since 2009 for </a:t>
            </a:r>
            <a:r>
              <a:rPr lang="en-ZA" sz="2000" baseline="30000" dirty="0" smtClean="0">
                <a:solidFill>
                  <a:schemeClr val="tx2"/>
                </a:solidFill>
              </a:rPr>
              <a:t>99m</a:t>
            </a:r>
            <a:r>
              <a:rPr lang="en-ZA" sz="2000" dirty="0" smtClean="0">
                <a:solidFill>
                  <a:schemeClr val="tx2"/>
                </a:solidFill>
              </a:rPr>
              <a:t>Tc,  used at </a:t>
            </a:r>
            <a:r>
              <a:rPr lang="en-ZA" sz="2000" dirty="0">
                <a:solidFill>
                  <a:schemeClr val="tx2"/>
                </a:solidFill>
              </a:rPr>
              <a:t>NIST, NMIJ, KRISS, NIM, CNEA, LNMRI/IRD, </a:t>
            </a:r>
            <a:r>
              <a:rPr lang="en-ZA" sz="2000" dirty="0" smtClean="0">
                <a:solidFill>
                  <a:schemeClr val="tx2"/>
                </a:solidFill>
              </a:rPr>
              <a:t>IFIN-HH, VNIIM </a:t>
            </a:r>
          </a:p>
          <a:p>
            <a:pPr marL="712788" indent="-3556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The </a:t>
            </a:r>
            <a:r>
              <a:rPr lang="en-ZA" sz="2000" dirty="0">
                <a:solidFill>
                  <a:schemeClr val="tx2"/>
                </a:solidFill>
              </a:rPr>
              <a:t>SIRTI was extended to </a:t>
            </a:r>
            <a:r>
              <a:rPr lang="en-ZA" sz="2000" baseline="30000" dirty="0" smtClean="0">
                <a:solidFill>
                  <a:schemeClr val="tx2"/>
                </a:solidFill>
              </a:rPr>
              <a:t>18</a:t>
            </a:r>
            <a:r>
              <a:rPr lang="en-ZA" sz="2000" dirty="0" smtClean="0">
                <a:solidFill>
                  <a:schemeClr val="tx2"/>
                </a:solidFill>
              </a:rPr>
              <a:t>F </a:t>
            </a:r>
            <a:r>
              <a:rPr lang="en-ZA" sz="2000" dirty="0">
                <a:solidFill>
                  <a:schemeClr val="tx2"/>
                </a:solidFill>
              </a:rPr>
              <a:t>in 2014 in comparisons with the VNIIM, NPL and the </a:t>
            </a:r>
            <a:r>
              <a:rPr lang="en-ZA" sz="2000" dirty="0" smtClean="0">
                <a:solidFill>
                  <a:schemeClr val="tx2"/>
                </a:solidFill>
              </a:rPr>
              <a:t>ENEA</a:t>
            </a:r>
          </a:p>
          <a:p>
            <a:pPr marL="712788" indent="-3556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>
                <a:solidFill>
                  <a:schemeClr val="tx2"/>
                </a:solidFill>
              </a:rPr>
              <a:t>The extension of the SIR to beta emitters is the object of the trial comparison for </a:t>
            </a:r>
            <a:r>
              <a:rPr lang="en-ZA" sz="2000" baseline="30000" dirty="0">
                <a:solidFill>
                  <a:schemeClr val="tx2"/>
                </a:solidFill>
              </a:rPr>
              <a:t>3</a:t>
            </a:r>
            <a:r>
              <a:rPr lang="en-ZA" sz="2000" dirty="0">
                <a:solidFill>
                  <a:schemeClr val="tx2"/>
                </a:solidFill>
              </a:rPr>
              <a:t>H, </a:t>
            </a:r>
            <a:r>
              <a:rPr lang="en-ZA" sz="2000" baseline="30000" dirty="0">
                <a:solidFill>
                  <a:schemeClr val="tx2"/>
                </a:solidFill>
              </a:rPr>
              <a:t>14</a:t>
            </a:r>
            <a:r>
              <a:rPr lang="en-ZA" sz="2000" dirty="0">
                <a:solidFill>
                  <a:schemeClr val="tx2"/>
                </a:solidFill>
              </a:rPr>
              <a:t>C, </a:t>
            </a:r>
            <a:r>
              <a:rPr lang="en-ZA" sz="2000" baseline="30000" dirty="0">
                <a:solidFill>
                  <a:schemeClr val="tx2"/>
                </a:solidFill>
              </a:rPr>
              <a:t>55</a:t>
            </a:r>
            <a:r>
              <a:rPr lang="en-ZA" sz="2000" dirty="0">
                <a:solidFill>
                  <a:schemeClr val="tx2"/>
                </a:solidFill>
              </a:rPr>
              <a:t>Fe and </a:t>
            </a:r>
            <a:r>
              <a:rPr lang="en-ZA" sz="2000" baseline="30000" dirty="0" smtClean="0">
                <a:solidFill>
                  <a:schemeClr val="tx2"/>
                </a:solidFill>
              </a:rPr>
              <a:t>63</a:t>
            </a:r>
            <a:r>
              <a:rPr lang="en-ZA" sz="2000" dirty="0" smtClean="0">
                <a:solidFill>
                  <a:schemeClr val="tx2"/>
                </a:solidFill>
              </a:rPr>
              <a:t>Ni, 14 </a:t>
            </a:r>
            <a:r>
              <a:rPr lang="en-ZA" sz="2000" dirty="0">
                <a:solidFill>
                  <a:schemeClr val="tx2"/>
                </a:solidFill>
              </a:rPr>
              <a:t>participant </a:t>
            </a:r>
            <a:r>
              <a:rPr lang="en-ZA" sz="2000" dirty="0" smtClean="0">
                <a:solidFill>
                  <a:schemeClr val="tx2"/>
                </a:solidFill>
              </a:rPr>
              <a:t>NMIs since 2004</a:t>
            </a:r>
          </a:p>
          <a:p>
            <a:pPr marL="712788" indent="-3556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>
                <a:solidFill>
                  <a:schemeClr val="tx2"/>
                </a:solidFill>
              </a:rPr>
              <a:t>The </a:t>
            </a:r>
            <a:r>
              <a:rPr lang="en-ZA" sz="2000" b="1" dirty="0">
                <a:solidFill>
                  <a:schemeClr val="tx2"/>
                </a:solidFill>
              </a:rPr>
              <a:t>extended SIR to gamma or beta emitters </a:t>
            </a:r>
            <a:r>
              <a:rPr lang="en-ZA" sz="2000" dirty="0">
                <a:solidFill>
                  <a:schemeClr val="tx2"/>
                </a:solidFill>
              </a:rPr>
              <a:t>(and in the future to alpha emitters</a:t>
            </a:r>
            <a:r>
              <a:rPr lang="en-ZA" sz="2000" dirty="0" smtClean="0">
                <a:solidFill>
                  <a:schemeClr val="tx2"/>
                </a:solidFill>
              </a:rPr>
              <a:t>), and the </a:t>
            </a:r>
            <a:r>
              <a:rPr lang="en-ZA" sz="2000" b="1" dirty="0">
                <a:solidFill>
                  <a:schemeClr val="tx2"/>
                </a:solidFill>
              </a:rPr>
              <a:t>Measurement Methods Matrix </a:t>
            </a:r>
            <a:r>
              <a:rPr lang="en-ZA" sz="2000" dirty="0">
                <a:solidFill>
                  <a:schemeClr val="tx2"/>
                </a:solidFill>
              </a:rPr>
              <a:t>to select appropriate radionuclides that efficiently demonstrate the capability to measure other nuclides of similar (or inferior) </a:t>
            </a:r>
            <a:r>
              <a:rPr lang="en-ZA" sz="2000" dirty="0" smtClean="0">
                <a:solidFill>
                  <a:schemeClr val="tx2"/>
                </a:solidFill>
              </a:rPr>
              <a:t>complexity </a:t>
            </a:r>
            <a:r>
              <a:rPr lang="en-ZA" sz="2000" b="1" dirty="0" smtClean="0">
                <a:solidFill>
                  <a:schemeClr val="tx2"/>
                </a:solidFill>
              </a:rPr>
              <a:t>will </a:t>
            </a:r>
            <a:r>
              <a:rPr lang="en-ZA" sz="2000" b="1" dirty="0">
                <a:solidFill>
                  <a:schemeClr val="tx2"/>
                </a:solidFill>
              </a:rPr>
              <a:t>significantly reduce the need for CCRI(II) comparisons </a:t>
            </a:r>
            <a:r>
              <a:rPr lang="en-ZA" sz="2000" b="1" dirty="0" smtClean="0">
                <a:solidFill>
                  <a:schemeClr val="tx2"/>
                </a:solidFill>
              </a:rPr>
              <a:t>organised </a:t>
            </a:r>
            <a:r>
              <a:rPr lang="en-ZA" sz="2000" b="1" dirty="0">
                <a:solidFill>
                  <a:schemeClr val="tx2"/>
                </a:solidFill>
              </a:rPr>
              <a:t>by the NMIs</a:t>
            </a:r>
            <a:endParaRPr lang="en-ZA" sz="20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25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CCRI Activities and Achievements: CCRI(III)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8229600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b="1" dirty="0" smtClean="0">
                <a:solidFill>
                  <a:schemeClr val="tx2"/>
                </a:solidFill>
              </a:rPr>
              <a:t>The </a:t>
            </a:r>
            <a:r>
              <a:rPr lang="en-ZA" sz="2000" b="1" dirty="0">
                <a:solidFill>
                  <a:schemeClr val="tx2"/>
                </a:solidFill>
              </a:rPr>
              <a:t>delays </a:t>
            </a:r>
            <a:r>
              <a:rPr lang="en-ZA" sz="2000" dirty="0">
                <a:solidFill>
                  <a:schemeClr val="tx2"/>
                </a:solidFill>
              </a:rPr>
              <a:t>in completing comparisons for neutron measurements</a:t>
            </a:r>
            <a:r>
              <a:rPr lang="en-ZA" sz="2000" b="1" dirty="0">
                <a:solidFill>
                  <a:schemeClr val="tx2"/>
                </a:solidFill>
              </a:rPr>
              <a:t> are being reduced </a:t>
            </a:r>
            <a:r>
              <a:rPr lang="en-ZA" sz="2000" dirty="0">
                <a:solidFill>
                  <a:schemeClr val="tx2"/>
                </a:solidFill>
              </a:rPr>
              <a:t>by using a </a:t>
            </a:r>
            <a:r>
              <a:rPr lang="en-ZA" sz="2000" b="1" dirty="0">
                <a:solidFill>
                  <a:schemeClr val="tx2"/>
                </a:solidFill>
              </a:rPr>
              <a:t>single central facility </a:t>
            </a:r>
            <a:r>
              <a:rPr lang="en-ZA" sz="2000" dirty="0">
                <a:solidFill>
                  <a:schemeClr val="tx2"/>
                </a:solidFill>
              </a:rPr>
              <a:t>whenever possible, as in the case of the comparison on </a:t>
            </a:r>
            <a:r>
              <a:rPr lang="en-ZA" sz="2000" b="1" dirty="0" err="1">
                <a:solidFill>
                  <a:schemeClr val="tx2"/>
                </a:solidFill>
              </a:rPr>
              <a:t>monoenergetic</a:t>
            </a:r>
            <a:r>
              <a:rPr lang="en-ZA" sz="2000" b="1" dirty="0">
                <a:solidFill>
                  <a:schemeClr val="tx2"/>
                </a:solidFill>
              </a:rPr>
              <a:t> neutron </a:t>
            </a:r>
            <a:r>
              <a:rPr lang="en-ZA" sz="2000" b="1" dirty="0" err="1" smtClean="0">
                <a:solidFill>
                  <a:schemeClr val="tx2"/>
                </a:solidFill>
              </a:rPr>
              <a:t>fluence</a:t>
            </a:r>
            <a:r>
              <a:rPr lang="en-ZA" sz="2000" b="1" dirty="0" smtClean="0">
                <a:solidFill>
                  <a:schemeClr val="tx2"/>
                </a:solidFill>
              </a:rPr>
              <a:t> </a:t>
            </a:r>
          </a:p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However</a:t>
            </a:r>
            <a:r>
              <a:rPr lang="en-ZA" sz="2000" dirty="0">
                <a:solidFill>
                  <a:schemeClr val="tx2"/>
                </a:solidFill>
              </a:rPr>
              <a:t>, this does not permit </a:t>
            </a:r>
            <a:r>
              <a:rPr lang="en-ZA" sz="2000" b="1" dirty="0">
                <a:solidFill>
                  <a:schemeClr val="tx2"/>
                </a:solidFill>
              </a:rPr>
              <a:t>testing of the capability of participating laboratories to produce a suitable neutron </a:t>
            </a:r>
            <a:r>
              <a:rPr lang="en-ZA" sz="2000" b="1" dirty="0" err="1" smtClean="0">
                <a:solidFill>
                  <a:schemeClr val="tx2"/>
                </a:solidFill>
              </a:rPr>
              <a:t>fluence</a:t>
            </a:r>
            <a:endParaRPr lang="en-ZA" sz="2000" dirty="0" smtClean="0">
              <a:solidFill>
                <a:schemeClr val="tx2"/>
              </a:solidFill>
            </a:endParaRPr>
          </a:p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Although </a:t>
            </a:r>
            <a:r>
              <a:rPr lang="en-ZA" sz="2000" dirty="0">
                <a:solidFill>
                  <a:schemeClr val="tx2"/>
                </a:solidFill>
              </a:rPr>
              <a:t>some NMIs have expressed an interest in personal dose equivalent measurements, there remain a number of problems related to the definition of the quantity in terms of a parallel </a:t>
            </a:r>
            <a:r>
              <a:rPr lang="en-ZA" sz="2000" dirty="0" smtClean="0">
                <a:solidFill>
                  <a:schemeClr val="tx2"/>
                </a:solidFill>
              </a:rPr>
              <a:t>beam </a:t>
            </a:r>
          </a:p>
          <a:p>
            <a:pPr marL="342900" indent="-342900">
              <a:spcBef>
                <a:spcPts val="600"/>
              </a:spcBef>
              <a:buSzPct val="100000"/>
              <a:buFont typeface="Calibri" panose="020F0502020204030204" pitchFamily="34" charset="0"/>
              <a:buChar char="•"/>
            </a:pPr>
            <a:r>
              <a:rPr lang="en-ZA" sz="2000" dirty="0" smtClean="0">
                <a:solidFill>
                  <a:schemeClr val="tx2"/>
                </a:solidFill>
              </a:rPr>
              <a:t>The </a:t>
            </a:r>
            <a:r>
              <a:rPr lang="en-ZA" sz="2000" dirty="0">
                <a:solidFill>
                  <a:schemeClr val="tx2"/>
                </a:solidFill>
              </a:rPr>
              <a:t>revision of neutron CMCs could be done during the CCRI(III) meetings which gather most of the laboratories performing neutron measurements, since this will allow the timeline for approval to be </a:t>
            </a:r>
            <a:r>
              <a:rPr lang="en-ZA" sz="2000" dirty="0" smtClean="0">
                <a:solidFill>
                  <a:schemeClr val="tx2"/>
                </a:solidFill>
              </a:rPr>
              <a:t>reduced</a:t>
            </a:r>
          </a:p>
        </p:txBody>
      </p:sp>
    </p:spTree>
    <p:extLst>
      <p:ext uri="{BB962C8B-B14F-4D97-AF65-F5344CB8AC3E}">
        <p14:creationId xmlns:p14="http://schemas.microsoft.com/office/powerpoint/2010/main" val="186345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IPM PowerPoint Template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BIPM PowerPoint Template 2014</Template>
  <TotalTime>4756</TotalTime>
  <Words>659</Words>
  <Application>Microsoft Office PowerPoint</Application>
  <PresentationFormat>On-screen Show (4:3)</PresentationFormat>
  <Paragraphs>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BIPM PowerPoint Template 2014</vt:lpstr>
      <vt:lpstr>Consultative Committee on Ionising Radiation (CCRI)  June 2016</vt:lpstr>
      <vt:lpstr>CCRI Members:  35 Observers: 20 </vt:lpstr>
      <vt:lpstr>CCRI Sections/Working Groups</vt:lpstr>
      <vt:lpstr>CCRI units?</vt:lpstr>
      <vt:lpstr>Activities since last CCU meeting</vt:lpstr>
      <vt:lpstr>CCRI Future Strategy</vt:lpstr>
      <vt:lpstr>CCRI Activities and Achievements: CCRI(I)</vt:lpstr>
      <vt:lpstr>CCRI Activities and Achievements CCRI(II)</vt:lpstr>
      <vt:lpstr>CCRI Activities and Achievements: CCRI(III)</vt:lpstr>
    </vt:vector>
  </TitlesOfParts>
  <Company>BIPM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Maria Los Arcos</dc:creator>
  <cp:lastModifiedBy>Wynand Louw</cp:lastModifiedBy>
  <cp:revision>325</cp:revision>
  <cp:lastPrinted>2014-09-24T15:10:27Z</cp:lastPrinted>
  <dcterms:created xsi:type="dcterms:W3CDTF">2014-09-24T15:10:00Z</dcterms:created>
  <dcterms:modified xsi:type="dcterms:W3CDTF">2016-06-20T14:19:33Z</dcterms:modified>
</cp:coreProperties>
</file>