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8" r:id="rId1"/>
  </p:sldMasterIdLst>
  <p:notesMasterIdLst>
    <p:notesMasterId r:id="rId7"/>
  </p:notesMasterIdLst>
  <p:handoutMasterIdLst>
    <p:handoutMasterId r:id="rId8"/>
  </p:handoutMasterIdLst>
  <p:sldIdLst>
    <p:sldId id="282" r:id="rId2"/>
    <p:sldId id="383" r:id="rId3"/>
    <p:sldId id="492" r:id="rId4"/>
    <p:sldId id="493" r:id="rId5"/>
    <p:sldId id="494" r:id="rId6"/>
  </p:sldIdLst>
  <p:sldSz cx="9144000" cy="6858000" type="screen4x3"/>
  <p:notesSz cx="6669088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FFFFCC"/>
    <a:srgbClr val="FFCC66"/>
    <a:srgbClr val="1F177D"/>
    <a:srgbClr val="1F497D"/>
    <a:srgbClr val="9966FF"/>
    <a:srgbClr val="00FFFF"/>
    <a:srgbClr val="FEF2E8"/>
    <a:srgbClr val="00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Style moyen 2 - Accentuation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93296810-A885-4BE3-A3E7-6D5BEEA58F35}" styleName="Style moyen 2 - Accentuation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562" autoAdjust="0"/>
    <p:restoredTop sz="87194" autoAdjust="0"/>
  </p:normalViewPr>
  <p:slideViewPr>
    <p:cSldViewPr showGuides="1">
      <p:cViewPr varScale="1">
        <p:scale>
          <a:sx n="61" d="100"/>
          <a:sy n="61" d="100"/>
        </p:scale>
        <p:origin x="-540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5208"/>
    </p:cViewPr>
  </p:sorterViewPr>
  <p:notesViewPr>
    <p:cSldViewPr showGuides="1">
      <p:cViewPr>
        <p:scale>
          <a:sx n="50" d="100"/>
          <a:sy n="50" d="100"/>
        </p:scale>
        <p:origin x="-3138" y="-1476"/>
      </p:cViewPr>
      <p:guideLst>
        <p:guide orient="horz" pos="3128"/>
        <p:guide pos="210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" y="6"/>
            <a:ext cx="2889938" cy="496330"/>
          </a:xfrm>
          <a:prstGeom prst="rect">
            <a:avLst/>
          </a:prstGeom>
        </p:spPr>
        <p:txBody>
          <a:bodyPr vert="horz" lIns="91533" tIns="45766" rIns="91533" bIns="45766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777609" y="6"/>
            <a:ext cx="2889938" cy="496330"/>
          </a:xfrm>
          <a:prstGeom prst="rect">
            <a:avLst/>
          </a:prstGeom>
        </p:spPr>
        <p:txBody>
          <a:bodyPr vert="horz" lIns="91533" tIns="45766" rIns="91533" bIns="45766" rtlCol="0"/>
          <a:lstStyle>
            <a:lvl1pPr algn="r">
              <a:defRPr sz="1200"/>
            </a:lvl1pPr>
          </a:lstStyle>
          <a:p>
            <a:fld id="{B8D75F20-C2A9-4F77-8BD5-C832203B0E71}" type="datetimeFigureOut">
              <a:rPr lang="en-US" smtClean="0"/>
              <a:t>6/14/2016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3" y="9428592"/>
            <a:ext cx="2889938" cy="496330"/>
          </a:xfrm>
          <a:prstGeom prst="rect">
            <a:avLst/>
          </a:prstGeom>
        </p:spPr>
        <p:txBody>
          <a:bodyPr vert="horz" lIns="91533" tIns="45766" rIns="91533" bIns="45766" rtlCol="0" anchor="b"/>
          <a:lstStyle>
            <a:lvl1pPr algn="l">
              <a:defRPr sz="1200"/>
            </a:lvl1pPr>
          </a:lstStyle>
          <a:p>
            <a:r>
              <a:rPr lang="en-US" sz="1600" b="1" dirty="0"/>
              <a:t>MMC 2014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777609" y="9428592"/>
            <a:ext cx="2889938" cy="496330"/>
          </a:xfrm>
          <a:prstGeom prst="rect">
            <a:avLst/>
          </a:prstGeom>
        </p:spPr>
        <p:txBody>
          <a:bodyPr vert="horz" lIns="91533" tIns="45766" rIns="91533" bIns="45766" rtlCol="0" anchor="b"/>
          <a:lstStyle>
            <a:lvl1pPr algn="r">
              <a:defRPr sz="1200"/>
            </a:lvl1pPr>
          </a:lstStyle>
          <a:p>
            <a:fld id="{5096BB50-B24B-415C-AF50-C9A80A3217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638718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6" y="6"/>
            <a:ext cx="2889249" cy="496330"/>
          </a:xfrm>
          <a:prstGeom prst="rect">
            <a:avLst/>
          </a:prstGeom>
        </p:spPr>
        <p:txBody>
          <a:bodyPr vert="horz" lIns="91533" tIns="45766" rIns="91533" bIns="45766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778255" y="6"/>
            <a:ext cx="2889249" cy="496330"/>
          </a:xfrm>
          <a:prstGeom prst="rect">
            <a:avLst/>
          </a:prstGeom>
        </p:spPr>
        <p:txBody>
          <a:bodyPr vert="horz" lIns="91533" tIns="45766" rIns="91533" bIns="45766" rtlCol="0"/>
          <a:lstStyle>
            <a:lvl1pPr algn="r">
              <a:defRPr sz="1200"/>
            </a:lvl1pPr>
          </a:lstStyle>
          <a:p>
            <a:fld id="{11726B1F-7879-4821-85E0-770D59323FC8}" type="datetimeFigureOut">
              <a:rPr lang="en-US" smtClean="0"/>
              <a:t>6/14/2016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539750" y="136525"/>
            <a:ext cx="5748338" cy="43116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533" tIns="45766" rIns="91533" bIns="45766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508713" y="4603286"/>
            <a:ext cx="5651670" cy="5040559"/>
          </a:xfrm>
          <a:prstGeom prst="rect">
            <a:avLst/>
          </a:prstGeom>
        </p:spPr>
        <p:txBody>
          <a:bodyPr vert="horz" lIns="91533" tIns="45766" rIns="91533" bIns="45766" rtlCol="0"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6" y="9428722"/>
            <a:ext cx="2889249" cy="496330"/>
          </a:xfrm>
          <a:prstGeom prst="rect">
            <a:avLst/>
          </a:prstGeom>
        </p:spPr>
        <p:txBody>
          <a:bodyPr vert="horz" lIns="91533" tIns="45766" rIns="91533" bIns="45766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778255" y="9428722"/>
            <a:ext cx="2889249" cy="496330"/>
          </a:xfrm>
          <a:prstGeom prst="rect">
            <a:avLst/>
          </a:prstGeom>
        </p:spPr>
        <p:txBody>
          <a:bodyPr vert="horz" lIns="91533" tIns="45766" rIns="91533" bIns="45766" rtlCol="0" anchor="b"/>
          <a:lstStyle>
            <a:lvl1pPr algn="r">
              <a:defRPr sz="1200"/>
            </a:lvl1pPr>
          </a:lstStyle>
          <a:p>
            <a:fld id="{1BC07691-F12D-4333-BC65-076D56B448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66130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541338" y="136525"/>
            <a:ext cx="5170487" cy="38798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C07691-F12D-4333-BC65-076D56B448CC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338263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871538" y="742950"/>
            <a:ext cx="3057525" cy="229393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C07691-F12D-4333-BC65-076D56B448CC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836847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871538" y="742950"/>
            <a:ext cx="3057525" cy="229393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C07691-F12D-4333-BC65-076D56B448CC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836847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871538" y="742950"/>
            <a:ext cx="3057525" cy="229393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C07691-F12D-4333-BC65-076D56B448CC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836847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871538" y="742950"/>
            <a:ext cx="3057525" cy="229393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C07691-F12D-4333-BC65-076D56B448CC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83684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alphaModFix amt="12000"/>
            <a:lum/>
          </a:blip>
          <a:srcRect/>
          <a:stretch>
            <a:fillRect l="40000" t="-4000" r="-21000" b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20624" y="914401"/>
            <a:ext cx="7735824" cy="1470025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20624" y="2743200"/>
            <a:ext cx="3630168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9" name="Picture 8" descr="Projets-abcd (2).pdf - Adobe Acrobat Pro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694" t="21304" r="22083" b="9518"/>
          <a:stretch/>
        </p:blipFill>
        <p:spPr>
          <a:xfrm>
            <a:off x="475492" y="5792722"/>
            <a:ext cx="1720245" cy="893203"/>
          </a:xfrm>
          <a:prstGeom prst="rect">
            <a:avLst/>
          </a:prstGeom>
        </p:spPr>
      </p:pic>
      <p:pic>
        <p:nvPicPr>
          <p:cNvPr id="6" name="Picture 2"/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5827286"/>
            <a:ext cx="2286000" cy="9445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49976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77241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_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58194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9" name="Picture 8" descr="Projets-abcd (2).pdf - Adobe Acrobat Pro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694" t="21304" r="22083" b="9518"/>
          <a:stretch/>
        </p:blipFill>
        <p:spPr>
          <a:xfrm>
            <a:off x="438912" y="6016752"/>
            <a:ext cx="1373635" cy="7132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813345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26694945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3pPr>
              <a:buSzPct val="70000"/>
              <a:defRPr/>
            </a:lvl3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0" y="1065878"/>
            <a:ext cx="9144000" cy="0"/>
          </a:xfrm>
          <a:prstGeom prst="line">
            <a:avLst/>
          </a:prstGeom>
          <a:ln w="28575">
            <a:solidFill>
              <a:srgbClr val="193B7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>
            <a:off x="0" y="1065878"/>
            <a:ext cx="9144000" cy="0"/>
          </a:xfrm>
          <a:prstGeom prst="line">
            <a:avLst/>
          </a:prstGeom>
          <a:ln w="28575">
            <a:solidFill>
              <a:srgbClr val="193B7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112864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with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3pPr>
              <a:buSzPct val="70000"/>
              <a:defRPr/>
            </a:lvl3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0" y="1065878"/>
            <a:ext cx="9144000" cy="0"/>
          </a:xfrm>
          <a:prstGeom prst="line">
            <a:avLst/>
          </a:prstGeom>
          <a:ln w="28575">
            <a:solidFill>
              <a:srgbClr val="193B7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0" y="1065878"/>
            <a:ext cx="9144000" cy="0"/>
          </a:xfrm>
          <a:prstGeom prst="line">
            <a:avLst/>
          </a:prstGeom>
          <a:ln w="28575">
            <a:solidFill>
              <a:srgbClr val="193B7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Picture 11" descr="Projets-abcd (2).pdf - Adobe Acrobat Pro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694" t="21304" r="22083" b="9518"/>
          <a:stretch/>
        </p:blipFill>
        <p:spPr>
          <a:xfrm>
            <a:off x="530532" y="6016752"/>
            <a:ext cx="1373635" cy="7132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83859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_NO 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3pPr>
              <a:buSzPct val="70000"/>
              <a:defRPr/>
            </a:lvl3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19777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_NO LINE_with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3pPr>
              <a:buSzPct val="70000"/>
              <a:defRPr/>
            </a:lvl3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8" name="Picture 7" descr="Projets-abcd (2).pdf - Adobe Acrobat Pro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694" t="21304" r="22083" b="9518"/>
          <a:stretch/>
        </p:blipFill>
        <p:spPr>
          <a:xfrm>
            <a:off x="524976" y="6016752"/>
            <a:ext cx="1373635" cy="7132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67732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19256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88860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_with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8" name="Picture 7" descr="Projets-abcd (2).pdf - Adobe Acrobat Pro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694" t="21304" r="22083" b="9518"/>
          <a:stretch/>
        </p:blipFill>
        <p:spPr>
          <a:xfrm>
            <a:off x="524976" y="6016752"/>
            <a:ext cx="1373635" cy="7132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44029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1" cy="5853113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845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0588"/>
            <a:ext cx="8229600" cy="10241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364649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49"/>
            <a:ext cx="2895600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193B7F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470248" y="6400730"/>
            <a:ext cx="1728192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 anchor="ctr">
            <a:spAutoFit/>
          </a:bodyPr>
          <a:lstStyle/>
          <a:p>
            <a:pPr algn="l"/>
            <a:r>
              <a:rPr lang="en-US" sz="1200" dirty="0" smtClean="0">
                <a:solidFill>
                  <a:srgbClr val="193B7F"/>
                </a:solidFill>
              </a:rPr>
              <a:t>www.bipm.org</a:t>
            </a:r>
            <a:endParaRPr lang="en-US" sz="1200" dirty="0">
              <a:solidFill>
                <a:srgbClr val="193B7F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236296" y="6400730"/>
            <a:ext cx="1728192" cy="27699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r"/>
            <a:fld id="{1EBF0865-8280-4993-A91B-BB5501F3EE2C}" type="slidenum">
              <a:rPr lang="en-US" sz="1200" smtClean="0">
                <a:solidFill>
                  <a:srgbClr val="193B7F"/>
                </a:solidFill>
              </a:rPr>
              <a:pPr algn="r"/>
              <a:t>‹#›</a:t>
            </a:fld>
            <a:endParaRPr lang="en-US" sz="1200" dirty="0">
              <a:solidFill>
                <a:srgbClr val="193B7F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70248" y="6400730"/>
            <a:ext cx="1728192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 anchor="ctr">
            <a:spAutoFit/>
          </a:bodyPr>
          <a:lstStyle/>
          <a:p>
            <a:pPr algn="l"/>
            <a:r>
              <a:rPr lang="en-US" sz="1200" dirty="0" smtClean="0">
                <a:solidFill>
                  <a:srgbClr val="193B7F"/>
                </a:solidFill>
              </a:rPr>
              <a:t>www.bipm.org</a:t>
            </a:r>
            <a:endParaRPr lang="en-US" sz="1200" dirty="0">
              <a:solidFill>
                <a:srgbClr val="193B7F"/>
              </a:solidFill>
            </a:endParaRPr>
          </a:p>
        </p:txBody>
      </p:sp>
      <p:pic>
        <p:nvPicPr>
          <p:cNvPr id="11" name="Picture 4" descr="C:\Users\ckuanbayev\Desktop\Chingis_JCRB\BIPM_new slides\20140331-BIPM-Print\20140331-BIPM-Print\BIMP-Letter Head\Untitled-7-02.jpg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1480" y="6014950"/>
            <a:ext cx="1670720" cy="690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114137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68" r:id="rId10"/>
    <p:sldLayoutId id="2147483669" r:id="rId11"/>
    <p:sldLayoutId id="2147483670" r:id="rId12"/>
  </p:sldLayoutIdLst>
  <p:txStyles>
    <p:titleStyle>
      <a:lvl1pPr algn="l" defTabSz="914400" rtl="0" eaLnBrk="1" latinLnBrk="0" hangingPunct="1">
        <a:spcBef>
          <a:spcPct val="0"/>
        </a:spcBef>
        <a:buNone/>
        <a:defRPr lang="en-US" sz="2800" b="0" kern="1200" dirty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SzPct val="80000"/>
        <a:buFontTx/>
        <a:buBlip>
          <a:blip r:embed="rId15"/>
        </a:buBlip>
        <a:defRPr sz="2400" kern="1200">
          <a:solidFill>
            <a:srgbClr val="193B7F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rgbClr val="193B7F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SzPct val="70000"/>
        <a:buFontTx/>
        <a:buBlip>
          <a:blip r:embed="rId15"/>
        </a:buBlip>
        <a:defRPr sz="1800" kern="1200">
          <a:solidFill>
            <a:srgbClr val="193B7F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800" kern="1200">
          <a:solidFill>
            <a:srgbClr val="193B7F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1800" kern="1200">
          <a:solidFill>
            <a:srgbClr val="193B7F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bipm.org/utils/en/pdf/SIApp2_cd_en.pdf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5536" y="764704"/>
            <a:ext cx="6023584" cy="2520279"/>
          </a:xfrm>
          <a:noFill/>
        </p:spPr>
        <p:txBody>
          <a:bodyPr>
            <a:normAutofit fontScale="90000"/>
          </a:bodyPr>
          <a:lstStyle/>
          <a:p>
            <a:pPr>
              <a:spcAft>
                <a:spcPts val="600"/>
              </a:spcAft>
            </a:pPr>
            <a:r>
              <a:rPr lang="en-US" sz="2400" b="1" dirty="0" smtClean="0"/>
              <a:t>Report to the CCU meeting 2016</a:t>
            </a:r>
            <a:br>
              <a:rPr lang="en-US" sz="2400" b="1" dirty="0" smtClean="0"/>
            </a:br>
            <a:r>
              <a:rPr lang="en-US" sz="2400" b="1" dirty="0"/>
              <a:t/>
            </a:r>
            <a:br>
              <a:rPr lang="en-US" sz="2400" b="1" dirty="0"/>
            </a:br>
            <a:r>
              <a:rPr lang="en-US" sz="2400" b="1" dirty="0" smtClean="0"/>
              <a:t>from</a:t>
            </a:r>
            <a:br>
              <a:rPr lang="en-US" sz="2400" b="1" dirty="0" smtClean="0"/>
            </a:br>
            <a:r>
              <a:rPr lang="en-US" sz="1000" b="1" dirty="0" smtClean="0"/>
              <a:t>  </a:t>
            </a:r>
            <a:r>
              <a:rPr lang="en-US" sz="2400" b="1" dirty="0"/>
              <a:t/>
            </a:r>
            <a:br>
              <a:rPr lang="en-US" sz="2400" b="1" dirty="0"/>
            </a:br>
            <a:r>
              <a:rPr lang="en-US" sz="2400" b="1" dirty="0" smtClean="0"/>
              <a:t>Consultative Committee for Acoustics, Vibration and Ultrasound (CCAUV) and</a:t>
            </a:r>
            <a:br>
              <a:rPr lang="en-US" sz="2400" b="1" dirty="0" smtClean="0"/>
            </a:br>
            <a:r>
              <a:rPr lang="en-US" sz="1000" b="1" dirty="0" smtClean="0"/>
              <a:t>   </a:t>
            </a:r>
            <a:r>
              <a:rPr lang="en-US" sz="2400" b="1" dirty="0"/>
              <a:t/>
            </a:r>
            <a:br>
              <a:rPr lang="en-US" sz="2400" b="1" dirty="0"/>
            </a:br>
            <a:r>
              <a:rPr lang="en-US" altLang="ja-JP" sz="2400" b="1" dirty="0"/>
              <a:t>Consultative Committee </a:t>
            </a:r>
            <a:r>
              <a:rPr lang="en-US" altLang="ja-JP" sz="2400" b="1" dirty="0" smtClean="0"/>
              <a:t>for Photometry and Radiometry (CCPR)</a:t>
            </a:r>
            <a:r>
              <a:rPr lang="en-US" sz="2400" b="1" dirty="0" smtClean="0"/>
              <a:t/>
            </a:r>
            <a:br>
              <a:rPr lang="en-US" sz="2400" b="1" dirty="0" smtClean="0"/>
            </a:br>
            <a:endParaRPr lang="en-US" sz="24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5536" y="3284984"/>
            <a:ext cx="6400800" cy="2479372"/>
          </a:xfrm>
        </p:spPr>
        <p:txBody>
          <a:bodyPr>
            <a:normAutofit/>
          </a:bodyPr>
          <a:lstStyle/>
          <a:p>
            <a:pPr algn="l"/>
            <a:r>
              <a:rPr lang="en-US" dirty="0" err="1" smtClean="0"/>
              <a:t>Dr</a:t>
            </a:r>
            <a:r>
              <a:rPr lang="en-US" dirty="0" smtClean="0"/>
              <a:t> Takashi </a:t>
            </a:r>
            <a:r>
              <a:rPr lang="en-US" dirty="0" err="1" smtClean="0"/>
              <a:t>Usuda</a:t>
            </a:r>
            <a:endParaRPr lang="en-US" dirty="0" smtClean="0"/>
          </a:p>
          <a:p>
            <a:pPr algn="l"/>
            <a:r>
              <a:rPr lang="en-US" sz="1000" dirty="0" smtClean="0"/>
              <a:t>   </a:t>
            </a:r>
            <a:endParaRPr lang="en-US" sz="1000" dirty="0"/>
          </a:p>
          <a:p>
            <a:r>
              <a:rPr lang="en-US" dirty="0" smtClean="0"/>
              <a:t>CCAUV and CCPR President</a:t>
            </a:r>
          </a:p>
          <a:p>
            <a:r>
              <a:rPr lang="en-US" dirty="0" smtClean="0"/>
              <a:t>CIPM Member</a:t>
            </a:r>
            <a:endParaRPr lang="en-US" dirty="0"/>
          </a:p>
          <a:p>
            <a:pPr algn="l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2434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CCAUV</a:t>
            </a:r>
            <a:endParaRPr lang="en-US" dirty="0"/>
          </a:p>
        </p:txBody>
      </p:sp>
      <p:sp>
        <p:nvSpPr>
          <p:cNvPr id="8" name="ZoneTexte 7"/>
          <p:cNvSpPr txBox="1"/>
          <p:nvPr/>
        </p:nvSpPr>
        <p:spPr>
          <a:xfrm>
            <a:off x="242301" y="1052736"/>
            <a:ext cx="8784976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>
                <a:solidFill>
                  <a:schemeClr val="tx2"/>
                </a:solidFill>
              </a:rPr>
              <a:t>17 members and 2 liaisons (ISO and IEC)</a:t>
            </a:r>
          </a:p>
          <a:p>
            <a:endParaRPr lang="en-GB" sz="2400" dirty="0">
              <a:solidFill>
                <a:schemeClr val="tx2"/>
              </a:solidFill>
            </a:endParaRPr>
          </a:p>
          <a:p>
            <a:r>
              <a:rPr lang="en-GB" sz="2400" dirty="0" smtClean="0">
                <a:solidFill>
                  <a:schemeClr val="tx2"/>
                </a:solidFill>
              </a:rPr>
              <a:t>Related units</a:t>
            </a:r>
          </a:p>
          <a:p>
            <a:r>
              <a:rPr lang="en-GB" sz="2400" dirty="0">
                <a:solidFill>
                  <a:schemeClr val="tx2"/>
                </a:solidFill>
              </a:rPr>
              <a:t> </a:t>
            </a:r>
            <a:r>
              <a:rPr lang="en-GB" sz="2400" dirty="0" smtClean="0">
                <a:solidFill>
                  <a:schemeClr val="tx2"/>
                </a:solidFill>
              </a:rPr>
              <a:t>Pa (bel</a:t>
            </a:r>
            <a:r>
              <a:rPr lang="en-GB" sz="2400" dirty="0">
                <a:solidFill>
                  <a:schemeClr val="tx2"/>
                </a:solidFill>
              </a:rPr>
              <a:t>, </a:t>
            </a:r>
            <a:r>
              <a:rPr lang="en-GB" sz="2400" dirty="0" err="1" smtClean="0">
                <a:solidFill>
                  <a:schemeClr val="tx2"/>
                </a:solidFill>
              </a:rPr>
              <a:t>neper</a:t>
            </a:r>
            <a:r>
              <a:rPr lang="en-GB" sz="2400" dirty="0" smtClean="0">
                <a:solidFill>
                  <a:schemeClr val="tx2"/>
                </a:solidFill>
              </a:rPr>
              <a:t>) in acoustics associated its frequency Hz</a:t>
            </a:r>
          </a:p>
          <a:p>
            <a:r>
              <a:rPr lang="en-GB" sz="2400" dirty="0">
                <a:solidFill>
                  <a:schemeClr val="tx2"/>
                </a:solidFill>
              </a:rPr>
              <a:t> </a:t>
            </a:r>
            <a:r>
              <a:rPr lang="en-GB" sz="2400" dirty="0" smtClean="0">
                <a:solidFill>
                  <a:schemeClr val="tx2"/>
                </a:solidFill>
              </a:rPr>
              <a:t>m/s</a:t>
            </a:r>
            <a:r>
              <a:rPr lang="en-GB" sz="2400" baseline="30000" dirty="0" smtClean="0">
                <a:solidFill>
                  <a:schemeClr val="tx2"/>
                </a:solidFill>
              </a:rPr>
              <a:t>2</a:t>
            </a:r>
            <a:r>
              <a:rPr lang="en-GB" sz="2400" dirty="0" smtClean="0">
                <a:solidFill>
                  <a:schemeClr val="tx2"/>
                </a:solidFill>
              </a:rPr>
              <a:t> as acceleration in vibration associated </a:t>
            </a:r>
            <a:r>
              <a:rPr lang="en-GB" altLang="ja-JP" sz="2400" dirty="0" smtClean="0">
                <a:solidFill>
                  <a:schemeClr val="tx2"/>
                </a:solidFill>
              </a:rPr>
              <a:t>its </a:t>
            </a:r>
            <a:r>
              <a:rPr lang="en-GB" altLang="ja-JP" sz="2400" dirty="0">
                <a:solidFill>
                  <a:schemeClr val="tx2"/>
                </a:solidFill>
              </a:rPr>
              <a:t>frequency Hz</a:t>
            </a:r>
          </a:p>
          <a:p>
            <a:r>
              <a:rPr lang="en-GB" sz="2400" dirty="0" smtClean="0">
                <a:solidFill>
                  <a:schemeClr val="tx2"/>
                </a:solidFill>
              </a:rPr>
              <a:t> W as ultrasonic power associated its frequency Hz</a:t>
            </a:r>
          </a:p>
          <a:p>
            <a:endParaRPr lang="en-GB" sz="2400" dirty="0">
              <a:solidFill>
                <a:schemeClr val="tx2"/>
              </a:solidFill>
            </a:endParaRPr>
          </a:p>
          <a:p>
            <a:r>
              <a:rPr lang="en-GB" sz="2400" dirty="0" smtClean="0">
                <a:solidFill>
                  <a:schemeClr val="tx2"/>
                </a:solidFill>
              </a:rPr>
              <a:t>Agreements and recommendations in the past meetings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chemeClr val="tx2"/>
                </a:solidFill>
              </a:rPr>
              <a:t> bel </a:t>
            </a:r>
            <a:r>
              <a:rPr lang="en-US" sz="2400" dirty="0">
                <a:solidFill>
                  <a:schemeClr val="tx2"/>
                </a:solidFill>
              </a:rPr>
              <a:t>and </a:t>
            </a:r>
            <a:r>
              <a:rPr lang="en-US" sz="2400" dirty="0" err="1" smtClean="0">
                <a:solidFill>
                  <a:schemeClr val="tx2"/>
                </a:solidFill>
              </a:rPr>
              <a:t>neper</a:t>
            </a:r>
            <a:r>
              <a:rPr lang="en-US" sz="2400" dirty="0" smtClean="0">
                <a:solidFill>
                  <a:schemeClr val="tx2"/>
                </a:solidFill>
              </a:rPr>
              <a:t> be kept as “non </a:t>
            </a:r>
            <a:r>
              <a:rPr lang="en-US" sz="2400" dirty="0">
                <a:solidFill>
                  <a:schemeClr val="tx2"/>
                </a:solidFill>
              </a:rPr>
              <a:t>SI units</a:t>
            </a:r>
            <a:r>
              <a:rPr lang="en-US" sz="2400" dirty="0" smtClean="0">
                <a:solidFill>
                  <a:schemeClr val="tx2"/>
                </a:solidFill>
              </a:rPr>
              <a:t>”</a:t>
            </a:r>
            <a:endParaRPr lang="en-US" sz="2400" dirty="0">
              <a:solidFill>
                <a:schemeClr val="tx2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smtClean="0">
                <a:solidFill>
                  <a:schemeClr val="tx2"/>
                </a:solidFill>
              </a:rPr>
              <a:t>the </a:t>
            </a:r>
            <a:r>
              <a:rPr lang="en-US" sz="2400" dirty="0">
                <a:solidFill>
                  <a:schemeClr val="tx2"/>
                </a:solidFill>
              </a:rPr>
              <a:t>statement that the reference value of the quantity should always be stated in SI </a:t>
            </a:r>
            <a:r>
              <a:rPr lang="en-US" sz="2400" dirty="0" smtClean="0">
                <a:solidFill>
                  <a:schemeClr val="tx2"/>
                </a:solidFill>
              </a:rPr>
              <a:t>units whenever </a:t>
            </a:r>
            <a:r>
              <a:rPr lang="en-US" sz="2400" dirty="0">
                <a:solidFill>
                  <a:schemeClr val="tx2"/>
                </a:solidFill>
              </a:rPr>
              <a:t>the decibel is </a:t>
            </a:r>
            <a:r>
              <a:rPr lang="en-US" sz="2400" dirty="0" smtClean="0">
                <a:solidFill>
                  <a:schemeClr val="tx2"/>
                </a:solidFill>
              </a:rPr>
              <a:t>used</a:t>
            </a:r>
            <a:endParaRPr lang="en-US" sz="2400" dirty="0">
              <a:solidFill>
                <a:schemeClr val="tx2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tx2"/>
                </a:solidFill>
              </a:rPr>
              <a:t> encourage the use of the SI in preference to the decibel (while  </a:t>
            </a:r>
            <a:r>
              <a:rPr lang="en-US" sz="2400" dirty="0" smtClean="0">
                <a:solidFill>
                  <a:schemeClr val="tx2"/>
                </a:solidFill>
              </a:rPr>
              <a:t>it</a:t>
            </a:r>
            <a:r>
              <a:rPr lang="ja-JP" altLang="en-US" sz="2400" smtClean="0">
                <a:solidFill>
                  <a:schemeClr val="tx2"/>
                </a:solidFill>
              </a:rPr>
              <a:t>　</a:t>
            </a:r>
            <a:r>
              <a:rPr lang="en-US" sz="2400" smtClean="0">
                <a:solidFill>
                  <a:schemeClr val="tx2"/>
                </a:solidFill>
              </a:rPr>
              <a:t>would </a:t>
            </a:r>
            <a:r>
              <a:rPr lang="en-US" sz="2400" dirty="0">
                <a:solidFill>
                  <a:schemeClr val="tx2"/>
                </a:solidFill>
              </a:rPr>
              <a:t>be extremely difficult to change long-standing habits relating to the use of the </a:t>
            </a:r>
            <a:r>
              <a:rPr lang="en-US" sz="2400" dirty="0" smtClean="0">
                <a:solidFill>
                  <a:schemeClr val="tx2"/>
                </a:solidFill>
              </a:rPr>
              <a:t>dB)</a:t>
            </a:r>
            <a:endParaRPr lang="en-GB" sz="2400" dirty="0" smtClean="0">
              <a:solidFill>
                <a:schemeClr val="tx2"/>
              </a:solidFill>
            </a:endParaRPr>
          </a:p>
          <a:p>
            <a:endParaRPr lang="fr-FR" sz="24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66806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CCPR (1)</a:t>
            </a:r>
            <a:endParaRPr lang="en-US" dirty="0"/>
          </a:p>
        </p:txBody>
      </p:sp>
      <p:sp>
        <p:nvSpPr>
          <p:cNvPr id="8" name="ZoneTexte 7"/>
          <p:cNvSpPr txBox="1"/>
          <p:nvPr/>
        </p:nvSpPr>
        <p:spPr>
          <a:xfrm>
            <a:off x="242301" y="1052736"/>
            <a:ext cx="8784976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>
                <a:solidFill>
                  <a:schemeClr val="tx2"/>
                </a:solidFill>
              </a:rPr>
              <a:t>23 members and 2 liaisons (</a:t>
            </a:r>
            <a:r>
              <a:rPr lang="en-US" altLang="ja-JP" sz="2400" dirty="0">
                <a:solidFill>
                  <a:schemeClr val="tx2"/>
                </a:solidFill>
              </a:rPr>
              <a:t>CIE </a:t>
            </a:r>
            <a:r>
              <a:rPr lang="en-GB" sz="2400" dirty="0" smtClean="0">
                <a:solidFill>
                  <a:schemeClr val="tx2"/>
                </a:solidFill>
              </a:rPr>
              <a:t>and WMO)</a:t>
            </a:r>
          </a:p>
          <a:p>
            <a:endParaRPr lang="en-GB" sz="2400" dirty="0">
              <a:solidFill>
                <a:schemeClr val="tx2"/>
              </a:solidFill>
            </a:endParaRPr>
          </a:p>
          <a:p>
            <a:r>
              <a:rPr lang="en-GB" sz="2400" dirty="0" smtClean="0">
                <a:solidFill>
                  <a:schemeClr val="tx2"/>
                </a:solidFill>
              </a:rPr>
              <a:t>Related units</a:t>
            </a:r>
          </a:p>
          <a:p>
            <a:r>
              <a:rPr lang="en-GB" sz="2400" dirty="0" smtClean="0">
                <a:solidFill>
                  <a:schemeClr val="tx2"/>
                </a:solidFill>
              </a:rPr>
              <a:t>   </a:t>
            </a:r>
            <a:r>
              <a:rPr lang="fr-FR" sz="2400" dirty="0">
                <a:solidFill>
                  <a:schemeClr val="tx2"/>
                </a:solidFill>
              </a:rPr>
              <a:t>luminous flux (lm</a:t>
            </a:r>
            <a:r>
              <a:rPr lang="fr-FR" sz="2400" dirty="0" smtClean="0">
                <a:solidFill>
                  <a:schemeClr val="tx2"/>
                </a:solidFill>
              </a:rPr>
              <a:t>)</a:t>
            </a:r>
            <a:endParaRPr lang="fr-FR" sz="2400" dirty="0">
              <a:solidFill>
                <a:schemeClr val="tx2"/>
              </a:solidFill>
            </a:endParaRPr>
          </a:p>
          <a:p>
            <a:r>
              <a:rPr lang="fr-FR" sz="2400" dirty="0" smtClean="0">
                <a:solidFill>
                  <a:schemeClr val="tx2"/>
                </a:solidFill>
              </a:rPr>
              <a:t>   </a:t>
            </a:r>
            <a:r>
              <a:rPr lang="fr-FR" sz="2400" dirty="0">
                <a:solidFill>
                  <a:schemeClr val="tx2"/>
                </a:solidFill>
              </a:rPr>
              <a:t>Illuminance (lx</a:t>
            </a:r>
            <a:r>
              <a:rPr lang="fr-FR" sz="2400" dirty="0" smtClean="0">
                <a:solidFill>
                  <a:schemeClr val="tx2"/>
                </a:solidFill>
              </a:rPr>
              <a:t>)		detector based metrology</a:t>
            </a:r>
            <a:endParaRPr lang="fr-FR" sz="2400" dirty="0">
              <a:solidFill>
                <a:schemeClr val="tx2"/>
              </a:solidFill>
            </a:endParaRPr>
          </a:p>
          <a:p>
            <a:r>
              <a:rPr lang="fr-FR" sz="2400" dirty="0">
                <a:solidFill>
                  <a:schemeClr val="tx2"/>
                </a:solidFill>
              </a:rPr>
              <a:t> </a:t>
            </a:r>
            <a:r>
              <a:rPr lang="fr-FR" sz="2400" dirty="0" smtClean="0">
                <a:solidFill>
                  <a:schemeClr val="tx2"/>
                </a:solidFill>
              </a:rPr>
              <a:t>  Luminous </a:t>
            </a:r>
            <a:r>
              <a:rPr lang="fr-FR" sz="2400" dirty="0">
                <a:solidFill>
                  <a:schemeClr val="tx2"/>
                </a:solidFill>
              </a:rPr>
              <a:t>intensity (cd</a:t>
            </a:r>
            <a:r>
              <a:rPr lang="fr-FR" sz="2400" dirty="0" smtClean="0">
                <a:solidFill>
                  <a:schemeClr val="tx2"/>
                </a:solidFill>
              </a:rPr>
              <a:t>)	source based metrology</a:t>
            </a:r>
            <a:endParaRPr lang="fr-FR" sz="2400" dirty="0">
              <a:solidFill>
                <a:schemeClr val="tx2"/>
              </a:solidFill>
            </a:endParaRPr>
          </a:p>
          <a:p>
            <a:r>
              <a:rPr lang="fr-FR" sz="2400" dirty="0">
                <a:solidFill>
                  <a:schemeClr val="tx2"/>
                </a:solidFill>
              </a:rPr>
              <a:t> </a:t>
            </a:r>
            <a:r>
              <a:rPr lang="fr-FR" sz="2400" dirty="0" smtClean="0">
                <a:solidFill>
                  <a:schemeClr val="tx2"/>
                </a:solidFill>
              </a:rPr>
              <a:t>  Luminance </a:t>
            </a:r>
            <a:r>
              <a:rPr lang="fr-FR" sz="2400" dirty="0">
                <a:solidFill>
                  <a:schemeClr val="tx2"/>
                </a:solidFill>
              </a:rPr>
              <a:t>(cd/m</a:t>
            </a:r>
            <a:r>
              <a:rPr lang="fr-FR" sz="2400" baseline="30000" dirty="0">
                <a:solidFill>
                  <a:schemeClr val="tx2"/>
                </a:solidFill>
              </a:rPr>
              <a:t>2</a:t>
            </a:r>
            <a:r>
              <a:rPr lang="fr-FR" sz="2400" dirty="0" smtClean="0">
                <a:solidFill>
                  <a:schemeClr val="tx2"/>
                </a:solidFill>
              </a:rPr>
              <a:t>)		source based metrology</a:t>
            </a:r>
          </a:p>
          <a:p>
            <a:endParaRPr lang="en-GB" sz="2400" dirty="0">
              <a:solidFill>
                <a:schemeClr val="tx2"/>
              </a:solidFill>
            </a:endParaRPr>
          </a:p>
          <a:p>
            <a:r>
              <a:rPr lang="en-GB" sz="2400" dirty="0" smtClean="0">
                <a:solidFill>
                  <a:schemeClr val="tx2"/>
                </a:solidFill>
              </a:rPr>
              <a:t>Agreements and recommendations in the past meetings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tx2"/>
                </a:solidFill>
              </a:rPr>
              <a:t>A change from Candela to Lumen has no real practical benefit, in contrary, </a:t>
            </a:r>
            <a:r>
              <a:rPr lang="en-US" sz="2400" dirty="0" smtClean="0">
                <a:solidFill>
                  <a:schemeClr val="tx2"/>
                </a:solidFill>
              </a:rPr>
              <a:t>the geometrical </a:t>
            </a:r>
            <a:r>
              <a:rPr lang="en-US" sz="2400" dirty="0">
                <a:solidFill>
                  <a:schemeClr val="tx2"/>
                </a:solidFill>
              </a:rPr>
              <a:t>aspects of photometry becomes hidden. In the absence of compelling reasons to </a:t>
            </a:r>
            <a:r>
              <a:rPr lang="en-US" sz="2400" dirty="0" smtClean="0">
                <a:solidFill>
                  <a:schemeClr val="tx2"/>
                </a:solidFill>
              </a:rPr>
              <a:t>change from </a:t>
            </a:r>
            <a:r>
              <a:rPr lang="en-US" sz="2400" dirty="0">
                <a:solidFill>
                  <a:schemeClr val="tx2"/>
                </a:solidFill>
              </a:rPr>
              <a:t>the candela to the lumen as the base SI unit, </a:t>
            </a:r>
            <a:r>
              <a:rPr lang="en-US" sz="2400" dirty="0" smtClean="0">
                <a:solidFill>
                  <a:schemeClr val="tx2"/>
                </a:solidFill>
              </a:rPr>
              <a:t>it is </a:t>
            </a:r>
            <a:r>
              <a:rPr lang="en-US" sz="2400" dirty="0">
                <a:solidFill>
                  <a:schemeClr val="tx2"/>
                </a:solidFill>
              </a:rPr>
              <a:t>highly recommended to maintain the status quo.</a:t>
            </a:r>
            <a:endParaRPr lang="fr-FR" sz="24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617308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CCPR (2)</a:t>
            </a:r>
            <a:endParaRPr lang="en-US" dirty="0"/>
          </a:p>
        </p:txBody>
      </p:sp>
      <p:sp>
        <p:nvSpPr>
          <p:cNvPr id="8" name="ZoneTexte 7"/>
          <p:cNvSpPr txBox="1"/>
          <p:nvPr/>
        </p:nvSpPr>
        <p:spPr>
          <a:xfrm>
            <a:off x="242301" y="1052736"/>
            <a:ext cx="8784976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GB" sz="2400" dirty="0" smtClean="0">
                <a:solidFill>
                  <a:schemeClr val="tx2"/>
                </a:solidFill>
              </a:rPr>
              <a:t>In 2015 the CCPR finalized the </a:t>
            </a:r>
            <a:r>
              <a:rPr lang="en-GB" sz="2400" dirty="0" smtClean="0">
                <a:solidFill>
                  <a:srgbClr val="FF0000"/>
                </a:solidFill>
              </a:rPr>
              <a:t>“</a:t>
            </a:r>
            <a:r>
              <a:rPr lang="en-US" sz="2400" i="1" dirty="0" err="1">
                <a:solidFill>
                  <a:srgbClr val="FF0000"/>
                </a:solidFill>
              </a:rPr>
              <a:t>Mise</a:t>
            </a:r>
            <a:r>
              <a:rPr lang="en-US" sz="2400" i="1" dirty="0">
                <a:solidFill>
                  <a:srgbClr val="FF0000"/>
                </a:solidFill>
              </a:rPr>
              <a:t> </a:t>
            </a:r>
            <a:r>
              <a:rPr lang="en-US" sz="2400" i="1" dirty="0" err="1">
                <a:solidFill>
                  <a:srgbClr val="FF0000"/>
                </a:solidFill>
              </a:rPr>
              <a:t>en</a:t>
            </a:r>
            <a:r>
              <a:rPr lang="en-US" sz="2400" i="1" dirty="0">
                <a:solidFill>
                  <a:srgbClr val="FF0000"/>
                </a:solidFill>
              </a:rPr>
              <a:t> </a:t>
            </a:r>
            <a:r>
              <a:rPr lang="en-US" sz="2400" i="1" dirty="0" err="1">
                <a:solidFill>
                  <a:srgbClr val="FF0000"/>
                </a:solidFill>
              </a:rPr>
              <a:t>pratique</a:t>
            </a:r>
            <a:r>
              <a:rPr lang="en-US" sz="2400" i="1" dirty="0">
                <a:solidFill>
                  <a:srgbClr val="FF0000"/>
                </a:solidFill>
              </a:rPr>
              <a:t> </a:t>
            </a:r>
            <a:r>
              <a:rPr lang="en-US" sz="2400" dirty="0">
                <a:solidFill>
                  <a:srgbClr val="FF0000"/>
                </a:solidFill>
              </a:rPr>
              <a:t>for the definition of the candela and associated </a:t>
            </a:r>
            <a:r>
              <a:rPr lang="en-US" sz="2400" dirty="0" smtClean="0">
                <a:solidFill>
                  <a:srgbClr val="FF0000"/>
                </a:solidFill>
              </a:rPr>
              <a:t>derived units </a:t>
            </a:r>
            <a:r>
              <a:rPr lang="en-US" sz="2400" dirty="0">
                <a:solidFill>
                  <a:srgbClr val="FF0000"/>
                </a:solidFill>
              </a:rPr>
              <a:t>for photometric and radiometric quantities in the </a:t>
            </a:r>
            <a:r>
              <a:rPr lang="en-US" sz="2400" dirty="0" smtClean="0">
                <a:solidFill>
                  <a:srgbClr val="FF0000"/>
                </a:solidFill>
              </a:rPr>
              <a:t>International System </a:t>
            </a:r>
            <a:r>
              <a:rPr lang="en-US" sz="2400" dirty="0">
                <a:solidFill>
                  <a:srgbClr val="FF0000"/>
                </a:solidFill>
              </a:rPr>
              <a:t>of Units (SI</a:t>
            </a:r>
            <a:r>
              <a:rPr lang="en-US" sz="2400" dirty="0" smtClean="0">
                <a:solidFill>
                  <a:srgbClr val="FF0000"/>
                </a:solidFill>
              </a:rPr>
              <a:t>)”.</a:t>
            </a:r>
            <a:r>
              <a:rPr lang="en-US" sz="2400" dirty="0" smtClean="0">
                <a:solidFill>
                  <a:schemeClr val="tx2"/>
                </a:solidFill>
              </a:rPr>
              <a:t> </a:t>
            </a:r>
          </a:p>
          <a:p>
            <a:pPr algn="just"/>
            <a:endParaRPr lang="en-US" sz="2400" dirty="0">
              <a:solidFill>
                <a:schemeClr val="tx2"/>
              </a:solidFill>
            </a:endParaRPr>
          </a:p>
          <a:p>
            <a:pPr algn="just"/>
            <a:r>
              <a:rPr lang="en-US" sz="2400" dirty="0" smtClean="0">
                <a:solidFill>
                  <a:schemeClr val="tx2"/>
                </a:solidFill>
              </a:rPr>
              <a:t>The CIPM welcomed the document at its 104</a:t>
            </a:r>
            <a:r>
              <a:rPr lang="en-US" sz="2400" baseline="30000" dirty="0" smtClean="0">
                <a:solidFill>
                  <a:schemeClr val="tx2"/>
                </a:solidFill>
              </a:rPr>
              <a:t>th</a:t>
            </a:r>
            <a:r>
              <a:rPr lang="en-US" sz="2400" dirty="0" smtClean="0">
                <a:solidFill>
                  <a:schemeClr val="tx2"/>
                </a:solidFill>
              </a:rPr>
              <a:t> meeting in </a:t>
            </a:r>
            <a:r>
              <a:rPr lang="en-US" sz="2400" dirty="0">
                <a:solidFill>
                  <a:schemeClr val="tx2"/>
                </a:solidFill>
              </a:rPr>
              <a:t>2015 (Decision </a:t>
            </a:r>
            <a:r>
              <a:rPr lang="en-US" sz="2400" dirty="0" smtClean="0">
                <a:solidFill>
                  <a:schemeClr val="tx2"/>
                </a:solidFill>
              </a:rPr>
              <a:t>CIPM/104-45) </a:t>
            </a:r>
          </a:p>
          <a:p>
            <a:endParaRPr lang="en-US" sz="2400" dirty="0" smtClean="0">
              <a:solidFill>
                <a:schemeClr val="tx2"/>
              </a:solidFill>
            </a:endParaRPr>
          </a:p>
          <a:p>
            <a:r>
              <a:rPr lang="en-US" sz="2400" dirty="0" smtClean="0">
                <a:solidFill>
                  <a:schemeClr val="tx2"/>
                </a:solidFill>
              </a:rPr>
              <a:t>The document is now available as an open access document in SI section of the BIPM HP</a:t>
            </a:r>
          </a:p>
          <a:p>
            <a:r>
              <a:rPr lang="en-US" sz="2400" dirty="0">
                <a:solidFill>
                  <a:schemeClr val="tx2"/>
                </a:solidFill>
                <a:hlinkClick r:id="rId3"/>
              </a:rPr>
              <a:t>http://</a:t>
            </a:r>
            <a:r>
              <a:rPr lang="en-US" sz="2400" dirty="0" smtClean="0">
                <a:solidFill>
                  <a:schemeClr val="tx2"/>
                </a:solidFill>
                <a:hlinkClick r:id="rId3"/>
              </a:rPr>
              <a:t>www.bipm.org/utils/en/pdf/SIApp2_cd_en.pdf</a:t>
            </a:r>
            <a:endParaRPr lang="en-US" sz="2400" dirty="0" smtClean="0">
              <a:solidFill>
                <a:schemeClr val="tx2"/>
              </a:solidFill>
            </a:endParaRPr>
          </a:p>
          <a:p>
            <a:endParaRPr lang="fr-FR" sz="2400" dirty="0">
              <a:solidFill>
                <a:schemeClr val="tx2"/>
              </a:solidFill>
            </a:endParaRPr>
          </a:p>
          <a:p>
            <a:r>
              <a:rPr lang="fr-FR" sz="2400" dirty="0" smtClean="0">
                <a:solidFill>
                  <a:schemeClr val="tx2"/>
                </a:solidFill>
              </a:rPr>
              <a:t>A joint WG of CCPR and CIE </a:t>
            </a:r>
            <a:r>
              <a:rPr lang="fr-FR" sz="2400" dirty="0" err="1" smtClean="0">
                <a:solidFill>
                  <a:schemeClr val="tx2"/>
                </a:solidFill>
              </a:rPr>
              <a:t>is</a:t>
            </a:r>
            <a:r>
              <a:rPr lang="fr-FR" sz="2400" dirty="0" smtClean="0">
                <a:solidFill>
                  <a:schemeClr val="tx2"/>
                </a:solidFill>
              </a:rPr>
              <a:t> </a:t>
            </a:r>
            <a:r>
              <a:rPr lang="fr-FR" sz="2400" dirty="0" err="1" smtClean="0">
                <a:solidFill>
                  <a:schemeClr val="tx2"/>
                </a:solidFill>
              </a:rPr>
              <a:t>preparing</a:t>
            </a:r>
            <a:r>
              <a:rPr lang="fr-FR" sz="2400" dirty="0" smtClean="0">
                <a:solidFill>
                  <a:schemeClr val="tx2"/>
                </a:solidFill>
              </a:rPr>
              <a:t> a more extensive publication </a:t>
            </a:r>
            <a:r>
              <a:rPr lang="en-US" sz="2400" dirty="0" smtClean="0">
                <a:solidFill>
                  <a:schemeClr val="tx2"/>
                </a:solidFill>
              </a:rPr>
              <a:t>“</a:t>
            </a:r>
            <a:r>
              <a:rPr lang="fr-FR" sz="2400" dirty="0" err="1" smtClean="0">
                <a:solidFill>
                  <a:schemeClr val="tx2"/>
                </a:solidFill>
              </a:rPr>
              <a:t>Principles</a:t>
            </a:r>
            <a:r>
              <a:rPr lang="fr-FR" sz="2400" dirty="0" smtClean="0">
                <a:solidFill>
                  <a:schemeClr val="tx2"/>
                </a:solidFill>
              </a:rPr>
              <a:t> </a:t>
            </a:r>
            <a:r>
              <a:rPr lang="fr-FR" sz="2400" dirty="0" err="1" smtClean="0">
                <a:solidFill>
                  <a:schemeClr val="tx2"/>
                </a:solidFill>
              </a:rPr>
              <a:t>Governing</a:t>
            </a:r>
            <a:r>
              <a:rPr lang="fr-FR" sz="2400" dirty="0" smtClean="0">
                <a:solidFill>
                  <a:schemeClr val="tx2"/>
                </a:solidFill>
              </a:rPr>
              <a:t> </a:t>
            </a:r>
            <a:r>
              <a:rPr lang="fr-FR" sz="2400" dirty="0" err="1" smtClean="0">
                <a:solidFill>
                  <a:schemeClr val="tx2"/>
                </a:solidFill>
              </a:rPr>
              <a:t>Photometry</a:t>
            </a:r>
            <a:r>
              <a:rPr lang="en-US" sz="2400" dirty="0" smtClean="0">
                <a:solidFill>
                  <a:schemeClr val="tx2"/>
                </a:solidFill>
              </a:rPr>
              <a:t>”</a:t>
            </a:r>
            <a:endParaRPr lang="en-US" sz="24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330355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CCAUV and CCPR</a:t>
            </a:r>
            <a:endParaRPr lang="en-US" dirty="0"/>
          </a:p>
        </p:txBody>
      </p:sp>
      <p:sp>
        <p:nvSpPr>
          <p:cNvPr id="8" name="ZoneTexte 7"/>
          <p:cNvSpPr txBox="1"/>
          <p:nvPr/>
        </p:nvSpPr>
        <p:spPr>
          <a:xfrm>
            <a:off x="242301" y="1052736"/>
            <a:ext cx="8784976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smtClean="0">
                <a:solidFill>
                  <a:schemeClr val="tx2"/>
                </a:solidFill>
              </a:rPr>
              <a:t>Both CCs deal with physiological quantities. 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fr-FR" sz="2400" dirty="0" smtClean="0">
                <a:solidFill>
                  <a:schemeClr val="tx2"/>
                </a:solidFill>
              </a:rPr>
              <a:t>No special requests or opinions to include description of physiological quantities in the next version of </a:t>
            </a:r>
            <a:r>
              <a:rPr lang="fr-FR" sz="2400" dirty="0">
                <a:solidFill>
                  <a:schemeClr val="tx2"/>
                </a:solidFill>
              </a:rPr>
              <a:t>SI </a:t>
            </a:r>
            <a:r>
              <a:rPr lang="fr-FR" sz="2400" dirty="0" smtClean="0">
                <a:solidFill>
                  <a:schemeClr val="tx2"/>
                </a:solidFill>
              </a:rPr>
              <a:t>Brochure from both CCs.</a:t>
            </a:r>
          </a:p>
          <a:p>
            <a:endParaRPr lang="fr-FR" sz="2400" dirty="0">
              <a:solidFill>
                <a:schemeClr val="tx2"/>
              </a:solidFill>
            </a:endParaRPr>
          </a:p>
          <a:p>
            <a:r>
              <a:rPr lang="fr-FR" sz="2400" dirty="0" smtClean="0">
                <a:solidFill>
                  <a:schemeClr val="tx2"/>
                </a:solidFill>
              </a:rPr>
              <a:t>In conclusion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fr-FR" sz="2400" dirty="0" smtClean="0">
                <a:solidFill>
                  <a:schemeClr val="tx2"/>
                </a:solidFill>
              </a:rPr>
              <a:t>Related contents in the 9th </a:t>
            </a:r>
            <a:r>
              <a:rPr lang="fr-FR" altLang="ja-JP" sz="2400" dirty="0">
                <a:solidFill>
                  <a:schemeClr val="tx2"/>
                </a:solidFill>
              </a:rPr>
              <a:t>SI Brochure </a:t>
            </a:r>
            <a:r>
              <a:rPr lang="fr-FR" altLang="ja-JP" sz="2400" dirty="0" smtClean="0">
                <a:solidFill>
                  <a:schemeClr val="tx2"/>
                </a:solidFill>
              </a:rPr>
              <a:t>draft are fully consistent with  our agreements and recommendations.</a:t>
            </a:r>
          </a:p>
          <a:p>
            <a:endParaRPr lang="fr-FR" sz="2400" dirty="0">
              <a:solidFill>
                <a:schemeClr val="tx2"/>
              </a:solidFill>
            </a:endParaRPr>
          </a:p>
          <a:p>
            <a:r>
              <a:rPr lang="fr-FR" sz="2400" dirty="0" smtClean="0">
                <a:solidFill>
                  <a:schemeClr val="tx2"/>
                </a:solidFill>
              </a:rPr>
              <a:t>Note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chemeClr val="tx2"/>
                </a:solidFill>
              </a:rPr>
              <a:t>New </a:t>
            </a:r>
            <a:r>
              <a:rPr lang="en-US" sz="2400" dirty="0">
                <a:solidFill>
                  <a:schemeClr val="tx2"/>
                </a:solidFill>
              </a:rPr>
              <a:t>units </a:t>
            </a:r>
            <a:r>
              <a:rPr lang="en-US" altLang="ja-JP" sz="2400" dirty="0" smtClean="0">
                <a:solidFill>
                  <a:schemeClr val="tx2"/>
                </a:solidFill>
              </a:rPr>
              <a:t>on </a:t>
            </a:r>
            <a:r>
              <a:rPr lang="en-US" altLang="ja-JP" sz="2400" dirty="0">
                <a:solidFill>
                  <a:schemeClr val="tx2"/>
                </a:solidFill>
              </a:rPr>
              <a:t>non-visual effects of light </a:t>
            </a:r>
            <a:r>
              <a:rPr lang="en-US" sz="2400" dirty="0" smtClean="0">
                <a:solidFill>
                  <a:schemeClr val="tx2"/>
                </a:solidFill>
              </a:rPr>
              <a:t>are </a:t>
            </a:r>
            <a:r>
              <a:rPr lang="en-US" sz="2400" dirty="0">
                <a:solidFill>
                  <a:schemeClr val="tx2"/>
                </a:solidFill>
              </a:rPr>
              <a:t>invented (relating to the specified </a:t>
            </a:r>
            <a:r>
              <a:rPr lang="en-US" sz="2400" dirty="0" smtClean="0">
                <a:solidFill>
                  <a:schemeClr val="tx2"/>
                </a:solidFill>
              </a:rPr>
              <a:t>human </a:t>
            </a:r>
            <a:r>
              <a:rPr lang="en-US" sz="2400" dirty="0" err="1">
                <a:solidFill>
                  <a:schemeClr val="tx2"/>
                </a:solidFill>
              </a:rPr>
              <a:t>photopigment</a:t>
            </a:r>
            <a:r>
              <a:rPr lang="en-US" sz="2400" dirty="0">
                <a:solidFill>
                  <a:schemeClr val="tx2"/>
                </a:solidFill>
              </a:rPr>
              <a:t>, </a:t>
            </a:r>
            <a:r>
              <a:rPr lang="en-US" sz="2400" dirty="0" smtClean="0">
                <a:solidFill>
                  <a:schemeClr val="tx2"/>
                </a:solidFill>
              </a:rPr>
              <a:t>…) in </a:t>
            </a:r>
            <a:r>
              <a:rPr lang="en-US" altLang="ja-JP" sz="2400" dirty="0" smtClean="0">
                <a:solidFill>
                  <a:schemeClr val="tx2"/>
                </a:solidFill>
              </a:rPr>
              <a:t>CEN </a:t>
            </a:r>
            <a:r>
              <a:rPr lang="en-US" altLang="ja-JP" sz="2400" dirty="0">
                <a:solidFill>
                  <a:schemeClr val="tx2"/>
                </a:solidFill>
              </a:rPr>
              <a:t>Draft Standard (</a:t>
            </a:r>
            <a:r>
              <a:rPr lang="en-US" altLang="ja-JP" sz="2400" dirty="0" smtClean="0">
                <a:solidFill>
                  <a:schemeClr val="tx2"/>
                </a:solidFill>
              </a:rPr>
              <a:t>2014).</a:t>
            </a:r>
            <a:r>
              <a:rPr lang="en-US" sz="2400" dirty="0" smtClean="0">
                <a:solidFill>
                  <a:schemeClr val="tx2"/>
                </a:solidFill>
              </a:rPr>
              <a:t> This will be monitored and discussed at CCPR.</a:t>
            </a:r>
            <a:endParaRPr lang="fr-FR" sz="2400" dirty="0" smtClean="0">
              <a:solidFill>
                <a:schemeClr val="tx2"/>
              </a:solidFill>
            </a:endParaRPr>
          </a:p>
          <a:p>
            <a:endParaRPr lang="fr-FR" sz="2400" dirty="0" smtClean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52450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eme BIPM Mk I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Theme BIPM Mk I</Template>
  <TotalTime>17502</TotalTime>
  <Words>326</Words>
  <Application>Microsoft Office PowerPoint</Application>
  <PresentationFormat>画面に合わせる (4:3)</PresentationFormat>
  <Paragraphs>51</Paragraphs>
  <Slides>5</Slides>
  <Notes>5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5</vt:i4>
      </vt:variant>
    </vt:vector>
  </HeadingPairs>
  <TitlesOfParts>
    <vt:vector size="6" baseType="lpstr">
      <vt:lpstr>Theme BIPM Mk I</vt:lpstr>
      <vt:lpstr>Report to the CCU meeting 2016  from    Consultative Committee for Acoustics, Vibration and Ultrasound (CCAUV) and     Consultative Committee for Photometry and Radiometry (CCPR) </vt:lpstr>
      <vt:lpstr>CCAUV</vt:lpstr>
      <vt:lpstr>CCPR (1)</vt:lpstr>
      <vt:lpstr>CCPR (2)</vt:lpstr>
      <vt:lpstr>CCAUV and CCPR</vt:lpstr>
    </vt:vector>
  </TitlesOfParts>
  <Company>BIPM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Martin Milton</dc:creator>
  <cp:lastModifiedBy>Usuda</cp:lastModifiedBy>
  <cp:revision>454</cp:revision>
  <cp:lastPrinted>2015-08-24T08:04:50Z</cp:lastPrinted>
  <dcterms:created xsi:type="dcterms:W3CDTF">2014-06-25T15:30:27Z</dcterms:created>
  <dcterms:modified xsi:type="dcterms:W3CDTF">2016-06-14T10:23:39Z</dcterms:modified>
</cp:coreProperties>
</file>