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9712" r:id="rId1"/>
  </p:sldMasterIdLst>
  <p:notesMasterIdLst>
    <p:notesMasterId r:id="rId7"/>
  </p:notesMasterIdLst>
  <p:handoutMasterIdLst>
    <p:handoutMasterId r:id="rId8"/>
  </p:handoutMasterIdLst>
  <p:sldIdLst>
    <p:sldId id="738" r:id="rId2"/>
    <p:sldId id="924" r:id="rId3"/>
    <p:sldId id="928" r:id="rId4"/>
    <p:sldId id="926" r:id="rId5"/>
    <p:sldId id="929" r:id="rId6"/>
  </p:sldIdLst>
  <p:sldSz cx="9144000" cy="6858000" type="screen4x3"/>
  <p:notesSz cx="6794500" cy="9931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  <p15:guide id="3" orient="horz" pos="3129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B7F"/>
    <a:srgbClr val="1E1182"/>
    <a:srgbClr val="140574"/>
    <a:srgbClr val="FFB6C1"/>
    <a:srgbClr val="CD7F32"/>
    <a:srgbClr val="FEDE82"/>
    <a:srgbClr val="83A9FD"/>
    <a:srgbClr val="FF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3" autoAdjust="0"/>
    <p:restoredTop sz="94676" autoAdjust="0"/>
  </p:normalViewPr>
  <p:slideViewPr>
    <p:cSldViewPr>
      <p:cViewPr varScale="1">
        <p:scale>
          <a:sx n="83" d="100"/>
          <a:sy n="83" d="100"/>
        </p:scale>
        <p:origin x="7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2748" y="-120"/>
      </p:cViewPr>
      <p:guideLst>
        <p:guide orient="horz" pos="3108"/>
        <p:guide pos="2122"/>
        <p:guide orient="horz" pos="3129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76" y="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75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76" y="943475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975C2D6-DBD7-432E-A8B5-CB2B289A0B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561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76" y="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039" y="4718973"/>
            <a:ext cx="4982422" cy="4468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75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76" y="9434751"/>
            <a:ext cx="2945024" cy="49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15" tIns="45507" rIns="91015" bIns="4550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6E3D270-8C89-4D25-BD94-FE4AD1F120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50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000" b="1">
                <a:solidFill>
                  <a:schemeClr val="tx1"/>
                </a:solidFill>
                <a:latin typeface="Arial" pitchFamily="34" charset="0"/>
              </a:defRPr>
            </a:lvl1pPr>
            <a:lvl2pPr marL="745305" indent="-286655" eaLnBrk="0" hangingPunct="0">
              <a:defRPr sz="1000" b="1">
                <a:solidFill>
                  <a:schemeClr val="tx1"/>
                </a:solidFill>
                <a:latin typeface="Arial" pitchFamily="34" charset="0"/>
              </a:defRPr>
            </a:lvl2pPr>
            <a:lvl3pPr marL="1146624" indent="-229325" eaLnBrk="0" hangingPunct="0">
              <a:defRPr sz="1000" b="1">
                <a:solidFill>
                  <a:schemeClr val="tx1"/>
                </a:solidFill>
                <a:latin typeface="Arial" pitchFamily="34" charset="0"/>
              </a:defRPr>
            </a:lvl3pPr>
            <a:lvl4pPr marL="1605273" indent="-229325" eaLnBrk="0" hangingPunct="0">
              <a:defRPr sz="1000" b="1">
                <a:solidFill>
                  <a:schemeClr val="tx1"/>
                </a:solidFill>
                <a:latin typeface="Arial" pitchFamily="34" charset="0"/>
              </a:defRPr>
            </a:lvl4pPr>
            <a:lvl5pPr marL="2063922" indent="-229325" eaLnBrk="0" hangingPunct="0">
              <a:defRPr sz="1000" b="1">
                <a:solidFill>
                  <a:schemeClr val="tx1"/>
                </a:solidFill>
                <a:latin typeface="Arial" pitchFamily="34" charset="0"/>
              </a:defRPr>
            </a:lvl5pPr>
            <a:lvl6pPr marL="2522571" indent="-229325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</a:defRPr>
            </a:lvl6pPr>
            <a:lvl7pPr marL="2981221" indent="-229325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</a:defRPr>
            </a:lvl7pPr>
            <a:lvl8pPr marL="3439870" indent="-229325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</a:defRPr>
            </a:lvl8pPr>
            <a:lvl9pPr marL="3898520" indent="-229325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956A51A5-C470-4AD6-887D-6385DB4BDD37}" type="slidenum">
              <a:rPr lang="en-GB" altLang="en-US" sz="1200" b="0">
                <a:latin typeface="Times New Roman" pitchFamily="18" charset="0"/>
              </a:rPr>
              <a:pPr>
                <a:defRPr/>
              </a:pPr>
              <a:t>1</a:t>
            </a:fld>
            <a:endParaRPr lang="en-GB" altLang="en-US" sz="1200" b="0" dirty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180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nl-NL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1pPr>
            <a:lvl2pPr marL="748374" indent="-287836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2pPr>
            <a:lvl3pPr marL="1151344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3pPr>
            <a:lvl4pPr marL="1611881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4pPr>
            <a:lvl5pPr marL="2072419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5pPr>
            <a:lvl6pPr marL="2532957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6pPr>
            <a:lvl7pPr marL="2993494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7pPr>
            <a:lvl8pPr marL="3454032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8pPr>
            <a:lvl9pPr marL="3914569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9pPr>
          </a:lstStyle>
          <a:p>
            <a:fld id="{88805DDB-8A67-4E68-AAE8-50EB80BCD4D8}" type="slidenum">
              <a:rPr lang="en-US" altLang="nl-NL" sz="1200" b="0">
                <a:solidFill>
                  <a:schemeClr val="tx1"/>
                </a:solidFill>
                <a:latin typeface="Times" panose="02020603050405020304" pitchFamily="18" charset="0"/>
              </a:rPr>
              <a:pPr/>
              <a:t>2</a:t>
            </a:fld>
            <a:endParaRPr lang="en-US" altLang="nl-NL" sz="1200" b="0" dirty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67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nl-NL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1pPr>
            <a:lvl2pPr marL="748374" indent="-287836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2pPr>
            <a:lvl3pPr marL="1151344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3pPr>
            <a:lvl4pPr marL="1611881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4pPr>
            <a:lvl5pPr marL="2072419" indent="-230269"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5pPr>
            <a:lvl6pPr marL="2532957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6pPr>
            <a:lvl7pPr marL="2993494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7pPr>
            <a:lvl8pPr marL="3454032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8pPr>
            <a:lvl9pPr marL="3914569" indent="-230269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AC914"/>
                </a:solidFill>
                <a:latin typeface="Arial" panose="020B0604020202020204" pitchFamily="34" charset="0"/>
              </a:defRPr>
            </a:lvl9pPr>
          </a:lstStyle>
          <a:p>
            <a:fld id="{88805DDB-8A67-4E68-AAE8-50EB80BCD4D8}" type="slidenum">
              <a:rPr lang="en-US" altLang="nl-NL" sz="1200" b="0">
                <a:solidFill>
                  <a:schemeClr val="tx1"/>
                </a:solidFill>
                <a:latin typeface="Times" panose="02020603050405020304" pitchFamily="18" charset="0"/>
              </a:rPr>
              <a:pPr/>
              <a:t>5</a:t>
            </a:fld>
            <a:endParaRPr lang="en-US" altLang="nl-NL" sz="1200" b="0" dirty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6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and other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8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8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617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15539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Section X (use only if presentation is in sections)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6290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21960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65199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7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4977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1">
          <a:blip r:embed="rId2" cstate="print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Email address or…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231780" y="6483858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sz="1200" b="1" dirty="0" smtClean="0">
                <a:solidFill>
                  <a:srgbClr val="193B7F"/>
                </a:solidFill>
              </a:rPr>
              <a:t>www.bipm.org</a:t>
            </a:r>
            <a:endParaRPr lang="en-US" sz="1200" b="1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77668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64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200">
                <a:solidFill>
                  <a:srgbClr val="193B7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29th Meeting of the JCRB  Gaithersburg, September 25-26, 2012 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13" r:id="rId1"/>
    <p:sldLayoutId id="2147489714" r:id="rId2"/>
    <p:sldLayoutId id="2147489715" r:id="rId3"/>
    <p:sldLayoutId id="2147489716" r:id="rId4"/>
    <p:sldLayoutId id="2147489721" r:id="rId5"/>
    <p:sldLayoutId id="2147489722" r:id="rId6"/>
    <p:sldLayoutId id="2147489723" r:id="rId7"/>
    <p:sldLayoutId id="2147489733" r:id="rId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kern="1200" dirty="0">
          <a:solidFill>
            <a:srgbClr val="193B7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10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10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41376" y="457200"/>
            <a:ext cx="6745224" cy="2819400"/>
          </a:xfrm>
        </p:spPr>
        <p:txBody>
          <a:bodyPr>
            <a:normAutofit/>
          </a:bodyPr>
          <a:lstStyle/>
          <a:p>
            <a:pPr eaLnBrk="0" hangingPunct="0"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CCEM update to the CCU</a:t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22</a:t>
            </a:r>
            <a:r>
              <a:rPr lang="en-US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meeting, June 2016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endParaRPr lang="en-GB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41376" y="4038600"/>
            <a:ext cx="6135624" cy="1310998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Gert Rietveld, CCEM president</a:t>
            </a:r>
          </a:p>
          <a:p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Michael Stock, CCEM executive secretary</a:t>
            </a: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64648"/>
            <a:ext cx="8458200" cy="4731352"/>
          </a:xfrm>
        </p:spPr>
        <p:txBody>
          <a:bodyPr>
            <a:normAutofit/>
          </a:bodyPr>
          <a:lstStyle/>
          <a:p>
            <a:pPr marL="266700" indent="-266700">
              <a:spcAft>
                <a:spcPts val="1200"/>
              </a:spcAft>
              <a:buNone/>
              <a:tabLst>
                <a:tab pos="266700" algn="l"/>
              </a:tabLst>
            </a:pPr>
            <a:r>
              <a:rPr lang="en-GB" sz="2800" dirty="0" smtClean="0"/>
              <a:t>Revised SI</a:t>
            </a:r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dirty="0" smtClean="0"/>
              <a:t>Progress review towards revised SI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smtClean="0"/>
              <a:t>Watt balance, </a:t>
            </a:r>
            <a:r>
              <a:rPr lang="en-GB" i="1" dirty="0" smtClean="0"/>
              <a:t>h</a:t>
            </a:r>
            <a:r>
              <a:rPr lang="en-GB" dirty="0" smtClean="0"/>
              <a:t> values)</a:t>
            </a:r>
          </a:p>
          <a:p>
            <a:pPr marL="266700" indent="-266700">
              <a:spcAft>
                <a:spcPts val="1200"/>
              </a:spcAft>
              <a:buNone/>
              <a:tabLst>
                <a:tab pos="266700" algn="l"/>
              </a:tabLst>
            </a:pPr>
            <a:r>
              <a:rPr lang="en-GB" sz="2200" dirty="0" smtClean="0"/>
              <a:t>        </a:t>
            </a:r>
            <a:r>
              <a:rPr lang="en-GB" sz="2200" dirty="0" smtClean="0">
                <a:sym typeface="Symbol"/>
              </a:rPr>
              <a:t> </a:t>
            </a:r>
            <a:r>
              <a:rPr lang="en-GB" sz="2200" i="1" dirty="0" smtClean="0">
                <a:sym typeface="Symbol"/>
              </a:rPr>
              <a:t>see the presentation by Dr Barry Wood </a:t>
            </a:r>
            <a:r>
              <a:rPr lang="en-GB" sz="2200" i="1" dirty="0" smtClean="0">
                <a:sym typeface="Symbol"/>
              </a:rPr>
              <a:t/>
            </a:r>
            <a:br>
              <a:rPr lang="en-GB" sz="2200" i="1" dirty="0" smtClean="0">
                <a:sym typeface="Symbol"/>
              </a:rPr>
            </a:br>
            <a:r>
              <a:rPr lang="en-GB" sz="2200" i="1" dirty="0" smtClean="0">
                <a:sym typeface="Symbol"/>
              </a:rPr>
              <a:t>				at </a:t>
            </a:r>
            <a:r>
              <a:rPr lang="en-GB" sz="2200" i="1" dirty="0" smtClean="0">
                <a:sym typeface="Symbol"/>
              </a:rPr>
              <a:t>agenda point 4.1</a:t>
            </a:r>
            <a:endParaRPr lang="en-GB" i="1" dirty="0" smtClean="0"/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dirty="0" smtClean="0"/>
              <a:t>Public education (new task of WGSI + uptake at regional level)</a:t>
            </a:r>
          </a:p>
          <a:p>
            <a:pPr marL="266700" indent="-266700">
              <a:spcAft>
                <a:spcPts val="1200"/>
              </a:spcAft>
              <a:buNone/>
              <a:tabLst>
                <a:tab pos="266700" algn="l"/>
              </a:tabLst>
            </a:pPr>
            <a:r>
              <a:rPr lang="en-GB" sz="2200" dirty="0" smtClean="0">
                <a:sym typeface="Symbol"/>
              </a:rPr>
              <a:t>	     </a:t>
            </a:r>
            <a:r>
              <a:rPr lang="en-GB" sz="2200" i="1" dirty="0" smtClean="0">
                <a:sym typeface="Symbol"/>
              </a:rPr>
              <a:t>overview of </a:t>
            </a:r>
            <a:r>
              <a:rPr lang="en-GB" sz="2200" i="1" dirty="0" err="1" smtClean="0">
                <a:sym typeface="Symbol"/>
              </a:rPr>
              <a:t>mise</a:t>
            </a:r>
            <a:r>
              <a:rPr lang="en-GB" sz="2200" i="1" dirty="0" smtClean="0">
                <a:sym typeface="Symbol"/>
              </a:rPr>
              <a:t> en </a:t>
            </a:r>
            <a:r>
              <a:rPr lang="en-GB" sz="2200" i="1" dirty="0" err="1" smtClean="0">
                <a:sym typeface="Symbol"/>
              </a:rPr>
              <a:t>pratique</a:t>
            </a:r>
            <a:r>
              <a:rPr lang="en-GB" sz="2200" i="1" dirty="0" smtClean="0">
                <a:sym typeface="Symbol"/>
              </a:rPr>
              <a:t> at agenda point 7</a:t>
            </a:r>
            <a:endParaRPr lang="en-GB" dirty="0" smtClean="0"/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dirty="0" smtClean="0"/>
              <a:t>Starting date of revised SI in EM metrology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err="1" smtClean="0"/>
              <a:t>Highlights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the 29</a:t>
            </a:r>
            <a:r>
              <a:rPr lang="nl-NL" baseline="30000" dirty="0" smtClean="0"/>
              <a:t>th</a:t>
            </a:r>
            <a:r>
              <a:rPr lang="nl-NL" dirty="0" smtClean="0"/>
              <a:t> CCEM meeting, </a:t>
            </a:r>
            <a:r>
              <a:rPr lang="nl-NL" dirty="0" err="1" smtClean="0"/>
              <a:t>March</a:t>
            </a:r>
            <a:r>
              <a:rPr lang="nl-NL" dirty="0" smtClean="0"/>
              <a:t> 2015</a:t>
            </a:r>
            <a:endParaRPr lang="nl-N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52600"/>
            <a:ext cx="1392238" cy="177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714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64648"/>
            <a:ext cx="8229600" cy="2521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N. Fletcher (BIPM, 2013): “</a:t>
            </a:r>
            <a:r>
              <a:rPr lang="nl-NL" dirty="0" err="1" smtClean="0"/>
              <a:t>latest</a:t>
            </a:r>
            <a:r>
              <a:rPr lang="nl-NL" dirty="0" smtClean="0"/>
              <a:t> </a:t>
            </a:r>
            <a:r>
              <a:rPr lang="nl-NL" dirty="0" err="1" smtClean="0"/>
              <a:t>values</a:t>
            </a:r>
            <a:r>
              <a:rPr lang="nl-NL" dirty="0" smtClean="0"/>
              <a:t> of </a:t>
            </a:r>
            <a:r>
              <a:rPr lang="nl-NL" i="1" dirty="0" smtClean="0"/>
              <a:t>h</a:t>
            </a:r>
            <a:r>
              <a:rPr lang="nl-NL" dirty="0" smtClean="0"/>
              <a:t> </a:t>
            </a:r>
            <a:r>
              <a:rPr lang="nl-NL" dirty="0" err="1" smtClean="0"/>
              <a:t>will</a:t>
            </a:r>
            <a:r>
              <a:rPr lang="nl-NL" dirty="0" smtClean="0"/>
              <a:t> </a:t>
            </a:r>
            <a:r>
              <a:rPr lang="nl-NL" dirty="0" err="1" smtClean="0"/>
              <a:t>result</a:t>
            </a:r>
            <a:r>
              <a:rPr lang="nl-NL" dirty="0" smtClean="0"/>
              <a:t> in a </a:t>
            </a:r>
            <a:br>
              <a:rPr lang="nl-NL" dirty="0" smtClean="0"/>
            </a:br>
            <a:r>
              <a:rPr lang="nl-NL" dirty="0" smtClean="0"/>
              <a:t>0.1 </a:t>
            </a:r>
            <a:r>
              <a:rPr lang="nl-NL" dirty="0" err="1" smtClean="0"/>
              <a:t>ppm</a:t>
            </a:r>
            <a:r>
              <a:rPr lang="nl-NL" dirty="0" smtClean="0"/>
              <a:t> shift in voltage </a:t>
            </a:r>
            <a:r>
              <a:rPr lang="nl-NL" dirty="0" err="1" smtClean="0"/>
              <a:t>metrology</a:t>
            </a:r>
            <a:r>
              <a:rPr lang="nl-NL" dirty="0" smtClean="0"/>
              <a:t>”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nl-NL" dirty="0" smtClean="0"/>
              <a:t>Task Group SI published a paper and made presentations at NCSLi 2014 and CPEM2014 conferences</a:t>
            </a:r>
          </a:p>
          <a:p>
            <a:pPr marL="0" indent="0">
              <a:buNone/>
            </a:pPr>
            <a:r>
              <a:rPr lang="nl-NL" dirty="0" smtClean="0">
                <a:sym typeface="Symbol"/>
              </a:rPr>
              <a:t>2015: TGSI merged with WGSI,</a:t>
            </a:r>
            <a:br>
              <a:rPr lang="nl-NL" dirty="0" smtClean="0">
                <a:sym typeface="Symbol"/>
              </a:rPr>
            </a:br>
            <a:r>
              <a:rPr lang="nl-NL" dirty="0" smtClean="0">
                <a:sym typeface="Symbol"/>
              </a:rPr>
              <a:t>liaise with </a:t>
            </a:r>
            <a:r>
              <a:rPr lang="nl-NL" dirty="0" smtClean="0">
                <a:sym typeface="Symbol"/>
              </a:rPr>
              <a:t>CIPM PR </a:t>
            </a:r>
            <a:r>
              <a:rPr lang="nl-NL" dirty="0" smtClean="0">
                <a:sym typeface="Symbol"/>
              </a:rPr>
              <a:t>group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Revised</a:t>
            </a:r>
            <a:r>
              <a:rPr lang="nl-NL" dirty="0" smtClean="0"/>
              <a:t> SI: public </a:t>
            </a:r>
            <a:r>
              <a:rPr lang="nl-NL" dirty="0" err="1" smtClean="0"/>
              <a:t>education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038600"/>
            <a:ext cx="4644341" cy="152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04800" y="5697379"/>
            <a:ext cx="39597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193B7F"/>
                </a:solidFill>
              </a:rPr>
              <a:t>NCSLI </a:t>
            </a:r>
            <a:r>
              <a:rPr lang="nl-NL" dirty="0" err="1" smtClean="0">
                <a:solidFill>
                  <a:srgbClr val="193B7F"/>
                </a:solidFill>
              </a:rPr>
              <a:t>Measure</a:t>
            </a:r>
            <a:r>
              <a:rPr lang="nl-NL" dirty="0" smtClean="0">
                <a:solidFill>
                  <a:srgbClr val="193B7F"/>
                </a:solidFill>
              </a:rPr>
              <a:t> J. </a:t>
            </a:r>
            <a:r>
              <a:rPr lang="nl-NL" dirty="0" err="1" smtClean="0">
                <a:solidFill>
                  <a:srgbClr val="193B7F"/>
                </a:solidFill>
              </a:rPr>
              <a:t>Meas</a:t>
            </a:r>
            <a:r>
              <a:rPr lang="nl-NL" dirty="0" smtClean="0">
                <a:solidFill>
                  <a:srgbClr val="193B7F"/>
                </a:solidFill>
              </a:rPr>
              <a:t>. </a:t>
            </a:r>
            <a:r>
              <a:rPr lang="nl-NL" dirty="0" err="1" smtClean="0">
                <a:solidFill>
                  <a:srgbClr val="193B7F"/>
                </a:solidFill>
              </a:rPr>
              <a:t>Sci</a:t>
            </a:r>
            <a:r>
              <a:rPr lang="nl-NL" dirty="0" smtClean="0">
                <a:solidFill>
                  <a:srgbClr val="193B7F"/>
                </a:solidFill>
              </a:rPr>
              <a:t>., vol 9, </a:t>
            </a:r>
            <a:r>
              <a:rPr lang="nl-NL" dirty="0" err="1" smtClean="0">
                <a:solidFill>
                  <a:srgbClr val="193B7F"/>
                </a:solidFill>
              </a:rPr>
              <a:t>no</a:t>
            </a:r>
            <a:r>
              <a:rPr lang="nl-NL" dirty="0" smtClean="0">
                <a:solidFill>
                  <a:srgbClr val="193B7F"/>
                </a:solidFill>
              </a:rPr>
              <a:t> 3, </a:t>
            </a:r>
            <a:r>
              <a:rPr lang="nl-NL" dirty="0" err="1" smtClean="0">
                <a:solidFill>
                  <a:srgbClr val="193B7F"/>
                </a:solidFill>
              </a:rPr>
              <a:t>Sept</a:t>
            </a:r>
            <a:r>
              <a:rPr lang="nl-NL" dirty="0" smtClean="0">
                <a:solidFill>
                  <a:srgbClr val="193B7F"/>
                </a:solidFill>
              </a:rPr>
              <a:t> 2014, pp 30 – 35</a:t>
            </a:r>
            <a:endParaRPr lang="nl-NL" dirty="0">
              <a:solidFill>
                <a:srgbClr val="193B7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3846" t="18884" r="33846" b="5856"/>
          <a:stretch>
            <a:fillRect/>
          </a:stretch>
        </p:blipFill>
        <p:spPr bwMode="auto">
          <a:xfrm>
            <a:off x="5486400" y="2971800"/>
            <a:ext cx="3124200" cy="366200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64649"/>
            <a:ext cx="8534400" cy="25215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000" b="1" dirty="0" smtClean="0"/>
              <a:t>Question: when should the revised SI start, following a CGPM decision?  </a:t>
            </a:r>
          </a:p>
          <a:p>
            <a:pPr marL="542925" indent="12700">
              <a:spcAft>
                <a:spcPts val="600"/>
              </a:spcAft>
              <a:buNone/>
            </a:pPr>
            <a:r>
              <a:rPr lang="nl-NL" sz="2000" i="1" dirty="0" smtClean="0"/>
              <a:t>The revised SI affects EM metrology: it results in a step change since “revised SI” values of R</a:t>
            </a:r>
            <a:r>
              <a:rPr lang="nl-NL" sz="2000" i="1" baseline="-25000" dirty="0" smtClean="0"/>
              <a:t>K</a:t>
            </a:r>
            <a:r>
              <a:rPr lang="nl-NL" sz="2000" i="1" dirty="0" smtClean="0"/>
              <a:t> (h/e</a:t>
            </a:r>
            <a:r>
              <a:rPr lang="nl-NL" sz="2000" baseline="30000" dirty="0" smtClean="0"/>
              <a:t>2</a:t>
            </a:r>
            <a:r>
              <a:rPr lang="nl-NL" sz="2000" i="1" dirty="0" smtClean="0"/>
              <a:t>) and K</a:t>
            </a:r>
            <a:r>
              <a:rPr lang="nl-NL" sz="2000" i="1" baseline="-25000" dirty="0" smtClean="0"/>
              <a:t>J</a:t>
            </a:r>
            <a:r>
              <a:rPr lang="nl-NL" sz="2000" i="1" dirty="0" smtClean="0"/>
              <a:t> (2e/h) will be different from the present conventional 1990 values </a:t>
            </a:r>
          </a:p>
          <a:p>
            <a:pPr marL="0" indent="12700">
              <a:buNone/>
            </a:pPr>
            <a:r>
              <a:rPr lang="nl-NL" sz="2000" dirty="0" smtClean="0">
                <a:sym typeface="Symbol"/>
              </a:rPr>
              <a:t>The </a:t>
            </a:r>
            <a:r>
              <a:rPr lang="nl-NL" sz="2000" i="1" dirty="0" smtClean="0"/>
              <a:t>R</a:t>
            </a:r>
            <a:r>
              <a:rPr lang="nl-NL" sz="2000" i="1" baseline="-25000" dirty="0" smtClean="0"/>
              <a:t>K</a:t>
            </a:r>
            <a:r>
              <a:rPr lang="nl-NL" sz="2000" i="1" dirty="0" smtClean="0"/>
              <a:t> </a:t>
            </a:r>
            <a:r>
              <a:rPr lang="nl-NL" sz="2000" dirty="0" smtClean="0"/>
              <a:t>and </a:t>
            </a:r>
            <a:r>
              <a:rPr lang="nl-NL" sz="2000" i="1" dirty="0" smtClean="0"/>
              <a:t>K</a:t>
            </a:r>
            <a:r>
              <a:rPr lang="nl-NL" sz="2000" i="1" baseline="-25000" dirty="0" smtClean="0"/>
              <a:t>J</a:t>
            </a:r>
            <a:r>
              <a:rPr lang="nl-NL" sz="2000" i="1" dirty="0" smtClean="0"/>
              <a:t> </a:t>
            </a:r>
            <a:r>
              <a:rPr lang="nl-NL" sz="2000" dirty="0" smtClean="0">
                <a:sym typeface="Symbol"/>
              </a:rPr>
              <a:t>values need to be updated, </a:t>
            </a:r>
            <a:r>
              <a:rPr lang="nl-NL" sz="2000" u="sng" dirty="0" smtClean="0">
                <a:sym typeface="Symbol"/>
              </a:rPr>
              <a:t>per a certain fixed date</a:t>
            </a:r>
            <a:r>
              <a:rPr lang="nl-NL" sz="2000" dirty="0" smtClean="0">
                <a:sym typeface="Symbol"/>
              </a:rPr>
              <a:t>, in all software of NMIs and industry related to quantum standards based on QHE (</a:t>
            </a:r>
            <a:r>
              <a:rPr lang="nl-NL" sz="2000" i="1" dirty="0" smtClean="0"/>
              <a:t>R</a:t>
            </a:r>
            <a:r>
              <a:rPr lang="nl-NL" sz="2000" baseline="-25000" dirty="0" smtClean="0"/>
              <a:t>K</a:t>
            </a:r>
            <a:r>
              <a:rPr lang="nl-NL" sz="2000" dirty="0" smtClean="0">
                <a:sym typeface="Symbol"/>
              </a:rPr>
              <a:t>) or  the AC Josephson effect (</a:t>
            </a:r>
            <a:r>
              <a:rPr lang="nl-NL" sz="2000" i="1" dirty="0" smtClean="0"/>
              <a:t>K</a:t>
            </a:r>
            <a:r>
              <a:rPr lang="nl-NL" sz="2000" baseline="-25000" dirty="0" smtClean="0"/>
              <a:t>J</a:t>
            </a:r>
            <a:r>
              <a:rPr lang="nl-NL" sz="2000" dirty="0" smtClean="0">
                <a:sym typeface="Symbol"/>
              </a:rPr>
              <a:t>) </a:t>
            </a:r>
          </a:p>
          <a:p>
            <a:pPr>
              <a:buNone/>
            </a:pPr>
            <a:endParaRPr lang="nl-NL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Start date of the revised SI in EM</a:t>
            </a:r>
            <a:endParaRPr lang="nl-NL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83996" y="3886200"/>
            <a:ext cx="8355204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tabLst/>
              <a:defRPr/>
            </a:pPr>
            <a:r>
              <a:rPr kumimoji="0" lang="nl-NL" sz="2000" b="0" i="0" u="sng" strike="noStrike" kern="1200" cap="none" spc="0" normalizeH="0" baseline="0" noProof="0" dirty="0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Status</a:t>
            </a:r>
            <a:r>
              <a:rPr kumimoji="0" lang="nl-NL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nl-NL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CIPM</a:t>
            </a:r>
            <a:r>
              <a:rPr kumimoji="0" lang="nl-NL" sz="2000" b="0" i="0" u="none" strike="noStrike" kern="1200" cap="none" spc="0" normalizeH="0" noProof="0" dirty="0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 in 2015 </a:t>
            </a:r>
            <a:r>
              <a:rPr kumimoji="0" lang="nl-NL" sz="2000" b="0" i="0" u="none" strike="noStrike" kern="1200" cap="none" spc="0" normalizeH="0" noProof="0" dirty="0" err="1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October</a:t>
            </a:r>
            <a:r>
              <a:rPr kumimoji="0" lang="nl-NL" sz="2000" b="0" i="0" u="none" strike="noStrike" kern="1200" cap="none" spc="0" normalizeH="0" noProof="0" dirty="0" smtClean="0">
                <a:ln>
                  <a:noFill/>
                </a:ln>
                <a:solidFill>
                  <a:srgbClr val="193B7F"/>
                </a:solidFill>
                <a:effectLst/>
                <a:uLnTx/>
                <a:uFillTx/>
                <a:latin typeface="+mn-lt"/>
                <a:cs typeface="+mn-cs"/>
              </a:rPr>
              <a:t> meeting </a:t>
            </a:r>
            <a:r>
              <a:rPr lang="nl-NL" sz="2000" b="0" dirty="0" smtClean="0">
                <a:solidFill>
                  <a:srgbClr val="193B7F"/>
                </a:solidFill>
                <a:latin typeface="+mn-lt"/>
                <a:cs typeface="+mn-cs"/>
              </a:rPr>
              <a:t>expressed preference for “at day of CGPM decision”; will make final decision in October 2016</a:t>
            </a: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buSzPct val="80000"/>
              <a:buBlip>
                <a:blip r:embed="rId2"/>
              </a:buBlip>
              <a:defRPr/>
            </a:pPr>
            <a:r>
              <a:rPr lang="nl-NL" sz="2000" b="0" dirty="0" smtClean="0">
                <a:solidFill>
                  <a:srgbClr val="193B7F"/>
                </a:solidFill>
                <a:latin typeface="+mn-lt"/>
                <a:cs typeface="+mn-cs"/>
              </a:rPr>
              <a:t>Present debate in CCEM; several CCEM members show preference having EM implementation after short transition period to handle step change </a:t>
            </a:r>
            <a:br>
              <a:rPr lang="nl-NL" sz="2000" b="0" dirty="0" smtClean="0">
                <a:solidFill>
                  <a:srgbClr val="193B7F"/>
                </a:solidFill>
                <a:latin typeface="+mn-lt"/>
                <a:cs typeface="+mn-cs"/>
              </a:rPr>
            </a:br>
            <a:r>
              <a:rPr lang="nl-NL" sz="2000" b="0" dirty="0" smtClean="0">
                <a:solidFill>
                  <a:srgbClr val="193B7F"/>
                </a:solidFill>
                <a:latin typeface="+mn-lt"/>
                <a:cs typeface="+mn-cs"/>
              </a:rPr>
              <a:t>(not existing in other fields!), similarly as 1990 introduction of </a:t>
            </a:r>
            <a:r>
              <a:rPr lang="en-US" sz="2000" b="0" i="1" dirty="0" smtClean="0">
                <a:solidFill>
                  <a:srgbClr val="193B7F"/>
                </a:solidFill>
                <a:latin typeface="Calibri"/>
              </a:rPr>
              <a:t>R</a:t>
            </a:r>
            <a:r>
              <a:rPr lang="en-US" sz="2000" b="0" baseline="-25000" dirty="0" smtClean="0">
                <a:solidFill>
                  <a:srgbClr val="193B7F"/>
                </a:solidFill>
                <a:latin typeface="Calibri"/>
              </a:rPr>
              <a:t>K</a:t>
            </a:r>
            <a:r>
              <a:rPr lang="en-US" sz="2000" b="0" dirty="0" smtClean="0">
                <a:solidFill>
                  <a:srgbClr val="193B7F"/>
                </a:solidFill>
                <a:latin typeface="Calibri"/>
              </a:rPr>
              <a:t> and </a:t>
            </a:r>
            <a:r>
              <a:rPr lang="en-US" sz="2000" b="0" i="1" dirty="0" smtClean="0">
                <a:solidFill>
                  <a:srgbClr val="193B7F"/>
                </a:solidFill>
                <a:latin typeface="Calibri"/>
              </a:rPr>
              <a:t>K</a:t>
            </a:r>
            <a:r>
              <a:rPr lang="en-US" sz="2000" b="0" baseline="-25000" dirty="0" smtClean="0">
                <a:solidFill>
                  <a:srgbClr val="193B7F"/>
                </a:solidFill>
                <a:latin typeface="Calibri"/>
              </a:rPr>
              <a:t>J</a:t>
            </a:r>
            <a:r>
              <a:rPr lang="en-US" sz="2000" b="0" dirty="0" smtClean="0">
                <a:solidFill>
                  <a:srgbClr val="193B7F"/>
                </a:solidFill>
                <a:latin typeface="Calibri"/>
              </a:rPr>
              <a:t> </a:t>
            </a:r>
            <a:endParaRPr lang="nl-NL" sz="2000" b="0" dirty="0" smtClean="0">
              <a:solidFill>
                <a:srgbClr val="193B7F"/>
              </a:solidFill>
              <a:latin typeface="+mn-lt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endParaRPr lang="nl-NL" sz="2000" b="0" dirty="0" smtClean="0">
              <a:solidFill>
                <a:srgbClr val="193B7F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64648"/>
            <a:ext cx="8458200" cy="4731352"/>
          </a:xfrm>
        </p:spPr>
        <p:txBody>
          <a:bodyPr>
            <a:normAutofit/>
          </a:bodyPr>
          <a:lstStyle/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800" dirty="0" smtClean="0"/>
              <a:t>Review of KCs</a:t>
            </a:r>
          </a:p>
          <a:p>
            <a:pPr marL="666750" lvl="1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400" dirty="0" smtClean="0"/>
              <a:t>New capacitance comparison with star-approach (BIPM)</a:t>
            </a:r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800" dirty="0" smtClean="0"/>
              <a:t>Review of MRA, </a:t>
            </a:r>
            <a:r>
              <a:rPr lang="en-GB" dirty="0" smtClean="0"/>
              <a:t>input from CCEM to MRA review workshop</a:t>
            </a:r>
            <a:endParaRPr lang="en-GB" sz="3200" dirty="0" smtClean="0"/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800" dirty="0"/>
              <a:t>Technical talks </a:t>
            </a:r>
            <a:r>
              <a:rPr lang="en-GB" dirty="0" smtClean="0"/>
              <a:t>on graphene </a:t>
            </a:r>
            <a:r>
              <a:rPr lang="en-GB" dirty="0"/>
              <a:t>QHR, waveform </a:t>
            </a:r>
            <a:r>
              <a:rPr lang="en-GB" dirty="0" smtClean="0"/>
              <a:t>metrology</a:t>
            </a:r>
            <a:endParaRPr lang="en-GB" sz="2800" dirty="0"/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800" dirty="0" smtClean="0"/>
              <a:t>Next CCEM meeting: </a:t>
            </a:r>
            <a:br>
              <a:rPr lang="en-GB" sz="2800" dirty="0" smtClean="0"/>
            </a:br>
            <a:r>
              <a:rPr lang="en-GB" sz="2800" dirty="0" smtClean="0"/>
              <a:t>			technical session on new challenges</a:t>
            </a:r>
          </a:p>
          <a:p>
            <a:pPr marL="266700" indent="-266700">
              <a:buFont typeface="Arial" pitchFamily="34" charset="0"/>
              <a:buChar char="•"/>
              <a:tabLst>
                <a:tab pos="266700" algn="l"/>
              </a:tabLst>
            </a:pPr>
            <a:r>
              <a:rPr lang="en-GB" sz="2800" dirty="0" smtClean="0"/>
              <a:t>CCEM follows BIPM publication policy </a:t>
            </a:r>
            <a:br>
              <a:rPr lang="en-GB" sz="2800" dirty="0" smtClean="0"/>
            </a:br>
            <a:r>
              <a:rPr lang="en-GB" sz="2800" dirty="0" smtClean="0"/>
              <a:t>	</a:t>
            </a:r>
            <a:r>
              <a:rPr lang="en-GB" dirty="0" smtClean="0"/>
              <a:t>(most working docs now public)</a:t>
            </a:r>
            <a:endParaRPr lang="en-GB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dirty="0" smtClean="0"/>
              <a:t>Other highlights </a:t>
            </a:r>
            <a:r>
              <a:rPr lang="nl-NL" dirty="0" smtClean="0"/>
              <a:t>from the 29</a:t>
            </a:r>
            <a:r>
              <a:rPr lang="nl-NL" baseline="30000" dirty="0" smtClean="0"/>
              <a:t>th</a:t>
            </a:r>
            <a:r>
              <a:rPr lang="nl-NL" dirty="0" smtClean="0"/>
              <a:t> CCEM </a:t>
            </a:r>
            <a:r>
              <a:rPr lang="nl-NL" dirty="0" smtClean="0"/>
              <a:t>meeting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714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IPM_ppt_2014_v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42119</TotalTime>
  <Words>265</Words>
  <Application>Microsoft Office PowerPoint</Application>
  <PresentationFormat>On-screen Show (4:3)</PresentationFormat>
  <Paragraphs>32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</vt:lpstr>
      <vt:lpstr>Times New Roman</vt:lpstr>
      <vt:lpstr>BIPM_ppt_2014_v1</vt:lpstr>
      <vt:lpstr>CCEM update to the CCU 22nd meeting, June 2016 </vt:lpstr>
      <vt:lpstr>Highlights from the 29th CCEM meeting, March 2015</vt:lpstr>
      <vt:lpstr>Revised SI: public education </vt:lpstr>
      <vt:lpstr>Start date of the revised SI in EM</vt:lpstr>
      <vt:lpstr>Other highlights from the 29th CCEM meeting</vt:lpstr>
    </vt:vector>
  </TitlesOfParts>
  <Company>BIPM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NCSLI 2014 New SI Elec Presentation</dc:title>
  <dc:creator>Rietveld, Gert (G.) , Mr</dc:creator>
  <cp:lastModifiedBy>Gert</cp:lastModifiedBy>
  <cp:revision>1503</cp:revision>
  <cp:lastPrinted>2015-06-11T04:56:13Z</cp:lastPrinted>
  <dcterms:created xsi:type="dcterms:W3CDTF">2002-09-16T09:35:00Z</dcterms:created>
  <dcterms:modified xsi:type="dcterms:W3CDTF">2016-06-14T20:04:58Z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