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9712" r:id="rId1"/>
  </p:sldMasterIdLst>
  <p:notesMasterIdLst>
    <p:notesMasterId r:id="rId11"/>
  </p:notesMasterIdLst>
  <p:handoutMasterIdLst>
    <p:handoutMasterId r:id="rId12"/>
  </p:handoutMasterIdLst>
  <p:sldIdLst>
    <p:sldId id="738" r:id="rId2"/>
    <p:sldId id="931" r:id="rId3"/>
    <p:sldId id="930" r:id="rId4"/>
    <p:sldId id="924" r:id="rId5"/>
    <p:sldId id="932" r:id="rId6"/>
    <p:sldId id="935" r:id="rId7"/>
    <p:sldId id="929" r:id="rId8"/>
    <p:sldId id="926" r:id="rId9"/>
    <p:sldId id="936" r:id="rId10"/>
  </p:sldIdLst>
  <p:sldSz cx="9144000" cy="6858000" type="screen4x3"/>
  <p:notesSz cx="6794500" cy="9931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  <p15:guide id="3" orient="horz" pos="3129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B7F"/>
    <a:srgbClr val="FF0000"/>
    <a:srgbClr val="1E1182"/>
    <a:srgbClr val="140574"/>
    <a:srgbClr val="FFB6C1"/>
    <a:srgbClr val="CD7F32"/>
    <a:srgbClr val="FEDE82"/>
    <a:srgbClr val="83A9FD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94" autoAdjust="0"/>
    <p:restoredTop sz="95441" autoAdjust="0"/>
  </p:normalViewPr>
  <p:slideViewPr>
    <p:cSldViewPr>
      <p:cViewPr>
        <p:scale>
          <a:sx n="70" d="100"/>
          <a:sy n="70" d="100"/>
        </p:scale>
        <p:origin x="648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510"/>
    </p:cViewPr>
  </p:sorterViewPr>
  <p:notesViewPr>
    <p:cSldViewPr>
      <p:cViewPr varScale="1">
        <p:scale>
          <a:sx n="90" d="100"/>
          <a:sy n="90" d="100"/>
        </p:scale>
        <p:origin x="-2748" y="-120"/>
      </p:cViewPr>
      <p:guideLst>
        <p:guide orient="horz" pos="3108"/>
        <p:guide pos="2122"/>
        <p:guide orient="horz" pos="312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024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5" tIns="45507" rIns="91015" bIns="4550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76" y="1"/>
            <a:ext cx="2945024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5" tIns="45507" rIns="91015" bIns="4550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4751"/>
            <a:ext cx="2945024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5" tIns="45507" rIns="91015" bIns="4550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76" y="9434751"/>
            <a:ext cx="2945024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5" tIns="45507" rIns="91015" bIns="4550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975C2D6-DBD7-432E-A8B5-CB2B289A0B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61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024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5" tIns="45507" rIns="91015" bIns="4550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76" y="1"/>
            <a:ext cx="2945024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5" tIns="45507" rIns="91015" bIns="4550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039" y="4718973"/>
            <a:ext cx="4982422" cy="446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5" tIns="45507" rIns="91015" bIns="45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4751"/>
            <a:ext cx="2945024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5" tIns="45507" rIns="91015" bIns="4550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76" y="9434751"/>
            <a:ext cx="2945024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5" tIns="45507" rIns="91015" bIns="4550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6E3D270-8C89-4D25-BD94-FE4AD1F120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50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5305" indent="-286655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6624" indent="-229325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5273" indent="-229325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63922" indent="-229325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22571" indent="-2293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81221" indent="-2293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39870" indent="-2293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98520" indent="-2293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956A51A5-C470-4AD6-887D-6385DB4BDD37}" type="slidenum">
              <a:rPr lang="en-GB" altLang="en-US" sz="1200" b="0">
                <a:latin typeface="Times New Roman" pitchFamily="18" charset="0"/>
              </a:rPr>
              <a:pPr>
                <a:defRPr/>
              </a:pPr>
              <a:t>1</a:t>
            </a:fld>
            <a:endParaRPr lang="en-GB" altLang="en-US" sz="1200" b="0" dirty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180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FAC914"/>
                </a:solidFill>
                <a:latin typeface="Arial" panose="020B0604020202020204" pitchFamily="34" charset="0"/>
              </a:defRPr>
            </a:lvl1pPr>
            <a:lvl2pPr marL="748374" indent="-287836">
              <a:defRPr sz="1400" b="1">
                <a:solidFill>
                  <a:srgbClr val="FAC914"/>
                </a:solidFill>
                <a:latin typeface="Arial" panose="020B0604020202020204" pitchFamily="34" charset="0"/>
              </a:defRPr>
            </a:lvl2pPr>
            <a:lvl3pPr marL="1151344" indent="-230269">
              <a:defRPr sz="1400" b="1">
                <a:solidFill>
                  <a:srgbClr val="FAC914"/>
                </a:solidFill>
                <a:latin typeface="Arial" panose="020B0604020202020204" pitchFamily="34" charset="0"/>
              </a:defRPr>
            </a:lvl3pPr>
            <a:lvl4pPr marL="1611881" indent="-230269">
              <a:defRPr sz="1400" b="1">
                <a:solidFill>
                  <a:srgbClr val="FAC914"/>
                </a:solidFill>
                <a:latin typeface="Arial" panose="020B0604020202020204" pitchFamily="34" charset="0"/>
              </a:defRPr>
            </a:lvl4pPr>
            <a:lvl5pPr marL="2072419" indent="-230269">
              <a:defRPr sz="1400" b="1">
                <a:solidFill>
                  <a:srgbClr val="FAC914"/>
                </a:solidFill>
                <a:latin typeface="Arial" panose="020B0604020202020204" pitchFamily="34" charset="0"/>
              </a:defRPr>
            </a:lvl5pPr>
            <a:lvl6pPr marL="2532957" indent="-230269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AC914"/>
                </a:solidFill>
                <a:latin typeface="Arial" panose="020B0604020202020204" pitchFamily="34" charset="0"/>
              </a:defRPr>
            </a:lvl6pPr>
            <a:lvl7pPr marL="2993494" indent="-230269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AC914"/>
                </a:solidFill>
                <a:latin typeface="Arial" panose="020B0604020202020204" pitchFamily="34" charset="0"/>
              </a:defRPr>
            </a:lvl7pPr>
            <a:lvl8pPr marL="3454032" indent="-230269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AC914"/>
                </a:solidFill>
                <a:latin typeface="Arial" panose="020B0604020202020204" pitchFamily="34" charset="0"/>
              </a:defRPr>
            </a:lvl8pPr>
            <a:lvl9pPr marL="3914569" indent="-230269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AC914"/>
                </a:solidFill>
                <a:latin typeface="Arial" panose="020B0604020202020204" pitchFamily="34" charset="0"/>
              </a:defRPr>
            </a:lvl9pPr>
          </a:lstStyle>
          <a:p>
            <a:fld id="{88805DDB-8A67-4E68-AAE8-50EB80BCD4D8}" type="slidenum">
              <a:rPr lang="en-US" altLang="nl-NL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4</a:t>
            </a:fld>
            <a:endParaRPr lang="en-US" altLang="nl-NL" sz="1200" b="0" dirty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6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magnetic constant (permeability of vacuum)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μ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0, electric constant (permittivity of vacuum)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ε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0, characteristic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impedance of vacuum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Z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0,</a:t>
            </a:r>
            <a:endParaRPr lang="en-US" altLang="nl-NL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FAC914"/>
                </a:solidFill>
                <a:latin typeface="Arial" panose="020B0604020202020204" pitchFamily="34" charset="0"/>
              </a:defRPr>
            </a:lvl1pPr>
            <a:lvl2pPr marL="748374" indent="-287836">
              <a:defRPr sz="1400" b="1">
                <a:solidFill>
                  <a:srgbClr val="FAC914"/>
                </a:solidFill>
                <a:latin typeface="Arial" panose="020B0604020202020204" pitchFamily="34" charset="0"/>
              </a:defRPr>
            </a:lvl2pPr>
            <a:lvl3pPr marL="1151344" indent="-230269">
              <a:defRPr sz="1400" b="1">
                <a:solidFill>
                  <a:srgbClr val="FAC914"/>
                </a:solidFill>
                <a:latin typeface="Arial" panose="020B0604020202020204" pitchFamily="34" charset="0"/>
              </a:defRPr>
            </a:lvl3pPr>
            <a:lvl4pPr marL="1611881" indent="-230269">
              <a:defRPr sz="1400" b="1">
                <a:solidFill>
                  <a:srgbClr val="FAC914"/>
                </a:solidFill>
                <a:latin typeface="Arial" panose="020B0604020202020204" pitchFamily="34" charset="0"/>
              </a:defRPr>
            </a:lvl4pPr>
            <a:lvl5pPr marL="2072419" indent="-230269">
              <a:defRPr sz="1400" b="1">
                <a:solidFill>
                  <a:srgbClr val="FAC914"/>
                </a:solidFill>
                <a:latin typeface="Arial" panose="020B0604020202020204" pitchFamily="34" charset="0"/>
              </a:defRPr>
            </a:lvl5pPr>
            <a:lvl6pPr marL="2532957" indent="-230269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AC914"/>
                </a:solidFill>
                <a:latin typeface="Arial" panose="020B0604020202020204" pitchFamily="34" charset="0"/>
              </a:defRPr>
            </a:lvl6pPr>
            <a:lvl7pPr marL="2993494" indent="-230269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AC914"/>
                </a:solidFill>
                <a:latin typeface="Arial" panose="020B0604020202020204" pitchFamily="34" charset="0"/>
              </a:defRPr>
            </a:lvl7pPr>
            <a:lvl8pPr marL="3454032" indent="-230269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AC914"/>
                </a:solidFill>
                <a:latin typeface="Arial" panose="020B0604020202020204" pitchFamily="34" charset="0"/>
              </a:defRPr>
            </a:lvl8pPr>
            <a:lvl9pPr marL="3914569" indent="-230269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AC914"/>
                </a:solidFill>
                <a:latin typeface="Arial" panose="020B0604020202020204" pitchFamily="34" charset="0"/>
              </a:defRPr>
            </a:lvl9pPr>
          </a:lstStyle>
          <a:p>
            <a:fld id="{88805DDB-8A67-4E68-AAE8-50EB80BCD4D8}" type="slidenum">
              <a:rPr lang="en-US" altLang="nl-NL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7</a:t>
            </a:fld>
            <a:endParaRPr lang="en-US" altLang="nl-NL" sz="1200" b="0" dirty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6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3D270-8C89-4D25-BD94-FE4AD1F120A2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4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alphaModFix amt="12000"/>
            <a:lum/>
          </a:blip>
          <a:srcRect/>
          <a:stretch>
            <a:fillRect l="40000" t="-4000" r="-2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0624" y="914400"/>
            <a:ext cx="7735824" cy="1470025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0624" y="2743200"/>
            <a:ext cx="363016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and other information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050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5797296"/>
            <a:ext cx="1823028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8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  <a:lvl2pPr>
              <a:defRPr sz="2200">
                <a:solidFill>
                  <a:srgbClr val="193B7F"/>
                </a:solidFill>
              </a:defRPr>
            </a:lvl2pPr>
            <a:lvl3pPr>
              <a:defRPr sz="2000">
                <a:solidFill>
                  <a:srgbClr val="193B7F"/>
                </a:solidFill>
              </a:defRPr>
            </a:lvl3pPr>
            <a:lvl4pPr>
              <a:defRPr sz="1800">
                <a:solidFill>
                  <a:srgbClr val="193B7F"/>
                </a:solidFill>
              </a:defRPr>
            </a:lvl4pPr>
            <a:lvl5pPr>
              <a:defRPr sz="1600">
                <a:solidFill>
                  <a:srgbClr val="193B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5878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36296" y="6400729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‹#›</a:t>
            </a:fld>
            <a:endParaRPr lang="en-US" sz="1200" dirty="0">
              <a:solidFill>
                <a:srgbClr val="193B7F"/>
              </a:solidFill>
            </a:endParaRPr>
          </a:p>
        </p:txBody>
      </p:sp>
      <p:pic>
        <p:nvPicPr>
          <p:cNvPr id="8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6016752"/>
            <a:ext cx="1450981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8617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  <a:lvl2pPr>
              <a:defRPr>
                <a:solidFill>
                  <a:srgbClr val="193B7F"/>
                </a:solidFill>
              </a:defRPr>
            </a:lvl2pPr>
            <a:lvl3pPr>
              <a:defRPr>
                <a:solidFill>
                  <a:srgbClr val="193B7F"/>
                </a:solidFill>
              </a:defRPr>
            </a:lvl3pPr>
            <a:lvl4pPr>
              <a:defRPr>
                <a:solidFill>
                  <a:srgbClr val="193B7F"/>
                </a:solidFill>
              </a:defRPr>
            </a:lvl4pPr>
            <a:lvl5pPr>
              <a:defRPr>
                <a:solidFill>
                  <a:srgbClr val="193B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5878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236296" y="6400729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‹#›</a:t>
            </a:fld>
            <a:endParaRPr lang="en-US" sz="1200" dirty="0">
              <a:solidFill>
                <a:srgbClr val="193B7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248" y="6400729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200" dirty="0" smtClean="0">
                <a:solidFill>
                  <a:srgbClr val="193B7F"/>
                </a:solidFill>
              </a:rPr>
              <a:t>www.bipm.org</a:t>
            </a:r>
            <a:endParaRPr lang="en-US" sz="1200" dirty="0">
              <a:solidFill>
                <a:srgbClr val="193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15539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0624" y="914400"/>
            <a:ext cx="7735824" cy="1470025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 smtClean="0"/>
              <a:t>Section X (use only if presentation is in sections)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050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5797296"/>
            <a:ext cx="1823028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6296" y="6400729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‹#›</a:t>
            </a:fld>
            <a:endParaRPr lang="en-US" sz="1200" dirty="0">
              <a:solidFill>
                <a:srgbClr val="193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62900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36296" y="6400729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‹#›</a:t>
            </a:fld>
            <a:endParaRPr lang="en-US" sz="1200" dirty="0">
              <a:solidFill>
                <a:srgbClr val="193B7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65878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6016752"/>
            <a:ext cx="1450981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92196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36296" y="6400729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‹#›</a:t>
            </a:fld>
            <a:endParaRPr lang="en-US" sz="1200" dirty="0">
              <a:solidFill>
                <a:srgbClr val="193B7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65878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0248" y="6400729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200" dirty="0" smtClean="0">
                <a:solidFill>
                  <a:srgbClr val="193B7F"/>
                </a:solidFill>
              </a:rPr>
              <a:t>www.bipm.org</a:t>
            </a:r>
            <a:endParaRPr lang="en-US" sz="1200" dirty="0">
              <a:solidFill>
                <a:srgbClr val="193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51995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36296" y="6400729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‹#›</a:t>
            </a:fld>
            <a:endParaRPr lang="en-US" sz="1200" dirty="0">
              <a:solidFill>
                <a:srgbClr val="193B7F"/>
              </a:solidFill>
            </a:endParaRPr>
          </a:p>
        </p:txBody>
      </p:sp>
      <p:pic>
        <p:nvPicPr>
          <p:cNvPr id="7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6016752"/>
            <a:ext cx="1450981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94977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al Slide">
    <p:bg>
      <p:bgPr>
        <a:blipFill dpi="0" rotWithShape="1">
          <a:blip r:embed="rId2" cstate="print">
            <a:alphaModFix amt="12000"/>
            <a:lum/>
          </a:blip>
          <a:srcRect/>
          <a:stretch>
            <a:fillRect l="40000" t="-4000" r="-2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0624" y="914400"/>
            <a:ext cx="3867912" cy="1470025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0624" y="2743200"/>
            <a:ext cx="363016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Email address or…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050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5797296"/>
            <a:ext cx="1823028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31780" y="6483858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sz="1200" b="1" dirty="0" smtClean="0">
                <a:solidFill>
                  <a:srgbClr val="193B7F"/>
                </a:solidFill>
              </a:rPr>
              <a:t>www.bipm.org</a:t>
            </a:r>
            <a:endParaRPr lang="en-US" sz="1200" b="1" dirty="0">
              <a:solidFill>
                <a:srgbClr val="193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77668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588"/>
            <a:ext cx="8229600" cy="1024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46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>
                <a:solidFill>
                  <a:srgbClr val="193B7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29th Meeting of the JCRB  Gaithersburg, September 25-26, 2012 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7114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13" r:id="rId1"/>
    <p:sldLayoutId id="2147489714" r:id="rId2"/>
    <p:sldLayoutId id="2147489715" r:id="rId3"/>
    <p:sldLayoutId id="2147489716" r:id="rId4"/>
    <p:sldLayoutId id="2147489721" r:id="rId5"/>
    <p:sldLayoutId id="2147489722" r:id="rId6"/>
    <p:sldLayoutId id="2147489723" r:id="rId7"/>
    <p:sldLayoutId id="2147489733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lang="en-US" sz="2800" b="1" kern="1200" dirty="0">
          <a:solidFill>
            <a:srgbClr val="193B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0"/>
        </a:buBlip>
        <a:defRPr sz="2400" kern="1200">
          <a:solidFill>
            <a:srgbClr val="193B7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93B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70000"/>
        <a:buFontTx/>
        <a:buBlip>
          <a:blip r:embed="rId10"/>
        </a:buBlip>
        <a:defRPr sz="1800" kern="1200">
          <a:solidFill>
            <a:srgbClr val="193B7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193B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rgbClr val="193B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hyperlink" Target="http://www.google.nl/url?sa=i&amp;rct=j&amp;q=&amp;esrc=s&amp;source=images&amp;cd=&amp;cad=rja&amp;uact=8&amp;ved=0ahUKEwjnqYa-gdDMAhUCAcAKHdpFAZsQjRwIBw&amp;url=http://www.npl.co.uk/news/uk-nanodevice-builds-electricity-from-tiny-pieces&amp;bvm=bv.121421273,d.ZGg&amp;psig=AFQjCNEGOMmO6Y4486PsxF-fnPc27-buVw&amp;ust=146298691459452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nqYa-gdDMAhUCAcAKHdpFAZsQjRwIBw&amp;url=http://www.npl.co.uk/news/uk-nanodevice-builds-electricity-from-tiny-pieces&amp;bvm=bv.121421273,d.ZGg&amp;psig=AFQjCNEGOMmO6Y4486PsxF-fnPc27-buVw&amp;ust=1462986914594521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intechopen.com/source/html/16237/media/image8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nl/url?sa=i&amp;rct=j&amp;q=&amp;esrc=s&amp;source=images&amp;cd=&amp;cad=rja&amp;uact=8&amp;ved=0ahUKEwjnqYa-gdDMAhUCAcAKHdpFAZsQjRwIBw&amp;url=http://www.npl.co.uk/news/uk-nanodevice-builds-electricity-from-tiny-pieces&amp;bvm=bv.121421273,d.ZGg&amp;psig=AFQjCNEGOMmO6Y4486PsxF-fnPc27-buVw&amp;ust=1462986914594521" TargetMode="Externa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1376" y="457200"/>
            <a:ext cx="7583424" cy="2819400"/>
          </a:xfrm>
        </p:spPr>
        <p:txBody>
          <a:bodyPr>
            <a:normAutofit/>
          </a:bodyPr>
          <a:lstStyle/>
          <a:p>
            <a:pPr eaLnBrk="0" hangingPunct="0"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Mise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pratique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for the ampere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other electrical units in the revised SI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	      CCU, 22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meeting, June 2016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en-GB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6135624" cy="13716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Gert Rietveld, CCEM president</a:t>
            </a:r>
          </a:p>
          <a:p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Michael Stock, CCEM executive secretary</a:t>
            </a:r>
          </a:p>
          <a:p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Barry Wood, CCEM WGSI chair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3765" y="4876800"/>
            <a:ext cx="8229600" cy="533400"/>
          </a:xfrm>
        </p:spPr>
        <p:txBody>
          <a:bodyPr>
            <a:normAutofit/>
          </a:bodyPr>
          <a:lstStyle/>
          <a:p>
            <a:pPr marL="1974850" indent="-1974850">
              <a:buNone/>
            </a:pPr>
            <a:r>
              <a:rPr lang="en-GB" dirty="0" smtClean="0">
                <a:sym typeface="Symbol" panose="05050102010706020507" pitchFamily="18" charset="2"/>
              </a:rPr>
              <a:t> The revised SI has a major impact on electrical units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Revised SI and electrical units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42860" y="1425875"/>
            <a:ext cx="593940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2"/>
              </a:buBlip>
              <a:defRPr sz="24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Tx/>
              <a:buBlip>
                <a:blip r:embed="rId2"/>
              </a:buBlip>
              <a:defRPr sz="20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nl-NL" b="0" dirty="0" smtClean="0"/>
              <a:t>The core of revised SI: 7 defining constants</a:t>
            </a:r>
          </a:p>
        </p:txBody>
      </p:sp>
      <p:pic>
        <p:nvPicPr>
          <p:cNvPr id="6" name="Grafik 25" descr="SI_Ani_02_51.jpg"/>
          <p:cNvPicPr>
            <a:picLocks noChangeAspect="1"/>
          </p:cNvPicPr>
          <p:nvPr/>
        </p:nvPicPr>
        <p:blipFill rotWithShape="1">
          <a:blip r:embed="rId3" cstate="print"/>
          <a:srcRect l="24128" t="18206" r="24868" b="15587"/>
          <a:stretch/>
        </p:blipFill>
        <p:spPr>
          <a:xfrm>
            <a:off x="228600" y="1219199"/>
            <a:ext cx="3048000" cy="297567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748" y="2037051"/>
            <a:ext cx="5315272" cy="2551331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Gerade Verbindung mit Pfeil 27"/>
          <p:cNvCxnSpPr/>
          <p:nvPr/>
        </p:nvCxnSpPr>
        <p:spPr>
          <a:xfrm flipH="1">
            <a:off x="7521352" y="3452192"/>
            <a:ext cx="61206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27"/>
          <p:cNvCxnSpPr/>
          <p:nvPr/>
        </p:nvCxnSpPr>
        <p:spPr>
          <a:xfrm flipH="1">
            <a:off x="7521352" y="3200400"/>
            <a:ext cx="61206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743200" y="5414044"/>
            <a:ext cx="5819328" cy="884070"/>
          </a:xfrm>
          <a:prstGeom prst="rect">
            <a:avLst/>
          </a:prstGeom>
          <a:solidFill>
            <a:srgbClr val="E9F7FF"/>
          </a:solidFill>
          <a:ln w="25400">
            <a:solidFill>
              <a:srgbClr val="0D5BC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72000" bIns="72000">
            <a:spAutoFit/>
          </a:bodyPr>
          <a:lstStyle>
            <a:lvl1pPr defTabSz="76200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 sz="2400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1pPr>
            <a:lvl2pPr marL="742950" indent="-285750" defTabSz="762000">
              <a:spcBef>
                <a:spcPct val="20000"/>
              </a:spcBef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2pPr>
            <a:lvl3pPr marL="1143000" indent="-228600" defTabSz="762000">
              <a:spcBef>
                <a:spcPct val="20000"/>
              </a:spcBef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3pPr>
            <a:lvl4pPr marL="1600200" indent="-228600" defTabSz="762000">
              <a:spcBef>
                <a:spcPct val="20000"/>
              </a:spcBef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4pPr>
            <a:lvl5pPr marL="2057400" indent="-228600" defTabSz="762000">
              <a:spcBef>
                <a:spcPct val="20000"/>
              </a:spcBef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b="0" i="1" dirty="0" smtClean="0">
                <a:latin typeface="+mn-lt"/>
                <a:sym typeface="Symbol" panose="05050102010706020507" pitchFamily="18" charset="2"/>
              </a:rPr>
              <a:t>Present </a:t>
            </a:r>
            <a:r>
              <a:rPr lang="en-GB" b="0" i="1" dirty="0">
                <a:latin typeface="+mn-lt"/>
                <a:sym typeface="Symbol" panose="05050102010706020507" pitchFamily="18" charset="2"/>
              </a:rPr>
              <a:t>electrical quantum standards become direct realisations of the SI units of V</a:t>
            </a:r>
            <a:r>
              <a:rPr lang="en-GB" b="0" dirty="0">
                <a:latin typeface="+mn-lt"/>
                <a:sym typeface="Symbol" panose="05050102010706020507" pitchFamily="18" charset="2"/>
              </a:rPr>
              <a:t>, </a:t>
            </a:r>
            <a:r>
              <a:rPr lang="en-GB" b="0" i="1" dirty="0">
                <a:latin typeface="+mn-lt"/>
                <a:sym typeface="Symbol" panose="05050102010706020507" pitchFamily="18" charset="2"/>
              </a:rPr>
              <a:t>R</a:t>
            </a:r>
            <a:r>
              <a:rPr lang="en-GB" b="0" dirty="0">
                <a:latin typeface="+mn-lt"/>
                <a:sym typeface="Symbol" panose="05050102010706020507" pitchFamily="18" charset="2"/>
              </a:rPr>
              <a:t>, </a:t>
            </a:r>
            <a:r>
              <a:rPr lang="en-GB" b="0" i="1" dirty="0">
                <a:latin typeface="+mn-lt"/>
                <a:sym typeface="Symbol" panose="05050102010706020507" pitchFamily="18" charset="2"/>
              </a:rPr>
              <a:t>I</a:t>
            </a:r>
            <a:endParaRPr lang="en-GB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847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Definition of the ampere</a:t>
            </a:r>
            <a:endParaRPr lang="en-GB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700808"/>
            <a:ext cx="8496944" cy="1376513"/>
          </a:xfrm>
          <a:prstGeom prst="rect">
            <a:avLst/>
          </a:prstGeom>
          <a:solidFill>
            <a:srgbClr val="E9F7FF"/>
          </a:solidFill>
          <a:ln w="25400">
            <a:solidFill>
              <a:srgbClr val="0D5BC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72000" bIns="72000">
            <a:spAutoFit/>
          </a:bodyPr>
          <a:lstStyle>
            <a:lvl1pPr defTabSz="76200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 sz="2400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1pPr>
            <a:lvl2pPr marL="742950" indent="-285750" defTabSz="762000">
              <a:spcBef>
                <a:spcPct val="20000"/>
              </a:spcBef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2pPr>
            <a:lvl3pPr marL="1143000" indent="-228600" defTabSz="762000">
              <a:spcBef>
                <a:spcPct val="20000"/>
              </a:spcBef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3pPr>
            <a:lvl4pPr marL="1600200" indent="-228600" defTabSz="762000">
              <a:spcBef>
                <a:spcPct val="20000"/>
              </a:spcBef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4pPr>
            <a:lvl5pPr marL="2057400" indent="-228600" defTabSz="762000">
              <a:spcBef>
                <a:spcPct val="20000"/>
              </a:spcBef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pPr>
              <a:buClr>
                <a:schemeClr val="tx2"/>
              </a:buClr>
              <a:buSzPct val="90000"/>
              <a:buFont typeface="Monotype Sorts" charset="0"/>
              <a:buNone/>
            </a:pPr>
            <a:r>
              <a:rPr lang="en-GB" altLang="en-US" sz="2000" b="0" i="1" dirty="0" smtClean="0">
                <a:solidFill>
                  <a:srgbClr val="0D5BCD"/>
                </a:solidFill>
                <a:cs typeface="Arial" pitchFamily="34" charset="0"/>
              </a:rPr>
              <a:t>“</a:t>
            </a:r>
            <a:r>
              <a:rPr lang="en-US" altLang="en-US" sz="2000" b="0" i="1" dirty="0" smtClean="0">
                <a:solidFill>
                  <a:srgbClr val="0D5BCD"/>
                </a:solidFill>
              </a:rPr>
              <a:t>The ampere is that constant current which, if maintained in two straight parallel conductors of infinite length, of negligible circular cross-section, and placed 1 </a:t>
            </a:r>
            <a:r>
              <a:rPr lang="en-US" altLang="en-US" sz="2000" b="0" i="1" dirty="0" err="1" smtClean="0">
                <a:solidFill>
                  <a:srgbClr val="0D5BCD"/>
                </a:solidFill>
              </a:rPr>
              <a:t>metre</a:t>
            </a:r>
            <a:r>
              <a:rPr lang="en-US" altLang="en-US" sz="2000" b="0" i="1" dirty="0" smtClean="0">
                <a:solidFill>
                  <a:srgbClr val="0D5BCD"/>
                </a:solidFill>
              </a:rPr>
              <a:t> apart in vacuum, would produce between these conductors a force equal to </a:t>
            </a:r>
            <a:r>
              <a:rPr lang="en-US" altLang="en-US" sz="2000" b="0" dirty="0" smtClean="0">
                <a:solidFill>
                  <a:srgbClr val="0D5BCD"/>
                </a:solidFill>
              </a:rPr>
              <a:t>2 ×10</a:t>
            </a:r>
            <a:r>
              <a:rPr lang="en-US" altLang="en-US" sz="2000" b="0" baseline="30000" dirty="0" smtClean="0">
                <a:solidFill>
                  <a:srgbClr val="0D5BCD"/>
                </a:solidFill>
              </a:rPr>
              <a:t>−7</a:t>
            </a:r>
            <a:r>
              <a:rPr lang="en-US" altLang="en-US" sz="2000" b="0" i="1" dirty="0" smtClean="0">
                <a:solidFill>
                  <a:srgbClr val="0D5BCD"/>
                </a:solidFill>
              </a:rPr>
              <a:t> Newton per </a:t>
            </a:r>
            <a:r>
              <a:rPr lang="en-US" altLang="en-US" sz="2000" b="0" i="1" dirty="0" err="1" smtClean="0">
                <a:solidFill>
                  <a:srgbClr val="0D5BCD"/>
                </a:solidFill>
              </a:rPr>
              <a:t>metre</a:t>
            </a:r>
            <a:r>
              <a:rPr lang="en-US" altLang="en-US" sz="2000" b="0" i="1" dirty="0" smtClean="0">
                <a:solidFill>
                  <a:srgbClr val="0D5BCD"/>
                </a:solidFill>
              </a:rPr>
              <a:t> of length.</a:t>
            </a:r>
            <a:r>
              <a:rPr lang="en-GB" altLang="en-US" sz="2000" b="0" i="1" dirty="0" smtClean="0">
                <a:solidFill>
                  <a:srgbClr val="0D5BCD"/>
                </a:solidFill>
                <a:cs typeface="Arial" pitchFamily="34" charset="0"/>
              </a:rPr>
              <a:t>”</a:t>
            </a:r>
            <a:endParaRPr lang="en-GB" altLang="en-US" sz="2000" b="0" dirty="0">
              <a:solidFill>
                <a:srgbClr val="0D5BCD"/>
              </a:solidFill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95936" y="3661645"/>
            <a:ext cx="4752528" cy="1376513"/>
          </a:xfrm>
          <a:prstGeom prst="rect">
            <a:avLst/>
          </a:prstGeom>
          <a:solidFill>
            <a:srgbClr val="E9F7FF"/>
          </a:solidFill>
          <a:ln w="25400">
            <a:solidFill>
              <a:srgbClr val="0D5BC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72000" bIns="72000">
            <a:spAutoFit/>
          </a:bodyPr>
          <a:lstStyle>
            <a:lvl1pPr defTabSz="76200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 sz="2400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1pPr>
            <a:lvl2pPr marL="742950" indent="-285750" defTabSz="762000">
              <a:spcBef>
                <a:spcPct val="20000"/>
              </a:spcBef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2pPr>
            <a:lvl3pPr marL="1143000" indent="-228600" defTabSz="762000">
              <a:spcBef>
                <a:spcPct val="20000"/>
              </a:spcBef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3pPr>
            <a:lvl4pPr marL="1600200" indent="-228600" defTabSz="762000">
              <a:spcBef>
                <a:spcPct val="20000"/>
              </a:spcBef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4pPr>
            <a:lvl5pPr marL="2057400" indent="-228600" defTabSz="762000">
              <a:spcBef>
                <a:spcPct val="20000"/>
              </a:spcBef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pPr>
              <a:buClr>
                <a:schemeClr val="tx2"/>
              </a:buClr>
              <a:buSzPct val="90000"/>
              <a:buFont typeface="Monotype Sorts" charset="0"/>
              <a:buNone/>
            </a:pPr>
            <a:r>
              <a:rPr lang="en-GB" altLang="en-US" sz="2000" b="0" i="1" dirty="0" smtClean="0">
                <a:solidFill>
                  <a:srgbClr val="0D5BCD"/>
                </a:solidFill>
                <a:cs typeface="Arial" pitchFamily="34" charset="0"/>
              </a:rPr>
              <a:t>“</a:t>
            </a:r>
            <a:r>
              <a:rPr lang="en-US" altLang="en-US" sz="2000" b="0" i="1" dirty="0" smtClean="0">
                <a:solidFill>
                  <a:srgbClr val="0D5BCD"/>
                </a:solidFill>
              </a:rPr>
              <a:t>The ampere, symbol </a:t>
            </a:r>
            <a:r>
              <a:rPr lang="en-US" altLang="en-US" sz="2000" b="0" dirty="0" smtClean="0">
                <a:solidFill>
                  <a:srgbClr val="0D5BCD"/>
                </a:solidFill>
              </a:rPr>
              <a:t>A</a:t>
            </a:r>
            <a:r>
              <a:rPr lang="en-US" altLang="en-US" sz="2000" b="0" i="1" dirty="0" smtClean="0">
                <a:solidFill>
                  <a:srgbClr val="0D5BCD"/>
                </a:solidFill>
              </a:rPr>
              <a:t>, is the SI unit of electric current. It is defined by taking the fixed numerical value of the elementary charge e to be </a:t>
            </a:r>
            <a:r>
              <a:rPr lang="en-US" altLang="en-US" sz="2000" b="0" dirty="0" smtClean="0">
                <a:solidFill>
                  <a:srgbClr val="0D5BCD"/>
                </a:solidFill>
              </a:rPr>
              <a:t>1.602 176 620 ×10</a:t>
            </a:r>
            <a:r>
              <a:rPr lang="en-US" altLang="en-US" sz="2000" b="0" baseline="30000" dirty="0" smtClean="0">
                <a:solidFill>
                  <a:srgbClr val="0D5BCD"/>
                </a:solidFill>
              </a:rPr>
              <a:t>-19</a:t>
            </a:r>
            <a:r>
              <a:rPr lang="en-US" altLang="en-US" sz="2000" b="0" i="1" dirty="0" smtClean="0">
                <a:solidFill>
                  <a:srgbClr val="0D5BCD"/>
                </a:solidFill>
              </a:rPr>
              <a:t> </a:t>
            </a:r>
            <a:r>
              <a:rPr lang="en-US" altLang="en-US" sz="2000" b="0" dirty="0" smtClean="0">
                <a:solidFill>
                  <a:srgbClr val="0D5BCD"/>
                </a:solidFill>
              </a:rPr>
              <a:t>C</a:t>
            </a:r>
            <a:r>
              <a:rPr lang="en-GB" altLang="en-US" sz="2000" b="0" i="1" dirty="0" smtClean="0">
                <a:solidFill>
                  <a:srgbClr val="0D5BCD"/>
                </a:solidFill>
                <a:cs typeface="Arial" pitchFamily="34" charset="0"/>
              </a:rPr>
              <a:t>”</a:t>
            </a:r>
            <a:endParaRPr lang="en-GB" altLang="en-US" sz="2000" b="0" dirty="0">
              <a:solidFill>
                <a:srgbClr val="0D5BCD"/>
              </a:solidFill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 rot="-1680000">
            <a:off x="4967395" y="3119478"/>
            <a:ext cx="288032" cy="504056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2" descr="Classic ampere definition, based on electromagnetis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t="12663" r="13256" b="16888"/>
          <a:stretch/>
        </p:blipFill>
        <p:spPr bwMode="auto">
          <a:xfrm>
            <a:off x="251520" y="3212977"/>
            <a:ext cx="316244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eneration of electric currents with a single electron pu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b="11083"/>
          <a:stretch/>
        </p:blipFill>
        <p:spPr bwMode="auto">
          <a:xfrm>
            <a:off x="3995936" y="5226397"/>
            <a:ext cx="2487935" cy="11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npl.co.uk/upload/img/nanodevic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01208"/>
            <a:ext cx="2369993" cy="138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3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4648"/>
            <a:ext cx="8382000" cy="4846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3 options to realise the ampere</a:t>
            </a:r>
          </a:p>
          <a:p>
            <a:pPr>
              <a:spcAft>
                <a:spcPts val="1800"/>
              </a:spcAft>
            </a:pPr>
            <a:r>
              <a:rPr lang="en-GB" dirty="0" smtClean="0"/>
              <a:t>Using Single Electron Transport device, unit relation A = C/s, and the value of </a:t>
            </a:r>
            <a:r>
              <a:rPr lang="en-GB" i="1" dirty="0" smtClean="0"/>
              <a:t>e</a:t>
            </a:r>
            <a:r>
              <a:rPr lang="en-GB" dirty="0" smtClean="0"/>
              <a:t> and a realisation of the second s</a:t>
            </a:r>
          </a:p>
          <a:p>
            <a:pPr>
              <a:spcAft>
                <a:spcPts val="1800"/>
              </a:spcAft>
            </a:pPr>
            <a:r>
              <a:rPr lang="en-GB" dirty="0" smtClean="0"/>
              <a:t>Using </a:t>
            </a:r>
            <a:r>
              <a:rPr lang="en-GB" dirty="0"/>
              <a:t>Ohm’s law, the unit relation A = V/Ω,</a:t>
            </a:r>
            <a:br>
              <a:rPr lang="en-GB" dirty="0"/>
            </a:br>
            <a:r>
              <a:rPr lang="en-GB" dirty="0"/>
              <a:t>and the practical realizations of the </a:t>
            </a:r>
            <a:r>
              <a:rPr lang="en-GB" dirty="0" smtClean="0"/>
              <a:t>units volt </a:t>
            </a:r>
            <a:r>
              <a:rPr lang="en-GB" dirty="0"/>
              <a:t>V and ohm Ω, based on the Josephson and quantum Hall effects</a:t>
            </a:r>
            <a:endParaRPr lang="en-GB" dirty="0" smtClean="0"/>
          </a:p>
          <a:p>
            <a:r>
              <a:rPr lang="en-GB" dirty="0" smtClean="0"/>
              <a:t>Using </a:t>
            </a:r>
            <a:r>
              <a:rPr lang="en-GB" dirty="0"/>
              <a:t>the relation </a:t>
            </a:r>
            <a:r>
              <a:rPr lang="en-GB" i="1" dirty="0"/>
              <a:t>I</a:t>
            </a:r>
            <a:r>
              <a:rPr lang="en-GB" dirty="0"/>
              <a:t> = </a:t>
            </a:r>
            <a:r>
              <a:rPr lang="en-GB" i="1" dirty="0" err="1"/>
              <a:t>C</a:t>
            </a:r>
            <a:r>
              <a:rPr lang="en-GB" dirty="0" err="1"/>
              <a:t>·d</a:t>
            </a:r>
            <a:r>
              <a:rPr lang="en-GB" i="1" dirty="0" err="1"/>
              <a:t>U</a:t>
            </a:r>
            <a:r>
              <a:rPr lang="en-GB" dirty="0"/>
              <a:t>/</a:t>
            </a:r>
            <a:r>
              <a:rPr lang="en-GB" dirty="0" err="1"/>
              <a:t>d</a:t>
            </a:r>
            <a:r>
              <a:rPr lang="en-GB" i="1" dirty="0" err="1"/>
              <a:t>t</a:t>
            </a:r>
            <a:r>
              <a:rPr lang="en-GB" dirty="0"/>
              <a:t>, the unit relation A = F·V/s,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/>
              <a:t>practical realizations </a:t>
            </a:r>
            <a:r>
              <a:rPr lang="en-GB" dirty="0" smtClean="0"/>
              <a:t>of units </a:t>
            </a:r>
            <a:r>
              <a:rPr lang="en-GB" dirty="0"/>
              <a:t>volt V and farad F and of the SI base unit second </a:t>
            </a:r>
            <a:r>
              <a:rPr lang="en-GB" dirty="0" smtClean="0"/>
              <a:t>s </a:t>
            </a:r>
            <a:br>
              <a:rPr lang="en-GB" dirty="0" smtClean="0"/>
            </a:br>
            <a:r>
              <a:rPr lang="en-GB" dirty="0" smtClean="0"/>
              <a:t>(applying </a:t>
            </a:r>
            <a:r>
              <a:rPr lang="en-GB" dirty="0"/>
              <a:t>a </a:t>
            </a:r>
            <a:r>
              <a:rPr lang="en-GB" dirty="0" smtClean="0"/>
              <a:t>voltage ramp </a:t>
            </a:r>
            <a:r>
              <a:rPr lang="en-GB" dirty="0" err="1"/>
              <a:t>d</a:t>
            </a:r>
            <a:r>
              <a:rPr lang="en-GB" i="1" dirty="0" err="1"/>
              <a:t>U</a:t>
            </a:r>
            <a:r>
              <a:rPr lang="en-GB" dirty="0"/>
              <a:t>/</a:t>
            </a:r>
            <a:r>
              <a:rPr lang="en-GB" dirty="0" err="1"/>
              <a:t>d</a:t>
            </a:r>
            <a:r>
              <a:rPr lang="en-GB" i="1" dirty="0" err="1"/>
              <a:t>t</a:t>
            </a:r>
            <a:r>
              <a:rPr lang="en-GB" dirty="0"/>
              <a:t> to a capacitor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			     of </a:t>
            </a:r>
            <a:r>
              <a:rPr lang="en-GB" dirty="0"/>
              <a:t>capacitance </a:t>
            </a:r>
            <a:r>
              <a:rPr lang="en-GB" i="1" dirty="0" smtClean="0"/>
              <a:t>C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Practical realisations of the ampere</a:t>
            </a:r>
            <a:endParaRPr lang="nl-NL" dirty="0"/>
          </a:p>
        </p:txBody>
      </p:sp>
      <p:pic>
        <p:nvPicPr>
          <p:cNvPr id="4" name="Picture 2" descr="http://www.npl.co.uk/upload/img/nanodevic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91" y="2362200"/>
            <a:ext cx="1212273" cy="7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15" y="3627630"/>
            <a:ext cx="897820" cy="555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7" t="8088" r="9368" b="38061"/>
          <a:stretch/>
        </p:blipFill>
        <p:spPr>
          <a:xfrm>
            <a:off x="8390240" y="3558482"/>
            <a:ext cx="612892" cy="624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3885" t="31022" r="35965" b="6204"/>
          <a:stretch/>
        </p:blipFill>
        <p:spPr>
          <a:xfrm>
            <a:off x="6827336" y="5486399"/>
            <a:ext cx="1330522" cy="95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4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364648"/>
            <a:ext cx="8558619" cy="4655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The volt V can be realized using the </a:t>
            </a:r>
            <a:r>
              <a:rPr lang="en-GB" b="1" dirty="0" smtClean="0"/>
              <a:t>Josephson </a:t>
            </a:r>
            <a:br>
              <a:rPr lang="en-GB" b="1" dirty="0" smtClean="0"/>
            </a:br>
            <a:r>
              <a:rPr lang="en-GB" b="1" dirty="0" smtClean="0"/>
              <a:t>effect and the value </a:t>
            </a:r>
            <a:r>
              <a:rPr lang="en-GB" b="1" dirty="0"/>
              <a:t>of the </a:t>
            </a:r>
            <a:r>
              <a:rPr lang="en-GB" b="1" dirty="0" smtClean="0"/>
              <a:t>Josephson </a:t>
            </a:r>
            <a:r>
              <a:rPr lang="en-GB" b="1" dirty="0"/>
              <a:t>constant </a:t>
            </a:r>
            <a:r>
              <a:rPr lang="en-GB" b="1" i="1" dirty="0" smtClean="0"/>
              <a:t>K</a:t>
            </a:r>
            <a:r>
              <a:rPr lang="en-GB" b="1" baseline="-25000" dirty="0" smtClean="0"/>
              <a:t>J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With the revised SI:</a:t>
            </a:r>
          </a:p>
          <a:p>
            <a:r>
              <a:rPr lang="en-GB" i="1" dirty="0" smtClean="0"/>
              <a:t>K</a:t>
            </a:r>
            <a:r>
              <a:rPr lang="en-GB" baseline="-25000" dirty="0" smtClean="0"/>
              <a:t>J,90</a:t>
            </a:r>
            <a:r>
              <a:rPr lang="en-GB" dirty="0" smtClean="0"/>
              <a:t> conventional value replaced by value</a:t>
            </a:r>
            <a:br>
              <a:rPr lang="en-GB" dirty="0" smtClean="0"/>
            </a:br>
            <a:r>
              <a:rPr lang="en-GB" dirty="0" smtClean="0"/>
              <a:t>based on the values of </a:t>
            </a:r>
            <a:r>
              <a:rPr lang="en-GB" i="1" dirty="0" smtClean="0"/>
              <a:t>h</a:t>
            </a:r>
            <a:r>
              <a:rPr lang="en-GB" dirty="0" smtClean="0"/>
              <a:t> and </a:t>
            </a:r>
            <a:r>
              <a:rPr lang="en-GB" i="1" dirty="0" smtClean="0"/>
              <a:t>e</a:t>
            </a:r>
          </a:p>
          <a:p>
            <a:r>
              <a:rPr lang="en-GB" dirty="0" smtClean="0"/>
              <a:t>Present uncertainty of 4</a:t>
            </a:r>
            <a:r>
              <a:rPr lang="en-GB" dirty="0" smtClean="0">
                <a:sym typeface="Symbol" panose="05050102010706020507" pitchFamily="18" charset="2"/>
              </a:rPr>
              <a:t></a:t>
            </a:r>
            <a:r>
              <a:rPr lang="en-GB" dirty="0" smtClean="0"/>
              <a:t>10</a:t>
            </a:r>
            <a:r>
              <a:rPr lang="en-GB" baseline="30000" dirty="0" smtClean="0"/>
              <a:t>-7</a:t>
            </a:r>
            <a:r>
              <a:rPr lang="en-GB" dirty="0" smtClean="0"/>
              <a:t> removed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Impact:</a:t>
            </a:r>
            <a:endParaRPr lang="en-GB" dirty="0"/>
          </a:p>
          <a:p>
            <a:r>
              <a:rPr lang="en-GB" dirty="0" smtClean="0"/>
              <a:t>All calculations (SW) for voltage measurements based on the AC Josephson effects need to use the new value </a:t>
            </a:r>
            <a:r>
              <a:rPr lang="en-GB" dirty="0"/>
              <a:t>(# </a:t>
            </a:r>
            <a:r>
              <a:rPr lang="en-GB" dirty="0" smtClean="0"/>
              <a:t>digits?)</a:t>
            </a:r>
          </a:p>
          <a:p>
            <a:r>
              <a:rPr lang="en-GB" dirty="0" smtClean="0"/>
              <a:t>Step change of </a:t>
            </a:r>
            <a:r>
              <a:rPr lang="en-GB" dirty="0" smtClean="0">
                <a:sym typeface="Symbol" panose="05050102010706020507" pitchFamily="18" charset="2"/>
              </a:rPr>
              <a:t> 0.1 </a:t>
            </a:r>
            <a:r>
              <a:rPr lang="en-GB" dirty="0" smtClean="0"/>
              <a:t>ppm (consistency factor </a:t>
            </a:r>
            <a:r>
              <a:rPr lang="en-GB" dirty="0" smtClean="0">
                <a:sym typeface="Symbol" panose="05050102010706020507" pitchFamily="18" charset="2"/>
              </a:rPr>
              <a:t> 1!)</a:t>
            </a:r>
            <a:endParaRPr lang="en-GB" dirty="0" smtClean="0"/>
          </a:p>
          <a:p>
            <a:pPr lvl="1"/>
            <a:r>
              <a:rPr lang="en-GB" dirty="0" smtClean="0"/>
              <a:t>Only </a:t>
            </a:r>
            <a:r>
              <a:rPr lang="en-GB" i="1" dirty="0" smtClean="0"/>
              <a:t>just </a:t>
            </a:r>
            <a:r>
              <a:rPr lang="en-GB" dirty="0" smtClean="0"/>
              <a:t>visible at practical measurements using Zener-based voltage standards, but &gt; 100 times present realisations of quantum standard!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Practical </a:t>
            </a:r>
            <a:r>
              <a:rPr lang="nl-NL" dirty="0" smtClean="0"/>
              <a:t>realisation </a:t>
            </a:r>
            <a:r>
              <a:rPr lang="nl-NL" dirty="0"/>
              <a:t>of the </a:t>
            </a:r>
            <a:r>
              <a:rPr lang="en-GB" dirty="0" smtClean="0"/>
              <a:t>volt</a:t>
            </a:r>
            <a:endParaRPr lang="en-GB" dirty="0"/>
          </a:p>
        </p:txBody>
      </p:sp>
      <p:pic>
        <p:nvPicPr>
          <p:cNvPr id="4" name="Picture 2" descr="media/image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4110" y="1681166"/>
            <a:ext cx="2806443" cy="21336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32" y="809632"/>
            <a:ext cx="1294279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6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64648"/>
            <a:ext cx="5593308" cy="13836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The </a:t>
            </a:r>
            <a:r>
              <a:rPr lang="en-GB" b="1" dirty="0" smtClean="0"/>
              <a:t>ohm </a:t>
            </a:r>
            <a:r>
              <a:rPr lang="en-GB" b="1" dirty="0" smtClean="0">
                <a:sym typeface="Symbol" panose="05050102010706020507" pitchFamily="18" charset="2"/>
              </a:rPr>
              <a:t></a:t>
            </a:r>
            <a:r>
              <a:rPr lang="en-GB" b="1" dirty="0" smtClean="0"/>
              <a:t> </a:t>
            </a:r>
            <a:r>
              <a:rPr lang="en-GB" b="1" dirty="0"/>
              <a:t>can be </a:t>
            </a:r>
            <a:r>
              <a:rPr lang="en-GB" b="1" dirty="0" smtClean="0"/>
              <a:t>realized using</a:t>
            </a:r>
          </a:p>
          <a:p>
            <a:pPr marL="450850" indent="-358775">
              <a:buAutoNum type="arabicPeriod"/>
              <a:tabLst>
                <a:tab pos="450850" algn="l"/>
              </a:tabLst>
            </a:pPr>
            <a:r>
              <a:rPr lang="en-GB" b="1" dirty="0" smtClean="0"/>
              <a:t>the quantum Hall effect and the value </a:t>
            </a:r>
            <a:r>
              <a:rPr lang="en-GB" b="1" dirty="0"/>
              <a:t>of </a:t>
            </a:r>
            <a:r>
              <a:rPr lang="en-GB" b="1" dirty="0" smtClean="0"/>
              <a:t>the Von Klitzing </a:t>
            </a:r>
            <a:r>
              <a:rPr lang="en-GB" b="1" dirty="0"/>
              <a:t>constant </a:t>
            </a:r>
            <a:r>
              <a:rPr lang="en-GB" b="1" i="1" dirty="0"/>
              <a:t>R</a:t>
            </a:r>
            <a:r>
              <a:rPr lang="en-GB" b="1" baseline="-25000" dirty="0"/>
              <a:t>K</a:t>
            </a:r>
            <a:endParaRPr lang="en-GB" b="1" dirty="0" smtClean="0"/>
          </a:p>
          <a:p>
            <a:pPr marL="450850" indent="-358775">
              <a:buAutoNum type="arabicPeriod"/>
              <a:tabLst>
                <a:tab pos="450850" algn="l"/>
              </a:tabLst>
            </a:pPr>
            <a:r>
              <a:rPr lang="en-GB" b="1" dirty="0" smtClean="0"/>
              <a:t>a calculable capacitor and the value of </a:t>
            </a:r>
            <a:r>
              <a:rPr lang="en-GB" b="1" i="1" dirty="0" smtClean="0">
                <a:sym typeface="Symbol" panose="05050102010706020507" pitchFamily="18" charset="2"/>
              </a:rPr>
              <a:t></a:t>
            </a:r>
            <a:r>
              <a:rPr lang="en-GB" b="1" baseline="-25000" dirty="0" smtClean="0"/>
              <a:t>o</a:t>
            </a:r>
            <a:r>
              <a:rPr lang="en-GB" b="1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Practical </a:t>
            </a:r>
            <a:r>
              <a:rPr lang="nl-NL" dirty="0" smtClean="0"/>
              <a:t>realisations </a:t>
            </a:r>
            <a:r>
              <a:rPr lang="nl-NL" dirty="0"/>
              <a:t>of the </a:t>
            </a:r>
            <a:r>
              <a:rPr lang="en-GB" dirty="0" smtClean="0"/>
              <a:t>ohm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21115" t="24355" r="19493" b="22005"/>
          <a:stretch>
            <a:fillRect/>
          </a:stretch>
        </p:blipFill>
        <p:spPr bwMode="auto">
          <a:xfrm>
            <a:off x="6050507" y="1125322"/>
            <a:ext cx="2965311" cy="208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7" t="8088" r="9368" b="38061"/>
          <a:stretch/>
        </p:blipFill>
        <p:spPr>
          <a:xfrm>
            <a:off x="6391491" y="680258"/>
            <a:ext cx="728505" cy="741903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57199" y="3048000"/>
            <a:ext cx="8558619" cy="312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4"/>
              </a:buBlip>
              <a:defRPr sz="24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Tx/>
              <a:buBlip>
                <a:blip r:embed="rId4"/>
              </a:buBlip>
              <a:defRPr sz="20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b="0" dirty="0" smtClean="0"/>
              <a:t>With the revised SI:</a:t>
            </a:r>
          </a:p>
          <a:p>
            <a:pPr fontAlgn="auto">
              <a:spcAft>
                <a:spcPts val="0"/>
              </a:spcAft>
            </a:pPr>
            <a:r>
              <a:rPr lang="en-GB" b="0" i="1" dirty="0" smtClean="0"/>
              <a:t>R</a:t>
            </a:r>
            <a:r>
              <a:rPr lang="en-GB" b="0" baseline="-25000" dirty="0" smtClean="0"/>
              <a:t>K,90</a:t>
            </a:r>
            <a:r>
              <a:rPr lang="en-GB" b="0" dirty="0" smtClean="0"/>
              <a:t> conventional value replaced by value </a:t>
            </a:r>
            <a:br>
              <a:rPr lang="en-GB" b="0" dirty="0" smtClean="0"/>
            </a:br>
            <a:r>
              <a:rPr lang="en-GB" b="0" dirty="0" smtClean="0"/>
              <a:t>based on the values of </a:t>
            </a:r>
            <a:r>
              <a:rPr lang="en-GB" b="0" i="1" dirty="0" smtClean="0"/>
              <a:t>h</a:t>
            </a:r>
            <a:r>
              <a:rPr lang="en-GB" b="0" dirty="0" smtClean="0"/>
              <a:t> and </a:t>
            </a:r>
            <a:r>
              <a:rPr lang="en-GB" b="0" i="1" dirty="0" smtClean="0"/>
              <a:t>e</a:t>
            </a:r>
          </a:p>
          <a:p>
            <a:pPr fontAlgn="auto">
              <a:spcAft>
                <a:spcPts val="1800"/>
              </a:spcAft>
            </a:pPr>
            <a:r>
              <a:rPr lang="en-GB" b="0" dirty="0" smtClean="0"/>
              <a:t>Present uncertainty of 1</a:t>
            </a:r>
            <a:r>
              <a:rPr lang="en-GB" b="0" dirty="0" smtClean="0">
                <a:sym typeface="Symbol" panose="05050102010706020507" pitchFamily="18" charset="2"/>
              </a:rPr>
              <a:t></a:t>
            </a:r>
            <a:r>
              <a:rPr lang="en-GB" b="0" dirty="0" smtClean="0"/>
              <a:t>10</a:t>
            </a:r>
            <a:r>
              <a:rPr lang="en-GB" b="0" baseline="30000" dirty="0" smtClean="0"/>
              <a:t>-7</a:t>
            </a:r>
            <a:r>
              <a:rPr lang="en-GB" b="0" dirty="0" smtClean="0"/>
              <a:t> removed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b="0" dirty="0" smtClean="0"/>
              <a:t>Impact:</a:t>
            </a:r>
          </a:p>
          <a:p>
            <a:pPr fontAlgn="auto">
              <a:spcAft>
                <a:spcPts val="0"/>
              </a:spcAft>
            </a:pPr>
            <a:r>
              <a:rPr lang="en-GB" b="0" dirty="0" smtClean="0"/>
              <a:t>All calculations (SW) for resistance measurements based on the quantum Hall effect need to use the new value (# digits?)</a:t>
            </a:r>
          </a:p>
          <a:p>
            <a:pPr fontAlgn="auto">
              <a:spcAft>
                <a:spcPts val="0"/>
              </a:spcAft>
            </a:pPr>
            <a:r>
              <a:rPr lang="en-GB" b="0" dirty="0" smtClean="0"/>
              <a:t>Step change of </a:t>
            </a:r>
            <a:r>
              <a:rPr lang="en-GB" b="0" dirty="0" smtClean="0">
                <a:sym typeface="Symbol" panose="05050102010706020507" pitchFamily="18" charset="2"/>
              </a:rPr>
              <a:t> 0.02 </a:t>
            </a:r>
            <a:r>
              <a:rPr lang="en-GB" b="0" dirty="0" smtClean="0"/>
              <a:t>ppm </a:t>
            </a:r>
            <a:r>
              <a:rPr lang="en-GB" b="0" dirty="0" smtClean="0">
                <a:sym typeface="Symbol" panose="05050102010706020507" pitchFamily="18" charset="2"/>
              </a:rPr>
              <a:t> only visible in best </a:t>
            </a:r>
            <a:r>
              <a:rPr lang="en-GB" b="0" dirty="0" smtClean="0"/>
              <a:t>realisations of </a:t>
            </a:r>
            <a:br>
              <a:rPr lang="en-GB" b="0" dirty="0" smtClean="0"/>
            </a:br>
            <a:r>
              <a:rPr lang="en-GB" b="0" dirty="0" smtClean="0"/>
              <a:t>						the (quantum) standard</a:t>
            </a:r>
            <a:endParaRPr lang="en-GB" b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3885" t="31022" r="35965" b="6204"/>
          <a:stretch/>
        </p:blipFill>
        <p:spPr>
          <a:xfrm>
            <a:off x="7533162" y="3505200"/>
            <a:ext cx="1330522" cy="95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5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64648"/>
            <a:ext cx="8458200" cy="4731352"/>
          </a:xfrm>
        </p:spPr>
        <p:txBody>
          <a:bodyPr>
            <a:normAutofit/>
          </a:bodyPr>
          <a:lstStyle/>
          <a:p>
            <a:pPr marL="0" lvl="1" indent="0">
              <a:buSzPct val="80000"/>
              <a:buNone/>
              <a:tabLst>
                <a:tab pos="266700" algn="l"/>
              </a:tabLst>
            </a:pPr>
            <a:r>
              <a:rPr lang="en-GB" sz="2400" dirty="0" smtClean="0"/>
              <a:t>The relations between </a:t>
            </a:r>
            <a:r>
              <a:rPr lang="el-GR" sz="2400" i="1" dirty="0" smtClean="0"/>
              <a:t>μ</a:t>
            </a:r>
            <a:r>
              <a:rPr lang="el-GR" sz="2400" baseline="-25000" dirty="0" smtClean="0"/>
              <a:t>0</a:t>
            </a:r>
            <a:r>
              <a:rPr lang="en-GB" sz="2400" baseline="-25000" dirty="0" smtClean="0"/>
              <a:t> </a:t>
            </a:r>
            <a:r>
              <a:rPr lang="en-GB" sz="2400" i="1" dirty="0" smtClean="0"/>
              <a:t>, </a:t>
            </a:r>
            <a:r>
              <a:rPr lang="el-GR" sz="2400" i="1" dirty="0" smtClean="0"/>
              <a:t>ε</a:t>
            </a:r>
            <a:r>
              <a:rPr lang="el-GR" sz="2400" baseline="-25000" dirty="0" smtClean="0"/>
              <a:t>0</a:t>
            </a:r>
            <a:r>
              <a:rPr lang="el-GR" sz="2400" dirty="0" smtClean="0"/>
              <a:t> </a:t>
            </a:r>
            <a:r>
              <a:rPr lang="en-GB" sz="2400" dirty="0" smtClean="0"/>
              <a:t>, </a:t>
            </a:r>
            <a:r>
              <a:rPr lang="en-GB" sz="2400" i="1" dirty="0" smtClean="0"/>
              <a:t>Z</a:t>
            </a:r>
            <a:r>
              <a:rPr lang="en-GB" sz="2400" baseline="-25000" dirty="0" smtClean="0"/>
              <a:t>0</a:t>
            </a:r>
            <a:r>
              <a:rPr lang="en-GB" sz="2400" dirty="0" smtClean="0"/>
              <a:t> and </a:t>
            </a:r>
            <a:r>
              <a:rPr lang="en-GB" sz="2400" i="1" dirty="0" smtClean="0"/>
              <a:t>c</a:t>
            </a:r>
            <a:r>
              <a:rPr lang="en-GB" sz="2400" dirty="0" smtClean="0"/>
              <a:t> remain unaltered</a:t>
            </a:r>
          </a:p>
          <a:p>
            <a:pPr lvl="1"/>
            <a:r>
              <a:rPr lang="el-GR" i="1" dirty="0" smtClean="0"/>
              <a:t>ε</a:t>
            </a:r>
            <a:r>
              <a:rPr lang="el-GR" baseline="-25000" dirty="0" smtClean="0"/>
              <a:t>0</a:t>
            </a:r>
            <a:r>
              <a:rPr lang="el-GR" dirty="0" smtClean="0"/>
              <a:t> = 1/</a:t>
            </a:r>
            <a:r>
              <a:rPr lang="el-GR" i="1" dirty="0" smtClean="0"/>
              <a:t>μ</a:t>
            </a:r>
            <a:r>
              <a:rPr lang="el-GR" baseline="-25000" dirty="0" smtClean="0"/>
              <a:t>0</a:t>
            </a:r>
            <a:r>
              <a:rPr lang="en-GB" i="1" dirty="0" smtClean="0"/>
              <a:t>c</a:t>
            </a:r>
            <a:r>
              <a:rPr lang="en-GB" baseline="30000" dirty="0" smtClean="0"/>
              <a:t>2</a:t>
            </a:r>
            <a:endParaRPr lang="en-GB" dirty="0"/>
          </a:p>
          <a:p>
            <a:pPr lvl="1"/>
            <a:r>
              <a:rPr lang="en-GB" i="1" dirty="0"/>
              <a:t>Z</a:t>
            </a:r>
            <a:r>
              <a:rPr lang="en-GB" baseline="-25000" dirty="0"/>
              <a:t>0</a:t>
            </a:r>
            <a:r>
              <a:rPr lang="en-GB" dirty="0"/>
              <a:t> = </a:t>
            </a:r>
            <a:r>
              <a:rPr lang="el-GR" i="1" dirty="0" smtClean="0"/>
              <a:t>μ</a:t>
            </a:r>
            <a:r>
              <a:rPr lang="el-GR" baseline="-25000" dirty="0" smtClean="0"/>
              <a:t>0</a:t>
            </a:r>
            <a:r>
              <a:rPr lang="en-GB" i="1" dirty="0" smtClean="0"/>
              <a:t>c </a:t>
            </a:r>
            <a:r>
              <a:rPr lang="en-GB" dirty="0"/>
              <a:t>= (</a:t>
            </a:r>
            <a:r>
              <a:rPr lang="el-GR" i="1" dirty="0" smtClean="0"/>
              <a:t>μ</a:t>
            </a:r>
            <a:r>
              <a:rPr lang="el-GR" baseline="-25000" dirty="0" smtClean="0"/>
              <a:t>0</a:t>
            </a:r>
            <a:r>
              <a:rPr lang="el-GR" dirty="0" smtClean="0"/>
              <a:t>/</a:t>
            </a:r>
            <a:r>
              <a:rPr lang="el-GR" i="1" dirty="0" smtClean="0"/>
              <a:t>ε</a:t>
            </a:r>
            <a:r>
              <a:rPr lang="el-GR" baseline="-25000" dirty="0" smtClean="0"/>
              <a:t>0</a:t>
            </a:r>
            <a:r>
              <a:rPr lang="el-GR" dirty="0" smtClean="0"/>
              <a:t>)</a:t>
            </a:r>
            <a:r>
              <a:rPr lang="el-GR" baseline="30000" dirty="0" smtClean="0"/>
              <a:t>1/2</a:t>
            </a:r>
            <a:endParaRPr lang="en-GB" baseline="30000" dirty="0" smtClean="0"/>
          </a:p>
          <a:p>
            <a:pPr marL="457200" lvl="1" indent="0">
              <a:buNone/>
            </a:pPr>
            <a:r>
              <a:rPr lang="en-GB" dirty="0" smtClean="0"/>
              <a:t>with </a:t>
            </a:r>
            <a:r>
              <a:rPr lang="en-GB" i="1" dirty="0" smtClean="0"/>
              <a:t>c</a:t>
            </a:r>
            <a:r>
              <a:rPr lang="en-GB" dirty="0" smtClean="0"/>
              <a:t> = 299 792 458 m s</a:t>
            </a:r>
            <a:r>
              <a:rPr lang="en-GB" baseline="30000" dirty="0" smtClean="0"/>
              <a:t>–1</a:t>
            </a:r>
          </a:p>
          <a:p>
            <a:pPr marL="457200" lvl="1" indent="0">
              <a:buNone/>
            </a:pPr>
            <a:r>
              <a:rPr lang="en-GB" dirty="0" smtClean="0"/>
              <a:t>		</a:t>
            </a:r>
            <a:endParaRPr lang="en-GB" sz="2000" dirty="0"/>
          </a:p>
          <a:p>
            <a:pPr marL="0" indent="0">
              <a:buNone/>
            </a:pPr>
            <a:r>
              <a:rPr lang="en-GB" dirty="0" smtClean="0"/>
              <a:t>However, </a:t>
            </a:r>
            <a:r>
              <a:rPr lang="en-GB" i="1" dirty="0"/>
              <a:t>μ</a:t>
            </a:r>
            <a:r>
              <a:rPr lang="en-GB" baseline="-25000" dirty="0"/>
              <a:t>0</a:t>
            </a:r>
            <a:r>
              <a:rPr lang="en-GB" dirty="0"/>
              <a:t> no longer has the exact value </a:t>
            </a:r>
            <a:r>
              <a:rPr lang="en-GB" dirty="0" smtClean="0"/>
              <a:t>4π</a:t>
            </a:r>
            <a:r>
              <a:rPr lang="en-GB" dirty="0" smtClean="0">
                <a:sym typeface="Symbol" panose="05050102010706020507" pitchFamily="18" charset="2"/>
              </a:rPr>
              <a:t></a:t>
            </a:r>
            <a:r>
              <a:rPr lang="en-GB" dirty="0" smtClean="0"/>
              <a:t>10</a:t>
            </a:r>
            <a:r>
              <a:rPr lang="en-GB" baseline="30000" dirty="0" smtClean="0"/>
              <a:t>–7</a:t>
            </a:r>
            <a:r>
              <a:rPr lang="en-GB" dirty="0" smtClean="0"/>
              <a:t> </a:t>
            </a:r>
            <a:r>
              <a:rPr lang="en-GB" dirty="0"/>
              <a:t>N A</a:t>
            </a:r>
            <a:r>
              <a:rPr lang="en-GB" baseline="30000" dirty="0"/>
              <a:t>–2</a:t>
            </a:r>
            <a:r>
              <a:rPr lang="en-GB" dirty="0"/>
              <a:t> and must be </a:t>
            </a:r>
            <a:r>
              <a:rPr lang="en-GB" dirty="0" smtClean="0"/>
              <a:t>determined experimentally via</a:t>
            </a:r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/>
              <a:t>c</a:t>
            </a:r>
            <a:r>
              <a:rPr lang="en-GB" dirty="0" smtClean="0"/>
              <a:t>, </a:t>
            </a:r>
            <a:r>
              <a:rPr lang="en-GB" i="1" dirty="0" smtClean="0"/>
              <a:t>h</a:t>
            </a:r>
            <a:r>
              <a:rPr lang="en-GB" dirty="0" smtClean="0"/>
              <a:t> and </a:t>
            </a:r>
            <a:r>
              <a:rPr lang="en-GB" i="1" dirty="0" smtClean="0"/>
              <a:t>e</a:t>
            </a:r>
            <a:r>
              <a:rPr lang="en-GB" dirty="0" smtClean="0"/>
              <a:t> are exact in the revised SI  </a:t>
            </a:r>
            <a:r>
              <a:rPr lang="en-GB" dirty="0" smtClean="0">
                <a:sym typeface="Symbol" panose="05050102010706020507" pitchFamily="18" charset="2"/>
              </a:rPr>
              <a:t> </a:t>
            </a:r>
            <a:r>
              <a:rPr lang="en-GB" dirty="0" smtClean="0"/>
              <a:t> </a:t>
            </a:r>
            <a:r>
              <a:rPr lang="en-GB" i="1" dirty="0" smtClean="0"/>
              <a:t>μ</a:t>
            </a:r>
            <a:r>
              <a:rPr lang="en-GB" baseline="-25000" dirty="0" smtClean="0"/>
              <a:t>0</a:t>
            </a:r>
            <a:r>
              <a:rPr lang="en-GB" i="1" dirty="0"/>
              <a:t> , </a:t>
            </a:r>
            <a:r>
              <a:rPr lang="el-GR" i="1" dirty="0"/>
              <a:t>ε</a:t>
            </a:r>
            <a:r>
              <a:rPr lang="el-GR" baseline="-25000" dirty="0"/>
              <a:t>0</a:t>
            </a:r>
            <a:r>
              <a:rPr lang="el-GR" dirty="0"/>
              <a:t> </a:t>
            </a:r>
            <a:r>
              <a:rPr lang="en-GB" dirty="0"/>
              <a:t>, </a:t>
            </a:r>
            <a:r>
              <a:rPr lang="en-GB" i="1" dirty="0"/>
              <a:t>Z</a:t>
            </a:r>
            <a:r>
              <a:rPr lang="en-GB" baseline="-25000" dirty="0"/>
              <a:t>0</a:t>
            </a:r>
            <a:r>
              <a:rPr lang="en-GB" dirty="0"/>
              <a:t> </a:t>
            </a:r>
            <a:r>
              <a:rPr lang="en-GB" dirty="0" smtClean="0"/>
              <a:t>will have the same relative uncertainty as the fine structure constant </a:t>
            </a:r>
            <a:r>
              <a:rPr lang="en-GB" dirty="0" smtClean="0">
                <a:sym typeface="Symbol" panose="05050102010706020507" pitchFamily="18" charset="2"/>
              </a:rPr>
              <a:t>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Magnetic constant </a:t>
            </a:r>
            <a:r>
              <a:rPr lang="nl-NL" i="1" dirty="0" smtClean="0">
                <a:sym typeface="Symbol" panose="05050102010706020507" pitchFamily="18" charset="2"/>
              </a:rPr>
              <a:t></a:t>
            </a:r>
            <a:r>
              <a:rPr lang="nl-NL" baseline="-25000" dirty="0" smtClean="0"/>
              <a:t>o</a:t>
            </a:r>
            <a:r>
              <a:rPr lang="nl-NL" dirty="0" smtClean="0"/>
              <a:t> and related quantities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923" t="57425" r="20656" b="9165"/>
          <a:stretch/>
        </p:blipFill>
        <p:spPr>
          <a:xfrm>
            <a:off x="4876800" y="3962400"/>
            <a:ext cx="149013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4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64648"/>
            <a:ext cx="8229600" cy="47313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smtClean="0"/>
              <a:t>The revised SI has a major impact on electrical units:</a:t>
            </a:r>
          </a:p>
          <a:p>
            <a:pPr marL="444500" indent="0">
              <a:buNone/>
            </a:pPr>
            <a:r>
              <a:rPr lang="en-GB" i="1" dirty="0">
                <a:sym typeface="Symbol" panose="05050102010706020507" pitchFamily="18" charset="2"/>
              </a:rPr>
              <a:t>Present electrical quantum standards become </a:t>
            </a:r>
            <a:r>
              <a:rPr lang="en-GB" i="1" dirty="0" smtClean="0">
                <a:sym typeface="Symbol" panose="05050102010706020507" pitchFamily="18" charset="2"/>
              </a:rPr>
              <a:t/>
            </a:r>
            <a:br>
              <a:rPr lang="en-GB" i="1" dirty="0" smtClean="0">
                <a:sym typeface="Symbol" panose="05050102010706020507" pitchFamily="18" charset="2"/>
              </a:rPr>
            </a:br>
            <a:r>
              <a:rPr lang="en-GB" i="1" dirty="0" smtClean="0">
                <a:sym typeface="Symbol" panose="05050102010706020507" pitchFamily="18" charset="2"/>
              </a:rPr>
              <a:t>direct </a:t>
            </a:r>
            <a:r>
              <a:rPr lang="en-GB" i="1" dirty="0">
                <a:sym typeface="Symbol" panose="05050102010706020507" pitchFamily="18" charset="2"/>
              </a:rPr>
              <a:t>realisations of the SI units of V</a:t>
            </a:r>
            <a:r>
              <a:rPr lang="en-GB" dirty="0">
                <a:sym typeface="Symbol" panose="05050102010706020507" pitchFamily="18" charset="2"/>
              </a:rPr>
              <a:t>, </a:t>
            </a:r>
            <a:r>
              <a:rPr lang="en-GB" i="1" dirty="0">
                <a:sym typeface="Symbol" panose="05050102010706020507" pitchFamily="18" charset="2"/>
              </a:rPr>
              <a:t>R</a:t>
            </a:r>
            <a:r>
              <a:rPr lang="en-GB" dirty="0">
                <a:sym typeface="Symbol" panose="05050102010706020507" pitchFamily="18" charset="2"/>
              </a:rPr>
              <a:t>, </a:t>
            </a:r>
            <a:r>
              <a:rPr lang="en-GB" i="1" dirty="0" smtClean="0">
                <a:sym typeface="Symbol" panose="05050102010706020507" pitchFamily="18" charset="2"/>
              </a:rPr>
              <a:t>I</a:t>
            </a:r>
          </a:p>
          <a:p>
            <a:pPr marL="444500" indent="-444500">
              <a:spcAft>
                <a:spcPts val="1800"/>
              </a:spcAft>
              <a:buNone/>
              <a:tabLst>
                <a:tab pos="444500" algn="l"/>
              </a:tabLst>
            </a:pPr>
            <a:r>
              <a:rPr lang="en-GB" sz="2200" dirty="0" smtClean="0">
                <a:sym typeface="Symbol" panose="05050102010706020507" pitchFamily="18" charset="2"/>
              </a:rPr>
              <a:t> 	Advances in these quantum standards lead to </a:t>
            </a:r>
            <a:br>
              <a:rPr lang="en-GB" sz="2200" dirty="0" smtClean="0">
                <a:sym typeface="Symbol" panose="05050102010706020507" pitchFamily="18" charset="2"/>
              </a:rPr>
            </a:br>
            <a:r>
              <a:rPr lang="en-GB" sz="2200" dirty="0" smtClean="0">
                <a:sym typeface="Symbol" panose="05050102010706020507" pitchFamily="18" charset="2"/>
              </a:rPr>
              <a:t>direct improvement of realisation of the units</a:t>
            </a:r>
            <a:endParaRPr lang="en-GB" sz="2200" dirty="0"/>
          </a:p>
          <a:p>
            <a:pPr>
              <a:buNone/>
            </a:pPr>
            <a:r>
              <a:rPr lang="nl-NL" dirty="0" smtClean="0"/>
              <a:t>Other practical consequences: </a:t>
            </a:r>
            <a:r>
              <a:rPr lang="nl-NL" dirty="0" smtClean="0">
                <a:sym typeface="Symbol"/>
              </a:rPr>
              <a:t> </a:t>
            </a:r>
          </a:p>
          <a:p>
            <a:r>
              <a:rPr lang="en-GB" sz="2200" dirty="0" smtClean="0"/>
              <a:t>Small step change in V only just visible at industry level </a:t>
            </a:r>
            <a:br>
              <a:rPr lang="en-GB" sz="2200" dirty="0" smtClean="0"/>
            </a:br>
            <a:r>
              <a:rPr lang="en-GB" sz="2200" dirty="0" smtClean="0"/>
              <a:t>(but &gt; 100 larger than realisation using Josephson standard)</a:t>
            </a:r>
          </a:p>
          <a:p>
            <a:r>
              <a:rPr lang="nl-NL" sz="2200" i="1" dirty="0" smtClean="0"/>
              <a:t>R</a:t>
            </a:r>
            <a:r>
              <a:rPr lang="nl-NL" sz="2200" baseline="-25000" dirty="0" smtClean="0"/>
              <a:t>K</a:t>
            </a:r>
            <a:r>
              <a:rPr lang="nl-NL" sz="2200" i="1" dirty="0" smtClean="0"/>
              <a:t> </a:t>
            </a:r>
            <a:r>
              <a:rPr lang="nl-NL" sz="2200" dirty="0"/>
              <a:t>and </a:t>
            </a:r>
            <a:r>
              <a:rPr lang="nl-NL" sz="2200" i="1" dirty="0"/>
              <a:t>K</a:t>
            </a:r>
            <a:r>
              <a:rPr lang="nl-NL" sz="2200" baseline="-25000" dirty="0"/>
              <a:t>J</a:t>
            </a:r>
            <a:r>
              <a:rPr lang="nl-NL" sz="2200" i="1" dirty="0"/>
              <a:t> </a:t>
            </a:r>
            <a:r>
              <a:rPr lang="nl-NL" sz="2200" dirty="0">
                <a:sym typeface="Symbol"/>
              </a:rPr>
              <a:t>values need to be updated, per a certain fixed date, in all software of NMIs and </a:t>
            </a:r>
            <a:r>
              <a:rPr lang="nl-NL" sz="2200" dirty="0" smtClean="0">
                <a:sym typeface="Symbol"/>
              </a:rPr>
              <a:t>industry</a:t>
            </a:r>
          </a:p>
          <a:p>
            <a:r>
              <a:rPr lang="en-GB" sz="2200" i="1" dirty="0"/>
              <a:t>μ</a:t>
            </a:r>
            <a:r>
              <a:rPr lang="en-GB" sz="2200" baseline="-25000" dirty="0"/>
              <a:t>0</a:t>
            </a:r>
            <a:r>
              <a:rPr lang="en-GB" sz="2200" dirty="0"/>
              <a:t> no longer </a:t>
            </a:r>
            <a:r>
              <a:rPr lang="en-GB" sz="2200" dirty="0" smtClean="0"/>
              <a:t>exact, must </a:t>
            </a:r>
            <a:r>
              <a:rPr lang="en-GB" sz="2200" dirty="0"/>
              <a:t>be determined </a:t>
            </a:r>
            <a:r>
              <a:rPr lang="en-GB" sz="2200" dirty="0" smtClean="0"/>
              <a:t>experimentally</a:t>
            </a:r>
          </a:p>
          <a:p>
            <a:r>
              <a:rPr lang="en-GB" sz="2200" dirty="0" smtClean="0">
                <a:sym typeface="Symbol"/>
              </a:rPr>
              <a:t>Impact step changes on other quantities practically negligible</a:t>
            </a:r>
            <a:endParaRPr lang="nl-NL" sz="2200" dirty="0" smtClean="0">
              <a:sym typeface="Symbol"/>
            </a:endParaRPr>
          </a:p>
          <a:p>
            <a:endParaRPr lang="en-GB" dirty="0"/>
          </a:p>
          <a:p>
            <a:pPr>
              <a:buNone/>
            </a:pPr>
            <a:endParaRPr lang="en-GB" dirty="0" smtClean="0">
              <a:sym typeface="Symbol" panose="05050102010706020507" pitchFamily="18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Summary</a:t>
            </a:r>
            <a:endParaRPr lang="nl-NL" dirty="0"/>
          </a:p>
        </p:txBody>
      </p:sp>
      <p:pic>
        <p:nvPicPr>
          <p:cNvPr id="5" name="Grafik 25" descr="SI_Ani_02_51.jpg"/>
          <p:cNvPicPr>
            <a:picLocks noChangeAspect="1"/>
          </p:cNvPicPr>
          <p:nvPr/>
        </p:nvPicPr>
        <p:blipFill rotWithShape="1">
          <a:blip r:embed="rId3" cstate="print"/>
          <a:srcRect l="24128" t="18206" r="24868" b="15587"/>
          <a:stretch/>
        </p:blipFill>
        <p:spPr>
          <a:xfrm>
            <a:off x="6934200" y="1513773"/>
            <a:ext cx="2027444" cy="1979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233" y="5976106"/>
            <a:ext cx="1294279" cy="800100"/>
          </a:xfrm>
          <a:prstGeom prst="rect">
            <a:avLst/>
          </a:prstGeom>
        </p:spPr>
      </p:pic>
      <p:pic>
        <p:nvPicPr>
          <p:cNvPr id="7" name="Picture 2" descr="http://www.npl.co.uk/upload/img/nanodevic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95" y="5976107"/>
            <a:ext cx="137330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7" t="8088" r="9368" b="38061"/>
          <a:stretch/>
        </p:blipFill>
        <p:spPr>
          <a:xfrm>
            <a:off x="7885352" y="5831209"/>
            <a:ext cx="773648" cy="787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3885" t="31022" r="35965" b="6204"/>
          <a:stretch/>
        </p:blipFill>
        <p:spPr>
          <a:xfrm>
            <a:off x="8077200" y="4949044"/>
            <a:ext cx="997552" cy="71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24600" y="5717095"/>
            <a:ext cx="2599765" cy="75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i="1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In the SI!</a:t>
            </a:r>
            <a:endParaRPr lang="en-GB" sz="4000" i="1" dirty="0"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Executive summary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99531" y="1285394"/>
            <a:ext cx="5597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i="1" dirty="0" smtClean="0">
                <a:solidFill>
                  <a:srgbClr val="193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GB" sz="6600" i="1" dirty="0">
              <a:solidFill>
                <a:srgbClr val="193B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300" y="1324666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i="1" dirty="0" smtClean="0">
                <a:solidFill>
                  <a:srgbClr val="193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sz="6600" i="1" dirty="0">
              <a:solidFill>
                <a:srgbClr val="193B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3962400" cy="2081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800600"/>
            <a:ext cx="2590800" cy="1832991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5615650" y="3510183"/>
            <a:ext cx="2895600" cy="75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4"/>
              </a:buBlip>
              <a:defRPr sz="24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Tx/>
              <a:buBlip>
                <a:blip r:embed="rId4"/>
              </a:buBlip>
              <a:defRPr sz="20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000" b="0" dirty="0" smtClean="0"/>
              <a:t>(no worry – we handled this already back in 1990)</a:t>
            </a:r>
            <a:endParaRPr lang="en-GB" sz="2000" b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b="16522"/>
          <a:stretch/>
        </p:blipFill>
        <p:spPr>
          <a:xfrm>
            <a:off x="5867400" y="1905000"/>
            <a:ext cx="21907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4" grpId="0"/>
      <p:bldP spid="8" grpId="0"/>
    </p:bldLst>
  </p:timing>
</p:sld>
</file>

<file path=ppt/theme/theme1.xml><?xml version="1.0" encoding="utf-8"?>
<a:theme xmlns:a="http://schemas.openxmlformats.org/drawingml/2006/main" name="BIPM_ppt_2014_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43129</TotalTime>
  <Words>369</Words>
  <Application>Microsoft Office PowerPoint</Application>
  <PresentationFormat>On-screen Show (4:3)</PresentationFormat>
  <Paragraphs>65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Algerian</vt:lpstr>
      <vt:lpstr>Arial</vt:lpstr>
      <vt:lpstr>Calibri</vt:lpstr>
      <vt:lpstr>Monotype Sorts</vt:lpstr>
      <vt:lpstr>Symbol</vt:lpstr>
      <vt:lpstr>Times</vt:lpstr>
      <vt:lpstr>Times New Roman</vt:lpstr>
      <vt:lpstr>ヒラギノ角ゴ Pro W3</vt:lpstr>
      <vt:lpstr>BIPM_ppt_2014_v1</vt:lpstr>
      <vt:lpstr>Mise en pratique for the ampere and other electrical units in the revised SI          CCU, 22nd meeting, June 2016 </vt:lpstr>
      <vt:lpstr>Revised SI and electrical units</vt:lpstr>
      <vt:lpstr>Definition of the ampere</vt:lpstr>
      <vt:lpstr>Practical realisations of the ampere</vt:lpstr>
      <vt:lpstr>Practical realisation of the volt</vt:lpstr>
      <vt:lpstr>Practical realisations of the ohm</vt:lpstr>
      <vt:lpstr>Magnetic constant o and related quantities</vt:lpstr>
      <vt:lpstr>Summary</vt:lpstr>
      <vt:lpstr>Executive summary</vt:lpstr>
    </vt:vector>
  </TitlesOfParts>
  <Company>BIPM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NCSLI 2014 New SI Elec Presentation</dc:title>
  <dc:creator>Rietveld, Gert (G.) , Mr</dc:creator>
  <cp:lastModifiedBy>Gert</cp:lastModifiedBy>
  <cp:revision>1541</cp:revision>
  <cp:lastPrinted>2015-06-11T04:56:13Z</cp:lastPrinted>
  <dcterms:created xsi:type="dcterms:W3CDTF">2002-09-16T09:35:00Z</dcterms:created>
  <dcterms:modified xsi:type="dcterms:W3CDTF">2016-06-16T07:26:14Z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