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72" r:id="rId3"/>
  </p:sldMasterIdLst>
  <p:notesMasterIdLst>
    <p:notesMasterId r:id="rId45"/>
  </p:notesMasterIdLst>
  <p:sldIdLst>
    <p:sldId id="256" r:id="rId4"/>
    <p:sldId id="298" r:id="rId5"/>
    <p:sldId id="301" r:id="rId6"/>
    <p:sldId id="300" r:id="rId7"/>
    <p:sldId id="306" r:id="rId8"/>
    <p:sldId id="261" r:id="rId9"/>
    <p:sldId id="262" r:id="rId10"/>
    <p:sldId id="307" r:id="rId11"/>
    <p:sldId id="265" r:id="rId12"/>
    <p:sldId id="266" r:id="rId13"/>
    <p:sldId id="269" r:id="rId14"/>
    <p:sldId id="270" r:id="rId15"/>
    <p:sldId id="271" r:id="rId16"/>
    <p:sldId id="308" r:id="rId17"/>
    <p:sldId id="272" r:id="rId18"/>
    <p:sldId id="273" r:id="rId19"/>
    <p:sldId id="274" r:id="rId20"/>
    <p:sldId id="275" r:id="rId21"/>
    <p:sldId id="276" r:id="rId22"/>
    <p:sldId id="277" r:id="rId23"/>
    <p:sldId id="286" r:id="rId24"/>
    <p:sldId id="290" r:id="rId25"/>
    <p:sldId id="296" r:id="rId26"/>
    <p:sldId id="309" r:id="rId27"/>
    <p:sldId id="279" r:id="rId28"/>
    <p:sldId id="292" r:id="rId29"/>
    <p:sldId id="280" r:id="rId30"/>
    <p:sldId id="281" r:id="rId31"/>
    <p:sldId id="282" r:id="rId32"/>
    <p:sldId id="283" r:id="rId33"/>
    <p:sldId id="288" r:id="rId34"/>
    <p:sldId id="287" r:id="rId35"/>
    <p:sldId id="291" r:id="rId36"/>
    <p:sldId id="310" r:id="rId37"/>
    <p:sldId id="311" r:id="rId38"/>
    <p:sldId id="312" r:id="rId39"/>
    <p:sldId id="294" r:id="rId40"/>
    <p:sldId id="293" r:id="rId41"/>
    <p:sldId id="302" r:id="rId42"/>
    <p:sldId id="303" r:id="rId43"/>
    <p:sldId id="305"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143EFF6B-2318-4D5C-ADDE-52047AC1CA54}">
          <p14:sldIdLst/>
        </p14:section>
        <p14:section name="Sekcja bez tytułu" id="{C241E265-822C-404D-AF22-BC8B78B63CC8}">
          <p14:sldIdLst>
            <p14:sldId id="256"/>
            <p14:sldId id="298"/>
            <p14:sldId id="301"/>
            <p14:sldId id="300"/>
            <p14:sldId id="306"/>
            <p14:sldId id="261"/>
            <p14:sldId id="262"/>
            <p14:sldId id="307"/>
            <p14:sldId id="265"/>
            <p14:sldId id="266"/>
            <p14:sldId id="269"/>
            <p14:sldId id="270"/>
            <p14:sldId id="271"/>
            <p14:sldId id="308"/>
            <p14:sldId id="272"/>
            <p14:sldId id="273"/>
            <p14:sldId id="274"/>
            <p14:sldId id="275"/>
            <p14:sldId id="276"/>
            <p14:sldId id="277"/>
            <p14:sldId id="286"/>
            <p14:sldId id="290"/>
            <p14:sldId id="296"/>
            <p14:sldId id="309"/>
            <p14:sldId id="279"/>
            <p14:sldId id="292"/>
            <p14:sldId id="280"/>
            <p14:sldId id="281"/>
            <p14:sldId id="282"/>
            <p14:sldId id="283"/>
            <p14:sldId id="288"/>
            <p14:sldId id="287"/>
            <p14:sldId id="291"/>
            <p14:sldId id="310"/>
            <p14:sldId id="311"/>
            <p14:sldId id="312"/>
            <p14:sldId id="294"/>
            <p14:sldId id="293"/>
            <p14:sldId id="302"/>
            <p14:sldId id="303"/>
            <p14:sldId id="30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6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23" autoAdjust="0"/>
    <p:restoredTop sz="96370" autoAdjust="0"/>
  </p:normalViewPr>
  <p:slideViewPr>
    <p:cSldViewPr snapToGrid="0">
      <p:cViewPr varScale="1">
        <p:scale>
          <a:sx n="110" d="100"/>
          <a:sy n="110" d="100"/>
        </p:scale>
        <p:origin x="1578" y="1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82381E-1150-4645-BCE6-7C2F55D4784A}" type="doc">
      <dgm:prSet loTypeId="urn:microsoft.com/office/officeart/2005/8/layout/hList6" loCatId="list" qsTypeId="urn:microsoft.com/office/officeart/2005/8/quickstyle/simple1#2" qsCatId="simple" csTypeId="urn:microsoft.com/office/officeart/2005/8/colors/colorful4" csCatId="colorful" phldr="1"/>
      <dgm:spPr/>
      <dgm:t>
        <a:bodyPr/>
        <a:lstStyle/>
        <a:p>
          <a:endParaRPr lang="pl-PL"/>
        </a:p>
      </dgm:t>
    </dgm:pt>
    <dgm:pt modelId="{FF212033-2CA3-488D-8667-640BA5D2E8E0}" type="pres">
      <dgm:prSet presAssocID="{1282381E-1150-4645-BCE6-7C2F55D4784A}" presName="Name0" presStyleCnt="0">
        <dgm:presLayoutVars>
          <dgm:dir/>
          <dgm:resizeHandles val="exact"/>
        </dgm:presLayoutVars>
      </dgm:prSet>
      <dgm:spPr/>
    </dgm:pt>
  </dgm:ptLst>
  <dgm:cxnLst>
    <dgm:cxn modelId="{3A5DD5C4-1715-4EC6-BF40-C7DE16D692B0}" type="presOf" srcId="{1282381E-1150-4645-BCE6-7C2F55D4784A}" destId="{FF212033-2CA3-488D-8667-640BA5D2E8E0}" srcOrd="0"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07AD50-9887-4C25-8386-8E35C0FB73AE}" type="datetimeFigureOut">
              <a:rPr lang="pl-PL" smtClean="0"/>
              <a:t>15.06.2018</a:t>
            </a:fld>
            <a:endParaRPr lang="pl-PL"/>
          </a:p>
        </p:txBody>
      </p:sp>
      <p:sp>
        <p:nvSpPr>
          <p:cNvPr id="4" name="Symbol zastępczy obrazu slajd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00095B-7E5D-49EA-9A8F-79961A98F259}" type="slidenum">
              <a:rPr lang="pl-PL" smtClean="0"/>
              <a:t>‹#›</a:t>
            </a:fld>
            <a:endParaRPr lang="pl-PL"/>
          </a:p>
        </p:txBody>
      </p:sp>
    </p:spTree>
    <p:extLst>
      <p:ext uri="{BB962C8B-B14F-4D97-AF65-F5344CB8AC3E}">
        <p14:creationId xmlns:p14="http://schemas.microsoft.com/office/powerpoint/2010/main" val="1579641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pl-PL"/>
              <a:t>Kliknij, aby edytować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7299A543-0308-4781-BC8A-60C5FCCB2E02}" type="datetimeFigureOut">
              <a:rPr lang="pl-PL" smtClean="0"/>
              <a:t>15.06.2018</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AD412F16-6284-4E6F-9C61-D5287E9EDD66}" type="slidenum">
              <a:rPr lang="pl-PL" smtClean="0"/>
              <a:t>‹#›</a:t>
            </a:fld>
            <a:endParaRPr lang="pl-PL"/>
          </a:p>
        </p:txBody>
      </p:sp>
    </p:spTree>
    <p:extLst>
      <p:ext uri="{BB962C8B-B14F-4D97-AF65-F5344CB8AC3E}">
        <p14:creationId xmlns:p14="http://schemas.microsoft.com/office/powerpoint/2010/main" val="1497275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7299A543-0308-4781-BC8A-60C5FCCB2E02}" type="datetimeFigureOut">
              <a:rPr lang="pl-PL" smtClean="0"/>
              <a:t>15.06.2018</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AD412F16-6284-4E6F-9C61-D5287E9EDD66}" type="slidenum">
              <a:rPr lang="pl-PL" smtClean="0"/>
              <a:t>‹#›</a:t>
            </a:fld>
            <a:endParaRPr lang="pl-PL"/>
          </a:p>
        </p:txBody>
      </p:sp>
    </p:spTree>
    <p:extLst>
      <p:ext uri="{BB962C8B-B14F-4D97-AF65-F5344CB8AC3E}">
        <p14:creationId xmlns:p14="http://schemas.microsoft.com/office/powerpoint/2010/main" val="1475446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7299A543-0308-4781-BC8A-60C5FCCB2E02}" type="datetimeFigureOut">
              <a:rPr lang="pl-PL" smtClean="0"/>
              <a:t>15.06.2018</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AD412F16-6284-4E6F-9C61-D5287E9EDD66}" type="slidenum">
              <a:rPr lang="pl-PL" smtClean="0"/>
              <a:t>‹#›</a:t>
            </a:fld>
            <a:endParaRPr lang="pl-PL"/>
          </a:p>
        </p:txBody>
      </p:sp>
    </p:spTree>
    <p:extLst>
      <p:ext uri="{BB962C8B-B14F-4D97-AF65-F5344CB8AC3E}">
        <p14:creationId xmlns:p14="http://schemas.microsoft.com/office/powerpoint/2010/main" val="4092404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9C4D6C1-87B4-4C35-BA22-8EEC54DE60FD}"/>
              </a:ext>
            </a:extLst>
          </p:cNvPr>
          <p:cNvSpPr>
            <a:spLocks noGrp="1"/>
          </p:cNvSpPr>
          <p:nvPr>
            <p:ph type="ctrTitle"/>
          </p:nvPr>
        </p:nvSpPr>
        <p:spPr>
          <a:xfrm>
            <a:off x="1143000" y="1122363"/>
            <a:ext cx="6858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C89367C6-34A0-47A4-9827-E3AB23E09C4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CD8643A7-B9A3-471A-82AB-6863071BF45F}"/>
              </a:ext>
            </a:extLst>
          </p:cNvPr>
          <p:cNvSpPr>
            <a:spLocks noGrp="1"/>
          </p:cNvSpPr>
          <p:nvPr>
            <p:ph type="dt" sz="half" idx="10"/>
          </p:nvPr>
        </p:nvSpPr>
        <p:spPr/>
        <p:txBody>
          <a:bodyPr/>
          <a:lstStyle/>
          <a:p>
            <a:fld id="{0A233336-6062-4B80-B6BE-2CE697D05ACD}" type="datetimeFigureOut">
              <a:rPr lang="pl-PL" smtClean="0"/>
              <a:t>15.06.2018</a:t>
            </a:fld>
            <a:endParaRPr lang="pl-PL"/>
          </a:p>
        </p:txBody>
      </p:sp>
      <p:sp>
        <p:nvSpPr>
          <p:cNvPr id="5" name="Symbol zastępczy stopki 4">
            <a:extLst>
              <a:ext uri="{FF2B5EF4-FFF2-40B4-BE49-F238E27FC236}">
                <a16:creationId xmlns:a16="http://schemas.microsoft.com/office/drawing/2014/main" id="{6DF3A94B-E0AF-4C1D-AA90-2BF75F5EFA8E}"/>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C24B51C1-06BF-4CC1-AB98-71AEDA83FCF3}"/>
              </a:ext>
            </a:extLst>
          </p:cNvPr>
          <p:cNvSpPr>
            <a:spLocks noGrp="1"/>
          </p:cNvSpPr>
          <p:nvPr>
            <p:ph type="sldNum" sz="quarter" idx="12"/>
          </p:nvPr>
        </p:nvSpPr>
        <p:spPr/>
        <p:txBody>
          <a:bodyPr/>
          <a:lstStyle/>
          <a:p>
            <a:fld id="{05721E97-3FC9-4410-97B7-A6B42C0048AF}" type="slidenum">
              <a:rPr lang="pl-PL" smtClean="0"/>
              <a:t>‹#›</a:t>
            </a:fld>
            <a:endParaRPr lang="pl-PL"/>
          </a:p>
        </p:txBody>
      </p:sp>
    </p:spTree>
    <p:extLst>
      <p:ext uri="{BB962C8B-B14F-4D97-AF65-F5344CB8AC3E}">
        <p14:creationId xmlns:p14="http://schemas.microsoft.com/office/powerpoint/2010/main" val="810116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B358325-E85B-4B5F-9DF9-F41611539123}"/>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7A6FE2A4-8F51-403A-9C94-238564FF60D2}"/>
              </a:ext>
            </a:extLst>
          </p:cNvPr>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C4A18F7F-CE92-4390-863F-35D10839C2EF}"/>
              </a:ext>
            </a:extLst>
          </p:cNvPr>
          <p:cNvSpPr>
            <a:spLocks noGrp="1"/>
          </p:cNvSpPr>
          <p:nvPr>
            <p:ph type="dt" sz="half" idx="10"/>
          </p:nvPr>
        </p:nvSpPr>
        <p:spPr/>
        <p:txBody>
          <a:bodyPr/>
          <a:lstStyle/>
          <a:p>
            <a:fld id="{0A233336-6062-4B80-B6BE-2CE697D05ACD}" type="datetimeFigureOut">
              <a:rPr lang="pl-PL" smtClean="0"/>
              <a:t>15.06.2018</a:t>
            </a:fld>
            <a:endParaRPr lang="pl-PL"/>
          </a:p>
        </p:txBody>
      </p:sp>
      <p:sp>
        <p:nvSpPr>
          <p:cNvPr id="5" name="Symbol zastępczy stopki 4">
            <a:extLst>
              <a:ext uri="{FF2B5EF4-FFF2-40B4-BE49-F238E27FC236}">
                <a16:creationId xmlns:a16="http://schemas.microsoft.com/office/drawing/2014/main" id="{56B554BD-F0D8-4498-85FB-28190AB1E133}"/>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88CC53A3-144B-4DCA-9F16-455DEB42D84D}"/>
              </a:ext>
            </a:extLst>
          </p:cNvPr>
          <p:cNvSpPr>
            <a:spLocks noGrp="1"/>
          </p:cNvSpPr>
          <p:nvPr>
            <p:ph type="sldNum" sz="quarter" idx="12"/>
          </p:nvPr>
        </p:nvSpPr>
        <p:spPr/>
        <p:txBody>
          <a:bodyPr/>
          <a:lstStyle/>
          <a:p>
            <a:fld id="{05721E97-3FC9-4410-97B7-A6B42C0048AF}" type="slidenum">
              <a:rPr lang="pl-PL" smtClean="0"/>
              <a:t>‹#›</a:t>
            </a:fld>
            <a:endParaRPr lang="pl-PL"/>
          </a:p>
        </p:txBody>
      </p:sp>
    </p:spTree>
    <p:extLst>
      <p:ext uri="{BB962C8B-B14F-4D97-AF65-F5344CB8AC3E}">
        <p14:creationId xmlns:p14="http://schemas.microsoft.com/office/powerpoint/2010/main" val="7447649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0D139FC-BAAA-4070-8537-B771A31BD63E}"/>
              </a:ext>
            </a:extLst>
          </p:cNvPr>
          <p:cNvSpPr>
            <a:spLocks noGrp="1"/>
          </p:cNvSpPr>
          <p:nvPr>
            <p:ph type="title"/>
          </p:nvPr>
        </p:nvSpPr>
        <p:spPr>
          <a:xfrm>
            <a:off x="623888" y="1709738"/>
            <a:ext cx="78867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CDB6AA0E-1B2E-4423-BAE8-8AD4F6AA72C2}"/>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Edytuj style wzorca tekstu</a:t>
            </a:r>
          </a:p>
        </p:txBody>
      </p:sp>
      <p:sp>
        <p:nvSpPr>
          <p:cNvPr id="4" name="Symbol zastępczy daty 3">
            <a:extLst>
              <a:ext uri="{FF2B5EF4-FFF2-40B4-BE49-F238E27FC236}">
                <a16:creationId xmlns:a16="http://schemas.microsoft.com/office/drawing/2014/main" id="{16C83DE0-7E6C-4EDA-A86F-19B9B2DFC817}"/>
              </a:ext>
            </a:extLst>
          </p:cNvPr>
          <p:cNvSpPr>
            <a:spLocks noGrp="1"/>
          </p:cNvSpPr>
          <p:nvPr>
            <p:ph type="dt" sz="half" idx="10"/>
          </p:nvPr>
        </p:nvSpPr>
        <p:spPr/>
        <p:txBody>
          <a:bodyPr/>
          <a:lstStyle/>
          <a:p>
            <a:fld id="{0A233336-6062-4B80-B6BE-2CE697D05ACD}" type="datetimeFigureOut">
              <a:rPr lang="pl-PL" smtClean="0"/>
              <a:t>15.06.2018</a:t>
            </a:fld>
            <a:endParaRPr lang="pl-PL"/>
          </a:p>
        </p:txBody>
      </p:sp>
      <p:sp>
        <p:nvSpPr>
          <p:cNvPr id="5" name="Symbol zastępczy stopki 4">
            <a:extLst>
              <a:ext uri="{FF2B5EF4-FFF2-40B4-BE49-F238E27FC236}">
                <a16:creationId xmlns:a16="http://schemas.microsoft.com/office/drawing/2014/main" id="{88EE30DD-4F07-45BF-A1BE-E1611969358D}"/>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9511AA49-CF74-4678-BC71-7959F7A566AE}"/>
              </a:ext>
            </a:extLst>
          </p:cNvPr>
          <p:cNvSpPr>
            <a:spLocks noGrp="1"/>
          </p:cNvSpPr>
          <p:nvPr>
            <p:ph type="sldNum" sz="quarter" idx="12"/>
          </p:nvPr>
        </p:nvSpPr>
        <p:spPr/>
        <p:txBody>
          <a:bodyPr/>
          <a:lstStyle/>
          <a:p>
            <a:fld id="{05721E97-3FC9-4410-97B7-A6B42C0048AF}" type="slidenum">
              <a:rPr lang="pl-PL" smtClean="0"/>
              <a:t>‹#›</a:t>
            </a:fld>
            <a:endParaRPr lang="pl-PL"/>
          </a:p>
        </p:txBody>
      </p:sp>
    </p:spTree>
    <p:extLst>
      <p:ext uri="{BB962C8B-B14F-4D97-AF65-F5344CB8AC3E}">
        <p14:creationId xmlns:p14="http://schemas.microsoft.com/office/powerpoint/2010/main" val="1977294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47D12AC-2B1C-4452-A4F7-D0084138CB0D}"/>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0CAE0733-9231-48FA-B90D-26A65C803894}"/>
              </a:ext>
            </a:extLst>
          </p:cNvPr>
          <p:cNvSpPr>
            <a:spLocks noGrp="1"/>
          </p:cNvSpPr>
          <p:nvPr>
            <p:ph sz="half" idx="1"/>
          </p:nvPr>
        </p:nvSpPr>
        <p:spPr>
          <a:xfrm>
            <a:off x="628650" y="1825625"/>
            <a:ext cx="386715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2C08996E-F7F3-49E5-9E66-7BDBAB6BC45F}"/>
              </a:ext>
            </a:extLst>
          </p:cNvPr>
          <p:cNvSpPr>
            <a:spLocks noGrp="1"/>
          </p:cNvSpPr>
          <p:nvPr>
            <p:ph sz="half" idx="2"/>
          </p:nvPr>
        </p:nvSpPr>
        <p:spPr>
          <a:xfrm>
            <a:off x="4648200" y="1825625"/>
            <a:ext cx="386715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81CFD707-556F-482A-911B-67C421654449}"/>
              </a:ext>
            </a:extLst>
          </p:cNvPr>
          <p:cNvSpPr>
            <a:spLocks noGrp="1"/>
          </p:cNvSpPr>
          <p:nvPr>
            <p:ph type="dt" sz="half" idx="10"/>
          </p:nvPr>
        </p:nvSpPr>
        <p:spPr/>
        <p:txBody>
          <a:bodyPr/>
          <a:lstStyle/>
          <a:p>
            <a:fld id="{0A233336-6062-4B80-B6BE-2CE697D05ACD}" type="datetimeFigureOut">
              <a:rPr lang="pl-PL" smtClean="0"/>
              <a:t>15.06.2018</a:t>
            </a:fld>
            <a:endParaRPr lang="pl-PL"/>
          </a:p>
        </p:txBody>
      </p:sp>
      <p:sp>
        <p:nvSpPr>
          <p:cNvPr id="6" name="Symbol zastępczy stopki 5">
            <a:extLst>
              <a:ext uri="{FF2B5EF4-FFF2-40B4-BE49-F238E27FC236}">
                <a16:creationId xmlns:a16="http://schemas.microsoft.com/office/drawing/2014/main" id="{7E80B2B1-335A-4F6C-8BF1-E8FC890036D6}"/>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048E70E2-7CBF-4FFD-9BE5-7DDA13C15417}"/>
              </a:ext>
            </a:extLst>
          </p:cNvPr>
          <p:cNvSpPr>
            <a:spLocks noGrp="1"/>
          </p:cNvSpPr>
          <p:nvPr>
            <p:ph type="sldNum" sz="quarter" idx="12"/>
          </p:nvPr>
        </p:nvSpPr>
        <p:spPr/>
        <p:txBody>
          <a:bodyPr/>
          <a:lstStyle/>
          <a:p>
            <a:fld id="{05721E97-3FC9-4410-97B7-A6B42C0048AF}" type="slidenum">
              <a:rPr lang="pl-PL" smtClean="0"/>
              <a:t>‹#›</a:t>
            </a:fld>
            <a:endParaRPr lang="pl-PL"/>
          </a:p>
        </p:txBody>
      </p:sp>
    </p:spTree>
    <p:extLst>
      <p:ext uri="{BB962C8B-B14F-4D97-AF65-F5344CB8AC3E}">
        <p14:creationId xmlns:p14="http://schemas.microsoft.com/office/powerpoint/2010/main" val="4029383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E0EE638-27B4-47AE-A7ED-70F66814A8B1}"/>
              </a:ext>
            </a:extLst>
          </p:cNvPr>
          <p:cNvSpPr>
            <a:spLocks noGrp="1"/>
          </p:cNvSpPr>
          <p:nvPr>
            <p:ph type="title"/>
          </p:nvPr>
        </p:nvSpPr>
        <p:spPr>
          <a:xfrm>
            <a:off x="630238" y="365125"/>
            <a:ext cx="78867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40D942E2-E914-42A5-8864-A9CF5A3A4F6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Symbol zastępczy zawartości 3">
            <a:extLst>
              <a:ext uri="{FF2B5EF4-FFF2-40B4-BE49-F238E27FC236}">
                <a16:creationId xmlns:a16="http://schemas.microsoft.com/office/drawing/2014/main" id="{7ACA3EEB-44CC-4112-A397-4350BECBA950}"/>
              </a:ext>
            </a:extLst>
          </p:cNvPr>
          <p:cNvSpPr>
            <a:spLocks noGrp="1"/>
          </p:cNvSpPr>
          <p:nvPr>
            <p:ph sz="half" idx="2"/>
          </p:nvPr>
        </p:nvSpPr>
        <p:spPr>
          <a:xfrm>
            <a:off x="630238" y="2505075"/>
            <a:ext cx="3868737"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1EB4D937-20E3-4729-8AED-8866824C9A0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Symbol zastępczy zawartości 5">
            <a:extLst>
              <a:ext uri="{FF2B5EF4-FFF2-40B4-BE49-F238E27FC236}">
                <a16:creationId xmlns:a16="http://schemas.microsoft.com/office/drawing/2014/main" id="{D613A32D-E89C-4378-9EA6-2B28B76B0544}"/>
              </a:ext>
            </a:extLst>
          </p:cNvPr>
          <p:cNvSpPr>
            <a:spLocks noGrp="1"/>
          </p:cNvSpPr>
          <p:nvPr>
            <p:ph sz="quarter" idx="4"/>
          </p:nvPr>
        </p:nvSpPr>
        <p:spPr>
          <a:xfrm>
            <a:off x="4629150" y="2505075"/>
            <a:ext cx="3887788"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C2BB1872-06FD-4F38-80E7-71622102C9AD}"/>
              </a:ext>
            </a:extLst>
          </p:cNvPr>
          <p:cNvSpPr>
            <a:spLocks noGrp="1"/>
          </p:cNvSpPr>
          <p:nvPr>
            <p:ph type="dt" sz="half" idx="10"/>
          </p:nvPr>
        </p:nvSpPr>
        <p:spPr/>
        <p:txBody>
          <a:bodyPr/>
          <a:lstStyle/>
          <a:p>
            <a:fld id="{0A233336-6062-4B80-B6BE-2CE697D05ACD}" type="datetimeFigureOut">
              <a:rPr lang="pl-PL" smtClean="0"/>
              <a:t>15.06.2018</a:t>
            </a:fld>
            <a:endParaRPr lang="pl-PL"/>
          </a:p>
        </p:txBody>
      </p:sp>
      <p:sp>
        <p:nvSpPr>
          <p:cNvPr id="8" name="Symbol zastępczy stopki 7">
            <a:extLst>
              <a:ext uri="{FF2B5EF4-FFF2-40B4-BE49-F238E27FC236}">
                <a16:creationId xmlns:a16="http://schemas.microsoft.com/office/drawing/2014/main" id="{80E6B14D-FB58-4186-A457-7319AD44C4F4}"/>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9A8EE4F3-1243-4350-926B-CFB71DFC8805}"/>
              </a:ext>
            </a:extLst>
          </p:cNvPr>
          <p:cNvSpPr>
            <a:spLocks noGrp="1"/>
          </p:cNvSpPr>
          <p:nvPr>
            <p:ph type="sldNum" sz="quarter" idx="12"/>
          </p:nvPr>
        </p:nvSpPr>
        <p:spPr/>
        <p:txBody>
          <a:bodyPr/>
          <a:lstStyle/>
          <a:p>
            <a:fld id="{05721E97-3FC9-4410-97B7-A6B42C0048AF}" type="slidenum">
              <a:rPr lang="pl-PL" smtClean="0"/>
              <a:t>‹#›</a:t>
            </a:fld>
            <a:endParaRPr lang="pl-PL"/>
          </a:p>
        </p:txBody>
      </p:sp>
    </p:spTree>
    <p:extLst>
      <p:ext uri="{BB962C8B-B14F-4D97-AF65-F5344CB8AC3E}">
        <p14:creationId xmlns:p14="http://schemas.microsoft.com/office/powerpoint/2010/main" val="31132978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07366BB-8DBC-4D97-B4A7-F6C813742188}"/>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E7B8F892-5671-47CF-BD7F-B34B8C73B3C5}"/>
              </a:ext>
            </a:extLst>
          </p:cNvPr>
          <p:cNvSpPr>
            <a:spLocks noGrp="1"/>
          </p:cNvSpPr>
          <p:nvPr>
            <p:ph type="dt" sz="half" idx="10"/>
          </p:nvPr>
        </p:nvSpPr>
        <p:spPr/>
        <p:txBody>
          <a:bodyPr/>
          <a:lstStyle/>
          <a:p>
            <a:fld id="{0A233336-6062-4B80-B6BE-2CE697D05ACD}" type="datetimeFigureOut">
              <a:rPr lang="pl-PL" smtClean="0"/>
              <a:t>15.06.2018</a:t>
            </a:fld>
            <a:endParaRPr lang="pl-PL"/>
          </a:p>
        </p:txBody>
      </p:sp>
      <p:sp>
        <p:nvSpPr>
          <p:cNvPr id="4" name="Symbol zastępczy stopki 3">
            <a:extLst>
              <a:ext uri="{FF2B5EF4-FFF2-40B4-BE49-F238E27FC236}">
                <a16:creationId xmlns:a16="http://schemas.microsoft.com/office/drawing/2014/main" id="{263D14FD-75CC-435E-9312-F02ABF1C06A3}"/>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216EA9EA-18BD-4A98-9AC0-8A62D62D9EFD}"/>
              </a:ext>
            </a:extLst>
          </p:cNvPr>
          <p:cNvSpPr>
            <a:spLocks noGrp="1"/>
          </p:cNvSpPr>
          <p:nvPr>
            <p:ph type="sldNum" sz="quarter" idx="12"/>
          </p:nvPr>
        </p:nvSpPr>
        <p:spPr/>
        <p:txBody>
          <a:bodyPr/>
          <a:lstStyle/>
          <a:p>
            <a:fld id="{05721E97-3FC9-4410-97B7-A6B42C0048AF}" type="slidenum">
              <a:rPr lang="pl-PL" smtClean="0"/>
              <a:t>‹#›</a:t>
            </a:fld>
            <a:endParaRPr lang="pl-PL"/>
          </a:p>
        </p:txBody>
      </p:sp>
    </p:spTree>
    <p:extLst>
      <p:ext uri="{BB962C8B-B14F-4D97-AF65-F5344CB8AC3E}">
        <p14:creationId xmlns:p14="http://schemas.microsoft.com/office/powerpoint/2010/main" val="485305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CD837E22-1331-4DD6-BD92-3E77EDF83844}"/>
              </a:ext>
            </a:extLst>
          </p:cNvPr>
          <p:cNvSpPr>
            <a:spLocks noGrp="1"/>
          </p:cNvSpPr>
          <p:nvPr>
            <p:ph type="dt" sz="half" idx="10"/>
          </p:nvPr>
        </p:nvSpPr>
        <p:spPr/>
        <p:txBody>
          <a:bodyPr/>
          <a:lstStyle/>
          <a:p>
            <a:fld id="{0A233336-6062-4B80-B6BE-2CE697D05ACD}" type="datetimeFigureOut">
              <a:rPr lang="pl-PL" smtClean="0"/>
              <a:t>15.06.2018</a:t>
            </a:fld>
            <a:endParaRPr lang="pl-PL"/>
          </a:p>
        </p:txBody>
      </p:sp>
      <p:sp>
        <p:nvSpPr>
          <p:cNvPr id="3" name="Symbol zastępczy stopki 2">
            <a:extLst>
              <a:ext uri="{FF2B5EF4-FFF2-40B4-BE49-F238E27FC236}">
                <a16:creationId xmlns:a16="http://schemas.microsoft.com/office/drawing/2014/main" id="{99604CFB-A3CC-4665-93E8-65D1DA8AFC2F}"/>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949B9732-1AE1-46BE-B4DF-9AB5189118BE}"/>
              </a:ext>
            </a:extLst>
          </p:cNvPr>
          <p:cNvSpPr>
            <a:spLocks noGrp="1"/>
          </p:cNvSpPr>
          <p:nvPr>
            <p:ph type="sldNum" sz="quarter" idx="12"/>
          </p:nvPr>
        </p:nvSpPr>
        <p:spPr/>
        <p:txBody>
          <a:bodyPr/>
          <a:lstStyle/>
          <a:p>
            <a:fld id="{05721E97-3FC9-4410-97B7-A6B42C0048AF}" type="slidenum">
              <a:rPr lang="pl-PL" smtClean="0"/>
              <a:t>‹#›</a:t>
            </a:fld>
            <a:endParaRPr lang="pl-PL"/>
          </a:p>
        </p:txBody>
      </p:sp>
    </p:spTree>
    <p:extLst>
      <p:ext uri="{BB962C8B-B14F-4D97-AF65-F5344CB8AC3E}">
        <p14:creationId xmlns:p14="http://schemas.microsoft.com/office/powerpoint/2010/main" val="2161258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ECEBA41-7557-4299-BDCB-85798815D366}"/>
              </a:ext>
            </a:extLst>
          </p:cNvPr>
          <p:cNvSpPr>
            <a:spLocks noGrp="1"/>
          </p:cNvSpPr>
          <p:nvPr>
            <p:ph type="title"/>
          </p:nvPr>
        </p:nvSpPr>
        <p:spPr>
          <a:xfrm>
            <a:off x="630238" y="457200"/>
            <a:ext cx="2949575"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0F40C397-55A6-4CE5-8C35-751ABC667CA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E9368A21-7156-4395-AD67-A69AE8717E1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a:extLst>
              <a:ext uri="{FF2B5EF4-FFF2-40B4-BE49-F238E27FC236}">
                <a16:creationId xmlns:a16="http://schemas.microsoft.com/office/drawing/2014/main" id="{41FB124A-18E4-4DF2-A41E-9F75BC0B32E3}"/>
              </a:ext>
            </a:extLst>
          </p:cNvPr>
          <p:cNvSpPr>
            <a:spLocks noGrp="1"/>
          </p:cNvSpPr>
          <p:nvPr>
            <p:ph type="dt" sz="half" idx="10"/>
          </p:nvPr>
        </p:nvSpPr>
        <p:spPr/>
        <p:txBody>
          <a:bodyPr/>
          <a:lstStyle/>
          <a:p>
            <a:fld id="{0A233336-6062-4B80-B6BE-2CE697D05ACD}" type="datetimeFigureOut">
              <a:rPr lang="pl-PL" smtClean="0"/>
              <a:t>15.06.2018</a:t>
            </a:fld>
            <a:endParaRPr lang="pl-PL"/>
          </a:p>
        </p:txBody>
      </p:sp>
      <p:sp>
        <p:nvSpPr>
          <p:cNvPr id="6" name="Symbol zastępczy stopki 5">
            <a:extLst>
              <a:ext uri="{FF2B5EF4-FFF2-40B4-BE49-F238E27FC236}">
                <a16:creationId xmlns:a16="http://schemas.microsoft.com/office/drawing/2014/main" id="{7928BB91-86B8-4E26-990B-B76CDAFDB8B4}"/>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404EDC9F-0F93-401E-AFE7-F4D571B6D9FF}"/>
              </a:ext>
            </a:extLst>
          </p:cNvPr>
          <p:cNvSpPr>
            <a:spLocks noGrp="1"/>
          </p:cNvSpPr>
          <p:nvPr>
            <p:ph type="sldNum" sz="quarter" idx="12"/>
          </p:nvPr>
        </p:nvSpPr>
        <p:spPr/>
        <p:txBody>
          <a:bodyPr/>
          <a:lstStyle/>
          <a:p>
            <a:fld id="{05721E97-3FC9-4410-97B7-A6B42C0048AF}" type="slidenum">
              <a:rPr lang="pl-PL" smtClean="0"/>
              <a:t>‹#›</a:t>
            </a:fld>
            <a:endParaRPr lang="pl-PL"/>
          </a:p>
        </p:txBody>
      </p:sp>
    </p:spTree>
    <p:extLst>
      <p:ext uri="{BB962C8B-B14F-4D97-AF65-F5344CB8AC3E}">
        <p14:creationId xmlns:p14="http://schemas.microsoft.com/office/powerpoint/2010/main" val="1656769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a:xfrm>
            <a:off x="628650" y="1088908"/>
            <a:ext cx="7886700" cy="655561"/>
          </a:xfrm>
        </p:spPr>
        <p:txBody>
          <a:bodyPr/>
          <a:lstStyle>
            <a:lvl1pPr>
              <a:defRPr b="1" i="0">
                <a:solidFill>
                  <a:srgbClr val="003668"/>
                </a:solidFill>
                <a:latin typeface="+mn-lt"/>
              </a:defRPr>
            </a:lvl1pPr>
          </a:lstStyle>
          <a:p>
            <a:r>
              <a:rPr lang="pl-PL" dirty="0"/>
              <a:t>Kliknij, aby edytować styl</a:t>
            </a:r>
            <a:endParaRPr lang="en-US" dirty="0"/>
          </a:p>
        </p:txBody>
      </p:sp>
      <p:sp>
        <p:nvSpPr>
          <p:cNvPr id="3" name="Content Placeholder 2"/>
          <p:cNvSpPr>
            <a:spLocks noGrp="1"/>
          </p:cNvSpPr>
          <p:nvPr>
            <p:ph idx="1"/>
          </p:nvPr>
        </p:nvSpPr>
        <p:spPr/>
        <p:txBody>
          <a:bodyPr>
            <a:normAutofit/>
          </a:bodyPr>
          <a:lstStyle>
            <a:lvl1pPr>
              <a:defRPr sz="2000">
                <a:solidFill>
                  <a:srgbClr val="003668"/>
                </a:solidFill>
              </a:defRPr>
            </a:lvl1pPr>
            <a:lvl2pPr>
              <a:defRPr sz="1800">
                <a:solidFill>
                  <a:srgbClr val="003668"/>
                </a:solidFill>
              </a:defRPr>
            </a:lvl2pPr>
            <a:lvl3pPr>
              <a:defRPr sz="1600">
                <a:solidFill>
                  <a:srgbClr val="003668"/>
                </a:solidFill>
              </a:defRPr>
            </a:lvl3pPr>
            <a:lvl4pPr>
              <a:defRPr sz="1400">
                <a:solidFill>
                  <a:srgbClr val="003668"/>
                </a:solidFill>
              </a:defRPr>
            </a:lvl4pPr>
            <a:lvl5pPr>
              <a:defRPr sz="1400">
                <a:solidFill>
                  <a:srgbClr val="003668"/>
                </a:solidFill>
              </a:defRPr>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7299A543-0308-4781-BC8A-60C5FCCB2E02}" type="datetimeFigureOut">
              <a:rPr lang="pl-PL" smtClean="0"/>
              <a:t>15.06.2018</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AD412F16-6284-4E6F-9C61-D5287E9EDD66}" type="slidenum">
              <a:rPr lang="pl-PL" smtClean="0"/>
              <a:t>‹#›</a:t>
            </a:fld>
            <a:endParaRPr lang="pl-PL"/>
          </a:p>
        </p:txBody>
      </p:sp>
      <p:pic>
        <p:nvPicPr>
          <p:cNvPr id="7" name="Obraz 6">
            <a:extLst>
              <a:ext uri="{FF2B5EF4-FFF2-40B4-BE49-F238E27FC236}">
                <a16:creationId xmlns:a16="http://schemas.microsoft.com/office/drawing/2014/main" id="{912452F7-F9C9-49D3-A83E-488003A375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422654"/>
            <a:ext cx="980625" cy="492547"/>
          </a:xfrm>
          <a:prstGeom prst="rect">
            <a:avLst/>
          </a:prstGeom>
        </p:spPr>
      </p:pic>
      <p:pic>
        <p:nvPicPr>
          <p:cNvPr id="8" name="Grafika 7">
            <a:extLst>
              <a:ext uri="{FF2B5EF4-FFF2-40B4-BE49-F238E27FC236}">
                <a16:creationId xmlns:a16="http://schemas.microsoft.com/office/drawing/2014/main" id="{C61E3BCE-13C8-4903-A90D-A1B620DD71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70778" y="423285"/>
            <a:ext cx="45719" cy="518262"/>
          </a:xfrm>
          <a:prstGeom prst="rect">
            <a:avLst/>
          </a:prstGeom>
        </p:spPr>
      </p:pic>
      <p:sp>
        <p:nvSpPr>
          <p:cNvPr id="9" name="pole tekstowe 8">
            <a:extLst>
              <a:ext uri="{FF2B5EF4-FFF2-40B4-BE49-F238E27FC236}">
                <a16:creationId xmlns:a16="http://schemas.microsoft.com/office/drawing/2014/main" id="{2C32BC4C-FC46-4E73-AFFE-B0019399EDE5}"/>
              </a:ext>
            </a:extLst>
          </p:cNvPr>
          <p:cNvSpPr txBox="1"/>
          <p:nvPr userDrawn="1"/>
        </p:nvSpPr>
        <p:spPr>
          <a:xfrm>
            <a:off x="1977999" y="530427"/>
            <a:ext cx="4796653" cy="307777"/>
          </a:xfrm>
          <a:prstGeom prst="rect">
            <a:avLst/>
          </a:prstGeom>
          <a:noFill/>
        </p:spPr>
        <p:txBody>
          <a:bodyPr wrap="square" rtlCol="0">
            <a:spAutoFit/>
          </a:bodyPr>
          <a:lstStyle/>
          <a:p>
            <a:r>
              <a:rPr lang="pl-PL" sz="1400" b="1" dirty="0" err="1">
                <a:solidFill>
                  <a:srgbClr val="003668"/>
                </a:solidFill>
                <a:latin typeface="Lato" panose="020F0502020204030203" pitchFamily="34" charset="0"/>
                <a:ea typeface="Lato" panose="020F0502020204030203" pitchFamily="34" charset="0"/>
                <a:cs typeface="Lato" panose="020F0502020204030203" pitchFamily="34" charset="0"/>
              </a:rPr>
              <a:t>Length</a:t>
            </a:r>
            <a:r>
              <a:rPr lang="pl-PL" sz="1400" b="1" dirty="0">
                <a:solidFill>
                  <a:srgbClr val="003668"/>
                </a:solidFill>
                <a:latin typeface="Lato" panose="020F0502020204030203" pitchFamily="34" charset="0"/>
                <a:ea typeface="Lato" panose="020F0502020204030203" pitchFamily="34" charset="0"/>
                <a:cs typeface="Lato" panose="020F0502020204030203" pitchFamily="34" charset="0"/>
              </a:rPr>
              <a:t> </a:t>
            </a:r>
            <a:r>
              <a:rPr lang="pl-PL" sz="1400" b="1" dirty="0" err="1">
                <a:solidFill>
                  <a:srgbClr val="003668"/>
                </a:solidFill>
                <a:latin typeface="Lato" panose="020F0502020204030203" pitchFamily="34" charset="0"/>
                <a:ea typeface="Lato" panose="020F0502020204030203" pitchFamily="34" charset="0"/>
                <a:cs typeface="Lato" panose="020F0502020204030203" pitchFamily="34" charset="0"/>
              </a:rPr>
              <a:t>Laboratory</a:t>
            </a:r>
            <a:endParaRPr lang="pl-PL" sz="1400" b="1" dirty="0">
              <a:solidFill>
                <a:srgbClr val="003668"/>
              </a:solidFill>
              <a:latin typeface="Lato" panose="020F0502020204030203" pitchFamily="34" charset="0"/>
              <a:ea typeface="Lato" panose="020F0502020204030203" pitchFamily="34" charset="0"/>
              <a:cs typeface="Lato" panose="020F0502020204030203" pitchFamily="34" charset="0"/>
            </a:endParaRPr>
          </a:p>
        </p:txBody>
      </p:sp>
      <p:pic>
        <p:nvPicPr>
          <p:cNvPr id="10" name="Obraz 9">
            <a:extLst>
              <a:ext uri="{FF2B5EF4-FFF2-40B4-BE49-F238E27FC236}">
                <a16:creationId xmlns:a16="http://schemas.microsoft.com/office/drawing/2014/main" id="{E47CACA6-A964-4B6A-9027-47C46BF3741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9164" r="64887"/>
          <a:stretch/>
        </p:blipFill>
        <p:spPr>
          <a:xfrm>
            <a:off x="6774653" y="6356351"/>
            <a:ext cx="631893" cy="513291"/>
          </a:xfrm>
          <a:prstGeom prst="rect">
            <a:avLst/>
          </a:prstGeom>
        </p:spPr>
      </p:pic>
      <p:sp>
        <p:nvSpPr>
          <p:cNvPr id="11" name="pole tekstowe 10">
            <a:extLst>
              <a:ext uri="{FF2B5EF4-FFF2-40B4-BE49-F238E27FC236}">
                <a16:creationId xmlns:a16="http://schemas.microsoft.com/office/drawing/2014/main" id="{5D7F6D40-ECF9-492C-A2D7-1A891BE15C28}"/>
              </a:ext>
            </a:extLst>
          </p:cNvPr>
          <p:cNvSpPr txBox="1"/>
          <p:nvPr userDrawn="1"/>
        </p:nvSpPr>
        <p:spPr>
          <a:xfrm>
            <a:off x="7406546" y="6449932"/>
            <a:ext cx="1638394" cy="338554"/>
          </a:xfrm>
          <a:prstGeom prst="rect">
            <a:avLst/>
          </a:prstGeom>
          <a:noFill/>
        </p:spPr>
        <p:txBody>
          <a:bodyPr wrap="square" rtlCol="0">
            <a:spAutoFit/>
          </a:bodyPr>
          <a:lstStyle/>
          <a:p>
            <a:r>
              <a:rPr lang="pl-PL" sz="1600" b="1" dirty="0">
                <a:solidFill>
                  <a:srgbClr val="003668"/>
                </a:solidFill>
                <a:latin typeface="Lato" panose="020F0502020204030203" pitchFamily="34" charset="0"/>
                <a:ea typeface="Lato" panose="020F0502020204030203" pitchFamily="34" charset="0"/>
                <a:cs typeface="Lato" panose="020F0502020204030203" pitchFamily="34" charset="0"/>
              </a:rPr>
              <a:t>gum.gov.pl</a:t>
            </a:r>
          </a:p>
        </p:txBody>
      </p:sp>
    </p:spTree>
    <p:extLst>
      <p:ext uri="{BB962C8B-B14F-4D97-AF65-F5344CB8AC3E}">
        <p14:creationId xmlns:p14="http://schemas.microsoft.com/office/powerpoint/2010/main" val="34276346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1F689E9-64C0-40DD-9F43-9DC2DDDC256A}"/>
              </a:ext>
            </a:extLst>
          </p:cNvPr>
          <p:cNvSpPr>
            <a:spLocks noGrp="1"/>
          </p:cNvSpPr>
          <p:nvPr>
            <p:ph type="title"/>
          </p:nvPr>
        </p:nvSpPr>
        <p:spPr>
          <a:xfrm>
            <a:off x="630238" y="457200"/>
            <a:ext cx="2949575"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11943A9B-E686-4935-B678-C2728947FAF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4A6A7A97-A7A5-405A-BE9E-8DADAA697D7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a:extLst>
              <a:ext uri="{FF2B5EF4-FFF2-40B4-BE49-F238E27FC236}">
                <a16:creationId xmlns:a16="http://schemas.microsoft.com/office/drawing/2014/main" id="{3A249C14-060D-4E36-B1DE-81D204CD642E}"/>
              </a:ext>
            </a:extLst>
          </p:cNvPr>
          <p:cNvSpPr>
            <a:spLocks noGrp="1"/>
          </p:cNvSpPr>
          <p:nvPr>
            <p:ph type="dt" sz="half" idx="10"/>
          </p:nvPr>
        </p:nvSpPr>
        <p:spPr/>
        <p:txBody>
          <a:bodyPr/>
          <a:lstStyle/>
          <a:p>
            <a:fld id="{0A233336-6062-4B80-B6BE-2CE697D05ACD}" type="datetimeFigureOut">
              <a:rPr lang="pl-PL" smtClean="0"/>
              <a:t>15.06.2018</a:t>
            </a:fld>
            <a:endParaRPr lang="pl-PL"/>
          </a:p>
        </p:txBody>
      </p:sp>
      <p:sp>
        <p:nvSpPr>
          <p:cNvPr id="6" name="Symbol zastępczy stopki 5">
            <a:extLst>
              <a:ext uri="{FF2B5EF4-FFF2-40B4-BE49-F238E27FC236}">
                <a16:creationId xmlns:a16="http://schemas.microsoft.com/office/drawing/2014/main" id="{F206BD9A-C6B2-4258-804D-604C018FAA85}"/>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34C74360-70F7-46A8-90D4-56B3F7956682}"/>
              </a:ext>
            </a:extLst>
          </p:cNvPr>
          <p:cNvSpPr>
            <a:spLocks noGrp="1"/>
          </p:cNvSpPr>
          <p:nvPr>
            <p:ph type="sldNum" sz="quarter" idx="12"/>
          </p:nvPr>
        </p:nvSpPr>
        <p:spPr/>
        <p:txBody>
          <a:bodyPr/>
          <a:lstStyle/>
          <a:p>
            <a:fld id="{05721E97-3FC9-4410-97B7-A6B42C0048AF}" type="slidenum">
              <a:rPr lang="pl-PL" smtClean="0"/>
              <a:t>‹#›</a:t>
            </a:fld>
            <a:endParaRPr lang="pl-PL"/>
          </a:p>
        </p:txBody>
      </p:sp>
    </p:spTree>
    <p:extLst>
      <p:ext uri="{BB962C8B-B14F-4D97-AF65-F5344CB8AC3E}">
        <p14:creationId xmlns:p14="http://schemas.microsoft.com/office/powerpoint/2010/main" val="40848548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D986600-4E78-4148-93DE-9D44BC122DA1}"/>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DC7208B9-CD18-4B53-A3E5-54330343B0FF}"/>
              </a:ext>
            </a:extLst>
          </p:cNvPr>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39F7555C-7A52-47FE-A652-AE2A97771302}"/>
              </a:ext>
            </a:extLst>
          </p:cNvPr>
          <p:cNvSpPr>
            <a:spLocks noGrp="1"/>
          </p:cNvSpPr>
          <p:nvPr>
            <p:ph type="dt" sz="half" idx="10"/>
          </p:nvPr>
        </p:nvSpPr>
        <p:spPr/>
        <p:txBody>
          <a:bodyPr/>
          <a:lstStyle/>
          <a:p>
            <a:fld id="{0A233336-6062-4B80-B6BE-2CE697D05ACD}" type="datetimeFigureOut">
              <a:rPr lang="pl-PL" smtClean="0"/>
              <a:t>15.06.2018</a:t>
            </a:fld>
            <a:endParaRPr lang="pl-PL"/>
          </a:p>
        </p:txBody>
      </p:sp>
      <p:sp>
        <p:nvSpPr>
          <p:cNvPr id="5" name="Symbol zastępczy stopki 4">
            <a:extLst>
              <a:ext uri="{FF2B5EF4-FFF2-40B4-BE49-F238E27FC236}">
                <a16:creationId xmlns:a16="http://schemas.microsoft.com/office/drawing/2014/main" id="{0A94DA56-59AF-41C7-8F99-8C92C097D9B7}"/>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DDACF771-3B3F-4CED-AA68-BA1CF61E3886}"/>
              </a:ext>
            </a:extLst>
          </p:cNvPr>
          <p:cNvSpPr>
            <a:spLocks noGrp="1"/>
          </p:cNvSpPr>
          <p:nvPr>
            <p:ph type="sldNum" sz="quarter" idx="12"/>
          </p:nvPr>
        </p:nvSpPr>
        <p:spPr/>
        <p:txBody>
          <a:bodyPr/>
          <a:lstStyle/>
          <a:p>
            <a:fld id="{05721E97-3FC9-4410-97B7-A6B42C0048AF}" type="slidenum">
              <a:rPr lang="pl-PL" smtClean="0"/>
              <a:t>‹#›</a:t>
            </a:fld>
            <a:endParaRPr lang="pl-PL"/>
          </a:p>
        </p:txBody>
      </p:sp>
    </p:spTree>
    <p:extLst>
      <p:ext uri="{BB962C8B-B14F-4D97-AF65-F5344CB8AC3E}">
        <p14:creationId xmlns:p14="http://schemas.microsoft.com/office/powerpoint/2010/main" val="4047781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5277E121-91A0-4A36-ABA1-95A785E8C315}"/>
              </a:ext>
            </a:extLst>
          </p:cNvPr>
          <p:cNvSpPr>
            <a:spLocks noGrp="1"/>
          </p:cNvSpPr>
          <p:nvPr>
            <p:ph type="title" orient="vert"/>
          </p:nvPr>
        </p:nvSpPr>
        <p:spPr>
          <a:xfrm>
            <a:off x="6543675" y="365125"/>
            <a:ext cx="1971675"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923362B9-E227-41FF-9470-18638CF0A91B}"/>
              </a:ext>
            </a:extLst>
          </p:cNvPr>
          <p:cNvSpPr>
            <a:spLocks noGrp="1"/>
          </p:cNvSpPr>
          <p:nvPr>
            <p:ph type="body" orient="vert" idx="1"/>
          </p:nvPr>
        </p:nvSpPr>
        <p:spPr>
          <a:xfrm>
            <a:off x="628650" y="365125"/>
            <a:ext cx="5762625" cy="5811838"/>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035FCC7F-CE96-4D7C-80BA-D06F3FDB5338}"/>
              </a:ext>
            </a:extLst>
          </p:cNvPr>
          <p:cNvSpPr>
            <a:spLocks noGrp="1"/>
          </p:cNvSpPr>
          <p:nvPr>
            <p:ph type="dt" sz="half" idx="10"/>
          </p:nvPr>
        </p:nvSpPr>
        <p:spPr/>
        <p:txBody>
          <a:bodyPr/>
          <a:lstStyle/>
          <a:p>
            <a:fld id="{0A233336-6062-4B80-B6BE-2CE697D05ACD}" type="datetimeFigureOut">
              <a:rPr lang="pl-PL" smtClean="0"/>
              <a:t>15.06.2018</a:t>
            </a:fld>
            <a:endParaRPr lang="pl-PL"/>
          </a:p>
        </p:txBody>
      </p:sp>
      <p:sp>
        <p:nvSpPr>
          <p:cNvPr id="5" name="Symbol zastępczy stopki 4">
            <a:extLst>
              <a:ext uri="{FF2B5EF4-FFF2-40B4-BE49-F238E27FC236}">
                <a16:creationId xmlns:a16="http://schemas.microsoft.com/office/drawing/2014/main" id="{4FF27D0E-E752-4858-B109-83BD2200D526}"/>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CBF1FD1B-F227-4CEB-B6C8-17E1EEE08D57}"/>
              </a:ext>
            </a:extLst>
          </p:cNvPr>
          <p:cNvSpPr>
            <a:spLocks noGrp="1"/>
          </p:cNvSpPr>
          <p:nvPr>
            <p:ph type="sldNum" sz="quarter" idx="12"/>
          </p:nvPr>
        </p:nvSpPr>
        <p:spPr/>
        <p:txBody>
          <a:bodyPr/>
          <a:lstStyle/>
          <a:p>
            <a:fld id="{05721E97-3FC9-4410-97B7-A6B42C0048AF}" type="slidenum">
              <a:rPr lang="pl-PL" smtClean="0"/>
              <a:t>‹#›</a:t>
            </a:fld>
            <a:endParaRPr lang="pl-PL"/>
          </a:p>
        </p:txBody>
      </p:sp>
    </p:spTree>
    <p:extLst>
      <p:ext uri="{BB962C8B-B14F-4D97-AF65-F5344CB8AC3E}">
        <p14:creationId xmlns:p14="http://schemas.microsoft.com/office/powerpoint/2010/main" val="20137306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A5B0270-9C62-491A-8729-F574215F316D}"/>
              </a:ext>
            </a:extLst>
          </p:cNvPr>
          <p:cNvSpPr>
            <a:spLocks noGrp="1"/>
          </p:cNvSpPr>
          <p:nvPr>
            <p:ph type="ctrTitle"/>
          </p:nvPr>
        </p:nvSpPr>
        <p:spPr>
          <a:xfrm>
            <a:off x="1143000" y="1122363"/>
            <a:ext cx="6858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2D273A4B-A422-48E3-B213-067E1F5487D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ECE9D53A-02AC-4A19-9C7B-499F8FFC4B8F}"/>
              </a:ext>
            </a:extLst>
          </p:cNvPr>
          <p:cNvSpPr>
            <a:spLocks noGrp="1"/>
          </p:cNvSpPr>
          <p:nvPr>
            <p:ph type="dt" sz="half" idx="10"/>
          </p:nvPr>
        </p:nvSpPr>
        <p:spPr/>
        <p:txBody>
          <a:bodyPr/>
          <a:lstStyle/>
          <a:p>
            <a:fld id="{9A8DC226-2E5A-4B34-B4C3-58EB9DCB4A26}" type="datetimeFigureOut">
              <a:rPr lang="pl-PL" smtClean="0"/>
              <a:t>15.06.2018</a:t>
            </a:fld>
            <a:endParaRPr lang="pl-PL"/>
          </a:p>
        </p:txBody>
      </p:sp>
      <p:sp>
        <p:nvSpPr>
          <p:cNvPr id="5" name="Symbol zastępczy stopki 4">
            <a:extLst>
              <a:ext uri="{FF2B5EF4-FFF2-40B4-BE49-F238E27FC236}">
                <a16:creationId xmlns:a16="http://schemas.microsoft.com/office/drawing/2014/main" id="{FFF4286A-FC27-4435-B112-1E438FC1EFAC}"/>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66E945C9-2C26-4298-9A47-54D4279D91FC}"/>
              </a:ext>
            </a:extLst>
          </p:cNvPr>
          <p:cNvSpPr>
            <a:spLocks noGrp="1"/>
          </p:cNvSpPr>
          <p:nvPr>
            <p:ph type="sldNum" sz="quarter" idx="12"/>
          </p:nvPr>
        </p:nvSpPr>
        <p:spPr/>
        <p:txBody>
          <a:bodyPr/>
          <a:lstStyle/>
          <a:p>
            <a:fld id="{F9D6E195-4AAB-4FF4-89AE-037ECCFFAF62}" type="slidenum">
              <a:rPr lang="pl-PL" smtClean="0"/>
              <a:t>‹#›</a:t>
            </a:fld>
            <a:endParaRPr lang="pl-PL"/>
          </a:p>
        </p:txBody>
      </p:sp>
    </p:spTree>
    <p:extLst>
      <p:ext uri="{BB962C8B-B14F-4D97-AF65-F5344CB8AC3E}">
        <p14:creationId xmlns:p14="http://schemas.microsoft.com/office/powerpoint/2010/main" val="26304514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CBA709B-70F1-4224-A26D-94118C75C9E8}"/>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F1B197F2-EE19-4A01-8168-FDC467BF5242}"/>
              </a:ext>
            </a:extLst>
          </p:cNvPr>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2ACBE0E0-585E-4369-8805-1EDD2DBA8BAC}"/>
              </a:ext>
            </a:extLst>
          </p:cNvPr>
          <p:cNvSpPr>
            <a:spLocks noGrp="1"/>
          </p:cNvSpPr>
          <p:nvPr>
            <p:ph type="dt" sz="half" idx="10"/>
          </p:nvPr>
        </p:nvSpPr>
        <p:spPr/>
        <p:txBody>
          <a:bodyPr/>
          <a:lstStyle/>
          <a:p>
            <a:fld id="{9A8DC226-2E5A-4B34-B4C3-58EB9DCB4A26}" type="datetimeFigureOut">
              <a:rPr lang="pl-PL" smtClean="0"/>
              <a:t>15.06.2018</a:t>
            </a:fld>
            <a:endParaRPr lang="pl-PL"/>
          </a:p>
        </p:txBody>
      </p:sp>
      <p:sp>
        <p:nvSpPr>
          <p:cNvPr id="5" name="Symbol zastępczy stopki 4">
            <a:extLst>
              <a:ext uri="{FF2B5EF4-FFF2-40B4-BE49-F238E27FC236}">
                <a16:creationId xmlns:a16="http://schemas.microsoft.com/office/drawing/2014/main" id="{8953DFD3-1756-43B9-A29F-D6BCF702AA54}"/>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268B6CD0-A795-4249-B050-8AFB956DB836}"/>
              </a:ext>
            </a:extLst>
          </p:cNvPr>
          <p:cNvSpPr>
            <a:spLocks noGrp="1"/>
          </p:cNvSpPr>
          <p:nvPr>
            <p:ph type="sldNum" sz="quarter" idx="12"/>
          </p:nvPr>
        </p:nvSpPr>
        <p:spPr/>
        <p:txBody>
          <a:bodyPr/>
          <a:lstStyle/>
          <a:p>
            <a:fld id="{F9D6E195-4AAB-4FF4-89AE-037ECCFFAF62}" type="slidenum">
              <a:rPr lang="pl-PL" smtClean="0"/>
              <a:t>‹#›</a:t>
            </a:fld>
            <a:endParaRPr lang="pl-PL"/>
          </a:p>
        </p:txBody>
      </p:sp>
    </p:spTree>
    <p:extLst>
      <p:ext uri="{BB962C8B-B14F-4D97-AF65-F5344CB8AC3E}">
        <p14:creationId xmlns:p14="http://schemas.microsoft.com/office/powerpoint/2010/main" val="15035190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546060-274A-402B-A1B1-47EF64072554}"/>
              </a:ext>
            </a:extLst>
          </p:cNvPr>
          <p:cNvSpPr>
            <a:spLocks noGrp="1"/>
          </p:cNvSpPr>
          <p:nvPr>
            <p:ph type="title"/>
          </p:nvPr>
        </p:nvSpPr>
        <p:spPr>
          <a:xfrm>
            <a:off x="623888" y="1709738"/>
            <a:ext cx="78867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222211D3-B8FD-40B2-9F52-F1EC8262604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Edytuj style wzorca tekstu</a:t>
            </a:r>
          </a:p>
        </p:txBody>
      </p:sp>
      <p:sp>
        <p:nvSpPr>
          <p:cNvPr id="4" name="Symbol zastępczy daty 3">
            <a:extLst>
              <a:ext uri="{FF2B5EF4-FFF2-40B4-BE49-F238E27FC236}">
                <a16:creationId xmlns:a16="http://schemas.microsoft.com/office/drawing/2014/main" id="{1CFAAB39-4F9B-4A4A-8212-2C949B45CD3C}"/>
              </a:ext>
            </a:extLst>
          </p:cNvPr>
          <p:cNvSpPr>
            <a:spLocks noGrp="1"/>
          </p:cNvSpPr>
          <p:nvPr>
            <p:ph type="dt" sz="half" idx="10"/>
          </p:nvPr>
        </p:nvSpPr>
        <p:spPr/>
        <p:txBody>
          <a:bodyPr/>
          <a:lstStyle/>
          <a:p>
            <a:fld id="{9A8DC226-2E5A-4B34-B4C3-58EB9DCB4A26}" type="datetimeFigureOut">
              <a:rPr lang="pl-PL" smtClean="0"/>
              <a:t>15.06.2018</a:t>
            </a:fld>
            <a:endParaRPr lang="pl-PL"/>
          </a:p>
        </p:txBody>
      </p:sp>
      <p:sp>
        <p:nvSpPr>
          <p:cNvPr id="5" name="Symbol zastępczy stopki 4">
            <a:extLst>
              <a:ext uri="{FF2B5EF4-FFF2-40B4-BE49-F238E27FC236}">
                <a16:creationId xmlns:a16="http://schemas.microsoft.com/office/drawing/2014/main" id="{0E96967C-087B-41DD-8C0C-352D0D0646B2}"/>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8158B457-2AA7-49DA-BF87-18F276425C89}"/>
              </a:ext>
            </a:extLst>
          </p:cNvPr>
          <p:cNvSpPr>
            <a:spLocks noGrp="1"/>
          </p:cNvSpPr>
          <p:nvPr>
            <p:ph type="sldNum" sz="quarter" idx="12"/>
          </p:nvPr>
        </p:nvSpPr>
        <p:spPr/>
        <p:txBody>
          <a:bodyPr/>
          <a:lstStyle/>
          <a:p>
            <a:fld id="{F9D6E195-4AAB-4FF4-89AE-037ECCFFAF62}" type="slidenum">
              <a:rPr lang="pl-PL" smtClean="0"/>
              <a:t>‹#›</a:t>
            </a:fld>
            <a:endParaRPr lang="pl-PL"/>
          </a:p>
        </p:txBody>
      </p:sp>
    </p:spTree>
    <p:extLst>
      <p:ext uri="{BB962C8B-B14F-4D97-AF65-F5344CB8AC3E}">
        <p14:creationId xmlns:p14="http://schemas.microsoft.com/office/powerpoint/2010/main" val="39661814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1210289-DD5B-4D2C-8D31-DD0F86F8AC68}"/>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7655360F-D784-45B3-96E4-710640354E49}"/>
              </a:ext>
            </a:extLst>
          </p:cNvPr>
          <p:cNvSpPr>
            <a:spLocks noGrp="1"/>
          </p:cNvSpPr>
          <p:nvPr>
            <p:ph sz="half" idx="1"/>
          </p:nvPr>
        </p:nvSpPr>
        <p:spPr>
          <a:xfrm>
            <a:off x="628650" y="1825625"/>
            <a:ext cx="386715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A856EE9A-F495-4DB0-9DF3-02386A87CCF4}"/>
              </a:ext>
            </a:extLst>
          </p:cNvPr>
          <p:cNvSpPr>
            <a:spLocks noGrp="1"/>
          </p:cNvSpPr>
          <p:nvPr>
            <p:ph sz="half" idx="2"/>
          </p:nvPr>
        </p:nvSpPr>
        <p:spPr>
          <a:xfrm>
            <a:off x="4648200" y="1825625"/>
            <a:ext cx="386715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FCEDB0D7-AFC0-45DC-B6A7-48930F01C473}"/>
              </a:ext>
            </a:extLst>
          </p:cNvPr>
          <p:cNvSpPr>
            <a:spLocks noGrp="1"/>
          </p:cNvSpPr>
          <p:nvPr>
            <p:ph type="dt" sz="half" idx="10"/>
          </p:nvPr>
        </p:nvSpPr>
        <p:spPr/>
        <p:txBody>
          <a:bodyPr/>
          <a:lstStyle/>
          <a:p>
            <a:fld id="{9A8DC226-2E5A-4B34-B4C3-58EB9DCB4A26}" type="datetimeFigureOut">
              <a:rPr lang="pl-PL" smtClean="0"/>
              <a:t>15.06.2018</a:t>
            </a:fld>
            <a:endParaRPr lang="pl-PL"/>
          </a:p>
        </p:txBody>
      </p:sp>
      <p:sp>
        <p:nvSpPr>
          <p:cNvPr id="6" name="Symbol zastępczy stopki 5">
            <a:extLst>
              <a:ext uri="{FF2B5EF4-FFF2-40B4-BE49-F238E27FC236}">
                <a16:creationId xmlns:a16="http://schemas.microsoft.com/office/drawing/2014/main" id="{1470E8E8-0879-45E5-B45C-92E53D4AC832}"/>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D8D3CA48-B2F0-4388-AB77-33E80F978806}"/>
              </a:ext>
            </a:extLst>
          </p:cNvPr>
          <p:cNvSpPr>
            <a:spLocks noGrp="1"/>
          </p:cNvSpPr>
          <p:nvPr>
            <p:ph type="sldNum" sz="quarter" idx="12"/>
          </p:nvPr>
        </p:nvSpPr>
        <p:spPr/>
        <p:txBody>
          <a:bodyPr/>
          <a:lstStyle/>
          <a:p>
            <a:fld id="{F9D6E195-4AAB-4FF4-89AE-037ECCFFAF62}" type="slidenum">
              <a:rPr lang="pl-PL" smtClean="0"/>
              <a:t>‹#›</a:t>
            </a:fld>
            <a:endParaRPr lang="pl-PL"/>
          </a:p>
        </p:txBody>
      </p:sp>
    </p:spTree>
    <p:extLst>
      <p:ext uri="{BB962C8B-B14F-4D97-AF65-F5344CB8AC3E}">
        <p14:creationId xmlns:p14="http://schemas.microsoft.com/office/powerpoint/2010/main" val="1931272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74DBF98-762D-4116-BCD3-FA8BB478E8F2}"/>
              </a:ext>
            </a:extLst>
          </p:cNvPr>
          <p:cNvSpPr>
            <a:spLocks noGrp="1"/>
          </p:cNvSpPr>
          <p:nvPr>
            <p:ph type="title"/>
          </p:nvPr>
        </p:nvSpPr>
        <p:spPr>
          <a:xfrm>
            <a:off x="630238" y="365125"/>
            <a:ext cx="78867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FB90F7E8-DA5B-4B38-974E-EF8776AB50C6}"/>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Symbol zastępczy zawartości 3">
            <a:extLst>
              <a:ext uri="{FF2B5EF4-FFF2-40B4-BE49-F238E27FC236}">
                <a16:creationId xmlns:a16="http://schemas.microsoft.com/office/drawing/2014/main" id="{BC5216CB-D372-46C6-93E8-4C5C7EA00818}"/>
              </a:ext>
            </a:extLst>
          </p:cNvPr>
          <p:cNvSpPr>
            <a:spLocks noGrp="1"/>
          </p:cNvSpPr>
          <p:nvPr>
            <p:ph sz="half" idx="2"/>
          </p:nvPr>
        </p:nvSpPr>
        <p:spPr>
          <a:xfrm>
            <a:off x="630238" y="2505075"/>
            <a:ext cx="3868737"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5BE4F03A-5FEE-4D4B-8F67-E8F70FE220B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Symbol zastępczy zawartości 5">
            <a:extLst>
              <a:ext uri="{FF2B5EF4-FFF2-40B4-BE49-F238E27FC236}">
                <a16:creationId xmlns:a16="http://schemas.microsoft.com/office/drawing/2014/main" id="{888F99FC-EF4B-42F9-93E2-9C07AEF1DF18}"/>
              </a:ext>
            </a:extLst>
          </p:cNvPr>
          <p:cNvSpPr>
            <a:spLocks noGrp="1"/>
          </p:cNvSpPr>
          <p:nvPr>
            <p:ph sz="quarter" idx="4"/>
          </p:nvPr>
        </p:nvSpPr>
        <p:spPr>
          <a:xfrm>
            <a:off x="4629150" y="2505075"/>
            <a:ext cx="3887788"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8525AF9A-8FFF-4C1B-86B8-653BEBCE8756}"/>
              </a:ext>
            </a:extLst>
          </p:cNvPr>
          <p:cNvSpPr>
            <a:spLocks noGrp="1"/>
          </p:cNvSpPr>
          <p:nvPr>
            <p:ph type="dt" sz="half" idx="10"/>
          </p:nvPr>
        </p:nvSpPr>
        <p:spPr/>
        <p:txBody>
          <a:bodyPr/>
          <a:lstStyle/>
          <a:p>
            <a:fld id="{9A8DC226-2E5A-4B34-B4C3-58EB9DCB4A26}" type="datetimeFigureOut">
              <a:rPr lang="pl-PL" smtClean="0"/>
              <a:t>15.06.2018</a:t>
            </a:fld>
            <a:endParaRPr lang="pl-PL"/>
          </a:p>
        </p:txBody>
      </p:sp>
      <p:sp>
        <p:nvSpPr>
          <p:cNvPr id="8" name="Symbol zastępczy stopki 7">
            <a:extLst>
              <a:ext uri="{FF2B5EF4-FFF2-40B4-BE49-F238E27FC236}">
                <a16:creationId xmlns:a16="http://schemas.microsoft.com/office/drawing/2014/main" id="{2DC2F6FD-705E-43D5-993E-00B52DAB73F9}"/>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A208D943-D34F-4938-8B5D-EA2F52110536}"/>
              </a:ext>
            </a:extLst>
          </p:cNvPr>
          <p:cNvSpPr>
            <a:spLocks noGrp="1"/>
          </p:cNvSpPr>
          <p:nvPr>
            <p:ph type="sldNum" sz="quarter" idx="12"/>
          </p:nvPr>
        </p:nvSpPr>
        <p:spPr/>
        <p:txBody>
          <a:bodyPr/>
          <a:lstStyle/>
          <a:p>
            <a:fld id="{F9D6E195-4AAB-4FF4-89AE-037ECCFFAF62}" type="slidenum">
              <a:rPr lang="pl-PL" smtClean="0"/>
              <a:t>‹#›</a:t>
            </a:fld>
            <a:endParaRPr lang="pl-PL"/>
          </a:p>
        </p:txBody>
      </p:sp>
    </p:spTree>
    <p:extLst>
      <p:ext uri="{BB962C8B-B14F-4D97-AF65-F5344CB8AC3E}">
        <p14:creationId xmlns:p14="http://schemas.microsoft.com/office/powerpoint/2010/main" val="2209476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484C04F-391A-4A40-8F93-20D87606DC17}"/>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EE634309-EAB5-4C8D-BBE9-216C630F53EE}"/>
              </a:ext>
            </a:extLst>
          </p:cNvPr>
          <p:cNvSpPr>
            <a:spLocks noGrp="1"/>
          </p:cNvSpPr>
          <p:nvPr>
            <p:ph type="dt" sz="half" idx="10"/>
          </p:nvPr>
        </p:nvSpPr>
        <p:spPr/>
        <p:txBody>
          <a:bodyPr/>
          <a:lstStyle/>
          <a:p>
            <a:fld id="{9A8DC226-2E5A-4B34-B4C3-58EB9DCB4A26}" type="datetimeFigureOut">
              <a:rPr lang="pl-PL" smtClean="0"/>
              <a:t>15.06.2018</a:t>
            </a:fld>
            <a:endParaRPr lang="pl-PL"/>
          </a:p>
        </p:txBody>
      </p:sp>
      <p:sp>
        <p:nvSpPr>
          <p:cNvPr id="4" name="Symbol zastępczy stopki 3">
            <a:extLst>
              <a:ext uri="{FF2B5EF4-FFF2-40B4-BE49-F238E27FC236}">
                <a16:creationId xmlns:a16="http://schemas.microsoft.com/office/drawing/2014/main" id="{C9CCE3E4-83C4-404C-864A-0707FF08E89E}"/>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338D26EA-9543-4877-B53C-46D8FDCD2A29}"/>
              </a:ext>
            </a:extLst>
          </p:cNvPr>
          <p:cNvSpPr>
            <a:spLocks noGrp="1"/>
          </p:cNvSpPr>
          <p:nvPr>
            <p:ph type="sldNum" sz="quarter" idx="12"/>
          </p:nvPr>
        </p:nvSpPr>
        <p:spPr/>
        <p:txBody>
          <a:bodyPr/>
          <a:lstStyle/>
          <a:p>
            <a:fld id="{F9D6E195-4AAB-4FF4-89AE-037ECCFFAF62}" type="slidenum">
              <a:rPr lang="pl-PL" smtClean="0"/>
              <a:t>‹#›</a:t>
            </a:fld>
            <a:endParaRPr lang="pl-PL"/>
          </a:p>
        </p:txBody>
      </p:sp>
    </p:spTree>
    <p:extLst>
      <p:ext uri="{BB962C8B-B14F-4D97-AF65-F5344CB8AC3E}">
        <p14:creationId xmlns:p14="http://schemas.microsoft.com/office/powerpoint/2010/main" val="42737578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212F19E0-0230-4FFF-880E-6063A74EE004}"/>
              </a:ext>
            </a:extLst>
          </p:cNvPr>
          <p:cNvSpPr>
            <a:spLocks noGrp="1"/>
          </p:cNvSpPr>
          <p:nvPr>
            <p:ph type="dt" sz="half" idx="10"/>
          </p:nvPr>
        </p:nvSpPr>
        <p:spPr/>
        <p:txBody>
          <a:bodyPr/>
          <a:lstStyle/>
          <a:p>
            <a:fld id="{9A8DC226-2E5A-4B34-B4C3-58EB9DCB4A26}" type="datetimeFigureOut">
              <a:rPr lang="pl-PL" smtClean="0"/>
              <a:t>15.06.2018</a:t>
            </a:fld>
            <a:endParaRPr lang="pl-PL"/>
          </a:p>
        </p:txBody>
      </p:sp>
      <p:sp>
        <p:nvSpPr>
          <p:cNvPr id="3" name="Symbol zastępczy stopki 2">
            <a:extLst>
              <a:ext uri="{FF2B5EF4-FFF2-40B4-BE49-F238E27FC236}">
                <a16:creationId xmlns:a16="http://schemas.microsoft.com/office/drawing/2014/main" id="{BCD9A5C4-9CFE-4887-8D67-EC655936EA7E}"/>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2BA978A2-1901-4B74-A0AD-4F81BDD8FEB1}"/>
              </a:ext>
            </a:extLst>
          </p:cNvPr>
          <p:cNvSpPr>
            <a:spLocks noGrp="1"/>
          </p:cNvSpPr>
          <p:nvPr>
            <p:ph type="sldNum" sz="quarter" idx="12"/>
          </p:nvPr>
        </p:nvSpPr>
        <p:spPr/>
        <p:txBody>
          <a:bodyPr/>
          <a:lstStyle/>
          <a:p>
            <a:fld id="{F9D6E195-4AAB-4FF4-89AE-037ECCFFAF62}" type="slidenum">
              <a:rPr lang="pl-PL" smtClean="0"/>
              <a:t>‹#›</a:t>
            </a:fld>
            <a:endParaRPr lang="pl-PL"/>
          </a:p>
        </p:txBody>
      </p:sp>
    </p:spTree>
    <p:extLst>
      <p:ext uri="{BB962C8B-B14F-4D97-AF65-F5344CB8AC3E}">
        <p14:creationId xmlns:p14="http://schemas.microsoft.com/office/powerpoint/2010/main" val="3919491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b="1">
                <a:solidFill>
                  <a:srgbClr val="003668"/>
                </a:solidFill>
                <a:latin typeface="+mn-lt"/>
              </a:defRPr>
            </a:lvl1pPr>
          </a:lstStyle>
          <a:p>
            <a:r>
              <a:rPr lang="pl-PL"/>
              <a:t>Kliknij, aby edytować styl</a:t>
            </a:r>
            <a:endParaRPr lang="en-US" dirty="0"/>
          </a:p>
        </p:txBody>
      </p:sp>
      <p:sp>
        <p:nvSpPr>
          <p:cNvPr id="3" name="Text Placeholder 2"/>
          <p:cNvSpPr>
            <a:spLocks noGrp="1"/>
          </p:cNvSpPr>
          <p:nvPr>
            <p:ph type="body" idx="1"/>
          </p:nvPr>
        </p:nvSpPr>
        <p:spPr>
          <a:xfrm>
            <a:off x="623888" y="4589464"/>
            <a:ext cx="7886700" cy="1500187"/>
          </a:xfrm>
        </p:spPr>
        <p:txBody>
          <a:bodyPr>
            <a:normAutofit/>
          </a:bodyPr>
          <a:lstStyle>
            <a:lvl1pPr marL="0" indent="0">
              <a:buNone/>
              <a:defRPr sz="1800">
                <a:solidFill>
                  <a:srgbClr val="00366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dirty="0"/>
              <a:t>Edytuj style wzorca tekstu</a:t>
            </a:r>
          </a:p>
        </p:txBody>
      </p:sp>
      <p:sp>
        <p:nvSpPr>
          <p:cNvPr id="4" name="Date Placeholder 3"/>
          <p:cNvSpPr>
            <a:spLocks noGrp="1"/>
          </p:cNvSpPr>
          <p:nvPr>
            <p:ph type="dt" sz="half" idx="10"/>
          </p:nvPr>
        </p:nvSpPr>
        <p:spPr/>
        <p:txBody>
          <a:bodyPr/>
          <a:lstStyle/>
          <a:p>
            <a:fld id="{7299A543-0308-4781-BC8A-60C5FCCB2E02}" type="datetimeFigureOut">
              <a:rPr lang="pl-PL" smtClean="0"/>
              <a:t>15.06.2018</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AD412F16-6284-4E6F-9C61-D5287E9EDD66}" type="slidenum">
              <a:rPr lang="pl-PL" smtClean="0"/>
              <a:t>‹#›</a:t>
            </a:fld>
            <a:endParaRPr lang="pl-PL"/>
          </a:p>
        </p:txBody>
      </p:sp>
      <p:pic>
        <p:nvPicPr>
          <p:cNvPr id="7" name="Obraz 6">
            <a:extLst>
              <a:ext uri="{FF2B5EF4-FFF2-40B4-BE49-F238E27FC236}">
                <a16:creationId xmlns:a16="http://schemas.microsoft.com/office/drawing/2014/main" id="{B7325A38-0958-4E87-B777-6446041759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3888" y="445514"/>
            <a:ext cx="980625" cy="492547"/>
          </a:xfrm>
          <a:prstGeom prst="rect">
            <a:avLst/>
          </a:prstGeom>
        </p:spPr>
      </p:pic>
      <p:pic>
        <p:nvPicPr>
          <p:cNvPr id="8" name="Grafika 7">
            <a:extLst>
              <a:ext uri="{FF2B5EF4-FFF2-40B4-BE49-F238E27FC236}">
                <a16:creationId xmlns:a16="http://schemas.microsoft.com/office/drawing/2014/main" id="{7E8010D6-2CE3-4817-A4BE-CD3681D38F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66016" y="446145"/>
            <a:ext cx="45719" cy="518262"/>
          </a:xfrm>
          <a:prstGeom prst="rect">
            <a:avLst/>
          </a:prstGeom>
        </p:spPr>
      </p:pic>
      <p:sp>
        <p:nvSpPr>
          <p:cNvPr id="9" name="pole tekstowe 8">
            <a:extLst>
              <a:ext uri="{FF2B5EF4-FFF2-40B4-BE49-F238E27FC236}">
                <a16:creationId xmlns:a16="http://schemas.microsoft.com/office/drawing/2014/main" id="{9CA488B7-A5B9-42C1-B4AF-09A623BFD63D}"/>
              </a:ext>
            </a:extLst>
          </p:cNvPr>
          <p:cNvSpPr txBox="1"/>
          <p:nvPr userDrawn="1"/>
        </p:nvSpPr>
        <p:spPr>
          <a:xfrm>
            <a:off x="1973238" y="553287"/>
            <a:ext cx="1638394" cy="338554"/>
          </a:xfrm>
          <a:prstGeom prst="rect">
            <a:avLst/>
          </a:prstGeom>
          <a:noFill/>
        </p:spPr>
        <p:txBody>
          <a:bodyPr wrap="square" rtlCol="0">
            <a:spAutoFit/>
          </a:bodyPr>
          <a:lstStyle/>
          <a:p>
            <a:r>
              <a:rPr lang="pl-PL" sz="1600" b="1" dirty="0">
                <a:solidFill>
                  <a:srgbClr val="003668"/>
                </a:solidFill>
                <a:latin typeface="Lato" panose="020F0502020204030203" pitchFamily="34" charset="0"/>
                <a:ea typeface="Lato" panose="020F0502020204030203" pitchFamily="34" charset="0"/>
                <a:cs typeface="Lato" panose="020F0502020204030203" pitchFamily="34" charset="0"/>
              </a:rPr>
              <a:t>Biuro Strategii</a:t>
            </a:r>
          </a:p>
        </p:txBody>
      </p:sp>
      <p:pic>
        <p:nvPicPr>
          <p:cNvPr id="11" name="Obraz 10">
            <a:extLst>
              <a:ext uri="{FF2B5EF4-FFF2-40B4-BE49-F238E27FC236}">
                <a16:creationId xmlns:a16="http://schemas.microsoft.com/office/drawing/2014/main" id="{EF65998A-0F2C-4FDC-BF40-5E37F560D5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9164" r="64887"/>
          <a:stretch/>
        </p:blipFill>
        <p:spPr>
          <a:xfrm>
            <a:off x="6774653" y="6356351"/>
            <a:ext cx="631893" cy="513291"/>
          </a:xfrm>
          <a:prstGeom prst="rect">
            <a:avLst/>
          </a:prstGeom>
        </p:spPr>
      </p:pic>
      <p:sp>
        <p:nvSpPr>
          <p:cNvPr id="12" name="pole tekstowe 11">
            <a:extLst>
              <a:ext uri="{FF2B5EF4-FFF2-40B4-BE49-F238E27FC236}">
                <a16:creationId xmlns:a16="http://schemas.microsoft.com/office/drawing/2014/main" id="{D1EEFA04-0DF4-4BBB-932D-35A9A28DEC34}"/>
              </a:ext>
            </a:extLst>
          </p:cNvPr>
          <p:cNvSpPr txBox="1"/>
          <p:nvPr userDrawn="1"/>
        </p:nvSpPr>
        <p:spPr>
          <a:xfrm>
            <a:off x="7406546" y="6449932"/>
            <a:ext cx="1638394" cy="338554"/>
          </a:xfrm>
          <a:prstGeom prst="rect">
            <a:avLst/>
          </a:prstGeom>
          <a:noFill/>
        </p:spPr>
        <p:txBody>
          <a:bodyPr wrap="square" rtlCol="0">
            <a:spAutoFit/>
          </a:bodyPr>
          <a:lstStyle/>
          <a:p>
            <a:r>
              <a:rPr lang="pl-PL" sz="1600" b="1" dirty="0">
                <a:solidFill>
                  <a:srgbClr val="003668"/>
                </a:solidFill>
                <a:latin typeface="Lato" panose="020F0502020204030203" pitchFamily="34" charset="0"/>
                <a:ea typeface="Lato" panose="020F0502020204030203" pitchFamily="34" charset="0"/>
                <a:cs typeface="Lato" panose="020F0502020204030203" pitchFamily="34" charset="0"/>
              </a:rPr>
              <a:t>gum.gov.pl</a:t>
            </a:r>
          </a:p>
        </p:txBody>
      </p:sp>
    </p:spTree>
    <p:extLst>
      <p:ext uri="{BB962C8B-B14F-4D97-AF65-F5344CB8AC3E}">
        <p14:creationId xmlns:p14="http://schemas.microsoft.com/office/powerpoint/2010/main" val="23104674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F58590-7924-45FC-85DD-CB50845A93E4}"/>
              </a:ext>
            </a:extLst>
          </p:cNvPr>
          <p:cNvSpPr>
            <a:spLocks noGrp="1"/>
          </p:cNvSpPr>
          <p:nvPr>
            <p:ph type="title"/>
          </p:nvPr>
        </p:nvSpPr>
        <p:spPr>
          <a:xfrm>
            <a:off x="630238" y="457200"/>
            <a:ext cx="2949575"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8C42FBE5-C034-4F8A-9366-F3C925EFE99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2237DB38-91E8-4FEA-BFC8-9406F277299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a:extLst>
              <a:ext uri="{FF2B5EF4-FFF2-40B4-BE49-F238E27FC236}">
                <a16:creationId xmlns:a16="http://schemas.microsoft.com/office/drawing/2014/main" id="{435DAEED-1AD8-4E56-9AB9-447BBB3D4EE2}"/>
              </a:ext>
            </a:extLst>
          </p:cNvPr>
          <p:cNvSpPr>
            <a:spLocks noGrp="1"/>
          </p:cNvSpPr>
          <p:nvPr>
            <p:ph type="dt" sz="half" idx="10"/>
          </p:nvPr>
        </p:nvSpPr>
        <p:spPr/>
        <p:txBody>
          <a:bodyPr/>
          <a:lstStyle/>
          <a:p>
            <a:fld id="{9A8DC226-2E5A-4B34-B4C3-58EB9DCB4A26}" type="datetimeFigureOut">
              <a:rPr lang="pl-PL" smtClean="0"/>
              <a:t>15.06.2018</a:t>
            </a:fld>
            <a:endParaRPr lang="pl-PL"/>
          </a:p>
        </p:txBody>
      </p:sp>
      <p:sp>
        <p:nvSpPr>
          <p:cNvPr id="6" name="Symbol zastępczy stopki 5">
            <a:extLst>
              <a:ext uri="{FF2B5EF4-FFF2-40B4-BE49-F238E27FC236}">
                <a16:creationId xmlns:a16="http://schemas.microsoft.com/office/drawing/2014/main" id="{4D9DE608-CEE4-4115-A17B-46ADC16EE8D3}"/>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AD00EB49-5944-487D-B14C-58039FCC7AFE}"/>
              </a:ext>
            </a:extLst>
          </p:cNvPr>
          <p:cNvSpPr>
            <a:spLocks noGrp="1"/>
          </p:cNvSpPr>
          <p:nvPr>
            <p:ph type="sldNum" sz="quarter" idx="12"/>
          </p:nvPr>
        </p:nvSpPr>
        <p:spPr/>
        <p:txBody>
          <a:bodyPr/>
          <a:lstStyle/>
          <a:p>
            <a:fld id="{F9D6E195-4AAB-4FF4-89AE-037ECCFFAF62}" type="slidenum">
              <a:rPr lang="pl-PL" smtClean="0"/>
              <a:t>‹#›</a:t>
            </a:fld>
            <a:endParaRPr lang="pl-PL"/>
          </a:p>
        </p:txBody>
      </p:sp>
    </p:spTree>
    <p:extLst>
      <p:ext uri="{BB962C8B-B14F-4D97-AF65-F5344CB8AC3E}">
        <p14:creationId xmlns:p14="http://schemas.microsoft.com/office/powerpoint/2010/main" val="6182397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3950D1E-8DCB-4D43-AF66-3123FFF234EB}"/>
              </a:ext>
            </a:extLst>
          </p:cNvPr>
          <p:cNvSpPr>
            <a:spLocks noGrp="1"/>
          </p:cNvSpPr>
          <p:nvPr>
            <p:ph type="title"/>
          </p:nvPr>
        </p:nvSpPr>
        <p:spPr>
          <a:xfrm>
            <a:off x="630238" y="457200"/>
            <a:ext cx="2949575"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C8A58937-44EE-4EA8-9976-97AC80503A4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6275BA6C-F58C-4ED4-B5FB-965B46ABFA4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a:extLst>
              <a:ext uri="{FF2B5EF4-FFF2-40B4-BE49-F238E27FC236}">
                <a16:creationId xmlns:a16="http://schemas.microsoft.com/office/drawing/2014/main" id="{C4A58019-6D33-4CFD-B531-2C502F56215B}"/>
              </a:ext>
            </a:extLst>
          </p:cNvPr>
          <p:cNvSpPr>
            <a:spLocks noGrp="1"/>
          </p:cNvSpPr>
          <p:nvPr>
            <p:ph type="dt" sz="half" idx="10"/>
          </p:nvPr>
        </p:nvSpPr>
        <p:spPr/>
        <p:txBody>
          <a:bodyPr/>
          <a:lstStyle/>
          <a:p>
            <a:fld id="{9A8DC226-2E5A-4B34-B4C3-58EB9DCB4A26}" type="datetimeFigureOut">
              <a:rPr lang="pl-PL" smtClean="0"/>
              <a:t>15.06.2018</a:t>
            </a:fld>
            <a:endParaRPr lang="pl-PL"/>
          </a:p>
        </p:txBody>
      </p:sp>
      <p:sp>
        <p:nvSpPr>
          <p:cNvPr id="6" name="Symbol zastępczy stopki 5">
            <a:extLst>
              <a:ext uri="{FF2B5EF4-FFF2-40B4-BE49-F238E27FC236}">
                <a16:creationId xmlns:a16="http://schemas.microsoft.com/office/drawing/2014/main" id="{BCEED49A-671F-4CE3-8426-44E79B97ABDB}"/>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DB10C31D-E7EF-416E-A2AF-6B74C190C490}"/>
              </a:ext>
            </a:extLst>
          </p:cNvPr>
          <p:cNvSpPr>
            <a:spLocks noGrp="1"/>
          </p:cNvSpPr>
          <p:nvPr>
            <p:ph type="sldNum" sz="quarter" idx="12"/>
          </p:nvPr>
        </p:nvSpPr>
        <p:spPr/>
        <p:txBody>
          <a:bodyPr/>
          <a:lstStyle/>
          <a:p>
            <a:fld id="{F9D6E195-4AAB-4FF4-89AE-037ECCFFAF62}" type="slidenum">
              <a:rPr lang="pl-PL" smtClean="0"/>
              <a:t>‹#›</a:t>
            </a:fld>
            <a:endParaRPr lang="pl-PL"/>
          </a:p>
        </p:txBody>
      </p:sp>
    </p:spTree>
    <p:extLst>
      <p:ext uri="{BB962C8B-B14F-4D97-AF65-F5344CB8AC3E}">
        <p14:creationId xmlns:p14="http://schemas.microsoft.com/office/powerpoint/2010/main" val="12006878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403A7EA-6979-4068-A0AC-23820A6638F9}"/>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2E301899-6FCD-4D87-89FC-3960E8886933}"/>
              </a:ext>
            </a:extLst>
          </p:cNvPr>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3E26C9C2-B899-4628-B15F-B56B65CA19BE}"/>
              </a:ext>
            </a:extLst>
          </p:cNvPr>
          <p:cNvSpPr>
            <a:spLocks noGrp="1"/>
          </p:cNvSpPr>
          <p:nvPr>
            <p:ph type="dt" sz="half" idx="10"/>
          </p:nvPr>
        </p:nvSpPr>
        <p:spPr/>
        <p:txBody>
          <a:bodyPr/>
          <a:lstStyle/>
          <a:p>
            <a:fld id="{9A8DC226-2E5A-4B34-B4C3-58EB9DCB4A26}" type="datetimeFigureOut">
              <a:rPr lang="pl-PL" smtClean="0"/>
              <a:t>15.06.2018</a:t>
            </a:fld>
            <a:endParaRPr lang="pl-PL"/>
          </a:p>
        </p:txBody>
      </p:sp>
      <p:sp>
        <p:nvSpPr>
          <p:cNvPr id="5" name="Symbol zastępczy stopki 4">
            <a:extLst>
              <a:ext uri="{FF2B5EF4-FFF2-40B4-BE49-F238E27FC236}">
                <a16:creationId xmlns:a16="http://schemas.microsoft.com/office/drawing/2014/main" id="{5209F3BD-11DC-4CA8-817D-10A2138374E2}"/>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E171DDF8-AC53-4CBE-AF6A-0D139265D913}"/>
              </a:ext>
            </a:extLst>
          </p:cNvPr>
          <p:cNvSpPr>
            <a:spLocks noGrp="1"/>
          </p:cNvSpPr>
          <p:nvPr>
            <p:ph type="sldNum" sz="quarter" idx="12"/>
          </p:nvPr>
        </p:nvSpPr>
        <p:spPr/>
        <p:txBody>
          <a:bodyPr/>
          <a:lstStyle/>
          <a:p>
            <a:fld id="{F9D6E195-4AAB-4FF4-89AE-037ECCFFAF62}" type="slidenum">
              <a:rPr lang="pl-PL" smtClean="0"/>
              <a:t>‹#›</a:t>
            </a:fld>
            <a:endParaRPr lang="pl-PL"/>
          </a:p>
        </p:txBody>
      </p:sp>
    </p:spTree>
    <p:extLst>
      <p:ext uri="{BB962C8B-B14F-4D97-AF65-F5344CB8AC3E}">
        <p14:creationId xmlns:p14="http://schemas.microsoft.com/office/powerpoint/2010/main" val="14645569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DD277DD7-9097-43F7-B004-125F66C0A9A2}"/>
              </a:ext>
            </a:extLst>
          </p:cNvPr>
          <p:cNvSpPr>
            <a:spLocks noGrp="1"/>
          </p:cNvSpPr>
          <p:nvPr>
            <p:ph type="title" orient="vert"/>
          </p:nvPr>
        </p:nvSpPr>
        <p:spPr>
          <a:xfrm>
            <a:off x="6543675" y="365125"/>
            <a:ext cx="1971675"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22FAAE87-2947-4711-B9AF-1EB4E7846CED}"/>
              </a:ext>
            </a:extLst>
          </p:cNvPr>
          <p:cNvSpPr>
            <a:spLocks noGrp="1"/>
          </p:cNvSpPr>
          <p:nvPr>
            <p:ph type="body" orient="vert" idx="1"/>
          </p:nvPr>
        </p:nvSpPr>
        <p:spPr>
          <a:xfrm>
            <a:off x="628650" y="365125"/>
            <a:ext cx="5762625" cy="5811838"/>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7BD96E83-A3E3-49EA-A9CD-CA7F222AFC19}"/>
              </a:ext>
            </a:extLst>
          </p:cNvPr>
          <p:cNvSpPr>
            <a:spLocks noGrp="1"/>
          </p:cNvSpPr>
          <p:nvPr>
            <p:ph type="dt" sz="half" idx="10"/>
          </p:nvPr>
        </p:nvSpPr>
        <p:spPr/>
        <p:txBody>
          <a:bodyPr/>
          <a:lstStyle/>
          <a:p>
            <a:fld id="{9A8DC226-2E5A-4B34-B4C3-58EB9DCB4A26}" type="datetimeFigureOut">
              <a:rPr lang="pl-PL" smtClean="0"/>
              <a:t>15.06.2018</a:t>
            </a:fld>
            <a:endParaRPr lang="pl-PL"/>
          </a:p>
        </p:txBody>
      </p:sp>
      <p:sp>
        <p:nvSpPr>
          <p:cNvPr id="5" name="Symbol zastępczy stopki 4">
            <a:extLst>
              <a:ext uri="{FF2B5EF4-FFF2-40B4-BE49-F238E27FC236}">
                <a16:creationId xmlns:a16="http://schemas.microsoft.com/office/drawing/2014/main" id="{46D50D04-1A3D-4FAA-B2A4-A33F7CCC7DFC}"/>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26E1EB28-EADA-4976-A912-A49D8FA80772}"/>
              </a:ext>
            </a:extLst>
          </p:cNvPr>
          <p:cNvSpPr>
            <a:spLocks noGrp="1"/>
          </p:cNvSpPr>
          <p:nvPr>
            <p:ph type="sldNum" sz="quarter" idx="12"/>
          </p:nvPr>
        </p:nvSpPr>
        <p:spPr/>
        <p:txBody>
          <a:bodyPr/>
          <a:lstStyle/>
          <a:p>
            <a:fld id="{F9D6E195-4AAB-4FF4-89AE-037ECCFFAF62}" type="slidenum">
              <a:rPr lang="pl-PL" smtClean="0"/>
              <a:t>‹#›</a:t>
            </a:fld>
            <a:endParaRPr lang="pl-PL"/>
          </a:p>
        </p:txBody>
      </p:sp>
    </p:spTree>
    <p:extLst>
      <p:ext uri="{BB962C8B-B14F-4D97-AF65-F5344CB8AC3E}">
        <p14:creationId xmlns:p14="http://schemas.microsoft.com/office/powerpoint/2010/main" val="1510627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a:xfrm>
            <a:off x="628650" y="1143795"/>
            <a:ext cx="7886700" cy="546894"/>
          </a:xfrm>
        </p:spPr>
        <p:txBody>
          <a:bodyPr/>
          <a:lstStyle>
            <a:lvl1pPr>
              <a:defRPr b="1">
                <a:solidFill>
                  <a:srgbClr val="003668"/>
                </a:solidFill>
                <a:latin typeface="+mn-lt"/>
              </a:defRPr>
            </a:lvl1pPr>
          </a:lstStyle>
          <a:p>
            <a:r>
              <a:rPr lang="pl-PL"/>
              <a:t>Kliknij, aby edytować styl</a:t>
            </a:r>
            <a:endParaRPr lang="en-US" dirty="0"/>
          </a:p>
        </p:txBody>
      </p:sp>
      <p:sp>
        <p:nvSpPr>
          <p:cNvPr id="3" name="Content Placeholder 2"/>
          <p:cNvSpPr>
            <a:spLocks noGrp="1"/>
          </p:cNvSpPr>
          <p:nvPr>
            <p:ph sz="half" idx="1"/>
          </p:nvPr>
        </p:nvSpPr>
        <p:spPr>
          <a:xfrm>
            <a:off x="628650" y="1825625"/>
            <a:ext cx="3886200" cy="4351338"/>
          </a:xfrm>
        </p:spPr>
        <p:txBody>
          <a:bodyPr>
            <a:normAutofit/>
          </a:bodyPr>
          <a:lstStyle>
            <a:lvl1pPr>
              <a:defRPr sz="1800">
                <a:solidFill>
                  <a:srgbClr val="003668"/>
                </a:solidFill>
              </a:defRPr>
            </a:lvl1pPr>
            <a:lvl2pPr>
              <a:defRPr sz="1600">
                <a:solidFill>
                  <a:srgbClr val="003668"/>
                </a:solidFill>
              </a:defRPr>
            </a:lvl2pPr>
            <a:lvl3pPr>
              <a:defRPr sz="1400">
                <a:solidFill>
                  <a:srgbClr val="003668"/>
                </a:solidFill>
              </a:defRPr>
            </a:lvl3pPr>
            <a:lvl4pPr>
              <a:defRPr sz="1200">
                <a:solidFill>
                  <a:srgbClr val="003668"/>
                </a:solidFill>
              </a:defRPr>
            </a:lvl4pPr>
            <a:lvl5pPr>
              <a:defRPr sz="1200">
                <a:solidFill>
                  <a:srgbClr val="003668"/>
                </a:solidFill>
              </a:defRPr>
            </a:lvl5p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endParaRPr lang="en-US" dirty="0"/>
          </a:p>
        </p:txBody>
      </p:sp>
      <p:sp>
        <p:nvSpPr>
          <p:cNvPr id="4" name="Content Placeholder 3"/>
          <p:cNvSpPr>
            <a:spLocks noGrp="1"/>
          </p:cNvSpPr>
          <p:nvPr>
            <p:ph sz="half" idx="2"/>
          </p:nvPr>
        </p:nvSpPr>
        <p:spPr>
          <a:xfrm>
            <a:off x="4629150" y="1825625"/>
            <a:ext cx="3886200" cy="4351338"/>
          </a:xfrm>
        </p:spPr>
        <p:txBody>
          <a:bodyPr>
            <a:normAutofit/>
          </a:bodyPr>
          <a:lstStyle>
            <a:lvl1pPr>
              <a:defRPr sz="1800">
                <a:solidFill>
                  <a:srgbClr val="003668"/>
                </a:solidFill>
              </a:defRPr>
            </a:lvl1pPr>
            <a:lvl2pPr>
              <a:defRPr sz="1600">
                <a:solidFill>
                  <a:srgbClr val="003668"/>
                </a:solidFill>
              </a:defRPr>
            </a:lvl2pPr>
            <a:lvl3pPr>
              <a:defRPr sz="1400">
                <a:solidFill>
                  <a:srgbClr val="003668"/>
                </a:solidFill>
              </a:defRPr>
            </a:lvl3pPr>
            <a:lvl4pPr>
              <a:defRPr sz="1200">
                <a:solidFill>
                  <a:srgbClr val="003668"/>
                </a:solidFill>
              </a:defRPr>
            </a:lvl4pPr>
            <a:lvl5pPr>
              <a:defRPr sz="1200">
                <a:solidFill>
                  <a:srgbClr val="003668"/>
                </a:solidFill>
              </a:defRPr>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7299A543-0308-4781-BC8A-60C5FCCB2E02}" type="datetimeFigureOut">
              <a:rPr lang="pl-PL" smtClean="0"/>
              <a:t>15.06.2018</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AD412F16-6284-4E6F-9C61-D5287E9EDD66}" type="slidenum">
              <a:rPr lang="pl-PL" smtClean="0"/>
              <a:t>‹#›</a:t>
            </a:fld>
            <a:endParaRPr lang="pl-PL"/>
          </a:p>
        </p:txBody>
      </p:sp>
      <p:pic>
        <p:nvPicPr>
          <p:cNvPr id="8" name="Obraz 7">
            <a:extLst>
              <a:ext uri="{FF2B5EF4-FFF2-40B4-BE49-F238E27FC236}">
                <a16:creationId xmlns:a16="http://schemas.microsoft.com/office/drawing/2014/main" id="{E57371FF-56E5-42CC-815E-259122896F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445514"/>
            <a:ext cx="980625" cy="492547"/>
          </a:xfrm>
          <a:prstGeom prst="rect">
            <a:avLst/>
          </a:prstGeom>
        </p:spPr>
      </p:pic>
      <p:pic>
        <p:nvPicPr>
          <p:cNvPr id="9" name="Grafika 8">
            <a:extLst>
              <a:ext uri="{FF2B5EF4-FFF2-40B4-BE49-F238E27FC236}">
                <a16:creationId xmlns:a16="http://schemas.microsoft.com/office/drawing/2014/main" id="{8CF55732-24F8-4257-973A-C26D07BE5AD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70778" y="446145"/>
            <a:ext cx="45719" cy="518262"/>
          </a:xfrm>
          <a:prstGeom prst="rect">
            <a:avLst/>
          </a:prstGeom>
        </p:spPr>
      </p:pic>
      <p:sp>
        <p:nvSpPr>
          <p:cNvPr id="10" name="pole tekstowe 9">
            <a:extLst>
              <a:ext uri="{FF2B5EF4-FFF2-40B4-BE49-F238E27FC236}">
                <a16:creationId xmlns:a16="http://schemas.microsoft.com/office/drawing/2014/main" id="{06ED6616-7832-4A4D-972F-9EE019471EA3}"/>
              </a:ext>
            </a:extLst>
          </p:cNvPr>
          <p:cNvSpPr txBox="1"/>
          <p:nvPr userDrawn="1"/>
        </p:nvSpPr>
        <p:spPr>
          <a:xfrm>
            <a:off x="1978000" y="553287"/>
            <a:ext cx="3711600" cy="307777"/>
          </a:xfrm>
          <a:prstGeom prst="rect">
            <a:avLst/>
          </a:prstGeom>
          <a:noFill/>
        </p:spPr>
        <p:txBody>
          <a:bodyPr wrap="square" rtlCol="0">
            <a:spAutoFit/>
          </a:bodyPr>
          <a:lstStyle/>
          <a:p>
            <a:r>
              <a:rPr lang="pl-PL" sz="1400" b="1" dirty="0">
                <a:solidFill>
                  <a:srgbClr val="003668"/>
                </a:solidFill>
                <a:latin typeface="Lato" panose="020F0502020204030203" pitchFamily="34" charset="0"/>
                <a:ea typeface="Lato" panose="020F0502020204030203" pitchFamily="34" charset="0"/>
                <a:cs typeface="Lato" panose="020F0502020204030203" pitchFamily="34" charset="0"/>
              </a:rPr>
              <a:t>Laboratorium Długości</a:t>
            </a:r>
          </a:p>
        </p:txBody>
      </p:sp>
      <p:pic>
        <p:nvPicPr>
          <p:cNvPr id="11" name="Obraz 10">
            <a:extLst>
              <a:ext uri="{FF2B5EF4-FFF2-40B4-BE49-F238E27FC236}">
                <a16:creationId xmlns:a16="http://schemas.microsoft.com/office/drawing/2014/main" id="{0180D5CA-710B-416C-AD54-3D66731C6B5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9164" r="64887"/>
          <a:stretch/>
        </p:blipFill>
        <p:spPr>
          <a:xfrm>
            <a:off x="6774653" y="6356351"/>
            <a:ext cx="631893" cy="513291"/>
          </a:xfrm>
          <a:prstGeom prst="rect">
            <a:avLst/>
          </a:prstGeom>
        </p:spPr>
      </p:pic>
      <p:sp>
        <p:nvSpPr>
          <p:cNvPr id="12" name="pole tekstowe 11">
            <a:extLst>
              <a:ext uri="{FF2B5EF4-FFF2-40B4-BE49-F238E27FC236}">
                <a16:creationId xmlns:a16="http://schemas.microsoft.com/office/drawing/2014/main" id="{1E5A0795-DC7C-4FF6-8DCB-196D0DCC1757}"/>
              </a:ext>
            </a:extLst>
          </p:cNvPr>
          <p:cNvSpPr txBox="1"/>
          <p:nvPr userDrawn="1"/>
        </p:nvSpPr>
        <p:spPr>
          <a:xfrm>
            <a:off x="7406546" y="6449932"/>
            <a:ext cx="1638394" cy="338554"/>
          </a:xfrm>
          <a:prstGeom prst="rect">
            <a:avLst/>
          </a:prstGeom>
          <a:noFill/>
        </p:spPr>
        <p:txBody>
          <a:bodyPr wrap="square" rtlCol="0">
            <a:spAutoFit/>
          </a:bodyPr>
          <a:lstStyle/>
          <a:p>
            <a:r>
              <a:rPr lang="pl-PL" sz="1600" b="1" dirty="0">
                <a:solidFill>
                  <a:srgbClr val="003668"/>
                </a:solidFill>
                <a:latin typeface="Lato" panose="020F0502020204030203" pitchFamily="34" charset="0"/>
                <a:ea typeface="Lato" panose="020F0502020204030203" pitchFamily="34" charset="0"/>
                <a:cs typeface="Lato" panose="020F0502020204030203" pitchFamily="34" charset="0"/>
              </a:rPr>
              <a:t>gum.gov.pl</a:t>
            </a:r>
          </a:p>
        </p:txBody>
      </p:sp>
    </p:spTree>
    <p:extLst>
      <p:ext uri="{BB962C8B-B14F-4D97-AF65-F5344CB8AC3E}">
        <p14:creationId xmlns:p14="http://schemas.microsoft.com/office/powerpoint/2010/main" val="3005114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628650" y="1224676"/>
            <a:ext cx="7886700" cy="632701"/>
          </a:xfrm>
        </p:spPr>
        <p:txBody>
          <a:bodyPr/>
          <a:lstStyle>
            <a:lvl1pPr>
              <a:defRPr b="1">
                <a:solidFill>
                  <a:srgbClr val="003668"/>
                </a:solidFill>
                <a:latin typeface="+mn-lt"/>
              </a:defRPr>
            </a:lvl1pPr>
          </a:lstStyle>
          <a:p>
            <a:r>
              <a:rPr lang="pl-PL"/>
              <a:t>Kliknij, aby edytować styl</a:t>
            </a:r>
            <a:endParaRPr lang="en-US" dirty="0"/>
          </a:p>
        </p:txBody>
      </p:sp>
      <p:sp>
        <p:nvSpPr>
          <p:cNvPr id="3" name="Text Placeholder 2"/>
          <p:cNvSpPr>
            <a:spLocks noGrp="1"/>
          </p:cNvSpPr>
          <p:nvPr>
            <p:ph type="body" idx="1"/>
          </p:nvPr>
        </p:nvSpPr>
        <p:spPr>
          <a:xfrm>
            <a:off x="629842" y="2103119"/>
            <a:ext cx="3868340" cy="401955"/>
          </a:xfrm>
        </p:spPr>
        <p:txBody>
          <a:bodyPr anchor="b">
            <a:normAutofit/>
          </a:bodyPr>
          <a:lstStyle>
            <a:lvl1pPr marL="0" indent="0">
              <a:buNone/>
              <a:defRPr sz="2000" b="1">
                <a:solidFill>
                  <a:srgbClr val="00366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dirty="0"/>
              <a:t>Edytuj style wzorca tekstu</a:t>
            </a:r>
          </a:p>
        </p:txBody>
      </p:sp>
      <p:sp>
        <p:nvSpPr>
          <p:cNvPr id="4" name="Content Placeholder 3"/>
          <p:cNvSpPr>
            <a:spLocks noGrp="1"/>
          </p:cNvSpPr>
          <p:nvPr>
            <p:ph sz="half" idx="2"/>
          </p:nvPr>
        </p:nvSpPr>
        <p:spPr>
          <a:xfrm>
            <a:off x="629842" y="2505075"/>
            <a:ext cx="3868340" cy="3684588"/>
          </a:xfrm>
        </p:spPr>
        <p:txBody>
          <a:bodyPr>
            <a:normAutofit/>
          </a:bodyPr>
          <a:lstStyle>
            <a:lvl1pPr>
              <a:defRPr sz="1600">
                <a:solidFill>
                  <a:srgbClr val="003668"/>
                </a:solidFill>
              </a:defRPr>
            </a:lvl1pPr>
            <a:lvl2pPr>
              <a:defRPr sz="1600">
                <a:solidFill>
                  <a:srgbClr val="003668"/>
                </a:solidFill>
              </a:defRPr>
            </a:lvl2pPr>
            <a:lvl3pPr>
              <a:defRPr sz="1600">
                <a:solidFill>
                  <a:srgbClr val="003668"/>
                </a:solidFill>
              </a:defRPr>
            </a:lvl3pPr>
            <a:lvl4pPr>
              <a:defRPr sz="1600">
                <a:solidFill>
                  <a:srgbClr val="003668"/>
                </a:solidFill>
              </a:defRPr>
            </a:lvl4pPr>
            <a:lvl5pPr>
              <a:defRPr sz="1600">
                <a:solidFill>
                  <a:srgbClr val="003668"/>
                </a:solidFill>
              </a:defRPr>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4629150" y="2103119"/>
            <a:ext cx="3887391" cy="401955"/>
          </a:xfrm>
        </p:spPr>
        <p:txBody>
          <a:bodyPr anchor="b">
            <a:normAutofit/>
          </a:bodyPr>
          <a:lstStyle>
            <a:lvl1pPr marL="0" indent="0">
              <a:buNone/>
              <a:defRPr sz="2000" b="1">
                <a:solidFill>
                  <a:srgbClr val="00366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Content Placeholder 5"/>
          <p:cNvSpPr>
            <a:spLocks noGrp="1"/>
          </p:cNvSpPr>
          <p:nvPr>
            <p:ph sz="quarter" idx="4"/>
          </p:nvPr>
        </p:nvSpPr>
        <p:spPr>
          <a:xfrm>
            <a:off x="4629150" y="2505075"/>
            <a:ext cx="3887391" cy="3684588"/>
          </a:xfrm>
        </p:spPr>
        <p:txBody>
          <a:bodyPr>
            <a:normAutofit/>
          </a:bodyPr>
          <a:lstStyle>
            <a:lvl1pPr>
              <a:defRPr sz="1600">
                <a:solidFill>
                  <a:srgbClr val="003668"/>
                </a:solidFill>
              </a:defRPr>
            </a:lvl1pPr>
            <a:lvl2pPr>
              <a:defRPr sz="1600">
                <a:solidFill>
                  <a:srgbClr val="003668"/>
                </a:solidFill>
              </a:defRPr>
            </a:lvl2pPr>
            <a:lvl3pPr>
              <a:defRPr sz="1600">
                <a:solidFill>
                  <a:srgbClr val="003668"/>
                </a:solidFill>
              </a:defRPr>
            </a:lvl3pPr>
            <a:lvl4pPr>
              <a:defRPr sz="1600">
                <a:solidFill>
                  <a:srgbClr val="003668"/>
                </a:solidFill>
              </a:defRPr>
            </a:lvl4pPr>
            <a:lvl5pPr>
              <a:defRPr sz="1600">
                <a:solidFill>
                  <a:srgbClr val="003668"/>
                </a:solidFill>
              </a:defRPr>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7299A543-0308-4781-BC8A-60C5FCCB2E02}" type="datetimeFigureOut">
              <a:rPr lang="pl-PL" smtClean="0"/>
              <a:t>15.06.2018</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AD412F16-6284-4E6F-9C61-D5287E9EDD66}" type="slidenum">
              <a:rPr lang="pl-PL" smtClean="0"/>
              <a:t>‹#›</a:t>
            </a:fld>
            <a:endParaRPr lang="pl-PL"/>
          </a:p>
        </p:txBody>
      </p:sp>
      <p:pic>
        <p:nvPicPr>
          <p:cNvPr id="10" name="Obraz 9">
            <a:extLst>
              <a:ext uri="{FF2B5EF4-FFF2-40B4-BE49-F238E27FC236}">
                <a16:creationId xmlns:a16="http://schemas.microsoft.com/office/drawing/2014/main" id="{30228103-4B74-4CD7-BE4C-64008621A9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446145"/>
            <a:ext cx="980625" cy="492547"/>
          </a:xfrm>
          <a:prstGeom prst="rect">
            <a:avLst/>
          </a:prstGeom>
        </p:spPr>
      </p:pic>
      <p:pic>
        <p:nvPicPr>
          <p:cNvPr id="11" name="Grafika 10">
            <a:extLst>
              <a:ext uri="{FF2B5EF4-FFF2-40B4-BE49-F238E27FC236}">
                <a16:creationId xmlns:a16="http://schemas.microsoft.com/office/drawing/2014/main" id="{C5682E80-A3B4-4308-99C2-1F7A0D61411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90027" y="446145"/>
            <a:ext cx="45719" cy="518262"/>
          </a:xfrm>
          <a:prstGeom prst="rect">
            <a:avLst/>
          </a:prstGeom>
        </p:spPr>
      </p:pic>
      <p:sp>
        <p:nvSpPr>
          <p:cNvPr id="12" name="pole tekstowe 11">
            <a:extLst>
              <a:ext uri="{FF2B5EF4-FFF2-40B4-BE49-F238E27FC236}">
                <a16:creationId xmlns:a16="http://schemas.microsoft.com/office/drawing/2014/main" id="{595198E9-6981-4092-B6AF-5CF03DBE374B}"/>
              </a:ext>
            </a:extLst>
          </p:cNvPr>
          <p:cNvSpPr txBox="1"/>
          <p:nvPr userDrawn="1"/>
        </p:nvSpPr>
        <p:spPr>
          <a:xfrm>
            <a:off x="1897249" y="553287"/>
            <a:ext cx="3072684" cy="307777"/>
          </a:xfrm>
          <a:prstGeom prst="rect">
            <a:avLst/>
          </a:prstGeom>
          <a:noFill/>
        </p:spPr>
        <p:txBody>
          <a:bodyPr wrap="square" rtlCol="0">
            <a:spAutoFit/>
          </a:bodyPr>
          <a:lstStyle/>
          <a:p>
            <a:r>
              <a:rPr lang="pl-PL" sz="1400" b="1" dirty="0">
                <a:solidFill>
                  <a:srgbClr val="003668"/>
                </a:solidFill>
                <a:latin typeface="Lato" panose="020F0502020204030203" pitchFamily="34" charset="0"/>
                <a:ea typeface="Lato" panose="020F0502020204030203" pitchFamily="34" charset="0"/>
                <a:cs typeface="Lato" panose="020F0502020204030203" pitchFamily="34" charset="0"/>
              </a:rPr>
              <a:t>Laboratorium …</a:t>
            </a:r>
          </a:p>
        </p:txBody>
      </p:sp>
      <p:pic>
        <p:nvPicPr>
          <p:cNvPr id="13" name="Obraz 12">
            <a:extLst>
              <a:ext uri="{FF2B5EF4-FFF2-40B4-BE49-F238E27FC236}">
                <a16:creationId xmlns:a16="http://schemas.microsoft.com/office/drawing/2014/main" id="{A433F80F-B941-4D06-9E8F-8F7DDCF51F5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9164" r="64887"/>
          <a:stretch/>
        </p:blipFill>
        <p:spPr>
          <a:xfrm>
            <a:off x="6774653" y="6356351"/>
            <a:ext cx="631893" cy="513291"/>
          </a:xfrm>
          <a:prstGeom prst="rect">
            <a:avLst/>
          </a:prstGeom>
        </p:spPr>
      </p:pic>
      <p:sp>
        <p:nvSpPr>
          <p:cNvPr id="14" name="pole tekstowe 13">
            <a:extLst>
              <a:ext uri="{FF2B5EF4-FFF2-40B4-BE49-F238E27FC236}">
                <a16:creationId xmlns:a16="http://schemas.microsoft.com/office/drawing/2014/main" id="{D51E7545-B999-45D6-A665-68FABF4782A2}"/>
              </a:ext>
            </a:extLst>
          </p:cNvPr>
          <p:cNvSpPr txBox="1"/>
          <p:nvPr userDrawn="1"/>
        </p:nvSpPr>
        <p:spPr>
          <a:xfrm>
            <a:off x="7406546" y="6449932"/>
            <a:ext cx="1638394" cy="338554"/>
          </a:xfrm>
          <a:prstGeom prst="rect">
            <a:avLst/>
          </a:prstGeom>
          <a:noFill/>
        </p:spPr>
        <p:txBody>
          <a:bodyPr wrap="square" rtlCol="0">
            <a:spAutoFit/>
          </a:bodyPr>
          <a:lstStyle/>
          <a:p>
            <a:r>
              <a:rPr lang="pl-PL" sz="1600" b="1" dirty="0">
                <a:solidFill>
                  <a:srgbClr val="003668"/>
                </a:solidFill>
                <a:latin typeface="Lato" panose="020F0502020204030203" pitchFamily="34" charset="0"/>
                <a:ea typeface="Lato" panose="020F0502020204030203" pitchFamily="34" charset="0"/>
                <a:cs typeface="Lato" panose="020F0502020204030203" pitchFamily="34" charset="0"/>
              </a:rPr>
              <a:t>gum.gov.pl</a:t>
            </a:r>
          </a:p>
        </p:txBody>
      </p:sp>
    </p:spTree>
    <p:extLst>
      <p:ext uri="{BB962C8B-B14F-4D97-AF65-F5344CB8AC3E}">
        <p14:creationId xmlns:p14="http://schemas.microsoft.com/office/powerpoint/2010/main" val="3708091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a:xfrm>
            <a:off x="628650" y="964407"/>
            <a:ext cx="7886700" cy="1325563"/>
          </a:xfrm>
        </p:spPr>
        <p:txBody>
          <a:bodyPr/>
          <a:lstStyle>
            <a:lvl1pPr>
              <a:defRPr b="1">
                <a:solidFill>
                  <a:srgbClr val="003668"/>
                </a:solidFill>
                <a:latin typeface="+mn-lt"/>
              </a:defRPr>
            </a:lvl1pPr>
          </a:lstStyle>
          <a:p>
            <a:r>
              <a:rPr lang="pl-PL"/>
              <a:t>Kliknij, aby edytować styl</a:t>
            </a:r>
            <a:endParaRPr lang="en-US" dirty="0"/>
          </a:p>
        </p:txBody>
      </p:sp>
      <p:sp>
        <p:nvSpPr>
          <p:cNvPr id="3" name="Date Placeholder 2"/>
          <p:cNvSpPr>
            <a:spLocks noGrp="1"/>
          </p:cNvSpPr>
          <p:nvPr>
            <p:ph type="dt" sz="half" idx="10"/>
          </p:nvPr>
        </p:nvSpPr>
        <p:spPr/>
        <p:txBody>
          <a:bodyPr/>
          <a:lstStyle/>
          <a:p>
            <a:fld id="{7299A543-0308-4781-BC8A-60C5FCCB2E02}" type="datetimeFigureOut">
              <a:rPr lang="pl-PL" smtClean="0"/>
              <a:t>15.06.2018</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AD412F16-6284-4E6F-9C61-D5287E9EDD66}" type="slidenum">
              <a:rPr lang="pl-PL" smtClean="0"/>
              <a:t>‹#›</a:t>
            </a:fld>
            <a:endParaRPr lang="pl-PL"/>
          </a:p>
        </p:txBody>
      </p:sp>
      <p:pic>
        <p:nvPicPr>
          <p:cNvPr id="6" name="Obraz 5">
            <a:extLst>
              <a:ext uri="{FF2B5EF4-FFF2-40B4-BE49-F238E27FC236}">
                <a16:creationId xmlns:a16="http://schemas.microsoft.com/office/drawing/2014/main" id="{D62CBE1B-F968-434F-A7F8-08462D6321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446145"/>
            <a:ext cx="980625" cy="492547"/>
          </a:xfrm>
          <a:prstGeom prst="rect">
            <a:avLst/>
          </a:prstGeom>
        </p:spPr>
      </p:pic>
      <p:pic>
        <p:nvPicPr>
          <p:cNvPr id="7" name="Grafika 6">
            <a:extLst>
              <a:ext uri="{FF2B5EF4-FFF2-40B4-BE49-F238E27FC236}">
                <a16:creationId xmlns:a16="http://schemas.microsoft.com/office/drawing/2014/main" id="{20E0B033-2A91-482F-90AA-683EBB4FF64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53657" y="446145"/>
            <a:ext cx="45719" cy="518262"/>
          </a:xfrm>
          <a:prstGeom prst="rect">
            <a:avLst/>
          </a:prstGeom>
        </p:spPr>
      </p:pic>
      <p:sp>
        <p:nvSpPr>
          <p:cNvPr id="8" name="pole tekstowe 7">
            <a:extLst>
              <a:ext uri="{FF2B5EF4-FFF2-40B4-BE49-F238E27FC236}">
                <a16:creationId xmlns:a16="http://schemas.microsoft.com/office/drawing/2014/main" id="{2BDA7811-4283-420C-B8DA-4DD59DD031F4}"/>
              </a:ext>
            </a:extLst>
          </p:cNvPr>
          <p:cNvSpPr txBox="1"/>
          <p:nvPr userDrawn="1"/>
        </p:nvSpPr>
        <p:spPr>
          <a:xfrm>
            <a:off x="1938019" y="553287"/>
            <a:ext cx="1638394" cy="307777"/>
          </a:xfrm>
          <a:prstGeom prst="rect">
            <a:avLst/>
          </a:prstGeom>
          <a:noFill/>
        </p:spPr>
        <p:txBody>
          <a:bodyPr wrap="square" rtlCol="0">
            <a:spAutoFit/>
          </a:bodyPr>
          <a:lstStyle/>
          <a:p>
            <a:r>
              <a:rPr lang="pl-PL" sz="1400" b="1" dirty="0">
                <a:solidFill>
                  <a:srgbClr val="003668"/>
                </a:solidFill>
                <a:latin typeface="Lato" panose="020F0502020204030203" pitchFamily="34" charset="0"/>
                <a:ea typeface="Lato" panose="020F0502020204030203" pitchFamily="34" charset="0"/>
                <a:cs typeface="Lato" panose="020F0502020204030203" pitchFamily="34" charset="0"/>
              </a:rPr>
              <a:t>Laboratorium …</a:t>
            </a:r>
          </a:p>
        </p:txBody>
      </p:sp>
      <p:pic>
        <p:nvPicPr>
          <p:cNvPr id="9" name="Obraz 8">
            <a:extLst>
              <a:ext uri="{FF2B5EF4-FFF2-40B4-BE49-F238E27FC236}">
                <a16:creationId xmlns:a16="http://schemas.microsoft.com/office/drawing/2014/main" id="{17F3B09C-06DC-4191-B384-8B5932E44AE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9164" r="64887"/>
          <a:stretch/>
        </p:blipFill>
        <p:spPr>
          <a:xfrm>
            <a:off x="6774653" y="6356351"/>
            <a:ext cx="631893" cy="513291"/>
          </a:xfrm>
          <a:prstGeom prst="rect">
            <a:avLst/>
          </a:prstGeom>
        </p:spPr>
      </p:pic>
      <p:sp>
        <p:nvSpPr>
          <p:cNvPr id="10" name="pole tekstowe 9">
            <a:extLst>
              <a:ext uri="{FF2B5EF4-FFF2-40B4-BE49-F238E27FC236}">
                <a16:creationId xmlns:a16="http://schemas.microsoft.com/office/drawing/2014/main" id="{BA814AFF-DCBE-48F5-BDAE-EE5FDA91AD31}"/>
              </a:ext>
            </a:extLst>
          </p:cNvPr>
          <p:cNvSpPr txBox="1"/>
          <p:nvPr userDrawn="1"/>
        </p:nvSpPr>
        <p:spPr>
          <a:xfrm>
            <a:off x="7406546" y="6449932"/>
            <a:ext cx="1638394" cy="338554"/>
          </a:xfrm>
          <a:prstGeom prst="rect">
            <a:avLst/>
          </a:prstGeom>
          <a:noFill/>
        </p:spPr>
        <p:txBody>
          <a:bodyPr wrap="square" rtlCol="0">
            <a:spAutoFit/>
          </a:bodyPr>
          <a:lstStyle/>
          <a:p>
            <a:r>
              <a:rPr lang="pl-PL" sz="1600" b="1" dirty="0">
                <a:solidFill>
                  <a:srgbClr val="003668"/>
                </a:solidFill>
                <a:latin typeface="Lato" panose="020F0502020204030203" pitchFamily="34" charset="0"/>
                <a:ea typeface="Lato" panose="020F0502020204030203" pitchFamily="34" charset="0"/>
                <a:cs typeface="Lato" panose="020F0502020204030203" pitchFamily="34" charset="0"/>
              </a:rPr>
              <a:t>gum.gov.pl</a:t>
            </a:r>
          </a:p>
        </p:txBody>
      </p:sp>
    </p:spTree>
    <p:extLst>
      <p:ext uri="{BB962C8B-B14F-4D97-AF65-F5344CB8AC3E}">
        <p14:creationId xmlns:p14="http://schemas.microsoft.com/office/powerpoint/2010/main" val="2894112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541770" y="6356351"/>
            <a:ext cx="2057400" cy="365125"/>
          </a:xfrm>
        </p:spPr>
        <p:txBody>
          <a:bodyPr/>
          <a:lstStyle/>
          <a:p>
            <a:fld id="{7299A543-0308-4781-BC8A-60C5FCCB2E02}" type="datetimeFigureOut">
              <a:rPr lang="pl-PL" smtClean="0"/>
              <a:t>15.06.2018</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a:xfrm>
            <a:off x="419147" y="6356351"/>
            <a:ext cx="2057400" cy="365125"/>
          </a:xfrm>
        </p:spPr>
        <p:txBody>
          <a:bodyPr/>
          <a:lstStyle>
            <a:lvl1pPr algn="l">
              <a:defRPr/>
            </a:lvl1pPr>
          </a:lstStyle>
          <a:p>
            <a:fld id="{AD412F16-6284-4E6F-9C61-D5287E9EDD66}" type="slidenum">
              <a:rPr lang="pl-PL" smtClean="0"/>
              <a:pPr/>
              <a:t>‹#›</a:t>
            </a:fld>
            <a:endParaRPr lang="pl-PL"/>
          </a:p>
        </p:txBody>
      </p:sp>
      <p:pic>
        <p:nvPicPr>
          <p:cNvPr id="5" name="Obraz 4">
            <a:extLst>
              <a:ext uri="{FF2B5EF4-FFF2-40B4-BE49-F238E27FC236}">
                <a16:creationId xmlns:a16="http://schemas.microsoft.com/office/drawing/2014/main" id="{DB10DD4D-5C83-4E9A-BC94-A172CC4BED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445514"/>
            <a:ext cx="980625" cy="492547"/>
          </a:xfrm>
          <a:prstGeom prst="rect">
            <a:avLst/>
          </a:prstGeom>
        </p:spPr>
      </p:pic>
      <p:pic>
        <p:nvPicPr>
          <p:cNvPr id="6" name="Grafika 5">
            <a:extLst>
              <a:ext uri="{FF2B5EF4-FFF2-40B4-BE49-F238E27FC236}">
                <a16:creationId xmlns:a16="http://schemas.microsoft.com/office/drawing/2014/main" id="{F3811FE9-9149-4A32-86EB-DAA6B4F6DF4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70778" y="446145"/>
            <a:ext cx="45719" cy="518262"/>
          </a:xfrm>
          <a:prstGeom prst="rect">
            <a:avLst/>
          </a:prstGeom>
        </p:spPr>
      </p:pic>
      <p:sp>
        <p:nvSpPr>
          <p:cNvPr id="7" name="pole tekstowe 6">
            <a:extLst>
              <a:ext uri="{FF2B5EF4-FFF2-40B4-BE49-F238E27FC236}">
                <a16:creationId xmlns:a16="http://schemas.microsoft.com/office/drawing/2014/main" id="{78BD2C0D-4DE3-491B-B8E1-441385A57BB1}"/>
              </a:ext>
            </a:extLst>
          </p:cNvPr>
          <p:cNvSpPr txBox="1"/>
          <p:nvPr userDrawn="1"/>
        </p:nvSpPr>
        <p:spPr>
          <a:xfrm>
            <a:off x="1978000" y="553287"/>
            <a:ext cx="1638394" cy="307777"/>
          </a:xfrm>
          <a:prstGeom prst="rect">
            <a:avLst/>
          </a:prstGeom>
          <a:noFill/>
        </p:spPr>
        <p:txBody>
          <a:bodyPr wrap="square" rtlCol="0">
            <a:spAutoFit/>
          </a:bodyPr>
          <a:lstStyle/>
          <a:p>
            <a:r>
              <a:rPr lang="pl-PL" sz="1400" b="1" dirty="0">
                <a:solidFill>
                  <a:srgbClr val="003668"/>
                </a:solidFill>
                <a:latin typeface="Lato" panose="020F0502020204030203" pitchFamily="34" charset="0"/>
                <a:ea typeface="Lato" panose="020F0502020204030203" pitchFamily="34" charset="0"/>
                <a:cs typeface="Lato" panose="020F0502020204030203" pitchFamily="34" charset="0"/>
              </a:rPr>
              <a:t>Laboratorium …</a:t>
            </a:r>
          </a:p>
        </p:txBody>
      </p:sp>
      <p:pic>
        <p:nvPicPr>
          <p:cNvPr id="8" name="Obraz 7">
            <a:extLst>
              <a:ext uri="{FF2B5EF4-FFF2-40B4-BE49-F238E27FC236}">
                <a16:creationId xmlns:a16="http://schemas.microsoft.com/office/drawing/2014/main" id="{C897DB3E-AC9D-423D-AF77-0FD82CB8792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9164" r="64887"/>
          <a:stretch/>
        </p:blipFill>
        <p:spPr>
          <a:xfrm>
            <a:off x="6774653" y="6356351"/>
            <a:ext cx="631893" cy="513291"/>
          </a:xfrm>
          <a:prstGeom prst="rect">
            <a:avLst/>
          </a:prstGeom>
        </p:spPr>
      </p:pic>
      <p:sp>
        <p:nvSpPr>
          <p:cNvPr id="9" name="pole tekstowe 8">
            <a:extLst>
              <a:ext uri="{FF2B5EF4-FFF2-40B4-BE49-F238E27FC236}">
                <a16:creationId xmlns:a16="http://schemas.microsoft.com/office/drawing/2014/main" id="{1E26468A-B828-4A61-941C-A066BDF59F86}"/>
              </a:ext>
            </a:extLst>
          </p:cNvPr>
          <p:cNvSpPr txBox="1"/>
          <p:nvPr userDrawn="1"/>
        </p:nvSpPr>
        <p:spPr>
          <a:xfrm>
            <a:off x="7406546" y="6449932"/>
            <a:ext cx="1638394" cy="338554"/>
          </a:xfrm>
          <a:prstGeom prst="rect">
            <a:avLst/>
          </a:prstGeom>
          <a:noFill/>
        </p:spPr>
        <p:txBody>
          <a:bodyPr wrap="square" rtlCol="0">
            <a:spAutoFit/>
          </a:bodyPr>
          <a:lstStyle/>
          <a:p>
            <a:r>
              <a:rPr lang="pl-PL" sz="1600" b="1" dirty="0">
                <a:solidFill>
                  <a:srgbClr val="003668"/>
                </a:solidFill>
                <a:latin typeface="Lato" panose="020F0502020204030203" pitchFamily="34" charset="0"/>
                <a:ea typeface="Lato" panose="020F0502020204030203" pitchFamily="34" charset="0"/>
                <a:cs typeface="Lato" panose="020F0502020204030203" pitchFamily="34" charset="0"/>
              </a:rPr>
              <a:t>gum.gov.pl</a:t>
            </a:r>
          </a:p>
        </p:txBody>
      </p:sp>
    </p:spTree>
    <p:extLst>
      <p:ext uri="{BB962C8B-B14F-4D97-AF65-F5344CB8AC3E}">
        <p14:creationId xmlns:p14="http://schemas.microsoft.com/office/powerpoint/2010/main" val="2545363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069974"/>
          </a:xfrm>
        </p:spPr>
        <p:txBody>
          <a:bodyPr anchor="b"/>
          <a:lstStyle>
            <a:lvl1pPr>
              <a:defRPr sz="3200" b="1">
                <a:solidFill>
                  <a:srgbClr val="003668"/>
                </a:solidFill>
                <a:latin typeface="+mn-lt"/>
              </a:defRPr>
            </a:lvl1pPr>
          </a:lstStyle>
          <a:p>
            <a:r>
              <a:rPr lang="pl-PL"/>
              <a:t>Kliknij, aby edytować styl</a:t>
            </a:r>
            <a:endParaRPr lang="en-US" dirty="0"/>
          </a:p>
        </p:txBody>
      </p:sp>
      <p:sp>
        <p:nvSpPr>
          <p:cNvPr id="3" name="Content Placeholder 2"/>
          <p:cNvSpPr>
            <a:spLocks noGrp="1"/>
          </p:cNvSpPr>
          <p:nvPr>
            <p:ph idx="1"/>
          </p:nvPr>
        </p:nvSpPr>
        <p:spPr>
          <a:xfrm>
            <a:off x="3887391" y="987426"/>
            <a:ext cx="4629150" cy="4873625"/>
          </a:xfrm>
        </p:spPr>
        <p:txBody>
          <a:bodyPr>
            <a:normAutofit/>
          </a:bodyPr>
          <a:lstStyle>
            <a:lvl1pPr>
              <a:defRPr sz="2400">
                <a:solidFill>
                  <a:srgbClr val="003668"/>
                </a:solidFill>
              </a:defRPr>
            </a:lvl1pPr>
            <a:lvl2pPr>
              <a:defRPr sz="2000">
                <a:solidFill>
                  <a:srgbClr val="003668"/>
                </a:solidFill>
              </a:defRPr>
            </a:lvl2pPr>
            <a:lvl3pPr>
              <a:defRPr sz="1800">
                <a:solidFill>
                  <a:srgbClr val="003668"/>
                </a:solidFill>
              </a:defRPr>
            </a:lvl3pPr>
            <a:lvl4pPr>
              <a:defRPr sz="1600">
                <a:solidFill>
                  <a:srgbClr val="003668"/>
                </a:solidFill>
              </a:defRPr>
            </a:lvl4pPr>
            <a:lvl5pPr>
              <a:defRPr sz="1600">
                <a:solidFill>
                  <a:srgbClr val="003668"/>
                </a:solidFill>
              </a:defRPr>
            </a:lvl5pPr>
            <a:lvl6pPr>
              <a:defRPr sz="2000"/>
            </a:lvl6pPr>
            <a:lvl7pPr>
              <a:defRPr sz="2000"/>
            </a:lvl7pPr>
            <a:lvl8pPr>
              <a:defRPr sz="2000"/>
            </a:lvl8pPr>
            <a:lvl9pPr>
              <a:defRPr sz="20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Date Placeholder 4"/>
          <p:cNvSpPr>
            <a:spLocks noGrp="1"/>
          </p:cNvSpPr>
          <p:nvPr>
            <p:ph type="dt" sz="half" idx="10"/>
          </p:nvPr>
        </p:nvSpPr>
        <p:spPr/>
        <p:txBody>
          <a:bodyPr/>
          <a:lstStyle/>
          <a:p>
            <a:fld id="{7299A543-0308-4781-BC8A-60C5FCCB2E02}" type="datetimeFigureOut">
              <a:rPr lang="pl-PL" smtClean="0"/>
              <a:t>15.06.2018</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AD412F16-6284-4E6F-9C61-D5287E9EDD66}" type="slidenum">
              <a:rPr lang="pl-PL" smtClean="0"/>
              <a:t>‹#›</a:t>
            </a:fld>
            <a:endParaRPr lang="pl-PL"/>
          </a:p>
        </p:txBody>
      </p:sp>
      <p:pic>
        <p:nvPicPr>
          <p:cNvPr id="8" name="Obraz 7">
            <a:extLst>
              <a:ext uri="{FF2B5EF4-FFF2-40B4-BE49-F238E27FC236}">
                <a16:creationId xmlns:a16="http://schemas.microsoft.com/office/drawing/2014/main" id="{79300157-56EA-41D8-8EF2-020D2C5512B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164" r="64887"/>
          <a:stretch/>
        </p:blipFill>
        <p:spPr>
          <a:xfrm>
            <a:off x="6774653" y="6356351"/>
            <a:ext cx="631893" cy="513291"/>
          </a:xfrm>
          <a:prstGeom prst="rect">
            <a:avLst/>
          </a:prstGeom>
        </p:spPr>
      </p:pic>
      <p:sp>
        <p:nvSpPr>
          <p:cNvPr id="9" name="pole tekstowe 8">
            <a:extLst>
              <a:ext uri="{FF2B5EF4-FFF2-40B4-BE49-F238E27FC236}">
                <a16:creationId xmlns:a16="http://schemas.microsoft.com/office/drawing/2014/main" id="{0181A9C3-EFF2-413F-A521-FADBD6ECAC84}"/>
              </a:ext>
            </a:extLst>
          </p:cNvPr>
          <p:cNvSpPr txBox="1"/>
          <p:nvPr userDrawn="1"/>
        </p:nvSpPr>
        <p:spPr>
          <a:xfrm>
            <a:off x="7406546" y="6449932"/>
            <a:ext cx="1638394" cy="338554"/>
          </a:xfrm>
          <a:prstGeom prst="rect">
            <a:avLst/>
          </a:prstGeom>
          <a:noFill/>
        </p:spPr>
        <p:txBody>
          <a:bodyPr wrap="square" rtlCol="0">
            <a:spAutoFit/>
          </a:bodyPr>
          <a:lstStyle/>
          <a:p>
            <a:r>
              <a:rPr lang="pl-PL" sz="1600" b="1" dirty="0">
                <a:solidFill>
                  <a:srgbClr val="003668"/>
                </a:solidFill>
                <a:latin typeface="Lato" panose="020F0502020204030203" pitchFamily="34" charset="0"/>
                <a:ea typeface="Lato" panose="020F0502020204030203" pitchFamily="34" charset="0"/>
                <a:cs typeface="Lato" panose="020F0502020204030203" pitchFamily="34" charset="0"/>
              </a:rPr>
              <a:t>gum.gov.pl</a:t>
            </a:r>
          </a:p>
        </p:txBody>
      </p:sp>
    </p:spTree>
    <p:extLst>
      <p:ext uri="{BB962C8B-B14F-4D97-AF65-F5344CB8AC3E}">
        <p14:creationId xmlns:p14="http://schemas.microsoft.com/office/powerpoint/2010/main" val="3587850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Date Placeholder 4"/>
          <p:cNvSpPr>
            <a:spLocks noGrp="1"/>
          </p:cNvSpPr>
          <p:nvPr>
            <p:ph type="dt" sz="half" idx="10"/>
          </p:nvPr>
        </p:nvSpPr>
        <p:spPr/>
        <p:txBody>
          <a:bodyPr/>
          <a:lstStyle/>
          <a:p>
            <a:fld id="{7299A543-0308-4781-BC8A-60C5FCCB2E02}" type="datetimeFigureOut">
              <a:rPr lang="pl-PL" smtClean="0"/>
              <a:t>15.06.2018</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AD412F16-6284-4E6F-9C61-D5287E9EDD66}" type="slidenum">
              <a:rPr lang="pl-PL" smtClean="0"/>
              <a:t>‹#›</a:t>
            </a:fld>
            <a:endParaRPr lang="pl-PL"/>
          </a:p>
        </p:txBody>
      </p:sp>
    </p:spTree>
    <p:extLst>
      <p:ext uri="{BB962C8B-B14F-4D97-AF65-F5344CB8AC3E}">
        <p14:creationId xmlns:p14="http://schemas.microsoft.com/office/powerpoint/2010/main" val="309246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99A543-0308-4781-BC8A-60C5FCCB2E02}" type="datetimeFigureOut">
              <a:rPr lang="pl-PL" smtClean="0"/>
              <a:t>15.06.2018</a:t>
            </a:fld>
            <a:endParaRPr lang="pl-P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12F16-6284-4E6F-9C61-D5287E9EDD66}" type="slidenum">
              <a:rPr lang="pl-PL" smtClean="0"/>
              <a:t>‹#›</a:t>
            </a:fld>
            <a:endParaRPr lang="pl-PL"/>
          </a:p>
        </p:txBody>
      </p:sp>
    </p:spTree>
    <p:extLst>
      <p:ext uri="{BB962C8B-B14F-4D97-AF65-F5344CB8AC3E}">
        <p14:creationId xmlns:p14="http://schemas.microsoft.com/office/powerpoint/2010/main" val="21102608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12401CB7-82F3-4848-9639-61635B47ABF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9242B1E2-E4FD-4BEE-BB85-B5584ABF401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50D319DD-D8CB-487B-81AB-B6331C0B8D72}"/>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233336-6062-4B80-B6BE-2CE697D05ACD}" type="datetimeFigureOut">
              <a:rPr lang="pl-PL" smtClean="0"/>
              <a:t>15.06.2018</a:t>
            </a:fld>
            <a:endParaRPr lang="pl-PL"/>
          </a:p>
        </p:txBody>
      </p:sp>
      <p:sp>
        <p:nvSpPr>
          <p:cNvPr id="5" name="Symbol zastępczy stopki 4">
            <a:extLst>
              <a:ext uri="{FF2B5EF4-FFF2-40B4-BE49-F238E27FC236}">
                <a16:creationId xmlns:a16="http://schemas.microsoft.com/office/drawing/2014/main" id="{65ADFA30-D178-47B9-A044-5813269A27E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1FCDBDD8-F9E9-403E-BF8B-4C5F45DFABD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21E97-3FC9-4410-97B7-A6B42C0048AF}" type="slidenum">
              <a:rPr lang="pl-PL" smtClean="0"/>
              <a:t>‹#›</a:t>
            </a:fld>
            <a:endParaRPr lang="pl-PL"/>
          </a:p>
        </p:txBody>
      </p:sp>
    </p:spTree>
    <p:extLst>
      <p:ext uri="{BB962C8B-B14F-4D97-AF65-F5344CB8AC3E}">
        <p14:creationId xmlns:p14="http://schemas.microsoft.com/office/powerpoint/2010/main" val="307150133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86A2BB5E-14FD-4FB5-890A-AFB8F8EE1708}"/>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D5C9F137-D161-4A60-A9BF-98E98A57B04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C6015548-ABB4-4C65-8016-1CDFAEFD6757}"/>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8DC226-2E5A-4B34-B4C3-58EB9DCB4A26}" type="datetimeFigureOut">
              <a:rPr lang="pl-PL" smtClean="0"/>
              <a:t>15.06.2018</a:t>
            </a:fld>
            <a:endParaRPr lang="pl-PL"/>
          </a:p>
        </p:txBody>
      </p:sp>
      <p:sp>
        <p:nvSpPr>
          <p:cNvPr id="5" name="Symbol zastępczy stopki 4">
            <a:extLst>
              <a:ext uri="{FF2B5EF4-FFF2-40B4-BE49-F238E27FC236}">
                <a16:creationId xmlns:a16="http://schemas.microsoft.com/office/drawing/2014/main" id="{7D14C89D-15CC-4C9D-A6E6-B7D836DCCB0A}"/>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55A85EDF-BA8A-4A4C-8AF7-BC696C47C15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D6E195-4AAB-4FF4-89AE-037ECCFFAF62}" type="slidenum">
              <a:rPr lang="pl-PL" smtClean="0"/>
              <a:t>‹#›</a:t>
            </a:fld>
            <a:endParaRPr lang="pl-PL"/>
          </a:p>
        </p:txBody>
      </p:sp>
    </p:spTree>
    <p:extLst>
      <p:ext uri="{BB962C8B-B14F-4D97-AF65-F5344CB8AC3E}">
        <p14:creationId xmlns:p14="http://schemas.microsoft.com/office/powerpoint/2010/main" val="7531745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Layout" Target="../diagrams/layout1.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openxmlformats.org/officeDocument/2006/relationships/image" Target="../media/image12.png"/><Relationship Id="rId5" Type="http://schemas.openxmlformats.org/officeDocument/2006/relationships/diagramColors" Target="../diagrams/colors1.xml"/><Relationship Id="rId10" Type="http://schemas.openxmlformats.org/officeDocument/2006/relationships/image" Target="../media/image11.jpeg"/><Relationship Id="rId4" Type="http://schemas.openxmlformats.org/officeDocument/2006/relationships/diagramQuickStyle" Target="../diagrams/quickStyle1.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tiff"/><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tiff"/><Relationship Id="rId2" Type="http://schemas.openxmlformats.org/officeDocument/2006/relationships/image" Target="../media/image18.tiff"/><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tiff"/><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8D98DD3A-869B-44FF-AE78-B881CA3541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900" y="685800"/>
            <a:ext cx="1521047" cy="763989"/>
          </a:xfrm>
          <a:prstGeom prst="rect">
            <a:avLst/>
          </a:prstGeom>
        </p:spPr>
      </p:pic>
      <p:pic>
        <p:nvPicPr>
          <p:cNvPr id="8" name="Grafika 7">
            <a:extLst>
              <a:ext uri="{FF2B5EF4-FFF2-40B4-BE49-F238E27FC236}">
                <a16:creationId xmlns:a16="http://schemas.microsoft.com/office/drawing/2014/main" id="{4B24E479-FE29-438D-A9B0-96D35FCA7D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74919" y="685800"/>
            <a:ext cx="45719" cy="833405"/>
          </a:xfrm>
          <a:prstGeom prst="rect">
            <a:avLst/>
          </a:prstGeom>
        </p:spPr>
      </p:pic>
      <p:sp>
        <p:nvSpPr>
          <p:cNvPr id="9" name="pole tekstowe 8">
            <a:extLst>
              <a:ext uri="{FF2B5EF4-FFF2-40B4-BE49-F238E27FC236}">
                <a16:creationId xmlns:a16="http://schemas.microsoft.com/office/drawing/2014/main" id="{2EDB40EC-4025-4E3F-91D4-E6CEABE208FE}"/>
              </a:ext>
            </a:extLst>
          </p:cNvPr>
          <p:cNvSpPr txBox="1"/>
          <p:nvPr/>
        </p:nvSpPr>
        <p:spPr>
          <a:xfrm>
            <a:off x="3746693" y="775406"/>
            <a:ext cx="4626839" cy="584775"/>
          </a:xfrm>
          <a:prstGeom prst="rect">
            <a:avLst/>
          </a:prstGeom>
          <a:noFill/>
        </p:spPr>
        <p:txBody>
          <a:bodyPr wrap="square" rtlCol="0">
            <a:spAutoFit/>
          </a:bodyPr>
          <a:lstStyle/>
          <a:p>
            <a:r>
              <a:rPr lang="pl-PL" sz="3200" dirty="0" err="1">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Length</a:t>
            </a:r>
            <a:r>
              <a:rPr lang="pl-PL" sz="320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 </a:t>
            </a:r>
            <a:r>
              <a:rPr lang="pl-PL" sz="3200" dirty="0" err="1">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Laboratory</a:t>
            </a:r>
            <a:endParaRPr lang="pl-PL" sz="3200"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10" name="Grafika 9">
            <a:extLst>
              <a:ext uri="{FF2B5EF4-FFF2-40B4-BE49-F238E27FC236}">
                <a16:creationId xmlns:a16="http://schemas.microsoft.com/office/drawing/2014/main" id="{E9EEC360-8C73-498D-9B52-3BA790FB88A7}"/>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479" t="26247" r="19799" b="19504"/>
          <a:stretch/>
        </p:blipFill>
        <p:spPr>
          <a:xfrm>
            <a:off x="0" y="1616522"/>
            <a:ext cx="9144000" cy="3552379"/>
          </a:xfrm>
          <a:prstGeom prst="rect">
            <a:avLst/>
          </a:prstGeom>
        </p:spPr>
      </p:pic>
      <p:sp>
        <p:nvSpPr>
          <p:cNvPr id="11" name="pole tekstowe 10">
            <a:extLst>
              <a:ext uri="{FF2B5EF4-FFF2-40B4-BE49-F238E27FC236}">
                <a16:creationId xmlns:a16="http://schemas.microsoft.com/office/drawing/2014/main" id="{E7DD35BC-912D-40E2-B9F1-010F2E3B777C}"/>
              </a:ext>
            </a:extLst>
          </p:cNvPr>
          <p:cNvSpPr txBox="1"/>
          <p:nvPr/>
        </p:nvSpPr>
        <p:spPr>
          <a:xfrm rot="16200000">
            <a:off x="-57371" y="5404690"/>
            <a:ext cx="1028914" cy="523220"/>
          </a:xfrm>
          <a:prstGeom prst="rect">
            <a:avLst/>
          </a:prstGeom>
          <a:noFill/>
        </p:spPr>
        <p:txBody>
          <a:bodyPr wrap="square" rtlCol="0">
            <a:spAutoFit/>
          </a:bodyPr>
          <a:lstStyle/>
          <a:p>
            <a:r>
              <a:rPr lang="pl-PL" sz="2800"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2018</a:t>
            </a:r>
          </a:p>
        </p:txBody>
      </p:sp>
      <p:cxnSp>
        <p:nvCxnSpPr>
          <p:cNvPr id="13" name="Łącznik prosty 12">
            <a:extLst>
              <a:ext uri="{FF2B5EF4-FFF2-40B4-BE49-F238E27FC236}">
                <a16:creationId xmlns:a16="http://schemas.microsoft.com/office/drawing/2014/main" id="{8265D8A7-A2D4-443E-AD38-1DD9CECDD588}"/>
              </a:ext>
            </a:extLst>
          </p:cNvPr>
          <p:cNvCxnSpPr/>
          <p:nvPr/>
        </p:nvCxnSpPr>
        <p:spPr>
          <a:xfrm>
            <a:off x="914172" y="4597400"/>
            <a:ext cx="0" cy="1769285"/>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pole tekstowe 11">
            <a:extLst>
              <a:ext uri="{FF2B5EF4-FFF2-40B4-BE49-F238E27FC236}">
                <a16:creationId xmlns:a16="http://schemas.microsoft.com/office/drawing/2014/main" id="{4A47A995-794E-4FD4-B978-EC5D6080F0E6}"/>
              </a:ext>
            </a:extLst>
          </p:cNvPr>
          <p:cNvSpPr txBox="1"/>
          <p:nvPr/>
        </p:nvSpPr>
        <p:spPr>
          <a:xfrm>
            <a:off x="1040601" y="6366685"/>
            <a:ext cx="6911795" cy="246221"/>
          </a:xfrm>
          <a:prstGeom prst="rect">
            <a:avLst/>
          </a:prstGeom>
          <a:noFill/>
        </p:spPr>
        <p:txBody>
          <a:bodyPr wrap="square" rtlCol="0">
            <a:spAutoFit/>
          </a:bodyPr>
          <a:lstStyle/>
          <a:p>
            <a:pPr algn="r"/>
            <a:r>
              <a:rPr lang="pl-PL" sz="1000" b="1" dirty="0">
                <a:solidFill>
                  <a:srgbClr val="003668"/>
                </a:solidFill>
              </a:rPr>
              <a:t>Dariusz Czułek, CCL 2018</a:t>
            </a:r>
            <a:endParaRPr lang="pl-PL" sz="1000" dirty="0">
              <a:solidFill>
                <a:srgbClr val="003668"/>
              </a:solidFill>
            </a:endParaRPr>
          </a:p>
        </p:txBody>
      </p:sp>
      <p:pic>
        <p:nvPicPr>
          <p:cNvPr id="14" name="Obraz 1">
            <a:extLst>
              <a:ext uri="{FF2B5EF4-FFF2-40B4-BE49-F238E27FC236}">
                <a16:creationId xmlns:a16="http://schemas.microsoft.com/office/drawing/2014/main" id="{622E5791-B0F2-448E-8370-9183D060DF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9813" y="2643188"/>
            <a:ext cx="267017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99">
            <a:extLst>
              <a:ext uri="{FF2B5EF4-FFF2-40B4-BE49-F238E27FC236}">
                <a16:creationId xmlns:a16="http://schemas.microsoft.com/office/drawing/2014/main" id="{0786EDBC-3158-434F-A6C4-D5F7A8901925}"/>
              </a:ext>
            </a:extLst>
          </p:cNvPr>
          <p:cNvSpPr txBox="1">
            <a:spLocks noChangeArrowheads="1"/>
          </p:cNvSpPr>
          <p:nvPr/>
        </p:nvSpPr>
        <p:spPr>
          <a:xfrm>
            <a:off x="1374367" y="5404128"/>
            <a:ext cx="7547457" cy="36933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b="1" kern="1200">
                <a:solidFill>
                  <a:srgbClr val="003668"/>
                </a:solidFill>
                <a:latin typeface="+mn-lt"/>
                <a:ea typeface="+mj-ea"/>
                <a:cs typeface="+mj-cs"/>
              </a:defRPr>
            </a:lvl1pPr>
          </a:lstStyle>
          <a:p>
            <a:r>
              <a:rPr lang="pl-PL" altLang="pl-PL" sz="2000" dirty="0">
                <a:solidFill>
                  <a:schemeClr val="accent1">
                    <a:lumMod val="50000"/>
                  </a:schemeClr>
                </a:solidFill>
              </a:rPr>
              <a:t>PRESENTATION OF THE LABORATORY OF LENGTH</a:t>
            </a:r>
          </a:p>
        </p:txBody>
      </p:sp>
    </p:spTree>
    <p:extLst>
      <p:ext uri="{BB962C8B-B14F-4D97-AF65-F5344CB8AC3E}">
        <p14:creationId xmlns:p14="http://schemas.microsoft.com/office/powerpoint/2010/main" val="1145780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1253C572-420E-47F1-97F2-689E5B8B4CE6}"/>
              </a:ext>
            </a:extLst>
          </p:cNvPr>
          <p:cNvSpPr txBox="1"/>
          <p:nvPr/>
        </p:nvSpPr>
        <p:spPr>
          <a:xfrm>
            <a:off x="5949115" y="1867248"/>
            <a:ext cx="2805576" cy="707886"/>
          </a:xfrm>
          <a:prstGeom prst="rect">
            <a:avLst/>
          </a:prstGeom>
          <a:noFill/>
        </p:spPr>
        <p:txBody>
          <a:bodyPr wrap="none" rtlCol="0">
            <a:spAutoFit/>
          </a:bodyPr>
          <a:lstStyle/>
          <a:p>
            <a:pPr algn="ctr"/>
            <a:r>
              <a:rPr lang="en-US" sz="2000" dirty="0">
                <a:solidFill>
                  <a:schemeClr val="accent1">
                    <a:lumMod val="50000"/>
                  </a:schemeClr>
                </a:solidFill>
              </a:rPr>
              <a:t>National measurement </a:t>
            </a:r>
          </a:p>
          <a:p>
            <a:pPr algn="ctr"/>
            <a:r>
              <a:rPr lang="en-US" sz="2000" dirty="0">
                <a:solidFill>
                  <a:schemeClr val="accent1">
                    <a:lumMod val="50000"/>
                  </a:schemeClr>
                </a:solidFill>
              </a:rPr>
              <a:t>standard of length unit</a:t>
            </a:r>
          </a:p>
        </p:txBody>
      </p:sp>
      <p:pic>
        <p:nvPicPr>
          <p:cNvPr id="6" name="Picture 3" descr="m11_01">
            <a:extLst>
              <a:ext uri="{FF2B5EF4-FFF2-40B4-BE49-F238E27FC236}">
                <a16:creationId xmlns:a16="http://schemas.microsoft.com/office/drawing/2014/main" id="{72A0BCE1-4971-4D19-BD64-218B55EC60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1990" y="3693957"/>
            <a:ext cx="4544830" cy="30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Syntezer częstotliwości optycznych_s">
            <a:extLst>
              <a:ext uri="{FF2B5EF4-FFF2-40B4-BE49-F238E27FC236}">
                <a16:creationId xmlns:a16="http://schemas.microsoft.com/office/drawing/2014/main" id="{561AE259-3D37-45A6-9B10-7AFBF42231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91" y="1200150"/>
            <a:ext cx="5226630" cy="346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ole tekstowe 7">
            <a:extLst>
              <a:ext uri="{FF2B5EF4-FFF2-40B4-BE49-F238E27FC236}">
                <a16:creationId xmlns:a16="http://schemas.microsoft.com/office/drawing/2014/main" id="{EF6A5728-E2B6-465C-B8AF-DCDEF6633D12}"/>
              </a:ext>
            </a:extLst>
          </p:cNvPr>
          <p:cNvSpPr txBox="1"/>
          <p:nvPr/>
        </p:nvSpPr>
        <p:spPr>
          <a:xfrm>
            <a:off x="790113" y="5220070"/>
            <a:ext cx="3045040" cy="1015663"/>
          </a:xfrm>
          <a:prstGeom prst="rect">
            <a:avLst/>
          </a:prstGeom>
          <a:noFill/>
        </p:spPr>
        <p:txBody>
          <a:bodyPr wrap="square" rtlCol="0">
            <a:spAutoFit/>
          </a:bodyPr>
          <a:lstStyle/>
          <a:p>
            <a:pPr algn="ctr"/>
            <a:r>
              <a:rPr lang="en-GB" sz="2000" dirty="0">
                <a:solidFill>
                  <a:schemeClr val="accent1">
                    <a:lumMod val="50000"/>
                  </a:schemeClr>
                </a:solidFill>
              </a:rPr>
              <a:t>Measurement range: </a:t>
            </a:r>
          </a:p>
          <a:p>
            <a:pPr algn="ctr"/>
            <a:r>
              <a:rPr lang="en-GB" sz="2000" dirty="0">
                <a:solidFill>
                  <a:schemeClr val="accent1">
                    <a:lumMod val="50000"/>
                  </a:schemeClr>
                </a:solidFill>
              </a:rPr>
              <a:t>(5</a:t>
            </a:r>
            <a:r>
              <a:rPr lang="pl-PL" sz="2000" dirty="0">
                <a:solidFill>
                  <a:schemeClr val="accent1">
                    <a:lumMod val="50000"/>
                  </a:schemeClr>
                </a:solidFill>
              </a:rPr>
              <a:t>32</a:t>
            </a:r>
            <a:r>
              <a:rPr lang="en-GB" sz="2000" dirty="0">
                <a:solidFill>
                  <a:schemeClr val="accent1">
                    <a:lumMod val="50000"/>
                  </a:schemeClr>
                </a:solidFill>
              </a:rPr>
              <a:t> ÷ 10</a:t>
            </a:r>
            <a:r>
              <a:rPr lang="pl-PL" sz="2000" dirty="0">
                <a:solidFill>
                  <a:schemeClr val="accent1">
                    <a:lumMod val="50000"/>
                  </a:schemeClr>
                </a:solidFill>
              </a:rPr>
              <a:t>64</a:t>
            </a:r>
            <a:r>
              <a:rPr lang="en-GB" sz="2000" dirty="0">
                <a:solidFill>
                  <a:schemeClr val="accent1">
                    <a:lumMod val="50000"/>
                  </a:schemeClr>
                </a:solidFill>
              </a:rPr>
              <a:t>) nm </a:t>
            </a:r>
          </a:p>
          <a:p>
            <a:pPr algn="ctr"/>
            <a:endParaRPr lang="en-GB" sz="2000" dirty="0">
              <a:solidFill>
                <a:schemeClr val="accent1">
                  <a:lumMod val="50000"/>
                </a:schemeClr>
              </a:solidFill>
            </a:endParaRPr>
          </a:p>
        </p:txBody>
      </p:sp>
      <p:sp>
        <p:nvSpPr>
          <p:cNvPr id="11" name="Text Box 9">
            <a:extLst>
              <a:ext uri="{FF2B5EF4-FFF2-40B4-BE49-F238E27FC236}">
                <a16:creationId xmlns:a16="http://schemas.microsoft.com/office/drawing/2014/main" id="{9A70E275-FE5C-42DA-B4BD-F3D9C5828C83}"/>
              </a:ext>
            </a:extLst>
          </p:cNvPr>
          <p:cNvSpPr txBox="1">
            <a:spLocks noChangeArrowheads="1"/>
          </p:cNvSpPr>
          <p:nvPr/>
        </p:nvSpPr>
        <p:spPr bwMode="auto">
          <a:xfrm>
            <a:off x="1939856" y="462582"/>
            <a:ext cx="4260647" cy="400110"/>
          </a:xfrm>
          <a:prstGeom prst="rect">
            <a:avLst/>
          </a:prstGeom>
          <a:solidFill>
            <a:schemeClr val="bg1"/>
          </a:solidFill>
          <a:ln w="9525">
            <a:noFill/>
            <a:miter lim="800000"/>
            <a:headEnd/>
            <a:tailEnd/>
          </a:ln>
        </p:spPr>
        <p:txBody>
          <a:bodyPr wrap="square">
            <a:spAutoFit/>
          </a:bodyPr>
          <a:lstStyle/>
          <a:p>
            <a:r>
              <a:rPr lang="pl-PL" sz="2000" dirty="0" err="1">
                <a:solidFill>
                  <a:schemeClr val="tx2"/>
                </a:solidFill>
              </a:rPr>
              <a:t>Length</a:t>
            </a:r>
            <a:r>
              <a:rPr lang="pl-PL" sz="2000" dirty="0">
                <a:solidFill>
                  <a:schemeClr val="tx2"/>
                </a:solidFill>
              </a:rPr>
              <a:t> </a:t>
            </a:r>
            <a:r>
              <a:rPr lang="pl-PL" sz="2000" dirty="0" err="1">
                <a:solidFill>
                  <a:schemeClr val="tx2"/>
                </a:solidFill>
              </a:rPr>
              <a:t>Laboratory</a:t>
            </a:r>
            <a:r>
              <a:rPr lang="pl-PL" sz="2000" dirty="0">
                <a:solidFill>
                  <a:schemeClr val="tx2"/>
                </a:solidFill>
              </a:rPr>
              <a:t> </a:t>
            </a:r>
            <a:r>
              <a:rPr lang="pl-PL" sz="2000" dirty="0">
                <a:solidFill>
                  <a:schemeClr val="tx2"/>
                </a:solidFill>
                <a:sym typeface="Symbol" panose="05050102010706020507" pitchFamily="18" charset="2"/>
              </a:rPr>
              <a:t></a:t>
            </a:r>
            <a:r>
              <a:rPr lang="pl-PL" sz="2000" dirty="0">
                <a:solidFill>
                  <a:schemeClr val="tx2"/>
                </a:solidFill>
              </a:rPr>
              <a:t> </a:t>
            </a:r>
            <a:r>
              <a:rPr lang="pl-PL" sz="2000" dirty="0" err="1">
                <a:solidFill>
                  <a:schemeClr val="tx2"/>
                </a:solidFill>
              </a:rPr>
              <a:t>Length</a:t>
            </a:r>
            <a:r>
              <a:rPr lang="pl-PL" sz="2000" dirty="0">
                <a:solidFill>
                  <a:schemeClr val="tx2"/>
                </a:solidFill>
              </a:rPr>
              <a:t> </a:t>
            </a:r>
            <a:r>
              <a:rPr lang="pl-PL" sz="2000" dirty="0" err="1">
                <a:solidFill>
                  <a:schemeClr val="tx2"/>
                </a:solidFill>
              </a:rPr>
              <a:t>Section</a:t>
            </a:r>
            <a:r>
              <a:rPr lang="en-US" sz="2000" dirty="0">
                <a:solidFill>
                  <a:schemeClr val="tx2"/>
                </a:solidFill>
              </a:rPr>
              <a:t> </a:t>
            </a:r>
          </a:p>
        </p:txBody>
      </p:sp>
    </p:spTree>
    <p:extLst>
      <p:ext uri="{BB962C8B-B14F-4D97-AF65-F5344CB8AC3E}">
        <p14:creationId xmlns:p14="http://schemas.microsoft.com/office/powerpoint/2010/main" val="2355874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614E894F-A761-4EC2-96A9-C5CC2BFB2C94}"/>
              </a:ext>
            </a:extLst>
          </p:cNvPr>
          <p:cNvSpPr txBox="1"/>
          <p:nvPr/>
        </p:nvSpPr>
        <p:spPr>
          <a:xfrm>
            <a:off x="754381" y="1158239"/>
            <a:ext cx="7997733" cy="5044394"/>
          </a:xfrm>
          <a:prstGeom prst="rect">
            <a:avLst/>
          </a:prstGeom>
          <a:noFill/>
        </p:spPr>
        <p:txBody>
          <a:bodyPr wrap="square" rtlCol="0">
            <a:spAutoFit/>
          </a:bodyPr>
          <a:lstStyle/>
          <a:p>
            <a:pPr algn="ctr">
              <a:lnSpc>
                <a:spcPct val="120000"/>
              </a:lnSpc>
              <a:spcBef>
                <a:spcPts val="0"/>
              </a:spcBef>
              <a:spcAft>
                <a:spcPts val="0"/>
              </a:spcAft>
            </a:pPr>
            <a:r>
              <a:rPr lang="en-US" dirty="0">
                <a:solidFill>
                  <a:schemeClr val="accent1">
                    <a:lumMod val="50000"/>
                  </a:schemeClr>
                </a:solidFill>
              </a:rPr>
              <a:t>Measuring installations in Length Section:</a:t>
            </a:r>
          </a:p>
          <a:p>
            <a:pPr marL="342900" indent="-342900">
              <a:lnSpc>
                <a:spcPct val="120000"/>
              </a:lnSpc>
              <a:spcBef>
                <a:spcPts val="0"/>
              </a:spcBef>
              <a:spcAft>
                <a:spcPts val="0"/>
              </a:spcAft>
              <a:buFont typeface="Wingdings" panose="05000000000000000000" pitchFamily="2" charset="2"/>
              <a:buChar char="§"/>
            </a:pPr>
            <a:r>
              <a:rPr lang="pl-PL" dirty="0" err="1">
                <a:solidFill>
                  <a:schemeClr val="accent1">
                    <a:lumMod val="50000"/>
                  </a:schemeClr>
                </a:solidFill>
                <a:latin typeface="+mn-lt"/>
              </a:rPr>
              <a:t>Primary</a:t>
            </a:r>
            <a:r>
              <a:rPr lang="pl-PL" dirty="0">
                <a:solidFill>
                  <a:schemeClr val="accent1">
                    <a:lumMod val="50000"/>
                  </a:schemeClr>
                </a:solidFill>
                <a:latin typeface="+mn-lt"/>
              </a:rPr>
              <a:t> </a:t>
            </a:r>
            <a:r>
              <a:rPr lang="en-US" dirty="0">
                <a:solidFill>
                  <a:schemeClr val="accent1">
                    <a:lumMod val="50000"/>
                  </a:schemeClr>
                </a:solidFill>
                <a:latin typeface="+mn-lt"/>
              </a:rPr>
              <a:t>Standard of Length:</a:t>
            </a:r>
          </a:p>
          <a:p>
            <a:pPr marL="800100" lvl="1" indent="-342900">
              <a:lnSpc>
                <a:spcPct val="120000"/>
              </a:lnSpc>
              <a:spcBef>
                <a:spcPts val="0"/>
              </a:spcBef>
              <a:spcAft>
                <a:spcPts val="0"/>
              </a:spcAft>
              <a:buFont typeface="Wingdings" panose="05000000000000000000" pitchFamily="2" charset="2"/>
              <a:buChar char="§"/>
            </a:pPr>
            <a:r>
              <a:rPr lang="en-US" dirty="0">
                <a:solidFill>
                  <a:schemeClr val="accent1">
                    <a:lumMod val="50000"/>
                  </a:schemeClr>
                </a:solidFill>
                <a:latin typeface="+mn-lt"/>
              </a:rPr>
              <a:t>Optical frequency comb;</a:t>
            </a:r>
          </a:p>
          <a:p>
            <a:pPr marL="800100" lvl="1" indent="-342900">
              <a:lnSpc>
                <a:spcPct val="120000"/>
              </a:lnSpc>
              <a:spcBef>
                <a:spcPts val="0"/>
              </a:spcBef>
              <a:spcAft>
                <a:spcPts val="0"/>
              </a:spcAft>
              <a:buFont typeface="Wingdings" panose="05000000000000000000" pitchFamily="2" charset="2"/>
              <a:buChar char="§"/>
            </a:pPr>
            <a:r>
              <a:rPr lang="en-US" dirty="0">
                <a:solidFill>
                  <a:schemeClr val="accent1">
                    <a:lumMod val="50000"/>
                  </a:schemeClr>
                </a:solidFill>
                <a:latin typeface="+mn-lt"/>
              </a:rPr>
              <a:t>Iodine stabilized helium neon laser;</a:t>
            </a:r>
          </a:p>
          <a:p>
            <a:pPr marL="342900" indent="-342900">
              <a:lnSpc>
                <a:spcPct val="120000"/>
              </a:lnSpc>
              <a:spcBef>
                <a:spcPts val="0"/>
              </a:spcBef>
              <a:spcAft>
                <a:spcPts val="0"/>
              </a:spcAft>
              <a:buFont typeface="Wingdings" panose="05000000000000000000" pitchFamily="2" charset="2"/>
              <a:buChar char="§"/>
            </a:pPr>
            <a:r>
              <a:rPr lang="en-US" dirty="0">
                <a:solidFill>
                  <a:schemeClr val="accent1">
                    <a:lumMod val="50000"/>
                  </a:schemeClr>
                </a:solidFill>
                <a:latin typeface="+mn-lt"/>
              </a:rPr>
              <a:t>Gauge block interferometers:</a:t>
            </a:r>
          </a:p>
          <a:p>
            <a:pPr marL="800100" lvl="1" indent="-342900">
              <a:lnSpc>
                <a:spcPct val="120000"/>
              </a:lnSpc>
              <a:spcBef>
                <a:spcPts val="0"/>
              </a:spcBef>
              <a:spcAft>
                <a:spcPts val="0"/>
              </a:spcAft>
              <a:buFont typeface="Wingdings" panose="05000000000000000000" pitchFamily="2" charset="2"/>
              <a:buChar char="§"/>
            </a:pPr>
            <a:r>
              <a:rPr lang="en-US" dirty="0">
                <a:solidFill>
                  <a:schemeClr val="accent1">
                    <a:lumMod val="50000"/>
                  </a:schemeClr>
                </a:solidFill>
                <a:latin typeface="+mn-lt"/>
              </a:rPr>
              <a:t>GBI300 automatic laser interferometer</a:t>
            </a:r>
            <a:r>
              <a:rPr lang="pl-PL" dirty="0">
                <a:solidFill>
                  <a:schemeClr val="accent1">
                    <a:lumMod val="50000"/>
                  </a:schemeClr>
                </a:solidFill>
                <a:latin typeface="+mn-lt"/>
              </a:rPr>
              <a:t>, (0 – 305) mm</a:t>
            </a:r>
            <a:r>
              <a:rPr lang="en-US" dirty="0">
                <a:solidFill>
                  <a:schemeClr val="accent1">
                    <a:lumMod val="50000"/>
                  </a:schemeClr>
                </a:solidFill>
                <a:latin typeface="+mn-lt"/>
              </a:rPr>
              <a:t>;</a:t>
            </a:r>
          </a:p>
          <a:p>
            <a:pPr marL="800100" lvl="1" indent="-342900">
              <a:lnSpc>
                <a:spcPct val="120000"/>
              </a:lnSpc>
              <a:spcBef>
                <a:spcPts val="0"/>
              </a:spcBef>
              <a:spcAft>
                <a:spcPts val="0"/>
              </a:spcAft>
              <a:buFont typeface="Wingdings" panose="05000000000000000000" pitchFamily="2" charset="2"/>
              <a:buChar char="§"/>
            </a:pPr>
            <a:r>
              <a:rPr lang="en-US" dirty="0" err="1">
                <a:solidFill>
                  <a:schemeClr val="accent1">
                    <a:lumMod val="50000"/>
                  </a:schemeClr>
                </a:solidFill>
                <a:latin typeface="+mn-lt"/>
              </a:rPr>
              <a:t>K</a:t>
            </a:r>
            <a:r>
              <a:rPr lang="en-US" dirty="0" err="1">
                <a:solidFill>
                  <a:schemeClr val="accent1">
                    <a:lumMod val="50000"/>
                  </a:schemeClr>
                </a:solidFill>
                <a:latin typeface="+mn-lt"/>
                <a:cs typeface="Arial"/>
              </a:rPr>
              <a:t>öster</a:t>
            </a:r>
            <a:r>
              <a:rPr lang="en-US" dirty="0">
                <a:solidFill>
                  <a:schemeClr val="accent1">
                    <a:lumMod val="50000"/>
                  </a:schemeClr>
                </a:solidFill>
                <a:latin typeface="+mn-lt"/>
                <a:cs typeface="Arial"/>
              </a:rPr>
              <a:t> type modernized interferometer</a:t>
            </a:r>
            <a:r>
              <a:rPr lang="pl-PL" dirty="0">
                <a:solidFill>
                  <a:schemeClr val="accent1">
                    <a:lumMod val="50000"/>
                  </a:schemeClr>
                </a:solidFill>
                <a:latin typeface="+mn-lt"/>
                <a:cs typeface="Arial"/>
              </a:rPr>
              <a:t>, (0 – 100) mm</a:t>
            </a:r>
            <a:r>
              <a:rPr lang="en-US" dirty="0">
                <a:solidFill>
                  <a:schemeClr val="accent1">
                    <a:lumMod val="50000"/>
                  </a:schemeClr>
                </a:solidFill>
                <a:latin typeface="+mn-lt"/>
                <a:cs typeface="Arial"/>
              </a:rPr>
              <a:t>;</a:t>
            </a:r>
            <a:endParaRPr lang="en-US" dirty="0">
              <a:solidFill>
                <a:schemeClr val="accent1">
                  <a:lumMod val="50000"/>
                </a:schemeClr>
              </a:solidFill>
              <a:latin typeface="+mn-lt"/>
            </a:endParaRPr>
          </a:p>
          <a:p>
            <a:pPr marL="800100" lvl="1" indent="-342900">
              <a:lnSpc>
                <a:spcPct val="120000"/>
              </a:lnSpc>
              <a:spcBef>
                <a:spcPts val="0"/>
              </a:spcBef>
              <a:spcAft>
                <a:spcPts val="0"/>
              </a:spcAft>
              <a:buFont typeface="Wingdings" panose="05000000000000000000" pitchFamily="2" charset="2"/>
              <a:buChar char="§"/>
            </a:pPr>
            <a:r>
              <a:rPr lang="en-US" dirty="0">
                <a:solidFill>
                  <a:schemeClr val="accent1">
                    <a:lumMod val="50000"/>
                  </a:schemeClr>
                </a:solidFill>
                <a:latin typeface="+mn-lt"/>
              </a:rPr>
              <a:t>UKI01 white light and laser interferometer</a:t>
            </a:r>
            <a:r>
              <a:rPr lang="pl-PL" dirty="0">
                <a:solidFill>
                  <a:schemeClr val="accent1">
                    <a:lumMod val="50000"/>
                  </a:schemeClr>
                </a:solidFill>
                <a:latin typeface="+mn-lt"/>
              </a:rPr>
              <a:t> (125 – 500) mm</a:t>
            </a:r>
            <a:r>
              <a:rPr lang="en-US" dirty="0">
                <a:solidFill>
                  <a:schemeClr val="accent1">
                    <a:lumMod val="50000"/>
                  </a:schemeClr>
                </a:solidFill>
                <a:latin typeface="+mn-lt"/>
              </a:rPr>
              <a:t>;</a:t>
            </a:r>
          </a:p>
          <a:p>
            <a:pPr marL="800100" lvl="1" indent="-342900">
              <a:lnSpc>
                <a:spcPct val="120000"/>
              </a:lnSpc>
              <a:spcBef>
                <a:spcPts val="0"/>
              </a:spcBef>
              <a:spcAft>
                <a:spcPts val="0"/>
              </a:spcAft>
              <a:buFont typeface="Wingdings" panose="05000000000000000000" pitchFamily="2" charset="2"/>
              <a:buChar char="§"/>
            </a:pPr>
            <a:r>
              <a:rPr lang="en-US" dirty="0">
                <a:solidFill>
                  <a:schemeClr val="accent1">
                    <a:lumMod val="50000"/>
                  </a:schemeClr>
                </a:solidFill>
                <a:latin typeface="+mn-lt"/>
              </a:rPr>
              <a:t>Multiwavelength laser interferometer</a:t>
            </a:r>
            <a:r>
              <a:rPr lang="pl-PL" dirty="0">
                <a:solidFill>
                  <a:schemeClr val="accent1">
                    <a:lumMod val="50000"/>
                  </a:schemeClr>
                </a:solidFill>
                <a:latin typeface="+mn-lt"/>
              </a:rPr>
              <a:t> (0 – 1000) mm</a:t>
            </a:r>
            <a:r>
              <a:rPr lang="en-US" dirty="0">
                <a:solidFill>
                  <a:schemeClr val="accent1">
                    <a:lumMod val="50000"/>
                  </a:schemeClr>
                </a:solidFill>
                <a:latin typeface="+mn-lt"/>
              </a:rPr>
              <a:t>;</a:t>
            </a:r>
          </a:p>
          <a:p>
            <a:pPr marL="342900" indent="-342900">
              <a:lnSpc>
                <a:spcPct val="120000"/>
              </a:lnSpc>
              <a:spcBef>
                <a:spcPts val="0"/>
              </a:spcBef>
              <a:spcAft>
                <a:spcPts val="0"/>
              </a:spcAft>
              <a:buFont typeface="Wingdings" panose="05000000000000000000" pitchFamily="2" charset="2"/>
              <a:buChar char="§"/>
            </a:pPr>
            <a:r>
              <a:rPr lang="en-US" dirty="0">
                <a:solidFill>
                  <a:schemeClr val="accent1">
                    <a:lumMod val="50000"/>
                  </a:schemeClr>
                </a:solidFill>
                <a:latin typeface="+mn-lt"/>
              </a:rPr>
              <a:t>Length measuring machine SIP 300</a:t>
            </a:r>
            <a:r>
              <a:rPr lang="pl-PL" dirty="0">
                <a:solidFill>
                  <a:schemeClr val="accent1">
                    <a:lumMod val="50000"/>
                  </a:schemeClr>
                </a:solidFill>
                <a:latin typeface="+mn-lt"/>
              </a:rPr>
              <a:t>2 M (0 – 3000) mm</a:t>
            </a:r>
            <a:r>
              <a:rPr lang="en-US" dirty="0">
                <a:solidFill>
                  <a:schemeClr val="accent1">
                    <a:lumMod val="50000"/>
                  </a:schemeClr>
                </a:solidFill>
                <a:latin typeface="+mn-lt"/>
              </a:rPr>
              <a:t>;</a:t>
            </a:r>
          </a:p>
          <a:p>
            <a:pPr marL="342900" indent="-342900">
              <a:lnSpc>
                <a:spcPct val="120000"/>
              </a:lnSpc>
              <a:spcBef>
                <a:spcPts val="0"/>
              </a:spcBef>
              <a:spcAft>
                <a:spcPts val="0"/>
              </a:spcAft>
              <a:buFont typeface="Wingdings" panose="05000000000000000000" pitchFamily="2" charset="2"/>
              <a:buChar char="§"/>
            </a:pPr>
            <a:r>
              <a:rPr lang="en-US" dirty="0" err="1">
                <a:solidFill>
                  <a:schemeClr val="accent1">
                    <a:lumMod val="50000"/>
                  </a:schemeClr>
                </a:solidFill>
                <a:latin typeface="+mn-lt"/>
              </a:rPr>
              <a:t>Zygo</a:t>
            </a:r>
            <a:r>
              <a:rPr lang="en-US" dirty="0">
                <a:solidFill>
                  <a:schemeClr val="accent1">
                    <a:lumMod val="50000"/>
                  </a:schemeClr>
                </a:solidFill>
                <a:latin typeface="+mn-lt"/>
              </a:rPr>
              <a:t> GPI interferometer</a:t>
            </a:r>
            <a:r>
              <a:rPr lang="pl-PL" dirty="0">
                <a:solidFill>
                  <a:schemeClr val="accent1">
                    <a:lumMod val="50000"/>
                  </a:schemeClr>
                </a:solidFill>
                <a:latin typeface="+mn-lt"/>
              </a:rPr>
              <a:t>;</a:t>
            </a:r>
            <a:endParaRPr lang="en-US" dirty="0">
              <a:solidFill>
                <a:schemeClr val="accent1">
                  <a:lumMod val="50000"/>
                </a:schemeClr>
              </a:solidFill>
              <a:latin typeface="+mn-lt"/>
            </a:endParaRPr>
          </a:p>
          <a:p>
            <a:pPr marL="342900" indent="-342900">
              <a:lnSpc>
                <a:spcPct val="120000"/>
              </a:lnSpc>
              <a:spcBef>
                <a:spcPts val="0"/>
              </a:spcBef>
              <a:spcAft>
                <a:spcPts val="0"/>
              </a:spcAft>
              <a:buFont typeface="Wingdings" panose="05000000000000000000" pitchFamily="2" charset="2"/>
              <a:buChar char="§"/>
            </a:pPr>
            <a:r>
              <a:rPr lang="en-US" dirty="0">
                <a:solidFill>
                  <a:schemeClr val="accent1">
                    <a:lumMod val="50000"/>
                  </a:schemeClr>
                </a:solidFill>
                <a:latin typeface="+mn-lt"/>
              </a:rPr>
              <a:t>Setups for calibration of mechanical comparators and measuring machines;</a:t>
            </a:r>
          </a:p>
          <a:p>
            <a:pPr marL="342900" indent="-342900">
              <a:lnSpc>
                <a:spcPct val="120000"/>
              </a:lnSpc>
              <a:spcBef>
                <a:spcPts val="0"/>
              </a:spcBef>
              <a:spcAft>
                <a:spcPts val="0"/>
              </a:spcAft>
              <a:buFont typeface="Wingdings" panose="05000000000000000000" pitchFamily="2" charset="2"/>
              <a:buChar char="§"/>
            </a:pPr>
            <a:r>
              <a:rPr lang="en-US" dirty="0">
                <a:solidFill>
                  <a:schemeClr val="accent1">
                    <a:lumMod val="50000"/>
                  </a:schemeClr>
                </a:solidFill>
                <a:latin typeface="+mn-lt"/>
              </a:rPr>
              <a:t>Mechanical comparators</a:t>
            </a:r>
            <a:r>
              <a:rPr lang="pl-PL" dirty="0">
                <a:solidFill>
                  <a:schemeClr val="accent1">
                    <a:lumMod val="50000"/>
                  </a:schemeClr>
                </a:solidFill>
                <a:latin typeface="+mn-lt"/>
              </a:rPr>
              <a:t>, (0 – 500) mm</a:t>
            </a:r>
            <a:r>
              <a:rPr lang="en-US" dirty="0">
                <a:solidFill>
                  <a:schemeClr val="accent1">
                    <a:lumMod val="50000"/>
                  </a:schemeClr>
                </a:solidFill>
                <a:latin typeface="+mn-lt"/>
              </a:rPr>
              <a:t>;</a:t>
            </a:r>
          </a:p>
          <a:p>
            <a:pPr marL="342900" indent="-342900">
              <a:lnSpc>
                <a:spcPct val="120000"/>
              </a:lnSpc>
              <a:spcBef>
                <a:spcPts val="0"/>
              </a:spcBef>
              <a:spcAft>
                <a:spcPts val="0"/>
              </a:spcAft>
              <a:buFont typeface="Wingdings" panose="05000000000000000000" pitchFamily="2" charset="2"/>
              <a:buChar char="§"/>
            </a:pPr>
            <a:r>
              <a:rPr lang="en-US" dirty="0">
                <a:solidFill>
                  <a:schemeClr val="accent1">
                    <a:lumMod val="50000"/>
                  </a:schemeClr>
                </a:solidFill>
                <a:latin typeface="+mn-lt"/>
              </a:rPr>
              <a:t>Measuring setup for calibration of interferometer compensation unit.</a:t>
            </a:r>
          </a:p>
        </p:txBody>
      </p:sp>
      <p:sp>
        <p:nvSpPr>
          <p:cNvPr id="6" name="Text Box 9">
            <a:extLst>
              <a:ext uri="{FF2B5EF4-FFF2-40B4-BE49-F238E27FC236}">
                <a16:creationId xmlns:a16="http://schemas.microsoft.com/office/drawing/2014/main" id="{F8D95BBC-F94E-42A9-911F-50E071207FDC}"/>
              </a:ext>
            </a:extLst>
          </p:cNvPr>
          <p:cNvSpPr txBox="1">
            <a:spLocks noChangeArrowheads="1"/>
          </p:cNvSpPr>
          <p:nvPr/>
        </p:nvSpPr>
        <p:spPr bwMode="auto">
          <a:xfrm>
            <a:off x="1939856" y="462582"/>
            <a:ext cx="4260647" cy="400110"/>
          </a:xfrm>
          <a:prstGeom prst="rect">
            <a:avLst/>
          </a:prstGeom>
          <a:solidFill>
            <a:schemeClr val="bg1"/>
          </a:solidFill>
          <a:ln w="9525">
            <a:noFill/>
            <a:miter lim="800000"/>
            <a:headEnd/>
            <a:tailEnd/>
          </a:ln>
        </p:spPr>
        <p:txBody>
          <a:bodyPr wrap="square">
            <a:spAutoFit/>
          </a:bodyPr>
          <a:lstStyle/>
          <a:p>
            <a:r>
              <a:rPr lang="pl-PL" sz="2000" dirty="0" err="1">
                <a:solidFill>
                  <a:schemeClr val="tx2"/>
                </a:solidFill>
              </a:rPr>
              <a:t>Length</a:t>
            </a:r>
            <a:r>
              <a:rPr lang="pl-PL" sz="2000" dirty="0">
                <a:solidFill>
                  <a:schemeClr val="tx2"/>
                </a:solidFill>
              </a:rPr>
              <a:t> </a:t>
            </a:r>
            <a:r>
              <a:rPr lang="pl-PL" sz="2000" dirty="0" err="1">
                <a:solidFill>
                  <a:schemeClr val="tx2"/>
                </a:solidFill>
              </a:rPr>
              <a:t>Laboratory</a:t>
            </a:r>
            <a:r>
              <a:rPr lang="pl-PL" sz="2000" dirty="0">
                <a:solidFill>
                  <a:schemeClr val="tx2"/>
                </a:solidFill>
              </a:rPr>
              <a:t> </a:t>
            </a:r>
            <a:r>
              <a:rPr lang="pl-PL" sz="2000" dirty="0">
                <a:solidFill>
                  <a:schemeClr val="tx2"/>
                </a:solidFill>
                <a:sym typeface="Symbol" panose="05050102010706020507" pitchFamily="18" charset="2"/>
              </a:rPr>
              <a:t></a:t>
            </a:r>
            <a:r>
              <a:rPr lang="pl-PL" sz="2000" dirty="0">
                <a:solidFill>
                  <a:schemeClr val="tx2"/>
                </a:solidFill>
              </a:rPr>
              <a:t> </a:t>
            </a:r>
            <a:r>
              <a:rPr lang="pl-PL" sz="2000" dirty="0" err="1">
                <a:solidFill>
                  <a:schemeClr val="tx2"/>
                </a:solidFill>
              </a:rPr>
              <a:t>Length</a:t>
            </a:r>
            <a:r>
              <a:rPr lang="pl-PL" sz="2000" dirty="0">
                <a:solidFill>
                  <a:schemeClr val="tx2"/>
                </a:solidFill>
              </a:rPr>
              <a:t> </a:t>
            </a:r>
            <a:r>
              <a:rPr lang="pl-PL" sz="2000" dirty="0" err="1">
                <a:solidFill>
                  <a:schemeClr val="tx2"/>
                </a:solidFill>
              </a:rPr>
              <a:t>Section</a:t>
            </a:r>
            <a:r>
              <a:rPr lang="en-US" sz="2000" dirty="0">
                <a:solidFill>
                  <a:schemeClr val="tx2"/>
                </a:solidFill>
              </a:rPr>
              <a:t> </a:t>
            </a:r>
          </a:p>
        </p:txBody>
      </p:sp>
    </p:spTree>
    <p:extLst>
      <p:ext uri="{BB962C8B-B14F-4D97-AF65-F5344CB8AC3E}">
        <p14:creationId xmlns:p14="http://schemas.microsoft.com/office/powerpoint/2010/main" val="3358182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E132D6DA-60F2-41FD-B4A5-BABDD8B412BB}"/>
              </a:ext>
            </a:extLst>
          </p:cNvPr>
          <p:cNvSpPr txBox="1"/>
          <p:nvPr/>
        </p:nvSpPr>
        <p:spPr>
          <a:xfrm>
            <a:off x="436866" y="1022449"/>
            <a:ext cx="8353888" cy="4455066"/>
          </a:xfrm>
          <a:prstGeom prst="rect">
            <a:avLst/>
          </a:prstGeom>
          <a:noFill/>
        </p:spPr>
        <p:txBody>
          <a:bodyPr wrap="square" rtlCol="0">
            <a:spAutoFit/>
          </a:bodyPr>
          <a:lstStyle/>
          <a:p>
            <a:r>
              <a:rPr lang="en-GB" sz="1600" dirty="0">
                <a:solidFill>
                  <a:schemeClr val="accent1">
                    <a:lumMod val="50000"/>
                  </a:schemeClr>
                </a:solidFill>
              </a:rPr>
              <a:t>International key and supplementary comparisons:</a:t>
            </a:r>
          </a:p>
          <a:p>
            <a:endParaRPr lang="en-GB" sz="1600" dirty="0">
              <a:solidFill>
                <a:schemeClr val="accent1">
                  <a:lumMod val="50000"/>
                </a:schemeClr>
              </a:solidFill>
            </a:endParaRPr>
          </a:p>
          <a:p>
            <a:pPr marL="342900" indent="-342900">
              <a:spcBef>
                <a:spcPts val="300"/>
              </a:spcBef>
              <a:spcAft>
                <a:spcPts val="0"/>
              </a:spcAft>
              <a:buFont typeface="Wingdings" panose="05000000000000000000" pitchFamily="2" charset="2"/>
              <a:buChar char="v"/>
            </a:pPr>
            <a:r>
              <a:rPr lang="en-GB" sz="1600" dirty="0">
                <a:solidFill>
                  <a:schemeClr val="accent1">
                    <a:lumMod val="50000"/>
                  </a:schemeClr>
                </a:solidFill>
              </a:rPr>
              <a:t>EURAMET.L-K4.2015 – Calibration of Diameter Standards,</a:t>
            </a:r>
          </a:p>
          <a:p>
            <a:pPr marL="342900" indent="-342900">
              <a:spcBef>
                <a:spcPts val="300"/>
              </a:spcBef>
              <a:spcAft>
                <a:spcPts val="0"/>
              </a:spcAft>
              <a:buFont typeface="Wingdings" panose="05000000000000000000" pitchFamily="2" charset="2"/>
              <a:buChar char="v"/>
            </a:pPr>
            <a:r>
              <a:rPr lang="en-GB" sz="1600" dirty="0">
                <a:solidFill>
                  <a:schemeClr val="accent1">
                    <a:lumMod val="50000"/>
                  </a:schemeClr>
                </a:solidFill>
              </a:rPr>
              <a:t>EURAMET.L- K1.2011 – Calibration by optical interferometry of short and long gauge blocks,</a:t>
            </a:r>
          </a:p>
          <a:p>
            <a:pPr marL="342900" indent="-342900">
              <a:spcBef>
                <a:spcPts val="300"/>
              </a:spcBef>
              <a:spcAft>
                <a:spcPts val="0"/>
              </a:spcAft>
              <a:buFont typeface="Wingdings" panose="05000000000000000000" pitchFamily="2" charset="2"/>
              <a:buChar char="v"/>
            </a:pPr>
            <a:r>
              <a:rPr lang="en-GB" sz="1600" dirty="0">
                <a:solidFill>
                  <a:schemeClr val="accent1">
                    <a:lumMod val="50000"/>
                  </a:schemeClr>
                </a:solidFill>
              </a:rPr>
              <a:t>CCL-K11 – Comparison of optical frequency and wavelength standards,</a:t>
            </a:r>
          </a:p>
          <a:p>
            <a:pPr marL="342900" indent="-342900">
              <a:spcBef>
                <a:spcPts val="300"/>
              </a:spcBef>
              <a:spcAft>
                <a:spcPts val="0"/>
              </a:spcAft>
              <a:buFont typeface="Wingdings" panose="05000000000000000000" pitchFamily="2" charset="2"/>
              <a:buChar char="v"/>
            </a:pPr>
            <a:r>
              <a:rPr lang="en-GB" sz="1600" b="1" dirty="0">
                <a:solidFill>
                  <a:schemeClr val="accent1">
                    <a:lumMod val="50000"/>
                  </a:schemeClr>
                </a:solidFill>
              </a:rPr>
              <a:t>EURAMET.L-S20 #1169 – Comparison of laser distance measuring instruments, </a:t>
            </a:r>
          </a:p>
          <a:p>
            <a:pPr marL="342900" indent="-342900">
              <a:spcBef>
                <a:spcPts val="300"/>
              </a:spcBef>
              <a:spcAft>
                <a:spcPts val="0"/>
              </a:spcAft>
              <a:buFont typeface="Wingdings" panose="05000000000000000000" pitchFamily="2" charset="2"/>
              <a:buChar char="v"/>
            </a:pPr>
            <a:r>
              <a:rPr lang="en-GB" sz="1600" dirty="0">
                <a:solidFill>
                  <a:schemeClr val="accent1">
                    <a:lumMod val="50000"/>
                  </a:schemeClr>
                </a:solidFill>
              </a:rPr>
              <a:t>EURAMET.L-K1.2 #1138 – Calibration of gauge blocks by interferometry, </a:t>
            </a:r>
          </a:p>
          <a:p>
            <a:pPr marL="342900" indent="-342900">
              <a:spcBef>
                <a:spcPts val="300"/>
              </a:spcBef>
              <a:spcAft>
                <a:spcPts val="0"/>
              </a:spcAft>
              <a:buFont typeface="Wingdings" panose="05000000000000000000" pitchFamily="2" charset="2"/>
              <a:buChar char="v"/>
            </a:pPr>
            <a:r>
              <a:rPr lang="en-GB" sz="1600" dirty="0">
                <a:solidFill>
                  <a:schemeClr val="accent1">
                    <a:lumMod val="50000"/>
                  </a:schemeClr>
                </a:solidFill>
              </a:rPr>
              <a:t>COOMET.L-S7 – Comparison of standards of Length, </a:t>
            </a:r>
          </a:p>
          <a:p>
            <a:pPr marL="342900" indent="-342900">
              <a:spcBef>
                <a:spcPts val="300"/>
              </a:spcBef>
              <a:spcAft>
                <a:spcPts val="0"/>
              </a:spcAft>
              <a:buFont typeface="Wingdings" panose="05000000000000000000" pitchFamily="2" charset="2"/>
              <a:buChar char="v"/>
            </a:pPr>
            <a:r>
              <a:rPr lang="en-GB" sz="1600" dirty="0">
                <a:solidFill>
                  <a:schemeClr val="accent1">
                    <a:lumMod val="50000"/>
                  </a:schemeClr>
                </a:solidFill>
              </a:rPr>
              <a:t>EUROMET BIPM.L-K11 #1063 –  Comparison of optical frequency and wavelength standards,</a:t>
            </a:r>
          </a:p>
          <a:p>
            <a:pPr marL="342900" indent="-342900">
              <a:spcBef>
                <a:spcPts val="300"/>
              </a:spcBef>
              <a:spcAft>
                <a:spcPts val="0"/>
              </a:spcAft>
              <a:buFont typeface="Wingdings" panose="05000000000000000000" pitchFamily="2" charset="2"/>
              <a:buChar char="v"/>
            </a:pPr>
            <a:r>
              <a:rPr lang="en-GB" sz="1600" dirty="0">
                <a:solidFill>
                  <a:schemeClr val="accent1">
                    <a:lumMod val="50000"/>
                  </a:schemeClr>
                </a:solidFill>
              </a:rPr>
              <a:t>EUROMET.L-K2 #602 – Calibration of long gauge blocks from 150 mm to 900 mm,</a:t>
            </a:r>
          </a:p>
          <a:p>
            <a:pPr marL="342900" indent="-342900">
              <a:spcBef>
                <a:spcPts val="300"/>
              </a:spcBef>
              <a:spcAft>
                <a:spcPts val="0"/>
              </a:spcAft>
              <a:buFont typeface="Wingdings" panose="05000000000000000000" pitchFamily="2" charset="2"/>
              <a:buChar char="v"/>
            </a:pPr>
            <a:r>
              <a:rPr lang="en-GB" sz="1600" dirty="0">
                <a:solidFill>
                  <a:schemeClr val="accent1">
                    <a:lumMod val="50000"/>
                  </a:schemeClr>
                </a:solidFill>
              </a:rPr>
              <a:t>EUROMET.L-K1.1 #643 – Calibration of gauge blocks by interferometry,</a:t>
            </a:r>
          </a:p>
          <a:p>
            <a:pPr marL="342900" indent="-342900">
              <a:spcBef>
                <a:spcPts val="300"/>
              </a:spcBef>
              <a:spcAft>
                <a:spcPts val="0"/>
              </a:spcAft>
              <a:buFont typeface="Wingdings" panose="05000000000000000000" pitchFamily="2" charset="2"/>
              <a:buChar char="v"/>
            </a:pPr>
            <a:r>
              <a:rPr lang="en-GB" sz="1600" dirty="0">
                <a:solidFill>
                  <a:schemeClr val="accent1">
                    <a:lumMod val="50000"/>
                  </a:schemeClr>
                </a:solidFill>
              </a:rPr>
              <a:t>EUROMET.L-S12 #601 – Calibration of gauge blocks by mechanical comparison,</a:t>
            </a:r>
          </a:p>
          <a:p>
            <a:pPr marL="342900" indent="-342900">
              <a:spcBef>
                <a:spcPts val="300"/>
              </a:spcBef>
              <a:spcAft>
                <a:spcPts val="0"/>
              </a:spcAft>
              <a:buFont typeface="Wingdings" panose="05000000000000000000" pitchFamily="2" charset="2"/>
              <a:buChar char="v"/>
            </a:pPr>
            <a:r>
              <a:rPr lang="en-GB" sz="1600" dirty="0">
                <a:solidFill>
                  <a:schemeClr val="accent1">
                    <a:lumMod val="50000"/>
                  </a:schemeClr>
                </a:solidFill>
              </a:rPr>
              <a:t>EUROMET BIPM.L-K10 #498 – Comparison of the frequencies of Helium-Neon lasers at wavelength 633 nm.</a:t>
            </a:r>
          </a:p>
        </p:txBody>
      </p:sp>
      <p:sp>
        <p:nvSpPr>
          <p:cNvPr id="6" name="Text Box 9">
            <a:extLst>
              <a:ext uri="{FF2B5EF4-FFF2-40B4-BE49-F238E27FC236}">
                <a16:creationId xmlns:a16="http://schemas.microsoft.com/office/drawing/2014/main" id="{599174FC-56C8-4B4E-997A-9024119F945E}"/>
              </a:ext>
            </a:extLst>
          </p:cNvPr>
          <p:cNvSpPr txBox="1">
            <a:spLocks noChangeArrowheads="1"/>
          </p:cNvSpPr>
          <p:nvPr/>
        </p:nvSpPr>
        <p:spPr bwMode="auto">
          <a:xfrm>
            <a:off x="1939856" y="462582"/>
            <a:ext cx="4260647" cy="400110"/>
          </a:xfrm>
          <a:prstGeom prst="rect">
            <a:avLst/>
          </a:prstGeom>
          <a:solidFill>
            <a:schemeClr val="bg1"/>
          </a:solidFill>
          <a:ln w="9525">
            <a:noFill/>
            <a:miter lim="800000"/>
            <a:headEnd/>
            <a:tailEnd/>
          </a:ln>
        </p:spPr>
        <p:txBody>
          <a:bodyPr wrap="square">
            <a:spAutoFit/>
          </a:bodyPr>
          <a:lstStyle/>
          <a:p>
            <a:r>
              <a:rPr lang="pl-PL" sz="2000" dirty="0" err="1">
                <a:solidFill>
                  <a:schemeClr val="tx2"/>
                </a:solidFill>
              </a:rPr>
              <a:t>Length</a:t>
            </a:r>
            <a:r>
              <a:rPr lang="pl-PL" sz="2000" dirty="0">
                <a:solidFill>
                  <a:schemeClr val="tx2"/>
                </a:solidFill>
              </a:rPr>
              <a:t> </a:t>
            </a:r>
            <a:r>
              <a:rPr lang="pl-PL" sz="2000" dirty="0" err="1">
                <a:solidFill>
                  <a:schemeClr val="tx2"/>
                </a:solidFill>
              </a:rPr>
              <a:t>Laboratory</a:t>
            </a:r>
            <a:r>
              <a:rPr lang="pl-PL" sz="2000" dirty="0">
                <a:solidFill>
                  <a:schemeClr val="tx2"/>
                </a:solidFill>
              </a:rPr>
              <a:t> </a:t>
            </a:r>
            <a:r>
              <a:rPr lang="pl-PL" sz="2000" dirty="0">
                <a:solidFill>
                  <a:schemeClr val="tx2"/>
                </a:solidFill>
                <a:sym typeface="Symbol" panose="05050102010706020507" pitchFamily="18" charset="2"/>
              </a:rPr>
              <a:t></a:t>
            </a:r>
            <a:r>
              <a:rPr lang="pl-PL" sz="2000" dirty="0">
                <a:solidFill>
                  <a:schemeClr val="tx2"/>
                </a:solidFill>
              </a:rPr>
              <a:t> </a:t>
            </a:r>
            <a:r>
              <a:rPr lang="pl-PL" sz="2000" dirty="0" err="1">
                <a:solidFill>
                  <a:schemeClr val="tx2"/>
                </a:solidFill>
              </a:rPr>
              <a:t>Length</a:t>
            </a:r>
            <a:r>
              <a:rPr lang="pl-PL" sz="2000" dirty="0">
                <a:solidFill>
                  <a:schemeClr val="tx2"/>
                </a:solidFill>
              </a:rPr>
              <a:t> </a:t>
            </a:r>
            <a:r>
              <a:rPr lang="pl-PL" sz="2000" dirty="0" err="1">
                <a:solidFill>
                  <a:schemeClr val="tx2"/>
                </a:solidFill>
              </a:rPr>
              <a:t>Section</a:t>
            </a:r>
            <a:r>
              <a:rPr lang="en-US" sz="2000" dirty="0">
                <a:solidFill>
                  <a:schemeClr val="tx2"/>
                </a:solidFill>
              </a:rPr>
              <a:t> </a:t>
            </a:r>
          </a:p>
        </p:txBody>
      </p:sp>
    </p:spTree>
    <p:extLst>
      <p:ext uri="{BB962C8B-B14F-4D97-AF65-F5344CB8AC3E}">
        <p14:creationId xmlns:p14="http://schemas.microsoft.com/office/powerpoint/2010/main" val="3121318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9B4563F7-5ADD-4B02-B844-E399D738E527}"/>
              </a:ext>
            </a:extLst>
          </p:cNvPr>
          <p:cNvSpPr txBox="1"/>
          <p:nvPr/>
        </p:nvSpPr>
        <p:spPr>
          <a:xfrm>
            <a:off x="592553" y="1093392"/>
            <a:ext cx="7553006" cy="5601533"/>
          </a:xfrm>
          <a:prstGeom prst="rect">
            <a:avLst/>
          </a:prstGeom>
          <a:noFill/>
        </p:spPr>
        <p:txBody>
          <a:bodyPr wrap="square" rtlCol="0">
            <a:spAutoFit/>
          </a:bodyPr>
          <a:lstStyle/>
          <a:p>
            <a:r>
              <a:rPr lang="en-GB" dirty="0">
                <a:solidFill>
                  <a:schemeClr val="accent1">
                    <a:lumMod val="50000"/>
                  </a:schemeClr>
                </a:solidFill>
              </a:rPr>
              <a:t>Recent, running projects:</a:t>
            </a:r>
          </a:p>
          <a:p>
            <a:pPr marL="342900" indent="-342900">
              <a:buFont typeface="Arial" panose="020B0604020202020204" pitchFamily="34" charset="0"/>
              <a:buChar char="•"/>
            </a:pPr>
            <a:endParaRPr lang="en-GB" dirty="0">
              <a:solidFill>
                <a:schemeClr val="accent1">
                  <a:lumMod val="50000"/>
                </a:schemeClr>
              </a:solidFill>
            </a:endParaRPr>
          </a:p>
          <a:p>
            <a:pPr marL="342900" indent="-342900">
              <a:buFont typeface="Arial" panose="020B0604020202020204" pitchFamily="34" charset="0"/>
              <a:buChar char="•"/>
            </a:pPr>
            <a:r>
              <a:rPr lang="en-GB" altLang="pl-PL" dirty="0">
                <a:solidFill>
                  <a:schemeClr val="accent1">
                    <a:lumMod val="50000"/>
                  </a:schemeClr>
                </a:solidFill>
                <a:sym typeface="Wingdings" panose="05000000000000000000" pitchFamily="2" charset="2"/>
              </a:rPr>
              <a:t>EMRP Project IND53 „Large Volume Metrology in Industry”</a:t>
            </a:r>
            <a:br>
              <a:rPr lang="en-GB" altLang="pl-PL" dirty="0">
                <a:solidFill>
                  <a:schemeClr val="accent1">
                    <a:lumMod val="50000"/>
                  </a:schemeClr>
                </a:solidFill>
                <a:sym typeface="Wingdings" panose="05000000000000000000" pitchFamily="2" charset="2"/>
              </a:rPr>
            </a:br>
            <a:r>
              <a:rPr lang="en-GB" altLang="pl-PL" dirty="0">
                <a:solidFill>
                  <a:schemeClr val="accent1">
                    <a:lumMod val="50000"/>
                  </a:schemeClr>
                </a:solidFill>
                <a:sym typeface="Wingdings" panose="05000000000000000000" pitchFamily="2" charset="2"/>
              </a:rPr>
              <a:t>2013 – 2016</a:t>
            </a:r>
            <a:endParaRPr lang="en-GB" dirty="0">
              <a:solidFill>
                <a:schemeClr val="accent1">
                  <a:lumMod val="50000"/>
                </a:schemeClr>
              </a:solidFill>
            </a:endParaRPr>
          </a:p>
          <a:p>
            <a:pPr marL="342900" indent="-342900">
              <a:buFont typeface="Arial" panose="020B0604020202020204" pitchFamily="34" charset="0"/>
              <a:buChar char="•"/>
            </a:pPr>
            <a:r>
              <a:rPr lang="en-GB" dirty="0">
                <a:solidFill>
                  <a:schemeClr val="accent1">
                    <a:lumMod val="50000"/>
                  </a:schemeClr>
                </a:solidFill>
              </a:rPr>
              <a:t>EURAMET Project #1272 „Phase correction for interferometric measurement of gauge blocks” 2013 - 2017</a:t>
            </a:r>
          </a:p>
          <a:p>
            <a:pPr marL="342900" indent="-342900">
              <a:buFont typeface="Arial" panose="020B0604020202020204" pitchFamily="34" charset="0"/>
              <a:buChar char="•"/>
            </a:pPr>
            <a:r>
              <a:rPr lang="en-GB" dirty="0">
                <a:solidFill>
                  <a:schemeClr val="accent1">
                    <a:lumMod val="50000"/>
                  </a:schemeClr>
                </a:solidFill>
              </a:rPr>
              <a:t>Development of the refractive index compensation method.</a:t>
            </a:r>
          </a:p>
          <a:p>
            <a:pPr marL="342900" indent="-342900">
              <a:buFont typeface="Arial" panose="020B0604020202020204" pitchFamily="34" charset="0"/>
              <a:buChar char="•"/>
            </a:pPr>
            <a:r>
              <a:rPr lang="en-GB" dirty="0">
                <a:solidFill>
                  <a:schemeClr val="accent1">
                    <a:lumMod val="50000"/>
                  </a:schemeClr>
                </a:solidFill>
              </a:rPr>
              <a:t>Development of the compact setup for calibration of distance metres.</a:t>
            </a:r>
            <a:endParaRPr lang="pl-PL" dirty="0">
              <a:solidFill>
                <a:schemeClr val="accent1">
                  <a:lumMod val="50000"/>
                </a:schemeClr>
              </a:solidFill>
            </a:endParaRPr>
          </a:p>
          <a:p>
            <a:pPr marL="342900" indent="-342900">
              <a:buFont typeface="Arial" panose="020B0604020202020204" pitchFamily="34" charset="0"/>
              <a:buChar char="•"/>
            </a:pPr>
            <a:r>
              <a:rPr lang="en-GB" dirty="0">
                <a:solidFill>
                  <a:schemeClr val="accent1">
                    <a:lumMod val="50000"/>
                  </a:schemeClr>
                </a:solidFill>
              </a:rPr>
              <a:t>Modernization of the Primary Standard of Length (</a:t>
            </a:r>
            <a:r>
              <a:rPr lang="pl-PL" dirty="0" err="1">
                <a:solidFill>
                  <a:schemeClr val="accent1">
                    <a:lumMod val="50000"/>
                  </a:schemeClr>
                </a:solidFill>
              </a:rPr>
              <a:t>increasing</a:t>
            </a:r>
            <a:r>
              <a:rPr lang="pl-PL" dirty="0">
                <a:solidFill>
                  <a:schemeClr val="accent1">
                    <a:lumMod val="50000"/>
                  </a:schemeClr>
                </a:solidFill>
              </a:rPr>
              <a:t> the </a:t>
            </a:r>
            <a:r>
              <a:rPr lang="pl-PL" dirty="0" err="1">
                <a:solidFill>
                  <a:schemeClr val="accent1">
                    <a:lumMod val="50000"/>
                  </a:schemeClr>
                </a:solidFill>
              </a:rPr>
              <a:t>measuring</a:t>
            </a:r>
            <a:r>
              <a:rPr lang="pl-PL" dirty="0">
                <a:solidFill>
                  <a:schemeClr val="accent1">
                    <a:lumMod val="50000"/>
                  </a:schemeClr>
                </a:solidFill>
              </a:rPr>
              <a:t> </a:t>
            </a:r>
            <a:r>
              <a:rPr lang="pl-PL" dirty="0" err="1">
                <a:solidFill>
                  <a:schemeClr val="accent1">
                    <a:lumMod val="50000"/>
                  </a:schemeClr>
                </a:solidFill>
              </a:rPr>
              <a:t>range</a:t>
            </a:r>
            <a:r>
              <a:rPr lang="pl-PL" dirty="0">
                <a:solidFill>
                  <a:schemeClr val="accent1">
                    <a:lumMod val="50000"/>
                  </a:schemeClr>
                </a:solidFill>
              </a:rPr>
              <a:t> </a:t>
            </a:r>
            <a:r>
              <a:rPr lang="en-GB" dirty="0">
                <a:solidFill>
                  <a:schemeClr val="accent1">
                    <a:lumMod val="50000"/>
                  </a:schemeClr>
                </a:solidFill>
              </a:rPr>
              <a:t>to about 1500 nm</a:t>
            </a:r>
            <a:r>
              <a:rPr lang="pl-PL" dirty="0">
                <a:solidFill>
                  <a:schemeClr val="accent1">
                    <a:lumMod val="50000"/>
                  </a:schemeClr>
                </a:solidFill>
              </a:rPr>
              <a:t>)</a:t>
            </a:r>
          </a:p>
          <a:p>
            <a:pPr marL="342900" indent="-342900">
              <a:buFont typeface="Arial" panose="020B0604020202020204" pitchFamily="34" charset="0"/>
              <a:buChar char="•"/>
            </a:pPr>
            <a:r>
              <a:rPr lang="pl-PL" b="1" dirty="0" err="1">
                <a:solidFill>
                  <a:schemeClr val="accent1">
                    <a:lumMod val="50000"/>
                  </a:schemeClr>
                </a:solidFill>
              </a:rPr>
              <a:t>Participation</a:t>
            </a:r>
            <a:r>
              <a:rPr lang="pl-PL" b="1" dirty="0">
                <a:solidFill>
                  <a:schemeClr val="accent1">
                    <a:lumMod val="50000"/>
                  </a:schemeClr>
                </a:solidFill>
              </a:rPr>
              <a:t> in the </a:t>
            </a:r>
            <a:r>
              <a:rPr lang="pl-PL" b="1" dirty="0" err="1">
                <a:solidFill>
                  <a:schemeClr val="accent1">
                    <a:lumMod val="50000"/>
                  </a:schemeClr>
                </a:solidFill>
              </a:rPr>
              <a:t>project</a:t>
            </a:r>
            <a:r>
              <a:rPr lang="pl-PL" b="1" dirty="0">
                <a:solidFill>
                  <a:schemeClr val="accent1">
                    <a:lumMod val="50000"/>
                  </a:schemeClr>
                </a:solidFill>
              </a:rPr>
              <a:t> of developing the compact laser </a:t>
            </a:r>
            <a:r>
              <a:rPr lang="pl-PL" b="1" dirty="0" err="1">
                <a:solidFill>
                  <a:schemeClr val="accent1">
                    <a:lumMod val="50000"/>
                  </a:schemeClr>
                </a:solidFill>
              </a:rPr>
              <a:t>wavelength</a:t>
            </a:r>
            <a:r>
              <a:rPr lang="pl-PL" b="1" dirty="0">
                <a:solidFill>
                  <a:schemeClr val="accent1">
                    <a:lumMod val="50000"/>
                  </a:schemeClr>
                </a:solidFill>
              </a:rPr>
              <a:t>/</a:t>
            </a:r>
            <a:r>
              <a:rPr lang="pl-PL" b="1" dirty="0" err="1">
                <a:solidFill>
                  <a:schemeClr val="accent1">
                    <a:lumMod val="50000"/>
                  </a:schemeClr>
                </a:solidFill>
              </a:rPr>
              <a:t>frequency</a:t>
            </a:r>
            <a:r>
              <a:rPr lang="pl-PL" b="1" dirty="0">
                <a:solidFill>
                  <a:schemeClr val="accent1">
                    <a:lumMod val="50000"/>
                  </a:schemeClr>
                </a:solidFill>
              </a:rPr>
              <a:t> standard (the component of the </a:t>
            </a:r>
            <a:r>
              <a:rPr lang="pl-PL" b="1" dirty="0" err="1">
                <a:solidFill>
                  <a:schemeClr val="accent1">
                    <a:lumMod val="50000"/>
                  </a:schemeClr>
                </a:solidFill>
              </a:rPr>
              <a:t>interferometer</a:t>
            </a:r>
            <a:r>
              <a:rPr lang="pl-PL" b="1" dirty="0">
                <a:solidFill>
                  <a:schemeClr val="accent1">
                    <a:lumMod val="50000"/>
                  </a:schemeClr>
                </a:solidFill>
              </a:rPr>
              <a:t> for </a:t>
            </a:r>
            <a:r>
              <a:rPr lang="pl-PL" b="1" dirty="0" err="1">
                <a:solidFill>
                  <a:schemeClr val="accent1">
                    <a:lumMod val="50000"/>
                  </a:schemeClr>
                </a:solidFill>
              </a:rPr>
              <a:t>industrial</a:t>
            </a:r>
            <a:r>
              <a:rPr lang="pl-PL" b="1" dirty="0">
                <a:solidFill>
                  <a:schemeClr val="accent1">
                    <a:lumMod val="50000"/>
                  </a:schemeClr>
                </a:solidFill>
              </a:rPr>
              <a:t> </a:t>
            </a:r>
            <a:r>
              <a:rPr lang="pl-PL" b="1" dirty="0" err="1">
                <a:solidFill>
                  <a:schemeClr val="accent1">
                    <a:lumMod val="50000"/>
                  </a:schemeClr>
                </a:solidFill>
              </a:rPr>
              <a:t>purposes</a:t>
            </a:r>
            <a:r>
              <a:rPr lang="pl-PL" b="1" dirty="0">
                <a:solidFill>
                  <a:schemeClr val="accent1">
                    <a:lumMod val="50000"/>
                  </a:schemeClr>
                </a:solidFill>
              </a:rPr>
              <a:t>)</a:t>
            </a:r>
          </a:p>
          <a:p>
            <a:pPr marL="342900" indent="-342900">
              <a:buFont typeface="Arial" panose="020B0604020202020204" pitchFamily="34" charset="0"/>
              <a:buChar char="•"/>
            </a:pPr>
            <a:r>
              <a:rPr lang="pl-PL" b="1" dirty="0">
                <a:solidFill>
                  <a:schemeClr val="accent1">
                    <a:lumMod val="50000"/>
                  </a:schemeClr>
                </a:solidFill>
              </a:rPr>
              <a:t>Development of </a:t>
            </a:r>
            <a:r>
              <a:rPr lang="pl-PL" b="1" dirty="0" err="1">
                <a:solidFill>
                  <a:schemeClr val="accent1">
                    <a:lumMod val="50000"/>
                  </a:schemeClr>
                </a:solidFill>
              </a:rPr>
              <a:t>new</a:t>
            </a:r>
            <a:r>
              <a:rPr lang="pl-PL" b="1" dirty="0">
                <a:solidFill>
                  <a:schemeClr val="accent1">
                    <a:lumMod val="50000"/>
                  </a:schemeClr>
                </a:solidFill>
              </a:rPr>
              <a:t> </a:t>
            </a:r>
            <a:r>
              <a:rPr lang="pl-PL" b="1" dirty="0" err="1">
                <a:solidFill>
                  <a:schemeClr val="accent1">
                    <a:lumMod val="50000"/>
                  </a:schemeClr>
                </a:solidFill>
              </a:rPr>
              <a:t>measurement</a:t>
            </a:r>
            <a:r>
              <a:rPr lang="pl-PL" b="1" dirty="0">
                <a:solidFill>
                  <a:schemeClr val="accent1">
                    <a:lumMod val="50000"/>
                  </a:schemeClr>
                </a:solidFill>
              </a:rPr>
              <a:t> </a:t>
            </a:r>
            <a:r>
              <a:rPr lang="pl-PL" b="1" dirty="0" err="1">
                <a:solidFill>
                  <a:schemeClr val="accent1">
                    <a:lumMod val="50000"/>
                  </a:schemeClr>
                </a:solidFill>
              </a:rPr>
              <a:t>methods</a:t>
            </a:r>
            <a:r>
              <a:rPr lang="pl-PL" b="1" dirty="0">
                <a:solidFill>
                  <a:schemeClr val="accent1">
                    <a:lumMod val="50000"/>
                  </a:schemeClr>
                </a:solidFill>
              </a:rPr>
              <a:t> for the </a:t>
            </a:r>
            <a:r>
              <a:rPr lang="pl-PL" b="1" dirty="0" err="1">
                <a:solidFill>
                  <a:schemeClr val="accent1">
                    <a:lumMod val="50000"/>
                  </a:schemeClr>
                </a:solidFill>
              </a:rPr>
              <a:t>geodesy</a:t>
            </a:r>
            <a:endParaRPr lang="pl-PL" b="1" dirty="0">
              <a:solidFill>
                <a:schemeClr val="accent1">
                  <a:lumMod val="50000"/>
                </a:schemeClr>
              </a:solidFill>
            </a:endParaRPr>
          </a:p>
          <a:p>
            <a:pPr marL="342900" indent="-342900">
              <a:buFont typeface="Arial" panose="020B0604020202020204" pitchFamily="34" charset="0"/>
              <a:buChar char="•"/>
            </a:pPr>
            <a:r>
              <a:rPr lang="pl-PL" dirty="0" err="1">
                <a:solidFill>
                  <a:schemeClr val="accent1">
                    <a:lumMod val="50000"/>
                  </a:schemeClr>
                </a:solidFill>
              </a:rPr>
              <a:t>Implementation</a:t>
            </a:r>
            <a:r>
              <a:rPr lang="pl-PL" dirty="0">
                <a:solidFill>
                  <a:schemeClr val="accent1">
                    <a:lumMod val="50000"/>
                  </a:schemeClr>
                </a:solidFill>
              </a:rPr>
              <a:t> of the </a:t>
            </a:r>
            <a:r>
              <a:rPr lang="pl-PL" dirty="0" err="1">
                <a:solidFill>
                  <a:schemeClr val="accent1">
                    <a:lumMod val="50000"/>
                  </a:schemeClr>
                </a:solidFill>
              </a:rPr>
              <a:t>measuring</a:t>
            </a:r>
            <a:r>
              <a:rPr lang="pl-PL" dirty="0">
                <a:solidFill>
                  <a:schemeClr val="accent1">
                    <a:lumMod val="50000"/>
                  </a:schemeClr>
                </a:solidFill>
              </a:rPr>
              <a:t> </a:t>
            </a:r>
            <a:r>
              <a:rPr lang="pl-PL" dirty="0" err="1">
                <a:solidFill>
                  <a:schemeClr val="accent1">
                    <a:lumMod val="50000"/>
                  </a:schemeClr>
                </a:solidFill>
              </a:rPr>
              <a:t>method</a:t>
            </a:r>
            <a:r>
              <a:rPr lang="pl-PL" dirty="0">
                <a:solidFill>
                  <a:schemeClr val="accent1">
                    <a:lumMod val="50000"/>
                  </a:schemeClr>
                </a:solidFill>
              </a:rPr>
              <a:t> of </a:t>
            </a:r>
            <a:r>
              <a:rPr lang="pl-PL" dirty="0" err="1">
                <a:solidFill>
                  <a:schemeClr val="accent1">
                    <a:lumMod val="50000"/>
                  </a:schemeClr>
                </a:solidFill>
              </a:rPr>
              <a:t>linear</a:t>
            </a:r>
            <a:r>
              <a:rPr lang="pl-PL" dirty="0">
                <a:solidFill>
                  <a:schemeClr val="accent1">
                    <a:lumMod val="50000"/>
                  </a:schemeClr>
                </a:solidFill>
              </a:rPr>
              <a:t> </a:t>
            </a:r>
            <a:r>
              <a:rPr lang="pl-PL" dirty="0" err="1">
                <a:solidFill>
                  <a:schemeClr val="accent1">
                    <a:lumMod val="50000"/>
                  </a:schemeClr>
                </a:solidFill>
              </a:rPr>
              <a:t>expansion</a:t>
            </a:r>
            <a:r>
              <a:rPr lang="pl-PL" dirty="0">
                <a:solidFill>
                  <a:schemeClr val="accent1">
                    <a:lumMod val="50000"/>
                  </a:schemeClr>
                </a:solidFill>
              </a:rPr>
              <a:t> </a:t>
            </a:r>
            <a:r>
              <a:rPr lang="pl-PL" dirty="0" err="1">
                <a:solidFill>
                  <a:schemeClr val="accent1">
                    <a:lumMod val="50000"/>
                  </a:schemeClr>
                </a:solidFill>
              </a:rPr>
              <a:t>coefficient</a:t>
            </a:r>
            <a:r>
              <a:rPr lang="pl-PL" dirty="0">
                <a:solidFill>
                  <a:schemeClr val="accent1">
                    <a:lumMod val="50000"/>
                  </a:schemeClr>
                </a:solidFill>
              </a:rPr>
              <a:t> by interferometry</a:t>
            </a:r>
          </a:p>
          <a:p>
            <a:pPr marL="342900" indent="-342900">
              <a:buFont typeface="Arial" panose="020B0604020202020204" pitchFamily="34" charset="0"/>
              <a:buChar char="•"/>
            </a:pPr>
            <a:r>
              <a:rPr lang="pl-PL" dirty="0" err="1">
                <a:solidFill>
                  <a:schemeClr val="accent1">
                    <a:lumMod val="50000"/>
                  </a:schemeClr>
                </a:solidFill>
              </a:rPr>
              <a:t>Modernization</a:t>
            </a:r>
            <a:r>
              <a:rPr lang="pl-PL" dirty="0">
                <a:solidFill>
                  <a:schemeClr val="accent1">
                    <a:lumMod val="50000"/>
                  </a:schemeClr>
                </a:solidFill>
              </a:rPr>
              <a:t> of the 1D </a:t>
            </a:r>
            <a:r>
              <a:rPr lang="pl-PL" dirty="0" err="1">
                <a:solidFill>
                  <a:schemeClr val="accent1">
                    <a:lumMod val="50000"/>
                  </a:schemeClr>
                </a:solidFill>
              </a:rPr>
              <a:t>measuring</a:t>
            </a:r>
            <a:r>
              <a:rPr lang="pl-PL" dirty="0">
                <a:solidFill>
                  <a:schemeClr val="accent1">
                    <a:lumMod val="50000"/>
                  </a:schemeClr>
                </a:solidFill>
              </a:rPr>
              <a:t> </a:t>
            </a:r>
            <a:r>
              <a:rPr lang="pl-PL" dirty="0" err="1">
                <a:solidFill>
                  <a:schemeClr val="accent1">
                    <a:lumMod val="50000"/>
                  </a:schemeClr>
                </a:solidFill>
              </a:rPr>
              <a:t>machine</a:t>
            </a:r>
            <a:r>
              <a:rPr lang="pl-PL" dirty="0">
                <a:solidFill>
                  <a:schemeClr val="accent1">
                    <a:lumMod val="50000"/>
                  </a:schemeClr>
                </a:solidFill>
              </a:rPr>
              <a:t> in the </a:t>
            </a:r>
            <a:r>
              <a:rPr lang="pl-PL" dirty="0" err="1">
                <a:solidFill>
                  <a:schemeClr val="accent1">
                    <a:lumMod val="50000"/>
                  </a:schemeClr>
                </a:solidFill>
              </a:rPr>
              <a:t>scope</a:t>
            </a:r>
            <a:r>
              <a:rPr lang="pl-PL" dirty="0">
                <a:solidFill>
                  <a:schemeClr val="accent1">
                    <a:lumMod val="50000"/>
                  </a:schemeClr>
                </a:solidFill>
              </a:rPr>
              <a:t> of </a:t>
            </a:r>
            <a:r>
              <a:rPr lang="pl-PL" dirty="0" err="1">
                <a:solidFill>
                  <a:schemeClr val="accent1">
                    <a:lumMod val="50000"/>
                  </a:schemeClr>
                </a:solidFill>
              </a:rPr>
              <a:t>position</a:t>
            </a:r>
            <a:r>
              <a:rPr lang="pl-PL" dirty="0">
                <a:solidFill>
                  <a:schemeClr val="accent1">
                    <a:lumMod val="50000"/>
                  </a:schemeClr>
                </a:solidFill>
              </a:rPr>
              <a:t> </a:t>
            </a:r>
            <a:r>
              <a:rPr lang="pl-PL" dirty="0" err="1">
                <a:solidFill>
                  <a:schemeClr val="accent1">
                    <a:lumMod val="50000"/>
                  </a:schemeClr>
                </a:solidFill>
              </a:rPr>
              <a:t>adjustment</a:t>
            </a:r>
            <a:r>
              <a:rPr lang="pl-PL" dirty="0">
                <a:solidFill>
                  <a:schemeClr val="accent1">
                    <a:lumMod val="50000"/>
                  </a:schemeClr>
                </a:solidFill>
              </a:rPr>
              <a:t> of the </a:t>
            </a:r>
            <a:r>
              <a:rPr lang="pl-PL" dirty="0" err="1">
                <a:solidFill>
                  <a:schemeClr val="accent1">
                    <a:lumMod val="50000"/>
                  </a:schemeClr>
                </a:solidFill>
              </a:rPr>
              <a:t>standards</a:t>
            </a:r>
            <a:r>
              <a:rPr lang="pl-PL" dirty="0">
                <a:solidFill>
                  <a:schemeClr val="accent1">
                    <a:lumMod val="50000"/>
                  </a:schemeClr>
                </a:solidFill>
              </a:rPr>
              <a:t> </a:t>
            </a:r>
            <a:r>
              <a:rPr lang="pl-PL" dirty="0" err="1">
                <a:solidFill>
                  <a:schemeClr val="accent1">
                    <a:lumMod val="50000"/>
                  </a:schemeClr>
                </a:solidFill>
              </a:rPr>
              <a:t>during</a:t>
            </a:r>
            <a:r>
              <a:rPr lang="pl-PL" dirty="0">
                <a:solidFill>
                  <a:schemeClr val="accent1">
                    <a:lumMod val="50000"/>
                  </a:schemeClr>
                </a:solidFill>
              </a:rPr>
              <a:t> </a:t>
            </a:r>
            <a:r>
              <a:rPr lang="pl-PL" dirty="0" err="1">
                <a:solidFill>
                  <a:schemeClr val="accent1">
                    <a:lumMod val="50000"/>
                  </a:schemeClr>
                </a:solidFill>
              </a:rPr>
              <a:t>measurements</a:t>
            </a:r>
            <a:endParaRPr lang="pl-PL" dirty="0">
              <a:solidFill>
                <a:schemeClr val="accent1">
                  <a:lumMod val="50000"/>
                </a:schemeClr>
              </a:solidFill>
            </a:endParaRPr>
          </a:p>
          <a:p>
            <a:pPr marL="342900" indent="-342900">
              <a:spcBef>
                <a:spcPts val="1200"/>
              </a:spcBef>
              <a:spcAft>
                <a:spcPts val="1200"/>
              </a:spcAft>
              <a:buFont typeface="Arial" panose="020B0604020202020204" pitchFamily="34" charset="0"/>
              <a:buChar char="•"/>
            </a:pPr>
            <a:endParaRPr lang="en-GB" dirty="0">
              <a:solidFill>
                <a:schemeClr val="accent1">
                  <a:lumMod val="50000"/>
                </a:schemeClr>
              </a:solidFill>
            </a:endParaRPr>
          </a:p>
        </p:txBody>
      </p:sp>
      <p:sp>
        <p:nvSpPr>
          <p:cNvPr id="6" name="Text Box 9">
            <a:extLst>
              <a:ext uri="{FF2B5EF4-FFF2-40B4-BE49-F238E27FC236}">
                <a16:creationId xmlns:a16="http://schemas.microsoft.com/office/drawing/2014/main" id="{B38FF65E-1514-4FD8-8E63-6F1B136E907D}"/>
              </a:ext>
            </a:extLst>
          </p:cNvPr>
          <p:cNvSpPr txBox="1">
            <a:spLocks noChangeArrowheads="1"/>
          </p:cNvSpPr>
          <p:nvPr/>
        </p:nvSpPr>
        <p:spPr bwMode="auto">
          <a:xfrm>
            <a:off x="1939856" y="462582"/>
            <a:ext cx="4260647" cy="400110"/>
          </a:xfrm>
          <a:prstGeom prst="rect">
            <a:avLst/>
          </a:prstGeom>
          <a:solidFill>
            <a:schemeClr val="bg1"/>
          </a:solidFill>
          <a:ln w="9525">
            <a:noFill/>
            <a:miter lim="800000"/>
            <a:headEnd/>
            <a:tailEnd/>
          </a:ln>
        </p:spPr>
        <p:txBody>
          <a:bodyPr wrap="square">
            <a:spAutoFit/>
          </a:bodyPr>
          <a:lstStyle/>
          <a:p>
            <a:r>
              <a:rPr lang="pl-PL" sz="2000" dirty="0" err="1">
                <a:solidFill>
                  <a:schemeClr val="tx2"/>
                </a:solidFill>
              </a:rPr>
              <a:t>Length</a:t>
            </a:r>
            <a:r>
              <a:rPr lang="pl-PL" sz="2000" dirty="0">
                <a:solidFill>
                  <a:schemeClr val="tx2"/>
                </a:solidFill>
              </a:rPr>
              <a:t> </a:t>
            </a:r>
            <a:r>
              <a:rPr lang="pl-PL" sz="2000" dirty="0" err="1">
                <a:solidFill>
                  <a:schemeClr val="tx2"/>
                </a:solidFill>
              </a:rPr>
              <a:t>Laboratory</a:t>
            </a:r>
            <a:r>
              <a:rPr lang="pl-PL" sz="2000" dirty="0">
                <a:solidFill>
                  <a:schemeClr val="tx2"/>
                </a:solidFill>
              </a:rPr>
              <a:t> </a:t>
            </a:r>
            <a:r>
              <a:rPr lang="pl-PL" sz="2000" dirty="0">
                <a:solidFill>
                  <a:schemeClr val="tx2"/>
                </a:solidFill>
                <a:sym typeface="Symbol" panose="05050102010706020507" pitchFamily="18" charset="2"/>
              </a:rPr>
              <a:t></a:t>
            </a:r>
            <a:r>
              <a:rPr lang="pl-PL" sz="2000" dirty="0">
                <a:solidFill>
                  <a:schemeClr val="tx2"/>
                </a:solidFill>
              </a:rPr>
              <a:t> </a:t>
            </a:r>
            <a:r>
              <a:rPr lang="pl-PL" sz="2000" dirty="0" err="1">
                <a:solidFill>
                  <a:schemeClr val="tx2"/>
                </a:solidFill>
              </a:rPr>
              <a:t>Length</a:t>
            </a:r>
            <a:r>
              <a:rPr lang="pl-PL" sz="2000" dirty="0">
                <a:solidFill>
                  <a:schemeClr val="tx2"/>
                </a:solidFill>
              </a:rPr>
              <a:t> </a:t>
            </a:r>
            <a:r>
              <a:rPr lang="pl-PL" sz="2000" dirty="0" err="1">
                <a:solidFill>
                  <a:schemeClr val="tx2"/>
                </a:solidFill>
              </a:rPr>
              <a:t>Section</a:t>
            </a:r>
            <a:r>
              <a:rPr lang="en-US" sz="2000" dirty="0">
                <a:solidFill>
                  <a:schemeClr val="tx2"/>
                </a:solidFill>
              </a:rPr>
              <a:t> </a:t>
            </a:r>
          </a:p>
        </p:txBody>
      </p:sp>
    </p:spTree>
    <p:extLst>
      <p:ext uri="{BB962C8B-B14F-4D97-AF65-F5344CB8AC3E}">
        <p14:creationId xmlns:p14="http://schemas.microsoft.com/office/powerpoint/2010/main" val="2053726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9B4563F7-5ADD-4B02-B844-E399D738E527}"/>
              </a:ext>
            </a:extLst>
          </p:cNvPr>
          <p:cNvSpPr txBox="1"/>
          <p:nvPr/>
        </p:nvSpPr>
        <p:spPr>
          <a:xfrm>
            <a:off x="836393" y="1363358"/>
            <a:ext cx="7553006" cy="3046988"/>
          </a:xfrm>
          <a:prstGeom prst="rect">
            <a:avLst/>
          </a:prstGeom>
          <a:noFill/>
        </p:spPr>
        <p:txBody>
          <a:bodyPr wrap="square" rtlCol="0">
            <a:spAutoFit/>
          </a:bodyPr>
          <a:lstStyle/>
          <a:p>
            <a:r>
              <a:rPr lang="pl-PL" sz="1600" dirty="0" err="1">
                <a:solidFill>
                  <a:schemeClr val="accent1">
                    <a:lumMod val="50000"/>
                  </a:schemeClr>
                </a:solidFill>
              </a:rPr>
              <a:t>Internal</a:t>
            </a:r>
            <a:r>
              <a:rPr lang="pl-PL" sz="1600" dirty="0">
                <a:solidFill>
                  <a:schemeClr val="accent1">
                    <a:lumMod val="50000"/>
                  </a:schemeClr>
                </a:solidFill>
              </a:rPr>
              <a:t> </a:t>
            </a:r>
            <a:r>
              <a:rPr lang="en-GB" sz="1600" dirty="0">
                <a:solidFill>
                  <a:schemeClr val="accent1">
                    <a:lumMod val="50000"/>
                  </a:schemeClr>
                </a:solidFill>
              </a:rPr>
              <a:t>projects:</a:t>
            </a:r>
          </a:p>
          <a:p>
            <a:pPr lvl="0" defTabSz="914400" eaLnBrk="0" fontAlgn="base" hangingPunct="0">
              <a:spcBef>
                <a:spcPct val="0"/>
              </a:spcBef>
              <a:spcAft>
                <a:spcPct val="0"/>
              </a:spcAft>
              <a:buFontTx/>
              <a:buChar char="•"/>
            </a:pPr>
            <a:r>
              <a:rPr lang="pl-PL" altLang="pl-PL" sz="1600" dirty="0">
                <a:solidFill>
                  <a:schemeClr val="accent1">
                    <a:lumMod val="50000"/>
                  </a:schemeClr>
                </a:solidFill>
                <a:ea typeface="Times New Roman" panose="02020603050405020304" pitchFamily="18" charset="0"/>
              </a:rPr>
              <a:t> </a:t>
            </a:r>
            <a:r>
              <a:rPr lang="pl-PL" altLang="pl-PL" sz="1600" dirty="0" err="1">
                <a:solidFill>
                  <a:schemeClr val="accent1">
                    <a:lumMod val="50000"/>
                  </a:schemeClr>
                </a:solidFill>
                <a:ea typeface="Times New Roman" panose="02020603050405020304" pitchFamily="18" charset="0"/>
              </a:rPr>
              <a:t>Determination</a:t>
            </a:r>
            <a:r>
              <a:rPr lang="pl-PL" altLang="pl-PL" sz="1600" dirty="0">
                <a:solidFill>
                  <a:schemeClr val="accent1">
                    <a:lumMod val="50000"/>
                  </a:schemeClr>
                </a:solidFill>
                <a:ea typeface="Times New Roman" panose="02020603050405020304" pitchFamily="18" charset="0"/>
              </a:rPr>
              <a:t> of the </a:t>
            </a:r>
            <a:r>
              <a:rPr lang="pl-PL" altLang="pl-PL" sz="1600" dirty="0" err="1">
                <a:solidFill>
                  <a:schemeClr val="accent1">
                    <a:lumMod val="50000"/>
                  </a:schemeClr>
                </a:solidFill>
                <a:ea typeface="Times New Roman" panose="02020603050405020304" pitchFamily="18" charset="0"/>
              </a:rPr>
              <a:t>long</a:t>
            </a:r>
            <a:r>
              <a:rPr lang="pl-PL" altLang="pl-PL" sz="1600" dirty="0">
                <a:solidFill>
                  <a:schemeClr val="accent1">
                    <a:lumMod val="50000"/>
                  </a:schemeClr>
                </a:solidFill>
                <a:ea typeface="Times New Roman" panose="02020603050405020304" pitchFamily="18" charset="0"/>
              </a:rPr>
              <a:t> term </a:t>
            </a:r>
            <a:r>
              <a:rPr lang="pl-PL" altLang="pl-PL" sz="1600" dirty="0" err="1">
                <a:solidFill>
                  <a:schemeClr val="accent1">
                    <a:lumMod val="50000"/>
                  </a:schemeClr>
                </a:solidFill>
                <a:ea typeface="Times New Roman" panose="02020603050405020304" pitchFamily="18" charset="0"/>
              </a:rPr>
              <a:t>stabilty</a:t>
            </a:r>
            <a:r>
              <a:rPr lang="pl-PL" altLang="pl-PL" sz="1600" dirty="0">
                <a:solidFill>
                  <a:schemeClr val="accent1">
                    <a:lumMod val="50000"/>
                  </a:schemeClr>
                </a:solidFill>
                <a:ea typeface="Times New Roman" panose="02020603050405020304" pitchFamily="18" charset="0"/>
              </a:rPr>
              <a:t> of the laser </a:t>
            </a:r>
            <a:r>
              <a:rPr lang="pl-PL" altLang="pl-PL" sz="1600" dirty="0" err="1">
                <a:solidFill>
                  <a:schemeClr val="accent1">
                    <a:lumMod val="50000"/>
                  </a:schemeClr>
                </a:solidFill>
                <a:ea typeface="Times New Roman" panose="02020603050405020304" pitchFamily="18" charset="0"/>
              </a:rPr>
              <a:t>interferometer</a:t>
            </a:r>
            <a:r>
              <a:rPr lang="pl-PL" altLang="pl-PL" sz="1600" dirty="0">
                <a:solidFill>
                  <a:schemeClr val="accent1">
                    <a:lumMod val="50000"/>
                  </a:schemeClr>
                </a:solidFill>
                <a:ea typeface="Times New Roman" panose="02020603050405020304" pitchFamily="18" charset="0"/>
              </a:rPr>
              <a:t> </a:t>
            </a:r>
            <a:r>
              <a:rPr lang="pl-PL" altLang="pl-PL" sz="1600" dirty="0" err="1">
                <a:solidFill>
                  <a:schemeClr val="accent1">
                    <a:lumMod val="50000"/>
                  </a:schemeClr>
                </a:solidFill>
                <a:ea typeface="Times New Roman" panose="02020603050405020304" pitchFamily="18" charset="0"/>
              </a:rPr>
              <a:t>head</a:t>
            </a:r>
            <a:endParaRPr lang="pl-PL" altLang="pl-PL" sz="1600" dirty="0">
              <a:solidFill>
                <a:schemeClr val="accent1">
                  <a:lumMod val="50000"/>
                </a:schemeClr>
              </a:solidFill>
              <a:ea typeface="Times New Roman" panose="02020603050405020304" pitchFamily="18" charset="0"/>
            </a:endParaRPr>
          </a:p>
          <a:p>
            <a:pPr lvl="0" defTabSz="914400" eaLnBrk="0" fontAlgn="base" hangingPunct="0">
              <a:spcBef>
                <a:spcPct val="0"/>
              </a:spcBef>
              <a:spcAft>
                <a:spcPct val="0"/>
              </a:spcAft>
              <a:buFontTx/>
              <a:buChar char="•"/>
            </a:pPr>
            <a:r>
              <a:rPr lang="pl-PL" altLang="pl-PL" sz="1600" dirty="0">
                <a:solidFill>
                  <a:schemeClr val="accent1">
                    <a:lumMod val="50000"/>
                  </a:schemeClr>
                </a:solidFill>
                <a:ea typeface="Times New Roman" panose="02020603050405020304" pitchFamily="18" charset="0"/>
              </a:rPr>
              <a:t> </a:t>
            </a:r>
            <a:r>
              <a:rPr lang="pl-PL" altLang="pl-PL" sz="1600" dirty="0" err="1">
                <a:solidFill>
                  <a:schemeClr val="accent1">
                    <a:lumMod val="50000"/>
                  </a:schemeClr>
                </a:solidFill>
                <a:ea typeface="Times New Roman" panose="02020603050405020304" pitchFamily="18" charset="0"/>
              </a:rPr>
              <a:t>Modernization</a:t>
            </a:r>
            <a:r>
              <a:rPr lang="pl-PL" altLang="pl-PL" sz="1600" dirty="0">
                <a:solidFill>
                  <a:schemeClr val="accent1">
                    <a:lumMod val="50000"/>
                  </a:schemeClr>
                </a:solidFill>
                <a:ea typeface="Times New Roman" panose="02020603050405020304" pitchFamily="18" charset="0"/>
              </a:rPr>
              <a:t> of the </a:t>
            </a:r>
            <a:r>
              <a:rPr lang="pl-PL" altLang="pl-PL" sz="1600" dirty="0" err="1">
                <a:solidFill>
                  <a:schemeClr val="accent1">
                    <a:lumMod val="50000"/>
                  </a:schemeClr>
                </a:solidFill>
                <a:ea typeface="Times New Roman" panose="02020603050405020304" pitchFamily="18" charset="0"/>
              </a:rPr>
              <a:t>interferometric</a:t>
            </a:r>
            <a:r>
              <a:rPr lang="pl-PL" altLang="pl-PL" sz="1600" dirty="0">
                <a:solidFill>
                  <a:schemeClr val="accent1">
                    <a:lumMod val="50000"/>
                  </a:schemeClr>
                </a:solidFill>
                <a:ea typeface="Times New Roman" panose="02020603050405020304" pitchFamily="18" charset="0"/>
              </a:rPr>
              <a:t> </a:t>
            </a:r>
            <a:r>
              <a:rPr lang="pl-PL" altLang="pl-PL" sz="1600" dirty="0" err="1">
                <a:solidFill>
                  <a:schemeClr val="accent1">
                    <a:lumMod val="50000"/>
                  </a:schemeClr>
                </a:solidFill>
                <a:ea typeface="Times New Roman" panose="02020603050405020304" pitchFamily="18" charset="0"/>
              </a:rPr>
              <a:t>comparator</a:t>
            </a:r>
            <a:r>
              <a:rPr lang="pl-PL" altLang="pl-PL" sz="1600" dirty="0">
                <a:solidFill>
                  <a:schemeClr val="accent1">
                    <a:lumMod val="50000"/>
                  </a:schemeClr>
                </a:solidFill>
                <a:ea typeface="Times New Roman" panose="02020603050405020304" pitchFamily="18" charset="0"/>
              </a:rPr>
              <a:t> for </a:t>
            </a:r>
            <a:r>
              <a:rPr lang="pl-PL" altLang="pl-PL" sz="1600" dirty="0" err="1">
                <a:solidFill>
                  <a:schemeClr val="accent1">
                    <a:lumMod val="50000"/>
                  </a:schemeClr>
                </a:solidFill>
                <a:ea typeface="Times New Roman" panose="02020603050405020304" pitchFamily="18" charset="0"/>
              </a:rPr>
              <a:t>line</a:t>
            </a:r>
            <a:r>
              <a:rPr lang="pl-PL" altLang="pl-PL" sz="1600" dirty="0">
                <a:solidFill>
                  <a:schemeClr val="accent1">
                    <a:lumMod val="50000"/>
                  </a:schemeClr>
                </a:solidFill>
                <a:ea typeface="Times New Roman" panose="02020603050405020304" pitchFamily="18" charset="0"/>
              </a:rPr>
              <a:t> </a:t>
            </a:r>
            <a:r>
              <a:rPr lang="pl-PL" altLang="pl-PL" sz="1600" dirty="0" err="1">
                <a:solidFill>
                  <a:schemeClr val="accent1">
                    <a:lumMod val="50000"/>
                  </a:schemeClr>
                </a:solidFill>
                <a:ea typeface="Times New Roman" panose="02020603050405020304" pitchFamily="18" charset="0"/>
              </a:rPr>
              <a:t>scale</a:t>
            </a:r>
            <a:r>
              <a:rPr lang="pl-PL" altLang="pl-PL" sz="1600" dirty="0">
                <a:solidFill>
                  <a:schemeClr val="accent1">
                    <a:lumMod val="50000"/>
                  </a:schemeClr>
                </a:solidFill>
                <a:ea typeface="Times New Roman" panose="02020603050405020304" pitchFamily="18" charset="0"/>
              </a:rPr>
              <a:t> </a:t>
            </a:r>
            <a:r>
              <a:rPr lang="pl-PL" altLang="pl-PL" sz="1600" dirty="0" err="1">
                <a:solidFill>
                  <a:schemeClr val="accent1">
                    <a:lumMod val="50000"/>
                  </a:schemeClr>
                </a:solidFill>
                <a:ea typeface="Times New Roman" panose="02020603050405020304" pitchFamily="18" charset="0"/>
              </a:rPr>
              <a:t>calibration</a:t>
            </a:r>
            <a:endParaRPr lang="pl-PL" altLang="pl-PL" sz="1600" dirty="0">
              <a:solidFill>
                <a:schemeClr val="accent1">
                  <a:lumMod val="50000"/>
                </a:schemeClr>
              </a:solidFill>
              <a:ea typeface="Times New Roman" panose="02020603050405020304" pitchFamily="18" charset="0"/>
            </a:endParaRPr>
          </a:p>
          <a:p>
            <a:pPr lvl="0" defTabSz="914400" eaLnBrk="0" fontAlgn="base" hangingPunct="0">
              <a:spcBef>
                <a:spcPct val="0"/>
              </a:spcBef>
              <a:spcAft>
                <a:spcPct val="0"/>
              </a:spcAft>
              <a:buFontTx/>
              <a:buChar char="•"/>
            </a:pPr>
            <a:r>
              <a:rPr lang="pl-PL" altLang="pl-PL" sz="1600" dirty="0">
                <a:solidFill>
                  <a:schemeClr val="accent1">
                    <a:lumMod val="50000"/>
                  </a:schemeClr>
                </a:solidFill>
                <a:ea typeface="Times New Roman" panose="02020603050405020304" pitchFamily="18" charset="0"/>
              </a:rPr>
              <a:t> </a:t>
            </a:r>
            <a:r>
              <a:rPr lang="pl-PL" altLang="pl-PL" sz="1600" dirty="0" err="1">
                <a:solidFill>
                  <a:schemeClr val="accent1">
                    <a:lumMod val="50000"/>
                  </a:schemeClr>
                </a:solidFill>
                <a:ea typeface="Times New Roman" panose="02020603050405020304" pitchFamily="18" charset="0"/>
              </a:rPr>
              <a:t>Examination</a:t>
            </a:r>
            <a:r>
              <a:rPr lang="pl-PL" altLang="pl-PL" sz="1600" dirty="0">
                <a:solidFill>
                  <a:schemeClr val="accent1">
                    <a:lumMod val="50000"/>
                  </a:schemeClr>
                </a:solidFill>
                <a:ea typeface="Times New Roman" panose="02020603050405020304" pitchFamily="18" charset="0"/>
              </a:rPr>
              <a:t> of the </a:t>
            </a:r>
            <a:r>
              <a:rPr lang="pl-PL" altLang="pl-PL" sz="1600" dirty="0" err="1">
                <a:solidFill>
                  <a:schemeClr val="accent1">
                    <a:lumMod val="50000"/>
                  </a:schemeClr>
                </a:solidFill>
                <a:ea typeface="Times New Roman" panose="02020603050405020304" pitchFamily="18" charset="0"/>
              </a:rPr>
              <a:t>long</a:t>
            </a:r>
            <a:r>
              <a:rPr lang="pl-PL" altLang="pl-PL" sz="1600" dirty="0">
                <a:solidFill>
                  <a:schemeClr val="accent1">
                    <a:lumMod val="50000"/>
                  </a:schemeClr>
                </a:solidFill>
                <a:ea typeface="Times New Roman" panose="02020603050405020304" pitchFamily="18" charset="0"/>
              </a:rPr>
              <a:t> </a:t>
            </a:r>
            <a:r>
              <a:rPr lang="pl-PL" altLang="pl-PL" sz="1600" dirty="0" err="1">
                <a:solidFill>
                  <a:schemeClr val="accent1">
                    <a:lumMod val="50000"/>
                  </a:schemeClr>
                </a:solidFill>
                <a:ea typeface="Times New Roman" panose="02020603050405020304" pitchFamily="18" charset="0"/>
              </a:rPr>
              <a:t>gauge</a:t>
            </a:r>
            <a:r>
              <a:rPr lang="pl-PL" altLang="pl-PL" sz="1600" dirty="0">
                <a:solidFill>
                  <a:schemeClr val="accent1">
                    <a:lumMod val="50000"/>
                  </a:schemeClr>
                </a:solidFill>
                <a:ea typeface="Times New Roman" panose="02020603050405020304" pitchFamily="18" charset="0"/>
              </a:rPr>
              <a:t> </a:t>
            </a:r>
            <a:r>
              <a:rPr lang="pl-PL" altLang="pl-PL" sz="1600" dirty="0" err="1">
                <a:solidFill>
                  <a:schemeClr val="accent1">
                    <a:lumMod val="50000"/>
                  </a:schemeClr>
                </a:solidFill>
                <a:ea typeface="Times New Roman" panose="02020603050405020304" pitchFamily="18" charset="0"/>
              </a:rPr>
              <a:t>blocks</a:t>
            </a:r>
            <a:r>
              <a:rPr lang="pl-PL" altLang="pl-PL" sz="1600" dirty="0">
                <a:solidFill>
                  <a:schemeClr val="accent1">
                    <a:lumMod val="50000"/>
                  </a:schemeClr>
                </a:solidFill>
                <a:ea typeface="Times New Roman" panose="02020603050405020304" pitchFamily="18" charset="0"/>
              </a:rPr>
              <a:t> </a:t>
            </a:r>
            <a:r>
              <a:rPr lang="pl-PL" altLang="pl-PL" sz="1600" dirty="0" err="1">
                <a:solidFill>
                  <a:schemeClr val="accent1">
                    <a:lumMod val="50000"/>
                  </a:schemeClr>
                </a:solidFill>
                <a:ea typeface="Times New Roman" panose="02020603050405020304" pitchFamily="18" charset="0"/>
              </a:rPr>
              <a:t>calibration</a:t>
            </a:r>
            <a:r>
              <a:rPr lang="pl-PL" altLang="pl-PL" sz="1600" dirty="0">
                <a:solidFill>
                  <a:schemeClr val="accent1">
                    <a:lumMod val="50000"/>
                  </a:schemeClr>
                </a:solidFill>
                <a:ea typeface="Times New Roman" panose="02020603050405020304" pitchFamily="18" charset="0"/>
              </a:rPr>
              <a:t> </a:t>
            </a:r>
            <a:r>
              <a:rPr lang="pl-PL" altLang="pl-PL" sz="1600" dirty="0" err="1">
                <a:solidFill>
                  <a:schemeClr val="accent1">
                    <a:lumMod val="50000"/>
                  </a:schemeClr>
                </a:solidFill>
                <a:ea typeface="Times New Roman" panose="02020603050405020304" pitchFamily="18" charset="0"/>
              </a:rPr>
              <a:t>using</a:t>
            </a:r>
            <a:r>
              <a:rPr lang="pl-PL" altLang="pl-PL" sz="1600" dirty="0">
                <a:solidFill>
                  <a:schemeClr val="accent1">
                    <a:lumMod val="50000"/>
                  </a:schemeClr>
                </a:solidFill>
                <a:ea typeface="Times New Roman" panose="02020603050405020304" pitchFamily="18" charset="0"/>
              </a:rPr>
              <a:t> </a:t>
            </a:r>
            <a:r>
              <a:rPr lang="pl-PL" altLang="pl-PL" sz="1600" dirty="0" err="1">
                <a:solidFill>
                  <a:schemeClr val="accent1">
                    <a:lumMod val="50000"/>
                  </a:schemeClr>
                </a:solidFill>
                <a:ea typeface="Times New Roman" panose="02020603050405020304" pitchFamily="18" charset="0"/>
              </a:rPr>
              <a:t>different</a:t>
            </a:r>
            <a:r>
              <a:rPr lang="pl-PL" altLang="pl-PL" sz="1600" dirty="0">
                <a:solidFill>
                  <a:schemeClr val="accent1">
                    <a:lumMod val="50000"/>
                  </a:schemeClr>
                </a:solidFill>
                <a:ea typeface="Times New Roman" panose="02020603050405020304" pitchFamily="18" charset="0"/>
              </a:rPr>
              <a:t> </a:t>
            </a:r>
            <a:r>
              <a:rPr lang="pl-PL" altLang="pl-PL" sz="1600" dirty="0" err="1">
                <a:solidFill>
                  <a:schemeClr val="accent1">
                    <a:lumMod val="50000"/>
                  </a:schemeClr>
                </a:solidFill>
                <a:ea typeface="Times New Roman" panose="02020603050405020304" pitchFamily="18" charset="0"/>
              </a:rPr>
              <a:t>measuring</a:t>
            </a:r>
            <a:r>
              <a:rPr lang="pl-PL" altLang="pl-PL" sz="1600" dirty="0">
                <a:solidFill>
                  <a:schemeClr val="accent1">
                    <a:lumMod val="50000"/>
                  </a:schemeClr>
                </a:solidFill>
                <a:ea typeface="Times New Roman" panose="02020603050405020304" pitchFamily="18" charset="0"/>
              </a:rPr>
              <a:t> </a:t>
            </a:r>
            <a:r>
              <a:rPr lang="pl-PL" altLang="pl-PL" sz="1600" dirty="0" err="1">
                <a:solidFill>
                  <a:schemeClr val="accent1">
                    <a:lumMod val="50000"/>
                  </a:schemeClr>
                </a:solidFill>
                <a:ea typeface="Times New Roman" panose="02020603050405020304" pitchFamily="18" charset="0"/>
              </a:rPr>
              <a:t>stations</a:t>
            </a:r>
            <a:endParaRPr lang="pl-PL" altLang="pl-PL" sz="1600" dirty="0">
              <a:solidFill>
                <a:schemeClr val="accent1">
                  <a:lumMod val="50000"/>
                </a:schemeClr>
              </a:solidFill>
              <a:ea typeface="Times New Roman" panose="02020603050405020304" pitchFamily="18" charset="0"/>
            </a:endParaRPr>
          </a:p>
          <a:p>
            <a:pPr lvl="0" defTabSz="914400" eaLnBrk="0" fontAlgn="base" hangingPunct="0">
              <a:spcBef>
                <a:spcPct val="0"/>
              </a:spcBef>
              <a:spcAft>
                <a:spcPct val="0"/>
              </a:spcAft>
              <a:buFontTx/>
              <a:buChar char="•"/>
            </a:pPr>
            <a:r>
              <a:rPr lang="pl-PL" sz="1600" dirty="0">
                <a:solidFill>
                  <a:schemeClr val="accent1">
                    <a:lumMod val="50000"/>
                  </a:schemeClr>
                </a:solidFill>
              </a:rPr>
              <a:t> </a:t>
            </a:r>
            <a:r>
              <a:rPr lang="en-US" sz="1600" dirty="0">
                <a:solidFill>
                  <a:schemeClr val="accent1">
                    <a:lumMod val="50000"/>
                  </a:schemeClr>
                </a:solidFill>
              </a:rPr>
              <a:t>De</a:t>
            </a:r>
            <a:r>
              <a:rPr lang="pl-PL" sz="1600" dirty="0" err="1">
                <a:solidFill>
                  <a:schemeClr val="accent1">
                    <a:lumMod val="50000"/>
                  </a:schemeClr>
                </a:solidFill>
              </a:rPr>
              <a:t>veloping</a:t>
            </a:r>
            <a:r>
              <a:rPr lang="pl-PL" sz="1600" dirty="0">
                <a:solidFill>
                  <a:schemeClr val="accent1">
                    <a:lumMod val="50000"/>
                  </a:schemeClr>
                </a:solidFill>
              </a:rPr>
              <a:t> </a:t>
            </a:r>
            <a:r>
              <a:rPr lang="en-US" sz="1600" dirty="0">
                <a:solidFill>
                  <a:schemeClr val="accent1">
                    <a:lumMod val="50000"/>
                  </a:schemeClr>
                </a:solidFill>
              </a:rPr>
              <a:t>an automated measurement system using the LabView application at a 50 m the interference comparator</a:t>
            </a:r>
            <a:endParaRPr lang="pl-PL" altLang="pl-PL" sz="1600" dirty="0">
              <a:solidFill>
                <a:schemeClr val="accent1">
                  <a:lumMod val="50000"/>
                </a:schemeClr>
              </a:solidFill>
              <a:ea typeface="Times New Roman" panose="02020603050405020304" pitchFamily="18" charset="0"/>
            </a:endParaRPr>
          </a:p>
          <a:p>
            <a:pPr lvl="0" defTabSz="914400" eaLnBrk="0" fontAlgn="base" hangingPunct="0">
              <a:spcBef>
                <a:spcPct val="0"/>
              </a:spcBef>
              <a:spcAft>
                <a:spcPct val="0"/>
              </a:spcAft>
              <a:buFontTx/>
              <a:buChar char="•"/>
            </a:pPr>
            <a:r>
              <a:rPr lang="pl-PL" sz="1600" dirty="0">
                <a:solidFill>
                  <a:schemeClr val="accent1">
                    <a:lumMod val="50000"/>
                  </a:schemeClr>
                </a:solidFill>
              </a:rPr>
              <a:t> Developing the a</a:t>
            </a:r>
            <a:r>
              <a:rPr lang="en-US" sz="1600" dirty="0" err="1">
                <a:solidFill>
                  <a:schemeClr val="accent1">
                    <a:lumMod val="50000"/>
                  </a:schemeClr>
                </a:solidFill>
              </a:rPr>
              <a:t>pplication</a:t>
            </a:r>
            <a:r>
              <a:rPr lang="en-US" sz="1600" dirty="0">
                <a:solidFill>
                  <a:schemeClr val="accent1">
                    <a:lumMod val="50000"/>
                  </a:schemeClr>
                </a:solidFill>
              </a:rPr>
              <a:t> of the Monte Carlo method to </a:t>
            </a:r>
            <a:r>
              <a:rPr lang="pl-PL" sz="1600" dirty="0">
                <a:solidFill>
                  <a:schemeClr val="accent1">
                    <a:lumMod val="50000"/>
                  </a:schemeClr>
                </a:solidFill>
              </a:rPr>
              <a:t>for </a:t>
            </a:r>
            <a:r>
              <a:rPr lang="en-US" sz="1600" dirty="0">
                <a:solidFill>
                  <a:schemeClr val="accent1">
                    <a:lumMod val="50000"/>
                  </a:schemeClr>
                </a:solidFill>
              </a:rPr>
              <a:t>the uncertainty </a:t>
            </a:r>
            <a:r>
              <a:rPr lang="pl-PL" sz="1600" dirty="0" err="1">
                <a:solidFill>
                  <a:schemeClr val="accent1">
                    <a:lumMod val="50000"/>
                  </a:schemeClr>
                </a:solidFill>
              </a:rPr>
              <a:t>calculation</a:t>
            </a:r>
            <a:r>
              <a:rPr lang="pl-PL" sz="1600" dirty="0">
                <a:solidFill>
                  <a:schemeClr val="accent1">
                    <a:lumMod val="50000"/>
                  </a:schemeClr>
                </a:solidFill>
              </a:rPr>
              <a:t> for </a:t>
            </a:r>
            <a:r>
              <a:rPr lang="pl-PL" sz="1600" dirty="0" err="1">
                <a:solidFill>
                  <a:schemeClr val="accent1">
                    <a:lumMod val="50000"/>
                  </a:schemeClr>
                </a:solidFill>
              </a:rPr>
              <a:t>gauge</a:t>
            </a:r>
            <a:r>
              <a:rPr lang="pl-PL" sz="1600" dirty="0">
                <a:solidFill>
                  <a:schemeClr val="accent1">
                    <a:lumMod val="50000"/>
                  </a:schemeClr>
                </a:solidFill>
              </a:rPr>
              <a:t> </a:t>
            </a:r>
            <a:r>
              <a:rPr lang="pl-PL" sz="1600" dirty="0" err="1">
                <a:solidFill>
                  <a:schemeClr val="accent1">
                    <a:lumMod val="50000"/>
                  </a:schemeClr>
                </a:solidFill>
              </a:rPr>
              <a:t>block</a:t>
            </a:r>
            <a:r>
              <a:rPr lang="pl-PL" sz="1600" dirty="0">
                <a:solidFill>
                  <a:schemeClr val="accent1">
                    <a:lumMod val="50000"/>
                  </a:schemeClr>
                </a:solidFill>
              </a:rPr>
              <a:t> </a:t>
            </a:r>
            <a:r>
              <a:rPr lang="en-US" sz="1600" dirty="0">
                <a:solidFill>
                  <a:schemeClr val="accent1">
                    <a:lumMod val="50000"/>
                  </a:schemeClr>
                </a:solidFill>
              </a:rPr>
              <a:t>length variation on a </a:t>
            </a:r>
            <a:r>
              <a:rPr lang="pl-PL" sz="1600" dirty="0" err="1">
                <a:solidFill>
                  <a:schemeClr val="accent1">
                    <a:lumMod val="50000"/>
                  </a:schemeClr>
                </a:solidFill>
              </a:rPr>
              <a:t>mechanical</a:t>
            </a:r>
            <a:r>
              <a:rPr lang="pl-PL" sz="1600" dirty="0">
                <a:solidFill>
                  <a:schemeClr val="accent1">
                    <a:lumMod val="50000"/>
                  </a:schemeClr>
                </a:solidFill>
              </a:rPr>
              <a:t> </a:t>
            </a:r>
            <a:r>
              <a:rPr lang="en-US" sz="1600" dirty="0">
                <a:solidFill>
                  <a:schemeClr val="accent1">
                    <a:lumMod val="50000"/>
                  </a:schemeClr>
                </a:solidFill>
              </a:rPr>
              <a:t>comparator</a:t>
            </a:r>
            <a:endParaRPr lang="pl-PL" altLang="pl-PL" sz="1600" dirty="0">
              <a:solidFill>
                <a:schemeClr val="accent1">
                  <a:lumMod val="50000"/>
                </a:schemeClr>
              </a:solidFill>
              <a:ea typeface="Times New Roman" panose="02020603050405020304" pitchFamily="18" charset="0"/>
            </a:endParaRPr>
          </a:p>
          <a:p>
            <a:pPr lvl="0" defTabSz="914400" eaLnBrk="0" fontAlgn="base" hangingPunct="0">
              <a:spcBef>
                <a:spcPct val="0"/>
              </a:spcBef>
              <a:spcAft>
                <a:spcPct val="0"/>
              </a:spcAft>
              <a:buFontTx/>
              <a:buChar char="•"/>
            </a:pPr>
            <a:r>
              <a:rPr lang="en-US" sz="1600" dirty="0">
                <a:solidFill>
                  <a:schemeClr val="accent1">
                    <a:lumMod val="50000"/>
                  </a:schemeClr>
                </a:solidFill>
              </a:rPr>
              <a:t>Implementation of a multispectral interferometer for calibration of long reference blocks up to 1000 mm</a:t>
            </a:r>
            <a:endParaRPr lang="pl-PL" altLang="pl-PL" sz="1600" dirty="0">
              <a:solidFill>
                <a:schemeClr val="accent1">
                  <a:lumMod val="50000"/>
                </a:schemeClr>
              </a:solidFill>
            </a:endParaRPr>
          </a:p>
          <a:p>
            <a:endParaRPr lang="pl-PL" sz="1600" dirty="0">
              <a:solidFill>
                <a:schemeClr val="accent1">
                  <a:lumMod val="50000"/>
                </a:schemeClr>
              </a:solidFill>
            </a:endParaRPr>
          </a:p>
        </p:txBody>
      </p:sp>
      <p:sp>
        <p:nvSpPr>
          <p:cNvPr id="6" name="Text Box 9">
            <a:extLst>
              <a:ext uri="{FF2B5EF4-FFF2-40B4-BE49-F238E27FC236}">
                <a16:creationId xmlns:a16="http://schemas.microsoft.com/office/drawing/2014/main" id="{B38FF65E-1514-4FD8-8E63-6F1B136E907D}"/>
              </a:ext>
            </a:extLst>
          </p:cNvPr>
          <p:cNvSpPr txBox="1">
            <a:spLocks noChangeArrowheads="1"/>
          </p:cNvSpPr>
          <p:nvPr/>
        </p:nvSpPr>
        <p:spPr bwMode="auto">
          <a:xfrm>
            <a:off x="1939856" y="462582"/>
            <a:ext cx="4260647" cy="400110"/>
          </a:xfrm>
          <a:prstGeom prst="rect">
            <a:avLst/>
          </a:prstGeom>
          <a:solidFill>
            <a:schemeClr val="bg1"/>
          </a:solidFill>
          <a:ln w="9525">
            <a:noFill/>
            <a:miter lim="800000"/>
            <a:headEnd/>
            <a:tailEnd/>
          </a:ln>
        </p:spPr>
        <p:txBody>
          <a:bodyPr wrap="square">
            <a:spAutoFit/>
          </a:bodyPr>
          <a:lstStyle/>
          <a:p>
            <a:r>
              <a:rPr lang="pl-PL" sz="2000" dirty="0" err="1">
                <a:solidFill>
                  <a:schemeClr val="tx2"/>
                </a:solidFill>
              </a:rPr>
              <a:t>Length</a:t>
            </a:r>
            <a:r>
              <a:rPr lang="pl-PL" sz="2000" dirty="0">
                <a:solidFill>
                  <a:schemeClr val="tx2"/>
                </a:solidFill>
              </a:rPr>
              <a:t> </a:t>
            </a:r>
            <a:r>
              <a:rPr lang="pl-PL" sz="2000" dirty="0" err="1">
                <a:solidFill>
                  <a:schemeClr val="tx2"/>
                </a:solidFill>
              </a:rPr>
              <a:t>Laboratory</a:t>
            </a:r>
            <a:r>
              <a:rPr lang="pl-PL" sz="2000" dirty="0">
                <a:solidFill>
                  <a:schemeClr val="tx2"/>
                </a:solidFill>
              </a:rPr>
              <a:t> </a:t>
            </a:r>
            <a:r>
              <a:rPr lang="pl-PL" sz="2000" dirty="0">
                <a:solidFill>
                  <a:schemeClr val="tx2"/>
                </a:solidFill>
                <a:sym typeface="Symbol" panose="05050102010706020507" pitchFamily="18" charset="2"/>
              </a:rPr>
              <a:t></a:t>
            </a:r>
            <a:r>
              <a:rPr lang="pl-PL" sz="2000" dirty="0">
                <a:solidFill>
                  <a:schemeClr val="tx2"/>
                </a:solidFill>
              </a:rPr>
              <a:t> </a:t>
            </a:r>
            <a:r>
              <a:rPr lang="pl-PL" sz="2000" dirty="0" err="1">
                <a:solidFill>
                  <a:schemeClr val="tx2"/>
                </a:solidFill>
              </a:rPr>
              <a:t>Length</a:t>
            </a:r>
            <a:r>
              <a:rPr lang="pl-PL" sz="2000" dirty="0">
                <a:solidFill>
                  <a:schemeClr val="tx2"/>
                </a:solidFill>
              </a:rPr>
              <a:t> </a:t>
            </a:r>
            <a:r>
              <a:rPr lang="pl-PL" sz="2000" dirty="0" err="1">
                <a:solidFill>
                  <a:schemeClr val="tx2"/>
                </a:solidFill>
              </a:rPr>
              <a:t>Section</a:t>
            </a:r>
            <a:r>
              <a:rPr lang="en-US" sz="2000" dirty="0">
                <a:solidFill>
                  <a:schemeClr val="tx2"/>
                </a:solidFill>
              </a:rPr>
              <a:t> </a:t>
            </a:r>
          </a:p>
        </p:txBody>
      </p:sp>
    </p:spTree>
    <p:extLst>
      <p:ext uri="{BB962C8B-B14F-4D97-AF65-F5344CB8AC3E}">
        <p14:creationId xmlns:p14="http://schemas.microsoft.com/office/powerpoint/2010/main" val="2008778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02976ED9-76C8-4516-9D4C-036058262448}"/>
              </a:ext>
            </a:extLst>
          </p:cNvPr>
          <p:cNvSpPr txBox="1"/>
          <p:nvPr/>
        </p:nvSpPr>
        <p:spPr>
          <a:xfrm>
            <a:off x="746081" y="934561"/>
            <a:ext cx="7917083" cy="4801314"/>
          </a:xfrm>
          <a:prstGeom prst="rect">
            <a:avLst/>
          </a:prstGeom>
          <a:noFill/>
        </p:spPr>
        <p:txBody>
          <a:bodyPr wrap="square" rtlCol="0">
            <a:spAutoFit/>
          </a:bodyPr>
          <a:lstStyle/>
          <a:p>
            <a:r>
              <a:rPr lang="en-GB" sz="1600" dirty="0">
                <a:solidFill>
                  <a:schemeClr val="accent1">
                    <a:lumMod val="50000"/>
                  </a:schemeClr>
                </a:solidFill>
              </a:rPr>
              <a:t>Conferences:</a:t>
            </a:r>
          </a:p>
          <a:p>
            <a:endParaRPr lang="en-GB" sz="1600" dirty="0">
              <a:solidFill>
                <a:schemeClr val="accent1">
                  <a:lumMod val="50000"/>
                </a:schemeClr>
              </a:solidFill>
            </a:endParaRPr>
          </a:p>
          <a:p>
            <a:pPr marL="285750" indent="-285750">
              <a:spcBef>
                <a:spcPts val="600"/>
              </a:spcBef>
              <a:spcAft>
                <a:spcPts val="0"/>
              </a:spcAft>
              <a:buFont typeface="Arial" panose="020B0604020202020204" pitchFamily="34" charset="0"/>
              <a:buChar char="•"/>
            </a:pPr>
            <a:r>
              <a:rPr lang="en-GB" altLang="pl-PL" sz="1600" dirty="0">
                <a:solidFill>
                  <a:schemeClr val="accent1">
                    <a:lumMod val="50000"/>
                  </a:schemeClr>
                </a:solidFill>
                <a:sym typeface="Wingdings" panose="05000000000000000000" pitchFamily="2" charset="2"/>
              </a:rPr>
              <a:t>13–17.02.2006, </a:t>
            </a:r>
            <a:r>
              <a:rPr lang="en-GB" altLang="pl-PL" sz="1600" dirty="0" err="1">
                <a:solidFill>
                  <a:schemeClr val="accent1">
                    <a:lumMod val="50000"/>
                  </a:schemeClr>
                </a:solidFill>
                <a:sym typeface="Wingdings" panose="05000000000000000000" pitchFamily="2" charset="2"/>
              </a:rPr>
              <a:t>Międzyzdroje</a:t>
            </a:r>
            <a:r>
              <a:rPr lang="en-GB" altLang="pl-PL" sz="1600" dirty="0">
                <a:solidFill>
                  <a:schemeClr val="accent1">
                    <a:lumMod val="50000"/>
                  </a:schemeClr>
                </a:solidFill>
                <a:sym typeface="Wingdings" panose="05000000000000000000" pitchFamily="2" charset="2"/>
              </a:rPr>
              <a:t>, V Symposium on Measurement Uncertainty</a:t>
            </a:r>
          </a:p>
          <a:p>
            <a:pPr marL="285750" indent="-285750">
              <a:spcBef>
                <a:spcPts val="600"/>
              </a:spcBef>
              <a:spcAft>
                <a:spcPts val="0"/>
              </a:spcAft>
              <a:buFont typeface="Arial" panose="020B0604020202020204" pitchFamily="34" charset="0"/>
              <a:buChar char="•"/>
            </a:pPr>
            <a:r>
              <a:rPr lang="en-GB" altLang="pl-PL" sz="1600" dirty="0">
                <a:solidFill>
                  <a:schemeClr val="accent1">
                    <a:lumMod val="50000"/>
                  </a:schemeClr>
                </a:solidFill>
                <a:sym typeface="Wingdings" panose="05000000000000000000" pitchFamily="2" charset="2"/>
              </a:rPr>
              <a:t>9–13.09.2007, </a:t>
            </a:r>
            <a:r>
              <a:rPr lang="en-GB" altLang="pl-PL" sz="1600" dirty="0" err="1">
                <a:solidFill>
                  <a:schemeClr val="accent1">
                    <a:lumMod val="50000"/>
                  </a:schemeClr>
                </a:solidFill>
                <a:sym typeface="Wingdings" panose="05000000000000000000" pitchFamily="2" charset="2"/>
              </a:rPr>
              <a:t>Kraków</a:t>
            </a:r>
            <a:r>
              <a:rPr lang="en-GB" altLang="pl-PL" sz="1600" dirty="0">
                <a:solidFill>
                  <a:schemeClr val="accent1">
                    <a:lumMod val="50000"/>
                  </a:schemeClr>
                </a:solidFill>
                <a:sym typeface="Wingdings" panose="05000000000000000000" pitchFamily="2" charset="2"/>
              </a:rPr>
              <a:t>, IV Metrology Congress - “Metrology – cognition tool and way of development”</a:t>
            </a:r>
          </a:p>
          <a:p>
            <a:pPr marL="285750" indent="-285750">
              <a:spcBef>
                <a:spcPts val="600"/>
              </a:spcBef>
              <a:spcAft>
                <a:spcPts val="0"/>
              </a:spcAft>
              <a:buFont typeface="Arial" panose="020B0604020202020204" pitchFamily="34" charset="0"/>
              <a:buChar char="•"/>
            </a:pPr>
            <a:r>
              <a:rPr lang="en-GB" altLang="pl-PL" sz="1600" dirty="0">
                <a:solidFill>
                  <a:schemeClr val="accent1">
                    <a:lumMod val="50000"/>
                  </a:schemeClr>
                </a:solidFill>
                <a:sym typeface="Wingdings" panose="05000000000000000000" pitchFamily="2" charset="2"/>
              </a:rPr>
              <a:t>4–6.03.2009, Warszawa, XI International Analytics </a:t>
            </a:r>
            <a:r>
              <a:rPr lang="en-GB" altLang="pl-PL" sz="1600" dirty="0" err="1">
                <a:solidFill>
                  <a:schemeClr val="accent1">
                    <a:lumMod val="50000"/>
                  </a:schemeClr>
                </a:solidFill>
                <a:sym typeface="Wingdings" panose="05000000000000000000" pitchFamily="2" charset="2"/>
              </a:rPr>
              <a:t>Fairi</a:t>
            </a:r>
            <a:r>
              <a:rPr lang="en-GB" altLang="pl-PL" sz="1600" dirty="0">
                <a:solidFill>
                  <a:schemeClr val="accent1">
                    <a:lumMod val="50000"/>
                  </a:schemeClr>
                </a:solidFill>
                <a:sym typeface="Wingdings" panose="05000000000000000000" pitchFamily="2" charset="2"/>
              </a:rPr>
              <a:t> and Measurement Techniques „</a:t>
            </a:r>
            <a:r>
              <a:rPr lang="en-GB" altLang="pl-PL" sz="1600" dirty="0" err="1">
                <a:solidFill>
                  <a:schemeClr val="accent1">
                    <a:lumMod val="50000"/>
                  </a:schemeClr>
                </a:solidFill>
                <a:sym typeface="Wingdings" panose="05000000000000000000" pitchFamily="2" charset="2"/>
              </a:rPr>
              <a:t>EuroLab</a:t>
            </a:r>
            <a:r>
              <a:rPr lang="en-GB" altLang="pl-PL" sz="1600" dirty="0">
                <a:solidFill>
                  <a:schemeClr val="accent1">
                    <a:lumMod val="50000"/>
                  </a:schemeClr>
                </a:solidFill>
                <a:sym typeface="Wingdings" panose="05000000000000000000" pitchFamily="2" charset="2"/>
              </a:rPr>
              <a:t> 2009”</a:t>
            </a:r>
          </a:p>
          <a:p>
            <a:pPr marL="285750" indent="-285750">
              <a:spcBef>
                <a:spcPts val="600"/>
              </a:spcBef>
              <a:spcAft>
                <a:spcPts val="0"/>
              </a:spcAft>
              <a:buFont typeface="Arial" panose="020B0604020202020204" pitchFamily="34" charset="0"/>
              <a:buChar char="•"/>
            </a:pPr>
            <a:r>
              <a:rPr lang="en-GB" altLang="pl-PL" sz="1600" dirty="0">
                <a:solidFill>
                  <a:schemeClr val="accent1">
                    <a:lumMod val="50000"/>
                  </a:schemeClr>
                </a:solidFill>
                <a:sym typeface="Wingdings" panose="05000000000000000000" pitchFamily="2" charset="2"/>
              </a:rPr>
              <a:t>6–8.09.2010, </a:t>
            </a:r>
            <a:r>
              <a:rPr lang="en-GB" altLang="pl-PL" sz="1600" dirty="0" err="1">
                <a:solidFill>
                  <a:schemeClr val="accent1">
                    <a:lumMod val="50000"/>
                  </a:schemeClr>
                </a:solidFill>
                <a:sym typeface="Wingdings" panose="05000000000000000000" pitchFamily="2" charset="2"/>
              </a:rPr>
              <a:t>Łódź</a:t>
            </a:r>
            <a:r>
              <a:rPr lang="en-GB" altLang="pl-PL" sz="1600" dirty="0">
                <a:solidFill>
                  <a:schemeClr val="accent1">
                    <a:lumMod val="50000"/>
                  </a:schemeClr>
                </a:solidFill>
                <a:sym typeface="Wingdings" panose="05000000000000000000" pitchFamily="2" charset="2"/>
              </a:rPr>
              <a:t>, V Metrology Congress</a:t>
            </a:r>
          </a:p>
          <a:p>
            <a:pPr marL="285750" indent="-285750">
              <a:spcBef>
                <a:spcPts val="600"/>
              </a:spcBef>
              <a:spcAft>
                <a:spcPts val="0"/>
              </a:spcAft>
              <a:buFont typeface="Arial" panose="020B0604020202020204" pitchFamily="34" charset="0"/>
              <a:buChar char="•"/>
            </a:pPr>
            <a:r>
              <a:rPr lang="en-GB" altLang="pl-PL" sz="1600" dirty="0">
                <a:solidFill>
                  <a:schemeClr val="accent1">
                    <a:lumMod val="50000"/>
                  </a:schemeClr>
                </a:solidFill>
                <a:sym typeface="Wingdings" panose="05000000000000000000" pitchFamily="2" charset="2"/>
              </a:rPr>
              <a:t>19–22.06.2013, Kielce, VI Metrology Congress</a:t>
            </a:r>
          </a:p>
          <a:p>
            <a:pPr marL="285750" indent="-285750">
              <a:spcBef>
                <a:spcPts val="600"/>
              </a:spcBef>
              <a:spcAft>
                <a:spcPts val="0"/>
              </a:spcAft>
              <a:buFont typeface="Arial" panose="020B0604020202020204" pitchFamily="34" charset="0"/>
              <a:buChar char="•"/>
            </a:pPr>
            <a:r>
              <a:rPr lang="en-GB" altLang="pl-PL" sz="1600" dirty="0">
                <a:solidFill>
                  <a:schemeClr val="accent1">
                    <a:lumMod val="50000"/>
                  </a:schemeClr>
                </a:solidFill>
                <a:sym typeface="Wingdings" panose="05000000000000000000" pitchFamily="2" charset="2"/>
              </a:rPr>
              <a:t>13–16.09.2014, </a:t>
            </a:r>
            <a:r>
              <a:rPr lang="en-GB" altLang="pl-PL" sz="1600" dirty="0" err="1">
                <a:solidFill>
                  <a:schemeClr val="accent1">
                    <a:lumMod val="50000"/>
                  </a:schemeClr>
                </a:solidFill>
                <a:sym typeface="Wingdings" panose="05000000000000000000" pitchFamily="2" charset="2"/>
              </a:rPr>
              <a:t>Gdańsk</a:t>
            </a:r>
            <a:r>
              <a:rPr lang="en-GB" altLang="pl-PL" sz="1600" dirty="0">
                <a:solidFill>
                  <a:schemeClr val="accent1">
                    <a:lumMod val="50000"/>
                  </a:schemeClr>
                </a:solidFill>
                <a:sym typeface="Wingdings" panose="05000000000000000000" pitchFamily="2" charset="2"/>
              </a:rPr>
              <a:t> - Stockholm, XIX International Seminar of </a:t>
            </a:r>
            <a:r>
              <a:rPr lang="en-GB" altLang="pl-PL" sz="1600" dirty="0" err="1">
                <a:solidFill>
                  <a:schemeClr val="accent1">
                    <a:lumMod val="50000"/>
                  </a:schemeClr>
                </a:solidFill>
                <a:sym typeface="Wingdings" panose="05000000000000000000" pitchFamily="2" charset="2"/>
              </a:rPr>
              <a:t>Metrologists</a:t>
            </a:r>
            <a:r>
              <a:rPr lang="en-GB" altLang="pl-PL" sz="1600" dirty="0">
                <a:solidFill>
                  <a:schemeClr val="accent1">
                    <a:lumMod val="50000"/>
                  </a:schemeClr>
                </a:solidFill>
                <a:sym typeface="Wingdings" panose="05000000000000000000" pitchFamily="2" charset="2"/>
              </a:rPr>
              <a:t> MSM'2014 and XLVI Intercollegiate Conference of </a:t>
            </a:r>
            <a:r>
              <a:rPr lang="en-GB" altLang="pl-PL" sz="1600" dirty="0" err="1">
                <a:solidFill>
                  <a:schemeClr val="accent1">
                    <a:lumMod val="50000"/>
                  </a:schemeClr>
                </a:solidFill>
                <a:sym typeface="Wingdings" panose="05000000000000000000" pitchFamily="2" charset="2"/>
              </a:rPr>
              <a:t>Metrologists</a:t>
            </a:r>
            <a:r>
              <a:rPr lang="en-GB" altLang="pl-PL" sz="1600" dirty="0">
                <a:solidFill>
                  <a:schemeClr val="accent1">
                    <a:lumMod val="50000"/>
                  </a:schemeClr>
                </a:solidFill>
                <a:sym typeface="Wingdings" panose="05000000000000000000" pitchFamily="2" charset="2"/>
              </a:rPr>
              <a:t> MKM'2014</a:t>
            </a:r>
          </a:p>
          <a:p>
            <a:pPr marL="285750" indent="-285750">
              <a:spcBef>
                <a:spcPts val="600"/>
              </a:spcBef>
              <a:spcAft>
                <a:spcPts val="0"/>
              </a:spcAft>
              <a:buFont typeface="Arial" panose="020B0604020202020204" pitchFamily="34" charset="0"/>
              <a:buChar char="•"/>
            </a:pPr>
            <a:r>
              <a:rPr lang="en-GB" altLang="pl-PL" sz="1600" dirty="0">
                <a:solidFill>
                  <a:schemeClr val="accent1">
                    <a:lumMod val="50000"/>
                  </a:schemeClr>
                </a:solidFill>
                <a:sym typeface="Wingdings" panose="05000000000000000000" pitchFamily="2" charset="2"/>
              </a:rPr>
              <a:t>9–11.03.2016, </a:t>
            </a:r>
            <a:r>
              <a:rPr lang="en-GB" altLang="pl-PL" sz="1600" dirty="0" err="1">
                <a:solidFill>
                  <a:schemeClr val="accent1">
                    <a:lumMod val="50000"/>
                  </a:schemeClr>
                </a:solidFill>
                <a:sym typeface="Wingdings" panose="05000000000000000000" pitchFamily="2" charset="2"/>
              </a:rPr>
              <a:t>Wrocław</a:t>
            </a:r>
            <a:r>
              <a:rPr lang="en-GB" altLang="pl-PL" sz="1600" dirty="0">
                <a:solidFill>
                  <a:schemeClr val="accent1">
                    <a:lumMod val="50000"/>
                  </a:schemeClr>
                </a:solidFill>
                <a:sym typeface="Wingdings" panose="05000000000000000000" pitchFamily="2" charset="2"/>
              </a:rPr>
              <a:t>, </a:t>
            </a:r>
            <a:r>
              <a:rPr lang="en-GB" altLang="pl-PL" sz="1600" dirty="0" err="1">
                <a:solidFill>
                  <a:schemeClr val="accent1">
                    <a:lumMod val="50000"/>
                  </a:schemeClr>
                </a:solidFill>
                <a:sym typeface="Wingdings" panose="05000000000000000000" pitchFamily="2" charset="2"/>
              </a:rPr>
              <a:t>NanoScale</a:t>
            </a:r>
            <a:r>
              <a:rPr lang="en-GB" altLang="pl-PL" sz="1600" dirty="0">
                <a:solidFill>
                  <a:schemeClr val="accent1">
                    <a:lumMod val="50000"/>
                  </a:schemeClr>
                </a:solidFill>
                <a:sym typeface="Wingdings" panose="05000000000000000000" pitchFamily="2" charset="2"/>
              </a:rPr>
              <a:t> 2016(11th Seminar on Quantitative Microscopy (QM) &amp; 7th Seminar on Nanoscale Calibration Standards and Methods)</a:t>
            </a:r>
          </a:p>
          <a:p>
            <a:pPr marL="285750" indent="-285750">
              <a:spcBef>
                <a:spcPts val="600"/>
              </a:spcBef>
              <a:spcAft>
                <a:spcPts val="0"/>
              </a:spcAft>
              <a:buFont typeface="Arial" panose="020B0604020202020204" pitchFamily="34" charset="0"/>
              <a:buChar char="•"/>
            </a:pPr>
            <a:r>
              <a:rPr lang="en-GB" altLang="pl-PL" sz="1600" dirty="0">
                <a:solidFill>
                  <a:schemeClr val="accent1">
                    <a:lumMod val="50000"/>
                  </a:schemeClr>
                </a:solidFill>
                <a:sym typeface="Wingdings" panose="05000000000000000000" pitchFamily="2" charset="2"/>
              </a:rPr>
              <a:t>(28.06–1.07).2016, Lublin – </a:t>
            </a:r>
            <a:r>
              <a:rPr lang="en-GB" altLang="pl-PL" sz="1600" dirty="0" err="1">
                <a:solidFill>
                  <a:schemeClr val="accent1">
                    <a:lumMod val="50000"/>
                  </a:schemeClr>
                </a:solidFill>
                <a:sym typeface="Wingdings" panose="05000000000000000000" pitchFamily="2" charset="2"/>
              </a:rPr>
              <a:t>Nałęczów</a:t>
            </a:r>
            <a:r>
              <a:rPr lang="en-GB" altLang="pl-PL" sz="1600" dirty="0">
                <a:solidFill>
                  <a:schemeClr val="accent1">
                    <a:lumMod val="50000"/>
                  </a:schemeClr>
                </a:solidFill>
                <a:sym typeface="Wingdings" panose="05000000000000000000" pitchFamily="2" charset="2"/>
              </a:rPr>
              <a:t>, VII Metrology Congress</a:t>
            </a:r>
          </a:p>
          <a:p>
            <a:pPr marL="285750" indent="-285750">
              <a:spcBef>
                <a:spcPts val="600"/>
              </a:spcBef>
              <a:spcAft>
                <a:spcPts val="0"/>
              </a:spcAft>
              <a:buFont typeface="Arial" panose="020B0604020202020204" pitchFamily="34" charset="0"/>
              <a:buChar char="•"/>
            </a:pPr>
            <a:r>
              <a:rPr lang="en-GB" altLang="pl-PL" sz="1600" dirty="0">
                <a:solidFill>
                  <a:schemeClr val="accent1">
                    <a:lumMod val="50000"/>
                  </a:schemeClr>
                </a:solidFill>
                <a:sym typeface="Wingdings" panose="05000000000000000000" pitchFamily="2" charset="2"/>
              </a:rPr>
              <a:t>23–26.05.2017, </a:t>
            </a:r>
            <a:r>
              <a:rPr lang="en-GB" altLang="pl-PL" sz="1600" dirty="0" err="1">
                <a:solidFill>
                  <a:schemeClr val="accent1">
                    <a:lumMod val="50000"/>
                  </a:schemeClr>
                </a:solidFill>
                <a:sym typeface="Wingdings" panose="05000000000000000000" pitchFamily="2" charset="2"/>
              </a:rPr>
              <a:t>Waplewo</a:t>
            </a:r>
            <a:r>
              <a:rPr lang="en-GB" altLang="pl-PL" sz="1600" dirty="0">
                <a:solidFill>
                  <a:schemeClr val="accent1">
                    <a:lumMod val="50000"/>
                  </a:schemeClr>
                </a:solidFill>
                <a:sym typeface="Wingdings" panose="05000000000000000000" pitchFamily="2" charset="2"/>
              </a:rPr>
              <a:t>, Computer Assisted Metrology</a:t>
            </a:r>
          </a:p>
          <a:p>
            <a:pPr>
              <a:spcBef>
                <a:spcPts val="600"/>
              </a:spcBef>
              <a:spcAft>
                <a:spcPts val="0"/>
              </a:spcAft>
            </a:pPr>
            <a:r>
              <a:rPr lang="en-GB" sz="1600" dirty="0">
                <a:solidFill>
                  <a:schemeClr val="accent1">
                    <a:lumMod val="50000"/>
                  </a:schemeClr>
                </a:solidFill>
              </a:rPr>
              <a:t> </a:t>
            </a:r>
          </a:p>
        </p:txBody>
      </p:sp>
      <p:sp>
        <p:nvSpPr>
          <p:cNvPr id="6" name="Text Box 9">
            <a:extLst>
              <a:ext uri="{FF2B5EF4-FFF2-40B4-BE49-F238E27FC236}">
                <a16:creationId xmlns:a16="http://schemas.microsoft.com/office/drawing/2014/main" id="{DC8DF99D-2D21-4E94-974E-7FDF939BAEA2}"/>
              </a:ext>
            </a:extLst>
          </p:cNvPr>
          <p:cNvSpPr txBox="1">
            <a:spLocks noChangeArrowheads="1"/>
          </p:cNvSpPr>
          <p:nvPr/>
        </p:nvSpPr>
        <p:spPr bwMode="auto">
          <a:xfrm>
            <a:off x="1939856" y="462582"/>
            <a:ext cx="4260647" cy="400110"/>
          </a:xfrm>
          <a:prstGeom prst="rect">
            <a:avLst/>
          </a:prstGeom>
          <a:solidFill>
            <a:schemeClr val="bg1"/>
          </a:solidFill>
          <a:ln w="9525">
            <a:noFill/>
            <a:miter lim="800000"/>
            <a:headEnd/>
            <a:tailEnd/>
          </a:ln>
        </p:spPr>
        <p:txBody>
          <a:bodyPr wrap="square">
            <a:spAutoFit/>
          </a:bodyPr>
          <a:lstStyle/>
          <a:p>
            <a:r>
              <a:rPr lang="pl-PL" sz="2000" dirty="0" err="1">
                <a:solidFill>
                  <a:schemeClr val="tx2"/>
                </a:solidFill>
              </a:rPr>
              <a:t>Length</a:t>
            </a:r>
            <a:r>
              <a:rPr lang="pl-PL" sz="2000" dirty="0">
                <a:solidFill>
                  <a:schemeClr val="tx2"/>
                </a:solidFill>
              </a:rPr>
              <a:t> </a:t>
            </a:r>
            <a:r>
              <a:rPr lang="pl-PL" sz="2000" dirty="0" err="1">
                <a:solidFill>
                  <a:schemeClr val="tx2"/>
                </a:solidFill>
              </a:rPr>
              <a:t>Laboratory</a:t>
            </a:r>
            <a:r>
              <a:rPr lang="pl-PL" sz="2000" dirty="0">
                <a:solidFill>
                  <a:schemeClr val="tx2"/>
                </a:solidFill>
              </a:rPr>
              <a:t> </a:t>
            </a:r>
            <a:r>
              <a:rPr lang="pl-PL" sz="2000" dirty="0">
                <a:solidFill>
                  <a:schemeClr val="tx2"/>
                </a:solidFill>
                <a:sym typeface="Symbol" panose="05050102010706020507" pitchFamily="18" charset="2"/>
              </a:rPr>
              <a:t></a:t>
            </a:r>
            <a:r>
              <a:rPr lang="pl-PL" sz="2000" dirty="0">
                <a:solidFill>
                  <a:schemeClr val="tx2"/>
                </a:solidFill>
              </a:rPr>
              <a:t> </a:t>
            </a:r>
            <a:r>
              <a:rPr lang="pl-PL" sz="2000" dirty="0" err="1">
                <a:solidFill>
                  <a:schemeClr val="tx2"/>
                </a:solidFill>
              </a:rPr>
              <a:t>Length</a:t>
            </a:r>
            <a:r>
              <a:rPr lang="pl-PL" sz="2000" dirty="0">
                <a:solidFill>
                  <a:schemeClr val="tx2"/>
                </a:solidFill>
              </a:rPr>
              <a:t> </a:t>
            </a:r>
            <a:r>
              <a:rPr lang="pl-PL" sz="2000" dirty="0" err="1">
                <a:solidFill>
                  <a:schemeClr val="tx2"/>
                </a:solidFill>
              </a:rPr>
              <a:t>section</a:t>
            </a:r>
            <a:r>
              <a:rPr lang="en-US" sz="2000" dirty="0">
                <a:solidFill>
                  <a:schemeClr val="tx2"/>
                </a:solidFill>
              </a:rPr>
              <a:t> </a:t>
            </a:r>
          </a:p>
        </p:txBody>
      </p:sp>
    </p:spTree>
    <p:extLst>
      <p:ext uri="{BB962C8B-B14F-4D97-AF65-F5344CB8AC3E}">
        <p14:creationId xmlns:p14="http://schemas.microsoft.com/office/powerpoint/2010/main" val="4129754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1B1B7521-E7C1-4882-9EE4-D7E36E75055F}"/>
              </a:ext>
            </a:extLst>
          </p:cNvPr>
          <p:cNvSpPr txBox="1"/>
          <p:nvPr/>
        </p:nvSpPr>
        <p:spPr>
          <a:xfrm>
            <a:off x="443886" y="851626"/>
            <a:ext cx="8513685" cy="5478423"/>
          </a:xfrm>
          <a:prstGeom prst="rect">
            <a:avLst/>
          </a:prstGeom>
          <a:noFill/>
        </p:spPr>
        <p:txBody>
          <a:bodyPr wrap="square" rtlCol="0">
            <a:spAutoFit/>
          </a:bodyPr>
          <a:lstStyle/>
          <a:p>
            <a:r>
              <a:rPr lang="pl-PL" sz="2800" dirty="0">
                <a:solidFill>
                  <a:schemeClr val="accent1">
                    <a:lumMod val="50000"/>
                  </a:schemeClr>
                </a:solidFill>
              </a:rPr>
              <a:t>Publications:</a:t>
            </a:r>
          </a:p>
          <a:p>
            <a:pPr marL="285750" indent="-285750">
              <a:spcBef>
                <a:spcPts val="0"/>
              </a:spcBef>
              <a:spcAft>
                <a:spcPts val="0"/>
              </a:spcAft>
              <a:buFont typeface="Wingdings" panose="05000000000000000000" pitchFamily="2" charset="2"/>
              <a:buChar char="§"/>
            </a:pPr>
            <a:r>
              <a:rPr lang="pl-PL" altLang="pl-PL" sz="1400" dirty="0">
                <a:solidFill>
                  <a:schemeClr val="accent1">
                    <a:lumMod val="50000"/>
                  </a:schemeClr>
                </a:solidFill>
                <a:sym typeface="Wingdings" panose="05000000000000000000" pitchFamily="2" charset="2"/>
              </a:rPr>
              <a:t>Robert Szumski, „Interferometr laserowy GBI300 do pomiarów materialnych wzorców długości – płytek wzorcowych”, Pomiary Automatyka Kontrola, No. 9BIS(Vol. 53), 2007, p. 58-60</a:t>
            </a:r>
          </a:p>
          <a:p>
            <a:pPr marL="285750" indent="-285750">
              <a:spcBef>
                <a:spcPts val="0"/>
              </a:spcBef>
              <a:spcAft>
                <a:spcPts val="0"/>
              </a:spcAft>
              <a:buFont typeface="Wingdings" panose="05000000000000000000" pitchFamily="2" charset="2"/>
              <a:buChar char="§"/>
            </a:pPr>
            <a:r>
              <a:rPr lang="pl-PL" altLang="pl-PL" sz="1400" dirty="0">
                <a:solidFill>
                  <a:schemeClr val="accent1">
                    <a:lumMod val="50000"/>
                  </a:schemeClr>
                </a:solidFill>
                <a:sym typeface="Wingdings" panose="05000000000000000000" pitchFamily="2" charset="2"/>
              </a:rPr>
              <a:t>Dariusz Czułek, Robert Szumski, „Modernizacja państwowego wzorca jednostki długości poprzez zastosowanie syntezera częstotliwości”, Pomiary Automatyka Kontrola, No. 12(Vol. 56), 2010, p. 1561-1564</a:t>
            </a:r>
          </a:p>
          <a:p>
            <a:pPr marL="285750" indent="-285750">
              <a:spcBef>
                <a:spcPts val="0"/>
              </a:spcBef>
              <a:spcAft>
                <a:spcPts val="0"/>
              </a:spcAft>
              <a:buFont typeface="Wingdings" panose="05000000000000000000" pitchFamily="2" charset="2"/>
              <a:buChar char="§"/>
            </a:pPr>
            <a:r>
              <a:rPr lang="pl-PL" altLang="pl-PL" sz="1400" dirty="0">
                <a:solidFill>
                  <a:schemeClr val="accent1">
                    <a:lumMod val="50000"/>
                  </a:schemeClr>
                </a:solidFill>
                <a:sym typeface="Wingdings" panose="05000000000000000000" pitchFamily="2" charset="2"/>
              </a:rPr>
              <a:t>Robert Szumski, „Źródła niepewności przy wzorcowaniu płytek wzorcowych metodą interferencyjną reszt ułamkowych”, Praca zbiorowa, NIEPEWNOŚĆ POMIARÓW w teorii i praktyce, GUM, Warszawa 2011, p. 248-260</a:t>
            </a:r>
          </a:p>
          <a:p>
            <a:pPr marL="285750" indent="-285750">
              <a:spcBef>
                <a:spcPts val="0"/>
              </a:spcBef>
              <a:spcAft>
                <a:spcPts val="0"/>
              </a:spcAft>
              <a:buFont typeface="Wingdings" panose="05000000000000000000" pitchFamily="2" charset="2"/>
              <a:buChar char="§"/>
            </a:pPr>
            <a:r>
              <a:rPr lang="pl-PL" altLang="pl-PL" sz="1400" dirty="0">
                <a:solidFill>
                  <a:schemeClr val="accent1">
                    <a:lumMod val="50000"/>
                  </a:schemeClr>
                </a:solidFill>
                <a:sym typeface="Wingdings" panose="05000000000000000000" pitchFamily="2" charset="2"/>
              </a:rPr>
              <a:t>Dariusz Czułek, Robert Szumski, „Stabilność długoterminowa generatorów kwantowych wykorzystywanych w pomiarach długości”, Elektronika - konstrukcje, technologie, zastosowania, No. 6/2011, p. 19-21</a:t>
            </a:r>
          </a:p>
          <a:p>
            <a:pPr marL="285750" indent="-285750">
              <a:spcBef>
                <a:spcPts val="0"/>
              </a:spcBef>
              <a:spcAft>
                <a:spcPts val="0"/>
              </a:spcAft>
              <a:buFont typeface="Wingdings" panose="05000000000000000000" pitchFamily="2" charset="2"/>
              <a:buChar char="§"/>
            </a:pPr>
            <a:r>
              <a:rPr lang="pl-PL" altLang="pl-PL" sz="1400" dirty="0">
                <a:solidFill>
                  <a:schemeClr val="accent1">
                    <a:lumMod val="50000"/>
                  </a:schemeClr>
                </a:solidFill>
                <a:sym typeface="Wingdings" panose="05000000000000000000" pitchFamily="2" charset="2"/>
              </a:rPr>
              <a:t>Robert Szumski, „Pomiary długich płytek wzorcowych na zmodernizowanym stanowisku pomiarowym z interferometrem laserowym”, Pomiary Automatyka Kontrola, No. 4(Vol. 59), 2013, p. 304-307</a:t>
            </a:r>
          </a:p>
          <a:p>
            <a:pPr marL="285750" indent="-285750">
              <a:spcBef>
                <a:spcPts val="0"/>
              </a:spcBef>
              <a:spcAft>
                <a:spcPts val="0"/>
              </a:spcAft>
              <a:buFont typeface="Wingdings" panose="05000000000000000000" pitchFamily="2" charset="2"/>
              <a:buChar char="§"/>
            </a:pPr>
            <a:r>
              <a:rPr lang="pl-PL" altLang="pl-PL" sz="1400" dirty="0">
                <a:solidFill>
                  <a:schemeClr val="accent1">
                    <a:lumMod val="50000"/>
                  </a:schemeClr>
                </a:solidFill>
                <a:sym typeface="Wingdings" panose="05000000000000000000" pitchFamily="2" charset="2"/>
              </a:rPr>
              <a:t>M. </a:t>
            </a:r>
            <a:r>
              <a:rPr lang="pl-PL" altLang="pl-PL" sz="1400" dirty="0" err="1">
                <a:solidFill>
                  <a:schemeClr val="accent1">
                    <a:lumMod val="50000"/>
                  </a:schemeClr>
                </a:solidFill>
                <a:sym typeface="Wingdings" panose="05000000000000000000" pitchFamily="2" charset="2"/>
              </a:rPr>
              <a:t>Wengierow</a:t>
            </a:r>
            <a:r>
              <a:rPr lang="pl-PL" altLang="pl-PL" sz="1400" dirty="0">
                <a:solidFill>
                  <a:schemeClr val="accent1">
                    <a:lumMod val="50000"/>
                  </a:schemeClr>
                </a:solidFill>
                <a:sym typeface="Wingdings" panose="05000000000000000000" pitchFamily="2" charset="2"/>
              </a:rPr>
              <a:t>, L. </a:t>
            </a:r>
            <a:r>
              <a:rPr lang="pl-PL" altLang="pl-PL" sz="1400" dirty="0" err="1">
                <a:solidFill>
                  <a:schemeClr val="accent1">
                    <a:lumMod val="50000"/>
                  </a:schemeClr>
                </a:solidFill>
                <a:sym typeface="Wingdings" panose="05000000000000000000" pitchFamily="2" charset="2"/>
              </a:rPr>
              <a:t>Sałbut</a:t>
            </a:r>
            <a:r>
              <a:rPr lang="pl-PL" altLang="pl-PL" sz="1400" dirty="0">
                <a:solidFill>
                  <a:schemeClr val="accent1">
                    <a:lumMod val="50000"/>
                  </a:schemeClr>
                </a:solidFill>
                <a:sym typeface="Wingdings" panose="05000000000000000000" pitchFamily="2" charset="2"/>
              </a:rPr>
              <a:t>, Z. Ramotowski, R. Szumski, K. </a:t>
            </a:r>
            <a:r>
              <a:rPr lang="pl-PL" altLang="pl-PL" sz="1400" dirty="0" err="1">
                <a:solidFill>
                  <a:schemeClr val="accent1">
                    <a:lumMod val="50000"/>
                  </a:schemeClr>
                </a:solidFill>
                <a:sym typeface="Wingdings" panose="05000000000000000000" pitchFamily="2" charset="2"/>
              </a:rPr>
              <a:t>Szykiedans</a:t>
            </a:r>
            <a:r>
              <a:rPr lang="pl-PL" altLang="pl-PL" sz="1400" dirty="0">
                <a:solidFill>
                  <a:schemeClr val="accent1">
                    <a:lumMod val="50000"/>
                  </a:schemeClr>
                </a:solidFill>
                <a:sym typeface="Wingdings" panose="05000000000000000000" pitchFamily="2" charset="2"/>
              </a:rPr>
              <a:t>, “</a:t>
            </a:r>
            <a:r>
              <a:rPr lang="en-GB" altLang="pl-PL" sz="1400" dirty="0">
                <a:solidFill>
                  <a:schemeClr val="accent1">
                    <a:lumMod val="50000"/>
                  </a:schemeClr>
                </a:solidFill>
                <a:sym typeface="Wingdings" panose="05000000000000000000" pitchFamily="2" charset="2"/>
              </a:rPr>
              <a:t>Measurement system based on multi-wavelength interferometry for long gauge block calibration”, Metrology and Measurement Systems, Vol. XX (3), 2013, p. 479-490</a:t>
            </a:r>
          </a:p>
          <a:p>
            <a:pPr marL="285750" indent="-285750">
              <a:spcBef>
                <a:spcPts val="0"/>
              </a:spcBef>
              <a:spcAft>
                <a:spcPts val="0"/>
              </a:spcAft>
              <a:buFont typeface="Wingdings" panose="05000000000000000000" pitchFamily="2" charset="2"/>
              <a:buChar char="§"/>
            </a:pPr>
            <a:r>
              <a:rPr lang="pl-PL" altLang="pl-PL" sz="1400" dirty="0">
                <a:solidFill>
                  <a:schemeClr val="accent1">
                    <a:lumMod val="50000"/>
                  </a:schemeClr>
                </a:solidFill>
                <a:sym typeface="Wingdings" panose="05000000000000000000" pitchFamily="2" charset="2"/>
              </a:rPr>
              <a:t>Robert Szumski, „Niepewność pomiaru długich płytek wzorcowych na zmodernizowanym komparatorze interferencyjnym”, Pomiary Automatyka Kontrola, No. 8(Vol. 60), 2014, p. 533-536</a:t>
            </a:r>
          </a:p>
          <a:p>
            <a:pPr marL="285750" indent="-285750">
              <a:spcBef>
                <a:spcPts val="0"/>
              </a:spcBef>
              <a:spcAft>
                <a:spcPts val="0"/>
              </a:spcAft>
              <a:buFont typeface="Wingdings" panose="05000000000000000000" pitchFamily="2" charset="2"/>
              <a:buChar char="§"/>
            </a:pPr>
            <a:r>
              <a:rPr lang="pl-PL" altLang="pl-PL" sz="1400" dirty="0">
                <a:solidFill>
                  <a:schemeClr val="accent1">
                    <a:lumMod val="50000"/>
                  </a:schemeClr>
                </a:solidFill>
                <a:sym typeface="Wingdings" panose="05000000000000000000" pitchFamily="2" charset="2"/>
              </a:rPr>
              <a:t>Robert Szumski, „Bardzo dobre wyniki GUM w porównaniach międzynarodowych „Pomiary płytek wzorcowych metodą interferencyjną” jako efekt współpracy naukowej z Politechniką Warszawską, MECHANIK Miesięcznik Naukowo-Techniczny, No. 11/2016, p. 1618-1619</a:t>
            </a:r>
          </a:p>
          <a:p>
            <a:pPr marL="285750" indent="-285750">
              <a:spcBef>
                <a:spcPts val="0"/>
              </a:spcBef>
              <a:spcAft>
                <a:spcPts val="0"/>
              </a:spcAft>
              <a:buFont typeface="Wingdings" panose="05000000000000000000" pitchFamily="2" charset="2"/>
              <a:buChar char="§"/>
            </a:pPr>
            <a:r>
              <a:rPr lang="pl-PL" altLang="pl-PL" sz="1400" dirty="0">
                <a:solidFill>
                  <a:schemeClr val="accent1">
                    <a:lumMod val="50000"/>
                  </a:schemeClr>
                </a:solidFill>
                <a:sym typeface="Wingdings" panose="05000000000000000000" pitchFamily="2" charset="2"/>
              </a:rPr>
              <a:t>Robert Szumski, „</a:t>
            </a:r>
            <a:r>
              <a:rPr lang="en-GB" altLang="pl-PL" sz="1400" dirty="0">
                <a:solidFill>
                  <a:schemeClr val="accent1">
                    <a:lumMod val="50000"/>
                  </a:schemeClr>
                </a:solidFill>
                <a:sym typeface="Wingdings" panose="05000000000000000000" pitchFamily="2" charset="2"/>
              </a:rPr>
              <a:t>Semi-automatic measuring system of the multiwavelength laser interferometer for calibration of long gauge blocks</a:t>
            </a:r>
            <a:r>
              <a:rPr lang="pl-PL" altLang="pl-PL" sz="1400" dirty="0">
                <a:solidFill>
                  <a:schemeClr val="accent1">
                    <a:lumMod val="50000"/>
                  </a:schemeClr>
                </a:solidFill>
                <a:sym typeface="Wingdings" panose="05000000000000000000" pitchFamily="2" charset="2"/>
              </a:rPr>
              <a:t>”, DIAGNOSTYKA, 2017, </a:t>
            </a:r>
            <a:r>
              <a:rPr lang="en-GB" altLang="pl-PL" sz="1400" dirty="0">
                <a:solidFill>
                  <a:schemeClr val="accent1">
                    <a:lumMod val="50000"/>
                  </a:schemeClr>
                </a:solidFill>
                <a:sym typeface="Wingdings" panose="05000000000000000000" pitchFamily="2" charset="2"/>
              </a:rPr>
              <a:t>article after review</a:t>
            </a:r>
            <a:r>
              <a:rPr lang="pl-PL" altLang="pl-PL" sz="1400" dirty="0">
                <a:solidFill>
                  <a:schemeClr val="accent1">
                    <a:lumMod val="50000"/>
                  </a:schemeClr>
                </a:solidFill>
                <a:sym typeface="Wingdings" panose="05000000000000000000" pitchFamily="2" charset="2"/>
              </a:rPr>
              <a:t>.</a:t>
            </a:r>
          </a:p>
        </p:txBody>
      </p:sp>
      <p:sp>
        <p:nvSpPr>
          <p:cNvPr id="6" name="Text Box 9">
            <a:extLst>
              <a:ext uri="{FF2B5EF4-FFF2-40B4-BE49-F238E27FC236}">
                <a16:creationId xmlns:a16="http://schemas.microsoft.com/office/drawing/2014/main" id="{BFFB883D-77BA-4536-AC30-DD201227269D}"/>
              </a:ext>
            </a:extLst>
          </p:cNvPr>
          <p:cNvSpPr txBox="1">
            <a:spLocks noChangeArrowheads="1"/>
          </p:cNvSpPr>
          <p:nvPr/>
        </p:nvSpPr>
        <p:spPr bwMode="auto">
          <a:xfrm>
            <a:off x="1939856" y="462582"/>
            <a:ext cx="4260647" cy="400110"/>
          </a:xfrm>
          <a:prstGeom prst="rect">
            <a:avLst/>
          </a:prstGeom>
          <a:solidFill>
            <a:schemeClr val="bg1"/>
          </a:solidFill>
          <a:ln w="9525">
            <a:noFill/>
            <a:miter lim="800000"/>
            <a:headEnd/>
            <a:tailEnd/>
          </a:ln>
        </p:spPr>
        <p:txBody>
          <a:bodyPr wrap="square">
            <a:spAutoFit/>
          </a:bodyPr>
          <a:lstStyle/>
          <a:p>
            <a:r>
              <a:rPr lang="pl-PL" sz="2000" dirty="0" err="1">
                <a:solidFill>
                  <a:schemeClr val="tx2"/>
                </a:solidFill>
              </a:rPr>
              <a:t>Length</a:t>
            </a:r>
            <a:r>
              <a:rPr lang="pl-PL" sz="2000" dirty="0">
                <a:solidFill>
                  <a:schemeClr val="tx2"/>
                </a:solidFill>
              </a:rPr>
              <a:t> </a:t>
            </a:r>
            <a:r>
              <a:rPr lang="pl-PL" sz="2000" dirty="0" err="1">
                <a:solidFill>
                  <a:schemeClr val="tx2"/>
                </a:solidFill>
              </a:rPr>
              <a:t>Laboratory</a:t>
            </a:r>
            <a:r>
              <a:rPr lang="pl-PL" sz="2000" dirty="0">
                <a:solidFill>
                  <a:schemeClr val="tx2"/>
                </a:solidFill>
              </a:rPr>
              <a:t> </a:t>
            </a:r>
            <a:r>
              <a:rPr lang="pl-PL" sz="2000" dirty="0">
                <a:solidFill>
                  <a:schemeClr val="tx2"/>
                </a:solidFill>
                <a:sym typeface="Symbol" panose="05050102010706020507" pitchFamily="18" charset="2"/>
              </a:rPr>
              <a:t></a:t>
            </a:r>
            <a:r>
              <a:rPr lang="pl-PL" sz="2000" dirty="0">
                <a:solidFill>
                  <a:schemeClr val="tx2"/>
                </a:solidFill>
              </a:rPr>
              <a:t> </a:t>
            </a:r>
            <a:r>
              <a:rPr lang="pl-PL" sz="2000" dirty="0" err="1">
                <a:solidFill>
                  <a:schemeClr val="tx2"/>
                </a:solidFill>
              </a:rPr>
              <a:t>Length</a:t>
            </a:r>
            <a:r>
              <a:rPr lang="pl-PL" sz="2000" dirty="0">
                <a:solidFill>
                  <a:schemeClr val="tx2"/>
                </a:solidFill>
              </a:rPr>
              <a:t> </a:t>
            </a:r>
            <a:r>
              <a:rPr lang="pl-PL" sz="2000" dirty="0" err="1">
                <a:solidFill>
                  <a:schemeClr val="tx2"/>
                </a:solidFill>
              </a:rPr>
              <a:t>section</a:t>
            </a:r>
            <a:r>
              <a:rPr lang="en-US" sz="2000" dirty="0">
                <a:solidFill>
                  <a:schemeClr val="tx2"/>
                </a:solidFill>
              </a:rPr>
              <a:t> </a:t>
            </a:r>
          </a:p>
        </p:txBody>
      </p:sp>
    </p:spTree>
    <p:extLst>
      <p:ext uri="{BB962C8B-B14F-4D97-AF65-F5344CB8AC3E}">
        <p14:creationId xmlns:p14="http://schemas.microsoft.com/office/powerpoint/2010/main" val="1368534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a:extLst>
              <a:ext uri="{FF2B5EF4-FFF2-40B4-BE49-F238E27FC236}">
                <a16:creationId xmlns:a16="http://schemas.microsoft.com/office/drawing/2014/main" id="{C0505C83-560E-478D-870E-8FBB5D16444A}"/>
              </a:ext>
            </a:extLst>
          </p:cNvPr>
          <p:cNvSpPr txBox="1">
            <a:spLocks noChangeArrowheads="1"/>
          </p:cNvSpPr>
          <p:nvPr/>
        </p:nvSpPr>
        <p:spPr bwMode="auto">
          <a:xfrm>
            <a:off x="993422" y="2019629"/>
            <a:ext cx="6728178" cy="2785378"/>
          </a:xfrm>
          <a:prstGeom prst="rect">
            <a:avLst/>
          </a:prstGeom>
          <a:noFill/>
          <a:ln w="9525">
            <a:noFill/>
            <a:miter lim="800000"/>
            <a:headEnd/>
            <a:tailEnd/>
          </a:ln>
        </p:spPr>
        <p:txBody>
          <a:bodyPr wrap="square">
            <a:spAutoFit/>
          </a:bodyPr>
          <a:lstStyle/>
          <a:p>
            <a:pPr algn="ctr">
              <a:spcBef>
                <a:spcPts val="600"/>
              </a:spcBef>
              <a:spcAft>
                <a:spcPts val="600"/>
              </a:spcAft>
            </a:pPr>
            <a:r>
              <a:rPr lang="pl-PL" sz="2000" dirty="0" err="1">
                <a:solidFill>
                  <a:schemeClr val="accent1">
                    <a:lumMod val="50000"/>
                  </a:schemeClr>
                </a:solidFill>
              </a:rPr>
              <a:t>Measurement</a:t>
            </a:r>
            <a:r>
              <a:rPr lang="pl-PL" sz="2000" dirty="0">
                <a:solidFill>
                  <a:schemeClr val="accent1">
                    <a:lumMod val="50000"/>
                  </a:schemeClr>
                </a:solidFill>
              </a:rPr>
              <a:t> </a:t>
            </a:r>
            <a:r>
              <a:rPr lang="pl-PL" sz="2000" dirty="0" err="1">
                <a:solidFill>
                  <a:schemeClr val="accent1">
                    <a:lumMod val="50000"/>
                  </a:schemeClr>
                </a:solidFill>
              </a:rPr>
              <a:t>areas</a:t>
            </a:r>
            <a:r>
              <a:rPr lang="pl-PL" sz="2000" dirty="0">
                <a:solidFill>
                  <a:schemeClr val="accent1">
                    <a:lumMod val="50000"/>
                  </a:schemeClr>
                </a:solidFill>
              </a:rPr>
              <a:t>:</a:t>
            </a:r>
          </a:p>
          <a:p>
            <a:pPr marL="457200" indent="-457200">
              <a:spcBef>
                <a:spcPts val="1200"/>
              </a:spcBef>
              <a:spcAft>
                <a:spcPts val="1200"/>
              </a:spcAft>
              <a:buFont typeface="Arial" panose="020B0604020202020204" pitchFamily="34" charset="0"/>
              <a:buChar char="•"/>
            </a:pPr>
            <a:r>
              <a:rPr lang="pl-PL" sz="2000" dirty="0" err="1">
                <a:solidFill>
                  <a:schemeClr val="accent1">
                    <a:lumMod val="50000"/>
                  </a:schemeClr>
                </a:solidFill>
              </a:rPr>
              <a:t>plane</a:t>
            </a:r>
            <a:r>
              <a:rPr lang="pl-PL" sz="2000" dirty="0">
                <a:solidFill>
                  <a:schemeClr val="accent1">
                    <a:lumMod val="50000"/>
                  </a:schemeClr>
                </a:solidFill>
              </a:rPr>
              <a:t> </a:t>
            </a:r>
            <a:r>
              <a:rPr lang="pl-PL" sz="2000" dirty="0" err="1">
                <a:solidFill>
                  <a:schemeClr val="accent1">
                    <a:lumMod val="50000"/>
                  </a:schemeClr>
                </a:solidFill>
              </a:rPr>
              <a:t>angle</a:t>
            </a:r>
            <a:r>
              <a:rPr lang="pl-PL" sz="2000" dirty="0">
                <a:solidFill>
                  <a:schemeClr val="accent1">
                    <a:lumMod val="50000"/>
                  </a:schemeClr>
                </a:solidFill>
              </a:rPr>
              <a:t> </a:t>
            </a:r>
          </a:p>
          <a:p>
            <a:pPr marL="457200" indent="-457200">
              <a:spcBef>
                <a:spcPts val="1200"/>
              </a:spcBef>
              <a:spcAft>
                <a:spcPts val="1200"/>
              </a:spcAft>
              <a:buFont typeface="Arial" panose="020B0604020202020204" pitchFamily="34" charset="0"/>
              <a:buChar char="•"/>
            </a:pPr>
            <a:r>
              <a:rPr lang="pl-PL" sz="2000" dirty="0" err="1">
                <a:solidFill>
                  <a:schemeClr val="accent1">
                    <a:lumMod val="50000"/>
                  </a:schemeClr>
                </a:solidFill>
              </a:rPr>
              <a:t>refractive</a:t>
            </a:r>
            <a:r>
              <a:rPr lang="pl-PL" sz="2000" dirty="0">
                <a:solidFill>
                  <a:schemeClr val="accent1">
                    <a:lumMod val="50000"/>
                  </a:schemeClr>
                </a:solidFill>
              </a:rPr>
              <a:t> index (</a:t>
            </a:r>
            <a:r>
              <a:rPr lang="pl-PL" sz="2000" dirty="0" err="1">
                <a:solidFill>
                  <a:schemeClr val="accent1">
                    <a:lumMod val="50000"/>
                  </a:schemeClr>
                </a:solidFill>
              </a:rPr>
              <a:t>liquid</a:t>
            </a:r>
            <a:r>
              <a:rPr lang="pl-PL" sz="2000" dirty="0">
                <a:solidFill>
                  <a:schemeClr val="accent1">
                    <a:lumMod val="50000"/>
                  </a:schemeClr>
                </a:solidFill>
              </a:rPr>
              <a:t>, solid)</a:t>
            </a:r>
          </a:p>
          <a:p>
            <a:pPr marL="457200" indent="-457200">
              <a:spcBef>
                <a:spcPts val="1200"/>
              </a:spcBef>
              <a:spcAft>
                <a:spcPts val="1200"/>
              </a:spcAft>
              <a:buFont typeface="Arial" panose="020B0604020202020204" pitchFamily="34" charset="0"/>
              <a:buChar char="•"/>
            </a:pPr>
            <a:r>
              <a:rPr lang="pl-PL" sz="2000" dirty="0" err="1">
                <a:solidFill>
                  <a:schemeClr val="accent1">
                    <a:lumMod val="50000"/>
                  </a:schemeClr>
                </a:solidFill>
              </a:rPr>
              <a:t>optical</a:t>
            </a:r>
            <a:r>
              <a:rPr lang="pl-PL" sz="2000" dirty="0">
                <a:solidFill>
                  <a:schemeClr val="accent1">
                    <a:lumMod val="50000"/>
                  </a:schemeClr>
                </a:solidFill>
              </a:rPr>
              <a:t> </a:t>
            </a:r>
            <a:r>
              <a:rPr lang="pl-PL" sz="2000" dirty="0" err="1">
                <a:solidFill>
                  <a:schemeClr val="accent1">
                    <a:lumMod val="50000"/>
                  </a:schemeClr>
                </a:solidFill>
              </a:rPr>
              <a:t>rotation</a:t>
            </a:r>
            <a:endParaRPr lang="pl-PL" sz="2000" dirty="0">
              <a:solidFill>
                <a:schemeClr val="accent1">
                  <a:lumMod val="50000"/>
                </a:schemeClr>
              </a:solidFill>
            </a:endParaRPr>
          </a:p>
          <a:p>
            <a:pPr marL="457200" indent="-457200">
              <a:spcBef>
                <a:spcPts val="1200"/>
              </a:spcBef>
              <a:spcAft>
                <a:spcPts val="1200"/>
              </a:spcAft>
              <a:buFont typeface="Arial" panose="020B0604020202020204" pitchFamily="34" charset="0"/>
              <a:buChar char="•"/>
            </a:pPr>
            <a:endParaRPr lang="pl-PL" sz="2000" dirty="0">
              <a:solidFill>
                <a:schemeClr val="accent1">
                  <a:lumMod val="50000"/>
                </a:schemeClr>
              </a:solidFill>
            </a:endParaRPr>
          </a:p>
        </p:txBody>
      </p:sp>
      <p:sp>
        <p:nvSpPr>
          <p:cNvPr id="5" name="Text Box 9">
            <a:extLst>
              <a:ext uri="{FF2B5EF4-FFF2-40B4-BE49-F238E27FC236}">
                <a16:creationId xmlns:a16="http://schemas.microsoft.com/office/drawing/2014/main" id="{21816238-D5A7-4746-8E02-88F13C4A9A44}"/>
              </a:ext>
            </a:extLst>
          </p:cNvPr>
          <p:cNvSpPr txBox="1">
            <a:spLocks noChangeArrowheads="1"/>
          </p:cNvSpPr>
          <p:nvPr/>
        </p:nvSpPr>
        <p:spPr bwMode="auto">
          <a:xfrm>
            <a:off x="1939856" y="462582"/>
            <a:ext cx="4260647" cy="400110"/>
          </a:xfrm>
          <a:prstGeom prst="rect">
            <a:avLst/>
          </a:prstGeom>
          <a:solidFill>
            <a:schemeClr val="bg1"/>
          </a:solidFill>
          <a:ln w="9525">
            <a:noFill/>
            <a:miter lim="800000"/>
            <a:headEnd/>
            <a:tailEnd/>
          </a:ln>
        </p:spPr>
        <p:txBody>
          <a:bodyPr wrap="square">
            <a:spAutoFit/>
          </a:bodyPr>
          <a:lstStyle/>
          <a:p>
            <a:r>
              <a:rPr lang="pl-PL" sz="2000" dirty="0" err="1">
                <a:solidFill>
                  <a:schemeClr val="tx2"/>
                </a:solidFill>
              </a:rPr>
              <a:t>Length</a:t>
            </a:r>
            <a:r>
              <a:rPr lang="pl-PL" sz="2000" dirty="0">
                <a:solidFill>
                  <a:schemeClr val="tx2"/>
                </a:solidFill>
              </a:rPr>
              <a:t> </a:t>
            </a:r>
            <a:r>
              <a:rPr lang="pl-PL" sz="2000" dirty="0" err="1">
                <a:solidFill>
                  <a:schemeClr val="tx2"/>
                </a:solidFill>
              </a:rPr>
              <a:t>Laboratory</a:t>
            </a:r>
            <a:r>
              <a:rPr lang="pl-PL" sz="2000" dirty="0">
                <a:solidFill>
                  <a:schemeClr val="tx2"/>
                </a:solidFill>
              </a:rPr>
              <a:t> </a:t>
            </a:r>
            <a:r>
              <a:rPr lang="pl-PL" sz="2000" dirty="0">
                <a:solidFill>
                  <a:schemeClr val="tx2"/>
                </a:solidFill>
                <a:sym typeface="Symbol" panose="05050102010706020507" pitchFamily="18" charset="2"/>
              </a:rPr>
              <a:t></a:t>
            </a:r>
            <a:r>
              <a:rPr lang="pl-PL" sz="2000" dirty="0">
                <a:solidFill>
                  <a:schemeClr val="tx2"/>
                </a:solidFill>
              </a:rPr>
              <a:t> </a:t>
            </a:r>
            <a:r>
              <a:rPr lang="pl-PL" sz="2000" dirty="0" err="1">
                <a:solidFill>
                  <a:schemeClr val="tx2"/>
                </a:solidFill>
              </a:rPr>
              <a:t>Angle</a:t>
            </a:r>
            <a:r>
              <a:rPr lang="pl-PL" sz="2000" dirty="0">
                <a:solidFill>
                  <a:schemeClr val="tx2"/>
                </a:solidFill>
              </a:rPr>
              <a:t> </a:t>
            </a:r>
            <a:r>
              <a:rPr lang="pl-PL" sz="2000" dirty="0" err="1">
                <a:solidFill>
                  <a:schemeClr val="tx2"/>
                </a:solidFill>
              </a:rPr>
              <a:t>Section</a:t>
            </a:r>
            <a:r>
              <a:rPr lang="en-US" sz="2000" dirty="0">
                <a:solidFill>
                  <a:schemeClr val="tx2"/>
                </a:solidFill>
              </a:rPr>
              <a:t> </a:t>
            </a:r>
          </a:p>
        </p:txBody>
      </p:sp>
    </p:spTree>
    <p:extLst>
      <p:ext uri="{BB962C8B-B14F-4D97-AF65-F5344CB8AC3E}">
        <p14:creationId xmlns:p14="http://schemas.microsoft.com/office/powerpoint/2010/main" val="2568520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9AA3C821-8CD7-4137-9809-724B6A30BA06}"/>
              </a:ext>
            </a:extLst>
          </p:cNvPr>
          <p:cNvSpPr txBox="1"/>
          <p:nvPr/>
        </p:nvSpPr>
        <p:spPr>
          <a:xfrm>
            <a:off x="447032" y="1585180"/>
            <a:ext cx="8467383" cy="523220"/>
          </a:xfrm>
          <a:prstGeom prst="rect">
            <a:avLst/>
          </a:prstGeom>
          <a:noFill/>
        </p:spPr>
        <p:txBody>
          <a:bodyPr wrap="none" rtlCol="0">
            <a:spAutoFit/>
          </a:bodyPr>
          <a:lstStyle/>
          <a:p>
            <a:pPr algn="ctr"/>
            <a:r>
              <a:rPr lang="pl-PL" sz="2800" dirty="0" err="1">
                <a:solidFill>
                  <a:schemeClr val="accent1">
                    <a:lumMod val="50000"/>
                  </a:schemeClr>
                </a:solidFill>
              </a:rPr>
              <a:t>National</a:t>
            </a:r>
            <a:r>
              <a:rPr lang="pl-PL" sz="2800" dirty="0">
                <a:solidFill>
                  <a:schemeClr val="accent1">
                    <a:lumMod val="50000"/>
                  </a:schemeClr>
                </a:solidFill>
              </a:rPr>
              <a:t> </a:t>
            </a:r>
            <a:r>
              <a:rPr lang="pl-PL" sz="2800" dirty="0" err="1">
                <a:solidFill>
                  <a:schemeClr val="accent1">
                    <a:lumMod val="50000"/>
                  </a:schemeClr>
                </a:solidFill>
              </a:rPr>
              <a:t>measurement</a:t>
            </a:r>
            <a:r>
              <a:rPr lang="pl-PL" sz="2800" dirty="0">
                <a:solidFill>
                  <a:schemeClr val="accent1">
                    <a:lumMod val="50000"/>
                  </a:schemeClr>
                </a:solidFill>
              </a:rPr>
              <a:t> standard for </a:t>
            </a:r>
            <a:r>
              <a:rPr lang="pl-PL" sz="2800" dirty="0" err="1">
                <a:solidFill>
                  <a:schemeClr val="accent1">
                    <a:lumMod val="50000"/>
                  </a:schemeClr>
                </a:solidFill>
              </a:rPr>
              <a:t>plane</a:t>
            </a:r>
            <a:r>
              <a:rPr lang="pl-PL" sz="2800" dirty="0">
                <a:solidFill>
                  <a:schemeClr val="accent1">
                    <a:lumMod val="50000"/>
                  </a:schemeClr>
                </a:solidFill>
              </a:rPr>
              <a:t> </a:t>
            </a:r>
            <a:r>
              <a:rPr lang="pl-PL" sz="2800" dirty="0" err="1">
                <a:solidFill>
                  <a:schemeClr val="accent1">
                    <a:lumMod val="50000"/>
                  </a:schemeClr>
                </a:solidFill>
              </a:rPr>
              <a:t>angle</a:t>
            </a:r>
            <a:r>
              <a:rPr lang="pl-PL" sz="2800" dirty="0">
                <a:solidFill>
                  <a:schemeClr val="accent1">
                    <a:lumMod val="50000"/>
                  </a:schemeClr>
                </a:solidFill>
              </a:rPr>
              <a:t> unit</a:t>
            </a:r>
          </a:p>
        </p:txBody>
      </p:sp>
      <p:pic>
        <p:nvPicPr>
          <p:cNvPr id="5" name="Picture 7" descr="pwjkpnowe">
            <a:extLst>
              <a:ext uri="{FF2B5EF4-FFF2-40B4-BE49-F238E27FC236}">
                <a16:creationId xmlns:a16="http://schemas.microsoft.com/office/drawing/2014/main" id="{3E5A0491-3548-46CA-A192-3D8E536D1E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378" y="2544762"/>
            <a:ext cx="3990622" cy="2514375"/>
          </a:xfrm>
          <a:prstGeom prst="rect">
            <a:avLst/>
          </a:prstGeom>
          <a:noFill/>
          <a:extLst>
            <a:ext uri="{909E8E84-426E-40DD-AFC4-6F175D3DCCD1}">
              <a14:hiddenFill xmlns:a14="http://schemas.microsoft.com/office/drawing/2010/main">
                <a:solidFill>
                  <a:srgbClr val="FFFFFF"/>
                </a:solidFill>
              </a14:hiddenFill>
            </a:ext>
          </a:extLst>
        </p:spPr>
      </p:pic>
      <p:sp>
        <p:nvSpPr>
          <p:cNvPr id="6" name="Prostokąt 5">
            <a:extLst>
              <a:ext uri="{FF2B5EF4-FFF2-40B4-BE49-F238E27FC236}">
                <a16:creationId xmlns:a16="http://schemas.microsoft.com/office/drawing/2014/main" id="{07688C28-8E1A-4823-8072-2672D37C6755}"/>
              </a:ext>
            </a:extLst>
          </p:cNvPr>
          <p:cNvSpPr/>
          <p:nvPr/>
        </p:nvSpPr>
        <p:spPr>
          <a:xfrm>
            <a:off x="4921956" y="2855536"/>
            <a:ext cx="3640666" cy="1892826"/>
          </a:xfrm>
          <a:prstGeom prst="rect">
            <a:avLst/>
          </a:prstGeom>
        </p:spPr>
        <p:txBody>
          <a:bodyPr wrap="square">
            <a:spAutoFit/>
          </a:bodyPr>
          <a:lstStyle/>
          <a:p>
            <a:pPr>
              <a:spcBef>
                <a:spcPct val="50000"/>
              </a:spcBef>
            </a:pPr>
            <a:r>
              <a:rPr lang="pl-PL" altLang="pl-PL" dirty="0">
                <a:solidFill>
                  <a:schemeClr val="accent1">
                    <a:lumMod val="50000"/>
                  </a:schemeClr>
                </a:solidFill>
                <a:latin typeface="Trebuchet MS" panose="020B0603020202020204" pitchFamily="34" charset="0"/>
                <a:sym typeface="Wingdings" panose="05000000000000000000" pitchFamily="2" charset="2"/>
              </a:rPr>
              <a:t></a:t>
            </a:r>
            <a:r>
              <a:rPr lang="pl-PL" altLang="pl-PL" dirty="0">
                <a:solidFill>
                  <a:schemeClr val="accent1">
                    <a:lumMod val="50000"/>
                  </a:schemeClr>
                </a:solidFill>
                <a:latin typeface="Trebuchet MS" panose="020B0603020202020204" pitchFamily="34" charset="0"/>
              </a:rPr>
              <a:t> </a:t>
            </a:r>
            <a:r>
              <a:rPr lang="pl-PL" altLang="pl-PL" dirty="0" err="1">
                <a:solidFill>
                  <a:schemeClr val="accent1">
                    <a:lumMod val="50000"/>
                  </a:schemeClr>
                </a:solidFill>
                <a:latin typeface="Trebuchet MS" panose="020B0603020202020204" pitchFamily="34" charset="0"/>
              </a:rPr>
              <a:t>photoelectric</a:t>
            </a:r>
            <a:r>
              <a:rPr lang="pl-PL" altLang="pl-PL" dirty="0">
                <a:solidFill>
                  <a:schemeClr val="accent1">
                    <a:lumMod val="50000"/>
                  </a:schemeClr>
                </a:solidFill>
                <a:latin typeface="Trebuchet MS" panose="020B0603020202020204" pitchFamily="34" charset="0"/>
              </a:rPr>
              <a:t> </a:t>
            </a:r>
            <a:r>
              <a:rPr lang="pl-PL" altLang="pl-PL" dirty="0" err="1">
                <a:solidFill>
                  <a:schemeClr val="accent1">
                    <a:lumMod val="50000"/>
                  </a:schemeClr>
                </a:solidFill>
                <a:latin typeface="Trebuchet MS" panose="020B0603020202020204" pitchFamily="34" charset="0"/>
              </a:rPr>
              <a:t>autocollimator</a:t>
            </a:r>
            <a:r>
              <a:rPr lang="pl-PL" altLang="pl-PL" dirty="0">
                <a:solidFill>
                  <a:schemeClr val="accent1">
                    <a:lumMod val="50000"/>
                  </a:schemeClr>
                </a:solidFill>
                <a:latin typeface="Trebuchet MS" panose="020B0603020202020204" pitchFamily="34" charset="0"/>
              </a:rPr>
              <a:t>, res. 0,001”, </a:t>
            </a:r>
            <a:r>
              <a:rPr lang="pl-PL" altLang="pl-PL" dirty="0" err="1">
                <a:solidFill>
                  <a:schemeClr val="accent1">
                    <a:lumMod val="50000"/>
                  </a:schemeClr>
                </a:solidFill>
                <a:latin typeface="Trebuchet MS" panose="020B0603020202020204" pitchFamily="34" charset="0"/>
              </a:rPr>
              <a:t>meas</a:t>
            </a:r>
            <a:r>
              <a:rPr lang="pl-PL" altLang="pl-PL" dirty="0">
                <a:solidFill>
                  <a:schemeClr val="accent1">
                    <a:lumMod val="50000"/>
                  </a:schemeClr>
                </a:solidFill>
                <a:latin typeface="Trebuchet MS" panose="020B0603020202020204" pitchFamily="34" charset="0"/>
              </a:rPr>
              <a:t>. </a:t>
            </a:r>
            <a:r>
              <a:rPr lang="pl-PL" altLang="pl-PL" dirty="0" err="1">
                <a:solidFill>
                  <a:schemeClr val="accent1">
                    <a:lumMod val="50000"/>
                  </a:schemeClr>
                </a:solidFill>
                <a:latin typeface="Trebuchet MS" panose="020B0603020202020204" pitchFamily="34" charset="0"/>
              </a:rPr>
              <a:t>range</a:t>
            </a:r>
            <a:r>
              <a:rPr lang="pl-PL" altLang="pl-PL" dirty="0">
                <a:solidFill>
                  <a:schemeClr val="accent1">
                    <a:lumMod val="50000"/>
                  </a:schemeClr>
                </a:solidFill>
                <a:latin typeface="Trebuchet MS" panose="020B0603020202020204" pitchFamily="34" charset="0"/>
              </a:rPr>
              <a:t> ± 300”</a:t>
            </a:r>
          </a:p>
          <a:p>
            <a:pPr>
              <a:spcBef>
                <a:spcPct val="50000"/>
              </a:spcBef>
            </a:pPr>
            <a:r>
              <a:rPr lang="pl-PL" altLang="pl-PL" dirty="0">
                <a:solidFill>
                  <a:schemeClr val="accent1">
                    <a:lumMod val="50000"/>
                  </a:schemeClr>
                </a:solidFill>
                <a:sym typeface="Wingdings" panose="05000000000000000000" pitchFamily="2" charset="2"/>
              </a:rPr>
              <a:t> </a:t>
            </a:r>
            <a:r>
              <a:rPr lang="pl-PL" altLang="pl-PL" dirty="0">
                <a:solidFill>
                  <a:schemeClr val="accent1">
                    <a:lumMod val="50000"/>
                  </a:schemeClr>
                </a:solidFill>
                <a:latin typeface="Trebuchet MS" panose="020B0603020202020204" pitchFamily="34" charset="0"/>
              </a:rPr>
              <a:t>precision </a:t>
            </a:r>
            <a:r>
              <a:rPr lang="pl-PL" altLang="pl-PL" dirty="0" err="1">
                <a:solidFill>
                  <a:schemeClr val="accent1">
                    <a:lumMod val="50000"/>
                  </a:schemeClr>
                </a:solidFill>
                <a:latin typeface="Trebuchet MS" panose="020B0603020202020204" pitchFamily="34" charset="0"/>
              </a:rPr>
              <a:t>rotary</a:t>
            </a:r>
            <a:r>
              <a:rPr lang="pl-PL" altLang="pl-PL" dirty="0">
                <a:solidFill>
                  <a:schemeClr val="accent1">
                    <a:lumMod val="50000"/>
                  </a:schemeClr>
                </a:solidFill>
                <a:latin typeface="Trebuchet MS" panose="020B0603020202020204" pitchFamily="34" charset="0"/>
              </a:rPr>
              <a:t> </a:t>
            </a:r>
            <a:r>
              <a:rPr lang="pl-PL" altLang="pl-PL" dirty="0" err="1">
                <a:solidFill>
                  <a:schemeClr val="accent1">
                    <a:lumMod val="50000"/>
                  </a:schemeClr>
                </a:solidFill>
                <a:latin typeface="Trebuchet MS" panose="020B0603020202020204" pitchFamily="34" charset="0"/>
              </a:rPr>
              <a:t>table</a:t>
            </a:r>
            <a:r>
              <a:rPr lang="pl-PL" altLang="pl-PL" dirty="0">
                <a:solidFill>
                  <a:schemeClr val="accent1">
                    <a:lumMod val="50000"/>
                  </a:schemeClr>
                </a:solidFill>
                <a:latin typeface="Trebuchet MS" panose="020B0603020202020204" pitchFamily="34" charset="0"/>
              </a:rPr>
              <a:t> with </a:t>
            </a:r>
            <a:r>
              <a:rPr lang="pl-PL" altLang="pl-PL" dirty="0" err="1">
                <a:solidFill>
                  <a:schemeClr val="accent1">
                    <a:lumMod val="50000"/>
                  </a:schemeClr>
                </a:solidFill>
                <a:latin typeface="Trebuchet MS" panose="020B0603020202020204" pitchFamily="34" charset="0"/>
              </a:rPr>
              <a:t>air</a:t>
            </a:r>
            <a:r>
              <a:rPr lang="pl-PL" altLang="pl-PL" dirty="0">
                <a:solidFill>
                  <a:schemeClr val="accent1">
                    <a:lumMod val="50000"/>
                  </a:schemeClr>
                </a:solidFill>
                <a:latin typeface="Trebuchet MS" panose="020B0603020202020204" pitchFamily="34" charset="0"/>
              </a:rPr>
              <a:t> </a:t>
            </a:r>
            <a:r>
              <a:rPr lang="pl-PL" altLang="pl-PL" dirty="0" err="1">
                <a:solidFill>
                  <a:schemeClr val="accent1">
                    <a:lumMod val="50000"/>
                  </a:schemeClr>
                </a:solidFill>
                <a:latin typeface="Trebuchet MS" panose="020B0603020202020204" pitchFamily="34" charset="0"/>
              </a:rPr>
              <a:t>bearing</a:t>
            </a:r>
            <a:r>
              <a:rPr lang="pl-PL" altLang="pl-PL" dirty="0">
                <a:solidFill>
                  <a:schemeClr val="accent1">
                    <a:lumMod val="50000"/>
                  </a:schemeClr>
                </a:solidFill>
                <a:latin typeface="Trebuchet MS" panose="020B0603020202020204" pitchFamily="34" charset="0"/>
              </a:rPr>
              <a:t>, </a:t>
            </a:r>
            <a:r>
              <a:rPr lang="pl-PL" altLang="pl-PL" dirty="0" err="1">
                <a:solidFill>
                  <a:schemeClr val="accent1">
                    <a:lumMod val="50000"/>
                  </a:schemeClr>
                </a:solidFill>
                <a:latin typeface="Trebuchet MS" panose="020B0603020202020204" pitchFamily="34" charset="0"/>
              </a:rPr>
              <a:t>fitted</a:t>
            </a:r>
            <a:r>
              <a:rPr lang="pl-PL" altLang="pl-PL" dirty="0">
                <a:solidFill>
                  <a:schemeClr val="accent1">
                    <a:lumMod val="50000"/>
                  </a:schemeClr>
                </a:solidFill>
                <a:latin typeface="Trebuchet MS" panose="020B0603020202020204" pitchFamily="34" charset="0"/>
              </a:rPr>
              <a:t> with one </a:t>
            </a:r>
            <a:r>
              <a:rPr lang="pl-PL" altLang="pl-PL" dirty="0" err="1">
                <a:solidFill>
                  <a:schemeClr val="accent1">
                    <a:lumMod val="50000"/>
                  </a:schemeClr>
                </a:solidFill>
                <a:latin typeface="Trebuchet MS" panose="020B0603020202020204" pitchFamily="34" charset="0"/>
              </a:rPr>
              <a:t>reading</a:t>
            </a:r>
            <a:r>
              <a:rPr lang="pl-PL" altLang="pl-PL" dirty="0">
                <a:solidFill>
                  <a:schemeClr val="accent1">
                    <a:lumMod val="50000"/>
                  </a:schemeClr>
                </a:solidFill>
                <a:latin typeface="Trebuchet MS" panose="020B0603020202020204" pitchFamily="34" charset="0"/>
              </a:rPr>
              <a:t> </a:t>
            </a:r>
            <a:r>
              <a:rPr lang="pl-PL" altLang="pl-PL" dirty="0" err="1">
                <a:solidFill>
                  <a:schemeClr val="accent1">
                    <a:lumMod val="50000"/>
                  </a:schemeClr>
                </a:solidFill>
                <a:latin typeface="Trebuchet MS" panose="020B0603020202020204" pitchFamily="34" charset="0"/>
              </a:rPr>
              <a:t>head</a:t>
            </a:r>
            <a:r>
              <a:rPr lang="pl-PL" altLang="pl-PL" dirty="0">
                <a:solidFill>
                  <a:schemeClr val="accent1">
                    <a:lumMod val="50000"/>
                  </a:schemeClr>
                </a:solidFill>
                <a:latin typeface="Trebuchet MS" panose="020B0603020202020204" pitchFamily="34" charset="0"/>
              </a:rPr>
              <a:t> </a:t>
            </a:r>
            <a:r>
              <a:rPr lang="pl-PL" altLang="pl-PL" dirty="0" err="1">
                <a:solidFill>
                  <a:schemeClr val="accent1">
                    <a:lumMod val="50000"/>
                  </a:schemeClr>
                </a:solidFill>
                <a:latin typeface="Trebuchet MS" panose="020B0603020202020204" pitchFamily="34" charset="0"/>
              </a:rPr>
              <a:t>angle</a:t>
            </a:r>
            <a:r>
              <a:rPr lang="pl-PL" altLang="pl-PL" dirty="0">
                <a:solidFill>
                  <a:schemeClr val="accent1">
                    <a:lumMod val="50000"/>
                  </a:schemeClr>
                </a:solidFill>
                <a:latin typeface="Trebuchet MS" panose="020B0603020202020204" pitchFamily="34" charset="0"/>
              </a:rPr>
              <a:t> </a:t>
            </a:r>
            <a:r>
              <a:rPr lang="pl-PL" altLang="pl-PL" dirty="0" err="1">
                <a:solidFill>
                  <a:schemeClr val="accent1">
                    <a:lumMod val="50000"/>
                  </a:schemeClr>
                </a:solidFill>
                <a:latin typeface="Trebuchet MS" panose="020B0603020202020204" pitchFamily="34" charset="0"/>
              </a:rPr>
              <a:t>encoder</a:t>
            </a:r>
            <a:r>
              <a:rPr lang="pl-PL" altLang="pl-PL" dirty="0">
                <a:solidFill>
                  <a:schemeClr val="accent1">
                    <a:lumMod val="50000"/>
                  </a:schemeClr>
                </a:solidFill>
                <a:latin typeface="Trebuchet MS" panose="020B0603020202020204" pitchFamily="34" charset="0"/>
              </a:rPr>
              <a:t> RON905,res. (</a:t>
            </a:r>
            <a:r>
              <a:rPr lang="pl-PL" altLang="pl-PL" dirty="0" err="1">
                <a:solidFill>
                  <a:schemeClr val="accent1">
                    <a:lumMod val="50000"/>
                  </a:schemeClr>
                </a:solidFill>
                <a:latin typeface="Trebuchet MS" panose="020B0603020202020204" pitchFamily="34" charset="0"/>
              </a:rPr>
              <a:t>measuring</a:t>
            </a:r>
            <a:r>
              <a:rPr lang="pl-PL" altLang="pl-PL" dirty="0">
                <a:solidFill>
                  <a:schemeClr val="accent1">
                    <a:lumMod val="50000"/>
                  </a:schemeClr>
                </a:solidFill>
                <a:latin typeface="Trebuchet MS" panose="020B0603020202020204" pitchFamily="34" charset="0"/>
              </a:rPr>
              <a:t> step) 0,002”</a:t>
            </a:r>
          </a:p>
        </p:txBody>
      </p:sp>
      <p:sp>
        <p:nvSpPr>
          <p:cNvPr id="9" name="Text Box 9">
            <a:extLst>
              <a:ext uri="{FF2B5EF4-FFF2-40B4-BE49-F238E27FC236}">
                <a16:creationId xmlns:a16="http://schemas.microsoft.com/office/drawing/2014/main" id="{45784761-1431-483D-99CC-0A7F450D71CB}"/>
              </a:ext>
            </a:extLst>
          </p:cNvPr>
          <p:cNvSpPr txBox="1">
            <a:spLocks noChangeArrowheads="1"/>
          </p:cNvSpPr>
          <p:nvPr/>
        </p:nvSpPr>
        <p:spPr bwMode="auto">
          <a:xfrm>
            <a:off x="1939856" y="462582"/>
            <a:ext cx="4260647" cy="400110"/>
          </a:xfrm>
          <a:prstGeom prst="rect">
            <a:avLst/>
          </a:prstGeom>
          <a:solidFill>
            <a:schemeClr val="bg1"/>
          </a:solidFill>
          <a:ln w="9525">
            <a:noFill/>
            <a:miter lim="800000"/>
            <a:headEnd/>
            <a:tailEnd/>
          </a:ln>
        </p:spPr>
        <p:txBody>
          <a:bodyPr wrap="square">
            <a:spAutoFit/>
          </a:bodyPr>
          <a:lstStyle/>
          <a:p>
            <a:r>
              <a:rPr lang="pl-PL" sz="2000" dirty="0" err="1">
                <a:solidFill>
                  <a:schemeClr val="accent1">
                    <a:lumMod val="50000"/>
                  </a:schemeClr>
                </a:solidFill>
              </a:rPr>
              <a:t>Length</a:t>
            </a:r>
            <a:r>
              <a:rPr lang="pl-PL" sz="2000" dirty="0">
                <a:solidFill>
                  <a:schemeClr val="accent1">
                    <a:lumMod val="50000"/>
                  </a:schemeClr>
                </a:solidFill>
              </a:rPr>
              <a:t> </a:t>
            </a:r>
            <a:r>
              <a:rPr lang="pl-PL" sz="2000" dirty="0" err="1">
                <a:solidFill>
                  <a:schemeClr val="accent1">
                    <a:lumMod val="50000"/>
                  </a:schemeClr>
                </a:solidFill>
              </a:rPr>
              <a:t>Laboratory</a:t>
            </a:r>
            <a:r>
              <a:rPr lang="pl-PL" sz="2000" dirty="0">
                <a:solidFill>
                  <a:schemeClr val="accent1">
                    <a:lumMod val="50000"/>
                  </a:schemeClr>
                </a:solidFill>
              </a:rPr>
              <a:t> </a:t>
            </a:r>
            <a:r>
              <a:rPr lang="pl-PL" sz="2000" dirty="0">
                <a:solidFill>
                  <a:schemeClr val="accent1">
                    <a:lumMod val="50000"/>
                  </a:schemeClr>
                </a:solidFill>
                <a:sym typeface="Symbol" panose="05050102010706020507" pitchFamily="18" charset="2"/>
              </a:rPr>
              <a:t></a:t>
            </a:r>
            <a:r>
              <a:rPr lang="pl-PL" sz="2000" dirty="0">
                <a:solidFill>
                  <a:schemeClr val="accent1">
                    <a:lumMod val="50000"/>
                  </a:schemeClr>
                </a:solidFill>
              </a:rPr>
              <a:t> </a:t>
            </a:r>
            <a:r>
              <a:rPr lang="pl-PL" sz="2000" dirty="0" err="1">
                <a:solidFill>
                  <a:schemeClr val="accent1">
                    <a:lumMod val="50000"/>
                  </a:schemeClr>
                </a:solidFill>
              </a:rPr>
              <a:t>Angle</a:t>
            </a:r>
            <a:r>
              <a:rPr lang="pl-PL" sz="2000" dirty="0">
                <a:solidFill>
                  <a:schemeClr val="accent1">
                    <a:lumMod val="50000"/>
                  </a:schemeClr>
                </a:solidFill>
              </a:rPr>
              <a:t> </a:t>
            </a:r>
            <a:r>
              <a:rPr lang="pl-PL" sz="2000" dirty="0" err="1">
                <a:solidFill>
                  <a:schemeClr val="accent1">
                    <a:lumMod val="50000"/>
                  </a:schemeClr>
                </a:solidFill>
              </a:rPr>
              <a:t>Section</a:t>
            </a:r>
            <a:r>
              <a:rPr lang="en-US" sz="2000" dirty="0">
                <a:solidFill>
                  <a:schemeClr val="accent1">
                    <a:lumMod val="50000"/>
                  </a:schemeClr>
                </a:solidFill>
              </a:rPr>
              <a:t> </a:t>
            </a:r>
          </a:p>
        </p:txBody>
      </p:sp>
    </p:spTree>
    <p:extLst>
      <p:ext uri="{BB962C8B-B14F-4D97-AF65-F5344CB8AC3E}">
        <p14:creationId xmlns:p14="http://schemas.microsoft.com/office/powerpoint/2010/main" val="4263661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D510A6B3-778A-48B1-BED5-9711C35A9D60}"/>
              </a:ext>
            </a:extLst>
          </p:cNvPr>
          <p:cNvSpPr txBox="1"/>
          <p:nvPr/>
        </p:nvSpPr>
        <p:spPr>
          <a:xfrm>
            <a:off x="99536" y="1396948"/>
            <a:ext cx="9044464" cy="523220"/>
          </a:xfrm>
          <a:prstGeom prst="rect">
            <a:avLst/>
          </a:prstGeom>
          <a:noFill/>
        </p:spPr>
        <p:txBody>
          <a:bodyPr wrap="none" rtlCol="0">
            <a:spAutoFit/>
          </a:bodyPr>
          <a:lstStyle/>
          <a:p>
            <a:pPr algn="ctr"/>
            <a:r>
              <a:rPr lang="pl-PL" sz="2800" dirty="0" err="1">
                <a:solidFill>
                  <a:schemeClr val="accent1">
                    <a:lumMod val="50000"/>
                  </a:schemeClr>
                </a:solidFill>
              </a:rPr>
              <a:t>National</a:t>
            </a:r>
            <a:r>
              <a:rPr lang="pl-PL" sz="2800" dirty="0">
                <a:solidFill>
                  <a:schemeClr val="accent1">
                    <a:lumMod val="50000"/>
                  </a:schemeClr>
                </a:solidFill>
              </a:rPr>
              <a:t> </a:t>
            </a:r>
            <a:r>
              <a:rPr lang="pl-PL" sz="2800" dirty="0" err="1">
                <a:solidFill>
                  <a:schemeClr val="accent1">
                    <a:lumMod val="50000"/>
                  </a:schemeClr>
                </a:solidFill>
              </a:rPr>
              <a:t>measurement</a:t>
            </a:r>
            <a:r>
              <a:rPr lang="pl-PL" sz="2800" dirty="0">
                <a:solidFill>
                  <a:schemeClr val="accent1">
                    <a:lumMod val="50000"/>
                  </a:schemeClr>
                </a:solidFill>
              </a:rPr>
              <a:t> standard for </a:t>
            </a:r>
            <a:r>
              <a:rPr lang="pl-PL" sz="2800" dirty="0" err="1">
                <a:solidFill>
                  <a:schemeClr val="accent1">
                    <a:lumMod val="50000"/>
                  </a:schemeClr>
                </a:solidFill>
              </a:rPr>
              <a:t>refractive</a:t>
            </a:r>
            <a:r>
              <a:rPr lang="pl-PL" sz="2800" dirty="0">
                <a:solidFill>
                  <a:schemeClr val="accent1">
                    <a:lumMod val="50000"/>
                  </a:schemeClr>
                </a:solidFill>
              </a:rPr>
              <a:t> index unit</a:t>
            </a:r>
          </a:p>
        </p:txBody>
      </p:sp>
      <p:sp>
        <p:nvSpPr>
          <p:cNvPr id="3" name="Prostokąt 2">
            <a:extLst>
              <a:ext uri="{FF2B5EF4-FFF2-40B4-BE49-F238E27FC236}">
                <a16:creationId xmlns:a16="http://schemas.microsoft.com/office/drawing/2014/main" id="{C2F07DC0-D349-4F87-991B-7B15D2621D4D}"/>
              </a:ext>
            </a:extLst>
          </p:cNvPr>
          <p:cNvSpPr/>
          <p:nvPr/>
        </p:nvSpPr>
        <p:spPr>
          <a:xfrm>
            <a:off x="4921956" y="3002292"/>
            <a:ext cx="3640666" cy="1477328"/>
          </a:xfrm>
          <a:prstGeom prst="rect">
            <a:avLst/>
          </a:prstGeom>
        </p:spPr>
        <p:txBody>
          <a:bodyPr wrap="square">
            <a:spAutoFit/>
          </a:bodyPr>
          <a:lstStyle/>
          <a:p>
            <a:pPr>
              <a:spcBef>
                <a:spcPct val="50000"/>
              </a:spcBef>
            </a:pPr>
            <a:r>
              <a:rPr lang="pl-PL" altLang="pl-PL" dirty="0">
                <a:solidFill>
                  <a:schemeClr val="accent1">
                    <a:lumMod val="50000"/>
                  </a:schemeClr>
                </a:solidFill>
                <a:latin typeface="Trebuchet MS" panose="020B0603020202020204" pitchFamily="34" charset="0"/>
                <a:sym typeface="Wingdings" panose="05000000000000000000" pitchFamily="2" charset="2"/>
              </a:rPr>
              <a:t></a:t>
            </a:r>
            <a:r>
              <a:rPr lang="pl-PL" altLang="pl-PL" dirty="0">
                <a:solidFill>
                  <a:schemeClr val="accent1">
                    <a:lumMod val="50000"/>
                  </a:schemeClr>
                </a:solidFill>
                <a:latin typeface="Trebuchet MS" panose="020B0603020202020204" pitchFamily="34" charset="0"/>
              </a:rPr>
              <a:t> </a:t>
            </a:r>
            <a:r>
              <a:rPr lang="pl-PL" altLang="pl-PL" dirty="0" err="1">
                <a:solidFill>
                  <a:schemeClr val="accent1">
                    <a:lumMod val="50000"/>
                  </a:schemeClr>
                </a:solidFill>
                <a:latin typeface="Trebuchet MS" panose="020B0603020202020204" pitchFamily="34" charset="0"/>
              </a:rPr>
              <a:t>goniometer-spectrometer</a:t>
            </a:r>
            <a:r>
              <a:rPr lang="pl-PL" altLang="pl-PL" dirty="0">
                <a:solidFill>
                  <a:schemeClr val="accent1">
                    <a:lumMod val="50000"/>
                  </a:schemeClr>
                </a:solidFill>
                <a:latin typeface="Trebuchet MS" panose="020B0603020202020204" pitchFamily="34" charset="0"/>
              </a:rPr>
              <a:t> II UV-VIS-IR, res. 0,01”</a:t>
            </a:r>
          </a:p>
          <a:p>
            <a:pPr marL="285750" indent="-285750">
              <a:spcBef>
                <a:spcPct val="50000"/>
              </a:spcBef>
              <a:buFont typeface="Wingdings" panose="05000000000000000000" pitchFamily="2" charset="2"/>
              <a:buChar char="F"/>
            </a:pPr>
            <a:r>
              <a:rPr lang="pl-PL" altLang="pl-PL" dirty="0">
                <a:solidFill>
                  <a:schemeClr val="accent1">
                    <a:lumMod val="50000"/>
                  </a:schemeClr>
                </a:solidFill>
                <a:latin typeface="Trebuchet MS" panose="020B0603020202020204" pitchFamily="34" charset="0"/>
              </a:rPr>
              <a:t>the set of </a:t>
            </a:r>
            <a:r>
              <a:rPr lang="pl-PL" altLang="pl-PL" dirty="0" err="1">
                <a:solidFill>
                  <a:schemeClr val="accent1">
                    <a:lumMod val="50000"/>
                  </a:schemeClr>
                </a:solidFill>
                <a:latin typeface="Trebuchet MS" panose="020B0603020202020204" pitchFamily="34" charset="0"/>
              </a:rPr>
              <a:t>prisms</a:t>
            </a:r>
            <a:endParaRPr lang="pl-PL" altLang="pl-PL" dirty="0">
              <a:solidFill>
                <a:schemeClr val="accent1">
                  <a:lumMod val="50000"/>
                </a:schemeClr>
              </a:solidFill>
              <a:latin typeface="Trebuchet MS" panose="020B0603020202020204" pitchFamily="34" charset="0"/>
            </a:endParaRPr>
          </a:p>
          <a:p>
            <a:pPr marL="285750" indent="-285750">
              <a:spcBef>
                <a:spcPct val="50000"/>
              </a:spcBef>
              <a:buFont typeface="Wingdings" panose="05000000000000000000" pitchFamily="2" charset="2"/>
              <a:buChar char="F"/>
            </a:pPr>
            <a:r>
              <a:rPr lang="pl-PL" altLang="pl-PL" i="1" dirty="0">
                <a:solidFill>
                  <a:schemeClr val="accent1">
                    <a:lumMod val="50000"/>
                  </a:schemeClr>
                </a:solidFill>
                <a:latin typeface="Trebuchet MS" panose="020B0603020202020204" pitchFamily="34" charset="0"/>
              </a:rPr>
              <a:t>n </a:t>
            </a:r>
            <a:r>
              <a:rPr lang="pl-PL" altLang="pl-PL" dirty="0">
                <a:solidFill>
                  <a:schemeClr val="accent1">
                    <a:lumMod val="50000"/>
                  </a:schemeClr>
                </a:solidFill>
                <a:latin typeface="Trebuchet MS" panose="020B0603020202020204" pitchFamily="34" charset="0"/>
              </a:rPr>
              <a:t>= (1,2 ÷ 2,2)</a:t>
            </a:r>
            <a:r>
              <a:rPr lang="en-GB" dirty="0">
                <a:solidFill>
                  <a:schemeClr val="accent1">
                    <a:lumMod val="50000"/>
                  </a:schemeClr>
                </a:solidFill>
              </a:rPr>
              <a:t> </a:t>
            </a:r>
            <a:endParaRPr lang="pl-PL" altLang="pl-PL" dirty="0">
              <a:solidFill>
                <a:schemeClr val="accent1">
                  <a:lumMod val="50000"/>
                </a:schemeClr>
              </a:solidFill>
              <a:latin typeface="Trebuchet MS" panose="020B0603020202020204" pitchFamily="34" charset="0"/>
            </a:endParaRPr>
          </a:p>
        </p:txBody>
      </p:sp>
      <p:pic>
        <p:nvPicPr>
          <p:cNvPr id="4" name="Obraz 3">
            <a:extLst>
              <a:ext uri="{FF2B5EF4-FFF2-40B4-BE49-F238E27FC236}">
                <a16:creationId xmlns:a16="http://schemas.microsoft.com/office/drawing/2014/main" id="{232B8C36-BA4C-4E72-8986-7CE3DC8D1E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244" y="2220135"/>
            <a:ext cx="4357511" cy="3165839"/>
          </a:xfrm>
          <a:prstGeom prst="rect">
            <a:avLst/>
          </a:prstGeom>
        </p:spPr>
      </p:pic>
      <p:sp>
        <p:nvSpPr>
          <p:cNvPr id="6" name="Text Box 9">
            <a:extLst>
              <a:ext uri="{FF2B5EF4-FFF2-40B4-BE49-F238E27FC236}">
                <a16:creationId xmlns:a16="http://schemas.microsoft.com/office/drawing/2014/main" id="{2E397E79-0960-4721-85B8-8B8027E1D6BE}"/>
              </a:ext>
            </a:extLst>
          </p:cNvPr>
          <p:cNvSpPr txBox="1">
            <a:spLocks noChangeArrowheads="1"/>
          </p:cNvSpPr>
          <p:nvPr/>
        </p:nvSpPr>
        <p:spPr bwMode="auto">
          <a:xfrm>
            <a:off x="1939856" y="462582"/>
            <a:ext cx="4260647" cy="400110"/>
          </a:xfrm>
          <a:prstGeom prst="rect">
            <a:avLst/>
          </a:prstGeom>
          <a:solidFill>
            <a:schemeClr val="bg1"/>
          </a:solidFill>
          <a:ln w="9525">
            <a:noFill/>
            <a:miter lim="800000"/>
            <a:headEnd/>
            <a:tailEnd/>
          </a:ln>
        </p:spPr>
        <p:txBody>
          <a:bodyPr wrap="square">
            <a:spAutoFit/>
          </a:bodyPr>
          <a:lstStyle/>
          <a:p>
            <a:r>
              <a:rPr lang="pl-PL" sz="2000" dirty="0" err="1">
                <a:solidFill>
                  <a:schemeClr val="accent1">
                    <a:lumMod val="50000"/>
                  </a:schemeClr>
                </a:solidFill>
              </a:rPr>
              <a:t>Length</a:t>
            </a:r>
            <a:r>
              <a:rPr lang="pl-PL" sz="2000" dirty="0">
                <a:solidFill>
                  <a:schemeClr val="accent1">
                    <a:lumMod val="50000"/>
                  </a:schemeClr>
                </a:solidFill>
              </a:rPr>
              <a:t> </a:t>
            </a:r>
            <a:r>
              <a:rPr lang="pl-PL" sz="2000" dirty="0" err="1">
                <a:solidFill>
                  <a:schemeClr val="accent1">
                    <a:lumMod val="50000"/>
                  </a:schemeClr>
                </a:solidFill>
              </a:rPr>
              <a:t>Laboratory</a:t>
            </a:r>
            <a:r>
              <a:rPr lang="pl-PL" sz="2000" dirty="0">
                <a:solidFill>
                  <a:schemeClr val="accent1">
                    <a:lumMod val="50000"/>
                  </a:schemeClr>
                </a:solidFill>
              </a:rPr>
              <a:t> </a:t>
            </a:r>
            <a:r>
              <a:rPr lang="pl-PL" sz="2000" dirty="0">
                <a:solidFill>
                  <a:schemeClr val="accent1">
                    <a:lumMod val="50000"/>
                  </a:schemeClr>
                </a:solidFill>
                <a:sym typeface="Symbol" panose="05050102010706020507" pitchFamily="18" charset="2"/>
              </a:rPr>
              <a:t></a:t>
            </a:r>
            <a:r>
              <a:rPr lang="pl-PL" sz="2000" dirty="0">
                <a:solidFill>
                  <a:schemeClr val="accent1">
                    <a:lumMod val="50000"/>
                  </a:schemeClr>
                </a:solidFill>
              </a:rPr>
              <a:t> </a:t>
            </a:r>
            <a:r>
              <a:rPr lang="pl-PL" sz="2000" dirty="0" err="1">
                <a:solidFill>
                  <a:schemeClr val="accent1">
                    <a:lumMod val="50000"/>
                  </a:schemeClr>
                </a:solidFill>
              </a:rPr>
              <a:t>Angle</a:t>
            </a:r>
            <a:r>
              <a:rPr lang="pl-PL" sz="2000" dirty="0">
                <a:solidFill>
                  <a:schemeClr val="accent1">
                    <a:lumMod val="50000"/>
                  </a:schemeClr>
                </a:solidFill>
              </a:rPr>
              <a:t> </a:t>
            </a:r>
            <a:r>
              <a:rPr lang="pl-PL" sz="2000" dirty="0" err="1">
                <a:solidFill>
                  <a:schemeClr val="accent1">
                    <a:lumMod val="50000"/>
                  </a:schemeClr>
                </a:solidFill>
              </a:rPr>
              <a:t>Section</a:t>
            </a:r>
            <a:r>
              <a:rPr lang="en-US" sz="2000" dirty="0">
                <a:solidFill>
                  <a:schemeClr val="accent1">
                    <a:lumMod val="50000"/>
                  </a:schemeClr>
                </a:solidFill>
              </a:rPr>
              <a:t> </a:t>
            </a:r>
          </a:p>
        </p:txBody>
      </p:sp>
    </p:spTree>
    <p:extLst>
      <p:ext uri="{BB962C8B-B14F-4D97-AF65-F5344CB8AC3E}">
        <p14:creationId xmlns:p14="http://schemas.microsoft.com/office/powerpoint/2010/main" val="1423031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E5027AFE-E34B-4892-BA0A-7CCE787E899D}"/>
              </a:ext>
            </a:extLst>
          </p:cNvPr>
          <p:cNvGraphicFramePr/>
          <p:nvPr/>
        </p:nvGraphicFramePr>
        <p:xfrm>
          <a:off x="647700" y="2276872"/>
          <a:ext cx="7848600" cy="360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554" name="Text Box 9">
            <a:extLst>
              <a:ext uri="{FF2B5EF4-FFF2-40B4-BE49-F238E27FC236}">
                <a16:creationId xmlns:a16="http://schemas.microsoft.com/office/drawing/2014/main" id="{F5ED873C-56AF-4E83-A93E-95478B3A7180}"/>
              </a:ext>
            </a:extLst>
          </p:cNvPr>
          <p:cNvSpPr txBox="1">
            <a:spLocks noChangeArrowheads="1"/>
          </p:cNvSpPr>
          <p:nvPr/>
        </p:nvSpPr>
        <p:spPr bwMode="auto">
          <a:xfrm>
            <a:off x="1819321" y="405528"/>
            <a:ext cx="6897688" cy="584775"/>
          </a:xfrm>
          <a:prstGeom prst="rect">
            <a:avLst/>
          </a:prstGeom>
          <a:solidFill>
            <a:schemeClr val="bg1"/>
          </a:solidFill>
          <a:ln>
            <a:noFill/>
          </a:ln>
          <a:extLst/>
        </p:spPr>
        <p:txBody>
          <a:bodyPr anchor="t">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pl-PL" altLang="pl-PL" sz="3200" dirty="0" err="1">
                <a:solidFill>
                  <a:schemeClr val="accent1">
                    <a:lumMod val="50000"/>
                  </a:schemeClr>
                </a:solidFill>
                <a:latin typeface="+mn-lt"/>
              </a:rPr>
              <a:t>History</a:t>
            </a:r>
            <a:r>
              <a:rPr lang="pl-PL" altLang="pl-PL" sz="3200" dirty="0">
                <a:solidFill>
                  <a:schemeClr val="accent1">
                    <a:lumMod val="50000"/>
                  </a:schemeClr>
                </a:solidFill>
                <a:latin typeface="+mn-lt"/>
              </a:rPr>
              <a:t> of the </a:t>
            </a:r>
            <a:r>
              <a:rPr lang="pl-PL" altLang="pl-PL" sz="3200" dirty="0" err="1">
                <a:solidFill>
                  <a:schemeClr val="accent1">
                    <a:lumMod val="50000"/>
                  </a:schemeClr>
                </a:solidFill>
                <a:latin typeface="+mn-lt"/>
              </a:rPr>
              <a:t>Polish</a:t>
            </a:r>
            <a:r>
              <a:rPr lang="pl-PL" altLang="pl-PL" sz="3200" dirty="0">
                <a:solidFill>
                  <a:schemeClr val="accent1">
                    <a:lumMod val="50000"/>
                  </a:schemeClr>
                </a:solidFill>
                <a:latin typeface="+mn-lt"/>
              </a:rPr>
              <a:t> </a:t>
            </a:r>
            <a:r>
              <a:rPr lang="pl-PL" altLang="pl-PL" sz="3200" dirty="0" err="1">
                <a:solidFill>
                  <a:schemeClr val="accent1">
                    <a:lumMod val="50000"/>
                  </a:schemeClr>
                </a:solidFill>
                <a:latin typeface="+mn-lt"/>
              </a:rPr>
              <a:t>Metrology</a:t>
            </a:r>
            <a:endParaRPr lang="pl-PL" altLang="pl-PL" sz="3200" dirty="0">
              <a:solidFill>
                <a:schemeClr val="accent1">
                  <a:lumMod val="50000"/>
                </a:schemeClr>
              </a:solidFill>
              <a:latin typeface="+mn-lt"/>
            </a:endParaRPr>
          </a:p>
        </p:txBody>
      </p:sp>
      <p:pic>
        <p:nvPicPr>
          <p:cNvPr id="13" name="Obraz 12">
            <a:extLst>
              <a:ext uri="{FF2B5EF4-FFF2-40B4-BE49-F238E27FC236}">
                <a16:creationId xmlns:a16="http://schemas.microsoft.com/office/drawing/2014/main" id="{703DF221-1927-4982-90E1-19245242286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60825" y="2832100"/>
            <a:ext cx="114935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aokrąglony prostokąt 24">
            <a:extLst>
              <a:ext uri="{FF2B5EF4-FFF2-40B4-BE49-F238E27FC236}">
                <a16:creationId xmlns:a16="http://schemas.microsoft.com/office/drawing/2014/main" id="{D2829950-BD79-459A-BB1F-37984E19436F}"/>
              </a:ext>
            </a:extLst>
          </p:cNvPr>
          <p:cNvSpPr/>
          <p:nvPr/>
        </p:nvSpPr>
        <p:spPr>
          <a:xfrm>
            <a:off x="4071938" y="2284413"/>
            <a:ext cx="1147762" cy="1836737"/>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5" name="Zaokrąglony prostokąt 27">
            <a:extLst>
              <a:ext uri="{FF2B5EF4-FFF2-40B4-BE49-F238E27FC236}">
                <a16:creationId xmlns:a16="http://schemas.microsoft.com/office/drawing/2014/main" id="{2E02D4AB-E940-4EE7-A7AD-9A9C0299D7DF}"/>
              </a:ext>
            </a:extLst>
          </p:cNvPr>
          <p:cNvSpPr/>
          <p:nvPr/>
        </p:nvSpPr>
        <p:spPr>
          <a:xfrm>
            <a:off x="7248525" y="2255838"/>
            <a:ext cx="1149350" cy="1836737"/>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6" name="Zaokrąglony prostokąt 22">
            <a:extLst>
              <a:ext uri="{FF2B5EF4-FFF2-40B4-BE49-F238E27FC236}">
                <a16:creationId xmlns:a16="http://schemas.microsoft.com/office/drawing/2014/main" id="{00030F5F-48EB-44B4-8107-C4FD67CDF642}"/>
              </a:ext>
            </a:extLst>
          </p:cNvPr>
          <p:cNvSpPr/>
          <p:nvPr/>
        </p:nvSpPr>
        <p:spPr>
          <a:xfrm>
            <a:off x="1641475" y="2284413"/>
            <a:ext cx="1149350" cy="1836737"/>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7" name="Zaokrąglony prostokąt 23">
            <a:extLst>
              <a:ext uri="{FF2B5EF4-FFF2-40B4-BE49-F238E27FC236}">
                <a16:creationId xmlns:a16="http://schemas.microsoft.com/office/drawing/2014/main" id="{D7BE67B8-70C6-438E-972D-F391C0D09309}"/>
              </a:ext>
            </a:extLst>
          </p:cNvPr>
          <p:cNvSpPr/>
          <p:nvPr/>
        </p:nvSpPr>
        <p:spPr>
          <a:xfrm>
            <a:off x="2857500" y="2284413"/>
            <a:ext cx="1147763" cy="1836737"/>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8" name="Zaokrąglony prostokąt 5">
            <a:extLst>
              <a:ext uri="{FF2B5EF4-FFF2-40B4-BE49-F238E27FC236}">
                <a16:creationId xmlns:a16="http://schemas.microsoft.com/office/drawing/2014/main" id="{F8015C5B-A203-41BB-A0D8-389FEE8D5255}"/>
              </a:ext>
            </a:extLst>
          </p:cNvPr>
          <p:cNvSpPr/>
          <p:nvPr/>
        </p:nvSpPr>
        <p:spPr>
          <a:xfrm>
            <a:off x="427038" y="2276475"/>
            <a:ext cx="1147762" cy="1836738"/>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9" name="PoleTekstowe 4">
            <a:extLst>
              <a:ext uri="{FF2B5EF4-FFF2-40B4-BE49-F238E27FC236}">
                <a16:creationId xmlns:a16="http://schemas.microsoft.com/office/drawing/2014/main" id="{1B87CBED-D229-4484-A547-105B64E89D5C}"/>
              </a:ext>
            </a:extLst>
          </p:cNvPr>
          <p:cNvSpPr txBox="1">
            <a:spLocks noChangeArrowheads="1"/>
          </p:cNvSpPr>
          <p:nvPr/>
        </p:nvSpPr>
        <p:spPr bwMode="auto">
          <a:xfrm>
            <a:off x="427038" y="2360613"/>
            <a:ext cx="11477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l-PL" sz="800" err="1">
                <a:latin typeface="Helvetica" charset="0"/>
                <a:ea typeface="Helvetica" charset="0"/>
                <a:cs typeface="Helvetica" charset="0"/>
              </a:rPr>
              <a:t>Regaining</a:t>
            </a:r>
            <a:r>
              <a:rPr lang="pl-PL" sz="800">
                <a:latin typeface="Helvetica" charset="0"/>
                <a:ea typeface="Helvetica" charset="0"/>
                <a:cs typeface="Helvetica" charset="0"/>
              </a:rPr>
              <a:t> </a:t>
            </a:r>
            <a:r>
              <a:rPr lang="pl-PL" sz="800" err="1">
                <a:latin typeface="Helvetica" charset="0"/>
                <a:ea typeface="Helvetica" charset="0"/>
                <a:cs typeface="Helvetica" charset="0"/>
              </a:rPr>
              <a:t>our</a:t>
            </a:r>
            <a:r>
              <a:rPr lang="pl-PL" sz="800">
                <a:latin typeface="Helvetica" charset="0"/>
                <a:ea typeface="Helvetica" charset="0"/>
                <a:cs typeface="Helvetica" charset="0"/>
              </a:rPr>
              <a:t> </a:t>
            </a:r>
            <a:r>
              <a:rPr lang="pl-PL" sz="800" err="1">
                <a:latin typeface="Helvetica" charset="0"/>
                <a:ea typeface="Helvetica" charset="0"/>
                <a:cs typeface="Helvetica" charset="0"/>
              </a:rPr>
              <a:t>independence</a:t>
            </a:r>
            <a:endParaRPr lang="pl-PL" sz="800">
              <a:latin typeface="Helvetica" charset="0"/>
              <a:ea typeface="Helvetica" charset="0"/>
              <a:cs typeface="Helvetica" charset="0"/>
            </a:endParaRPr>
          </a:p>
        </p:txBody>
      </p:sp>
      <p:sp>
        <p:nvSpPr>
          <p:cNvPr id="20" name="PoleTekstowe 11">
            <a:extLst>
              <a:ext uri="{FF2B5EF4-FFF2-40B4-BE49-F238E27FC236}">
                <a16:creationId xmlns:a16="http://schemas.microsoft.com/office/drawing/2014/main" id="{CF86CBEC-E5D4-4BC9-A02D-0669AFED25CB}"/>
              </a:ext>
            </a:extLst>
          </p:cNvPr>
          <p:cNvSpPr txBox="1">
            <a:spLocks noChangeArrowheads="1"/>
          </p:cNvSpPr>
          <p:nvPr/>
        </p:nvSpPr>
        <p:spPr bwMode="auto">
          <a:xfrm>
            <a:off x="1641475" y="2359025"/>
            <a:ext cx="1149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l-PL" sz="800" err="1">
                <a:latin typeface="Helvetica" charset="0"/>
                <a:ea typeface="Helvetica" charset="0"/>
                <a:cs typeface="Helvetica" charset="0"/>
              </a:rPr>
              <a:t>Establishing</a:t>
            </a:r>
            <a:r>
              <a:rPr lang="pl-PL" sz="800">
                <a:latin typeface="Helvetica" charset="0"/>
                <a:ea typeface="Helvetica" charset="0"/>
                <a:cs typeface="Helvetica" charset="0"/>
              </a:rPr>
              <a:t> the Central Office of </a:t>
            </a:r>
            <a:r>
              <a:rPr lang="pl-PL" sz="800" err="1">
                <a:latin typeface="Helvetica" charset="0"/>
                <a:ea typeface="Helvetica" charset="0"/>
                <a:cs typeface="Helvetica" charset="0"/>
              </a:rPr>
              <a:t>Measures</a:t>
            </a:r>
            <a:endParaRPr lang="pl-PL" sz="800">
              <a:latin typeface="Helvetica" charset="0"/>
              <a:ea typeface="Helvetica" charset="0"/>
              <a:cs typeface="Helvetica" charset="0"/>
            </a:endParaRPr>
          </a:p>
        </p:txBody>
      </p:sp>
      <p:sp>
        <p:nvSpPr>
          <p:cNvPr id="21" name="PoleTekstowe 15">
            <a:extLst>
              <a:ext uri="{FF2B5EF4-FFF2-40B4-BE49-F238E27FC236}">
                <a16:creationId xmlns:a16="http://schemas.microsoft.com/office/drawing/2014/main" id="{A48074B0-F17C-4442-A58B-BF86384D4DA0}"/>
              </a:ext>
            </a:extLst>
          </p:cNvPr>
          <p:cNvSpPr txBox="1">
            <a:spLocks noChangeArrowheads="1"/>
          </p:cNvSpPr>
          <p:nvPr/>
        </p:nvSpPr>
        <p:spPr bwMode="auto">
          <a:xfrm>
            <a:off x="2857500" y="2355850"/>
            <a:ext cx="11477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l-PL" sz="800" dirty="0" err="1">
                <a:latin typeface="Helvetica" charset="0"/>
                <a:ea typeface="Helvetica" charset="0"/>
                <a:cs typeface="Helvetica" charset="0"/>
              </a:rPr>
              <a:t>Joining</a:t>
            </a:r>
            <a:r>
              <a:rPr lang="pl-PL" sz="800" dirty="0">
                <a:latin typeface="Helvetica" charset="0"/>
                <a:ea typeface="Helvetica" charset="0"/>
                <a:cs typeface="Helvetica" charset="0"/>
              </a:rPr>
              <a:t> to the </a:t>
            </a:r>
            <a:r>
              <a:rPr lang="pl-PL" sz="800" dirty="0" err="1">
                <a:latin typeface="Helvetica" charset="0"/>
                <a:ea typeface="Helvetica" charset="0"/>
                <a:cs typeface="Helvetica" charset="0"/>
              </a:rPr>
              <a:t>Metre</a:t>
            </a:r>
            <a:r>
              <a:rPr lang="pl-PL" sz="800" dirty="0">
                <a:latin typeface="Helvetica" charset="0"/>
                <a:ea typeface="Helvetica" charset="0"/>
                <a:cs typeface="Helvetica" charset="0"/>
              </a:rPr>
              <a:t> </a:t>
            </a:r>
            <a:r>
              <a:rPr lang="pl-PL" sz="800" dirty="0" err="1">
                <a:latin typeface="Helvetica" charset="0"/>
                <a:ea typeface="Helvetica" charset="0"/>
                <a:cs typeface="Helvetica" charset="0"/>
              </a:rPr>
              <a:t>Convention</a:t>
            </a:r>
            <a:endParaRPr lang="pl-PL" sz="800" dirty="0">
              <a:latin typeface="Helvetica" charset="0"/>
              <a:ea typeface="Helvetica" charset="0"/>
              <a:cs typeface="Helvetica" charset="0"/>
            </a:endParaRPr>
          </a:p>
        </p:txBody>
      </p:sp>
      <p:sp>
        <p:nvSpPr>
          <p:cNvPr id="22" name="PoleTekstowe 16">
            <a:extLst>
              <a:ext uri="{FF2B5EF4-FFF2-40B4-BE49-F238E27FC236}">
                <a16:creationId xmlns:a16="http://schemas.microsoft.com/office/drawing/2014/main" id="{EF1A8572-FB53-4514-B0A5-0F6E70F9BB17}"/>
              </a:ext>
            </a:extLst>
          </p:cNvPr>
          <p:cNvSpPr txBox="1">
            <a:spLocks noChangeArrowheads="1"/>
          </p:cNvSpPr>
          <p:nvPr/>
        </p:nvSpPr>
        <p:spPr bwMode="auto">
          <a:xfrm>
            <a:off x="4071938" y="2355850"/>
            <a:ext cx="11477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l-PL" sz="800" dirty="0" err="1">
                <a:latin typeface="Helvetica" charset="0"/>
                <a:ea typeface="Helvetica" charset="0"/>
                <a:cs typeface="Helvetica" charset="0"/>
              </a:rPr>
              <a:t>Introducing</a:t>
            </a:r>
            <a:r>
              <a:rPr lang="pl-PL" sz="800" dirty="0">
                <a:latin typeface="Helvetica" charset="0"/>
                <a:ea typeface="Helvetica" charset="0"/>
                <a:cs typeface="Helvetica" charset="0"/>
              </a:rPr>
              <a:t> SI system in Poland</a:t>
            </a:r>
          </a:p>
        </p:txBody>
      </p:sp>
      <p:sp>
        <p:nvSpPr>
          <p:cNvPr id="23" name="PoleTekstowe 19">
            <a:extLst>
              <a:ext uri="{FF2B5EF4-FFF2-40B4-BE49-F238E27FC236}">
                <a16:creationId xmlns:a16="http://schemas.microsoft.com/office/drawing/2014/main" id="{44B66E3A-D4AA-47CA-AFB8-93C39C77019B}"/>
              </a:ext>
            </a:extLst>
          </p:cNvPr>
          <p:cNvSpPr txBox="1">
            <a:spLocks noChangeArrowheads="1"/>
          </p:cNvSpPr>
          <p:nvPr/>
        </p:nvSpPr>
        <p:spPr bwMode="auto">
          <a:xfrm>
            <a:off x="7229475" y="2290763"/>
            <a:ext cx="11493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113">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l-PL" sz="800" err="1">
                <a:latin typeface="Helvetica" charset="0"/>
                <a:ea typeface="Helvetica" charset="0"/>
                <a:cs typeface="Helvetica" charset="0"/>
              </a:rPr>
              <a:t>Beginning</a:t>
            </a:r>
            <a:r>
              <a:rPr lang="pl-PL" sz="800">
                <a:latin typeface="Helvetica" charset="0"/>
                <a:ea typeface="Helvetica" charset="0"/>
                <a:cs typeface="Helvetica" charset="0"/>
              </a:rPr>
              <a:t> of the GUM reform, </a:t>
            </a:r>
            <a:r>
              <a:rPr lang="pl-PL" sz="800" err="1">
                <a:latin typeface="Helvetica" charset="0"/>
                <a:ea typeface="Helvetica" charset="0"/>
                <a:cs typeface="Helvetica" charset="0"/>
              </a:rPr>
              <a:t>establishing</a:t>
            </a:r>
            <a:r>
              <a:rPr lang="pl-PL" sz="800">
                <a:latin typeface="Helvetica" charset="0"/>
                <a:ea typeface="Helvetica" charset="0"/>
                <a:cs typeface="Helvetica" charset="0"/>
              </a:rPr>
              <a:t> </a:t>
            </a:r>
            <a:r>
              <a:rPr lang="pl-PL" sz="800" err="1">
                <a:latin typeface="Helvetica" charset="0"/>
                <a:ea typeface="Helvetica" charset="0"/>
                <a:cs typeface="Helvetica" charset="0"/>
              </a:rPr>
              <a:t>Consultative</a:t>
            </a:r>
            <a:r>
              <a:rPr lang="pl-PL" sz="800">
                <a:latin typeface="Helvetica" charset="0"/>
                <a:ea typeface="Helvetica" charset="0"/>
                <a:cs typeface="Helvetica" charset="0"/>
              </a:rPr>
              <a:t> </a:t>
            </a:r>
            <a:r>
              <a:rPr lang="pl-PL" sz="800" err="1">
                <a:latin typeface="Helvetica" charset="0"/>
                <a:ea typeface="Helvetica" charset="0"/>
                <a:cs typeface="Helvetica" charset="0"/>
              </a:rPr>
              <a:t>Metrology</a:t>
            </a:r>
            <a:r>
              <a:rPr lang="pl-PL" sz="800">
                <a:latin typeface="Helvetica" charset="0"/>
                <a:ea typeface="Helvetica" charset="0"/>
                <a:cs typeface="Helvetica" charset="0"/>
              </a:rPr>
              <a:t> </a:t>
            </a:r>
            <a:r>
              <a:rPr lang="pl-PL" sz="800" err="1">
                <a:latin typeface="Helvetica" charset="0"/>
                <a:ea typeface="Helvetica" charset="0"/>
                <a:cs typeface="Helvetica" charset="0"/>
              </a:rPr>
              <a:t>Teams</a:t>
            </a:r>
            <a:endParaRPr lang="pl-PL" sz="800">
              <a:latin typeface="Helvetica" charset="0"/>
              <a:ea typeface="Helvetica" charset="0"/>
              <a:cs typeface="Helvetica" charset="0"/>
            </a:endParaRPr>
          </a:p>
        </p:txBody>
      </p:sp>
      <p:sp>
        <p:nvSpPr>
          <p:cNvPr id="24" name="Strzałka w prawo 9">
            <a:extLst>
              <a:ext uri="{FF2B5EF4-FFF2-40B4-BE49-F238E27FC236}">
                <a16:creationId xmlns:a16="http://schemas.microsoft.com/office/drawing/2014/main" id="{D67B9A33-72A7-494A-AC70-CB9D2E0AFAB4}"/>
              </a:ext>
            </a:extLst>
          </p:cNvPr>
          <p:cNvSpPr/>
          <p:nvPr/>
        </p:nvSpPr>
        <p:spPr>
          <a:xfrm>
            <a:off x="427038" y="4973638"/>
            <a:ext cx="8528050" cy="358775"/>
          </a:xfrm>
          <a:prstGeom prst="rightArrow">
            <a:avLst/>
          </a:prstGeom>
          <a:noFill/>
          <a:ln>
            <a:solidFill>
              <a:srgbClr val="0341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pic>
        <p:nvPicPr>
          <p:cNvPr id="25" name="Obraz 24">
            <a:extLst>
              <a:ext uri="{FF2B5EF4-FFF2-40B4-BE49-F238E27FC236}">
                <a16:creationId xmlns:a16="http://schemas.microsoft.com/office/drawing/2014/main" id="{345D5639-5F7F-4328-9B3D-F26D65832510}"/>
              </a:ext>
            </a:extLst>
          </p:cNvPr>
          <p:cNvPicPr>
            <a:picLocks noChangeAspect="1"/>
          </p:cNvPicPr>
          <p:nvPr/>
        </p:nvPicPr>
        <p:blipFill rotWithShape="1">
          <a:blip r:embed="rId8" cstate="screen">
            <a:extLst/>
          </a:blip>
          <a:srcRect/>
          <a:stretch/>
        </p:blipFill>
        <p:spPr>
          <a:xfrm>
            <a:off x="1841416" y="2927643"/>
            <a:ext cx="752355" cy="1025755"/>
          </a:xfrm>
          <a:prstGeom prst="rect">
            <a:avLst/>
          </a:prstGeom>
          <a:effectLst>
            <a:softEdge rad="12700"/>
          </a:effectLst>
        </p:spPr>
      </p:pic>
      <p:pic>
        <p:nvPicPr>
          <p:cNvPr id="26" name="Obraz 25">
            <a:extLst>
              <a:ext uri="{FF2B5EF4-FFF2-40B4-BE49-F238E27FC236}">
                <a16:creationId xmlns:a16="http://schemas.microsoft.com/office/drawing/2014/main" id="{27A8D13C-0C4E-4695-BD85-066DE530438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54350" y="2892425"/>
            <a:ext cx="755650"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Prostokąt 26">
            <a:extLst>
              <a:ext uri="{FF2B5EF4-FFF2-40B4-BE49-F238E27FC236}">
                <a16:creationId xmlns:a16="http://schemas.microsoft.com/office/drawing/2014/main" id="{6CF673CD-56A7-44C5-814D-9BA454372468}"/>
              </a:ext>
            </a:extLst>
          </p:cNvPr>
          <p:cNvSpPr/>
          <p:nvPr/>
        </p:nvSpPr>
        <p:spPr>
          <a:xfrm>
            <a:off x="661988" y="4938713"/>
            <a:ext cx="679450" cy="39211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l-PL" sz="1600">
                <a:latin typeface="Helvetica" charset="0"/>
                <a:ea typeface="Helvetica" charset="0"/>
                <a:cs typeface="Helvetica" charset="0"/>
              </a:rPr>
              <a:t>1918</a:t>
            </a:r>
          </a:p>
        </p:txBody>
      </p:sp>
      <p:sp>
        <p:nvSpPr>
          <p:cNvPr id="28" name="Prostokąt 27">
            <a:extLst>
              <a:ext uri="{FF2B5EF4-FFF2-40B4-BE49-F238E27FC236}">
                <a16:creationId xmlns:a16="http://schemas.microsoft.com/office/drawing/2014/main" id="{3DDBFAAA-6513-4350-9DA7-B5548C85769E}"/>
              </a:ext>
            </a:extLst>
          </p:cNvPr>
          <p:cNvSpPr/>
          <p:nvPr/>
        </p:nvSpPr>
        <p:spPr>
          <a:xfrm>
            <a:off x="1857375" y="4938713"/>
            <a:ext cx="677863" cy="39211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l-PL" sz="1600">
                <a:latin typeface="Helvetica" charset="0"/>
                <a:ea typeface="Helvetica" charset="0"/>
                <a:cs typeface="Helvetica" charset="0"/>
              </a:rPr>
              <a:t>1919</a:t>
            </a:r>
          </a:p>
        </p:txBody>
      </p:sp>
      <p:sp>
        <p:nvSpPr>
          <p:cNvPr id="29" name="Prostokąt 28">
            <a:extLst>
              <a:ext uri="{FF2B5EF4-FFF2-40B4-BE49-F238E27FC236}">
                <a16:creationId xmlns:a16="http://schemas.microsoft.com/office/drawing/2014/main" id="{CB4E8229-5EA9-49DA-B588-626122FC66EE}"/>
              </a:ext>
            </a:extLst>
          </p:cNvPr>
          <p:cNvSpPr/>
          <p:nvPr/>
        </p:nvSpPr>
        <p:spPr>
          <a:xfrm>
            <a:off x="3051175" y="4938713"/>
            <a:ext cx="679450" cy="39211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l-PL" sz="1600">
                <a:latin typeface="Helvetica" charset="0"/>
                <a:ea typeface="Helvetica" charset="0"/>
                <a:cs typeface="Helvetica" charset="0"/>
              </a:rPr>
              <a:t>1925</a:t>
            </a:r>
          </a:p>
        </p:txBody>
      </p:sp>
      <p:sp>
        <p:nvSpPr>
          <p:cNvPr id="30" name="Prostokąt 29">
            <a:extLst>
              <a:ext uri="{FF2B5EF4-FFF2-40B4-BE49-F238E27FC236}">
                <a16:creationId xmlns:a16="http://schemas.microsoft.com/office/drawing/2014/main" id="{5AEF34E9-535A-416B-B445-03A191247101}"/>
              </a:ext>
            </a:extLst>
          </p:cNvPr>
          <p:cNvSpPr/>
          <p:nvPr/>
        </p:nvSpPr>
        <p:spPr>
          <a:xfrm>
            <a:off x="4246563" y="4940300"/>
            <a:ext cx="679450" cy="39211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l-PL" sz="1600">
                <a:latin typeface="Helvetica" charset="0"/>
                <a:ea typeface="Helvetica" charset="0"/>
                <a:cs typeface="Helvetica" charset="0"/>
              </a:rPr>
              <a:t>1966</a:t>
            </a:r>
          </a:p>
        </p:txBody>
      </p:sp>
      <p:sp>
        <p:nvSpPr>
          <p:cNvPr id="31" name="Prostokąt 30">
            <a:extLst>
              <a:ext uri="{FF2B5EF4-FFF2-40B4-BE49-F238E27FC236}">
                <a16:creationId xmlns:a16="http://schemas.microsoft.com/office/drawing/2014/main" id="{260B00D6-F245-4C9A-AFA1-37E9C8D231CC}"/>
              </a:ext>
            </a:extLst>
          </p:cNvPr>
          <p:cNvSpPr/>
          <p:nvPr/>
        </p:nvSpPr>
        <p:spPr>
          <a:xfrm>
            <a:off x="7488238" y="4943475"/>
            <a:ext cx="679450" cy="39211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r>
              <a:rPr lang="pl-PL" altLang="pl-PL" sz="1600">
                <a:solidFill>
                  <a:srgbClr val="FFFFFF"/>
                </a:solidFill>
                <a:latin typeface="Helvetica" panose="020B0604020202020204" pitchFamily="34" charset="0"/>
                <a:cs typeface="Helvetica" panose="020B0604020202020204" pitchFamily="34" charset="0"/>
              </a:rPr>
              <a:t>2017</a:t>
            </a:r>
          </a:p>
        </p:txBody>
      </p:sp>
      <p:pic>
        <p:nvPicPr>
          <p:cNvPr id="32" name="Obraz 31">
            <a:extLst>
              <a:ext uri="{FF2B5EF4-FFF2-40B4-BE49-F238E27FC236}">
                <a16:creationId xmlns:a16="http://schemas.microsoft.com/office/drawing/2014/main" id="{E20E744F-8455-4B01-A11C-D7FAAAF36BC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50875" y="2927350"/>
            <a:ext cx="7239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Obraz 32">
            <a:extLst>
              <a:ext uri="{FF2B5EF4-FFF2-40B4-BE49-F238E27FC236}">
                <a16:creationId xmlns:a16="http://schemas.microsoft.com/office/drawing/2014/main" id="{DB5FE7BE-031A-47CA-A2AE-D0D968F23BF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324725" y="3140075"/>
            <a:ext cx="1020763"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Zaokrąglony prostokąt 24">
            <a:extLst>
              <a:ext uri="{FF2B5EF4-FFF2-40B4-BE49-F238E27FC236}">
                <a16:creationId xmlns:a16="http://schemas.microsoft.com/office/drawing/2014/main" id="{2EAC8BE7-B2C1-4BE5-AD10-B1767AC3AC92}"/>
              </a:ext>
            </a:extLst>
          </p:cNvPr>
          <p:cNvSpPr/>
          <p:nvPr/>
        </p:nvSpPr>
        <p:spPr>
          <a:xfrm>
            <a:off x="5660231" y="2276476"/>
            <a:ext cx="1147762" cy="1836737"/>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35" name="Prostokąt 34">
            <a:extLst>
              <a:ext uri="{FF2B5EF4-FFF2-40B4-BE49-F238E27FC236}">
                <a16:creationId xmlns:a16="http://schemas.microsoft.com/office/drawing/2014/main" id="{C9502E20-7003-4FEF-B3E2-C25F2E84EC4D}"/>
              </a:ext>
            </a:extLst>
          </p:cNvPr>
          <p:cNvSpPr/>
          <p:nvPr/>
        </p:nvSpPr>
        <p:spPr>
          <a:xfrm>
            <a:off x="5894387" y="4938712"/>
            <a:ext cx="679450" cy="39211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l-PL" sz="1600" dirty="0">
                <a:latin typeface="Helvetica" charset="0"/>
                <a:ea typeface="Helvetica" charset="0"/>
                <a:cs typeface="Helvetica" charset="0"/>
              </a:rPr>
              <a:t>1998</a:t>
            </a:r>
          </a:p>
        </p:txBody>
      </p:sp>
      <p:sp>
        <p:nvSpPr>
          <p:cNvPr id="36" name="PoleTekstowe 16">
            <a:extLst>
              <a:ext uri="{FF2B5EF4-FFF2-40B4-BE49-F238E27FC236}">
                <a16:creationId xmlns:a16="http://schemas.microsoft.com/office/drawing/2014/main" id="{5131052C-0F6C-433B-A6F5-E8D5F927266D}"/>
              </a:ext>
            </a:extLst>
          </p:cNvPr>
          <p:cNvSpPr txBox="1">
            <a:spLocks noChangeArrowheads="1"/>
          </p:cNvSpPr>
          <p:nvPr/>
        </p:nvSpPr>
        <p:spPr bwMode="auto">
          <a:xfrm>
            <a:off x="5641975" y="2355850"/>
            <a:ext cx="11477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l-PL" sz="800" dirty="0">
                <a:latin typeface="Helvetica" charset="0"/>
                <a:ea typeface="Helvetica" charset="0"/>
                <a:cs typeface="Helvetica" charset="0"/>
              </a:rPr>
              <a:t>EUROMET</a:t>
            </a:r>
          </a:p>
        </p:txBody>
      </p:sp>
      <p:pic>
        <p:nvPicPr>
          <p:cNvPr id="4" name="Obraz 3">
            <a:extLst>
              <a:ext uri="{FF2B5EF4-FFF2-40B4-BE49-F238E27FC236}">
                <a16:creationId xmlns:a16="http://schemas.microsoft.com/office/drawing/2014/main" id="{C79C9A47-E055-4A4D-AA4E-CFB7F28D63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5678153" y="3067064"/>
            <a:ext cx="1123089" cy="577821"/>
          </a:xfrm>
          <a:prstGeom prst="rect">
            <a:avLst/>
          </a:prstGeom>
        </p:spPr>
      </p:pic>
    </p:spTree>
    <p:extLst>
      <p:ext uri="{BB962C8B-B14F-4D97-AF65-F5344CB8AC3E}">
        <p14:creationId xmlns:p14="http://schemas.microsoft.com/office/powerpoint/2010/main" val="2229965964"/>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508F8BCC-309C-4D49-9664-A564F24B575D}"/>
              </a:ext>
            </a:extLst>
          </p:cNvPr>
          <p:cNvSpPr txBox="1"/>
          <p:nvPr/>
        </p:nvSpPr>
        <p:spPr>
          <a:xfrm>
            <a:off x="99461" y="1592694"/>
            <a:ext cx="8945077" cy="523220"/>
          </a:xfrm>
          <a:prstGeom prst="rect">
            <a:avLst/>
          </a:prstGeom>
          <a:noFill/>
        </p:spPr>
        <p:txBody>
          <a:bodyPr wrap="none" rtlCol="0">
            <a:spAutoFit/>
          </a:bodyPr>
          <a:lstStyle/>
          <a:p>
            <a:pPr algn="ctr"/>
            <a:r>
              <a:rPr lang="pl-PL" sz="2800" dirty="0" err="1">
                <a:solidFill>
                  <a:schemeClr val="accent1">
                    <a:lumMod val="50000"/>
                  </a:schemeClr>
                </a:solidFill>
              </a:rPr>
              <a:t>National</a:t>
            </a:r>
            <a:r>
              <a:rPr lang="pl-PL" sz="2800" dirty="0">
                <a:solidFill>
                  <a:schemeClr val="accent1">
                    <a:lumMod val="50000"/>
                  </a:schemeClr>
                </a:solidFill>
              </a:rPr>
              <a:t> </a:t>
            </a:r>
            <a:r>
              <a:rPr lang="pl-PL" sz="2800" dirty="0" err="1">
                <a:solidFill>
                  <a:schemeClr val="accent1">
                    <a:lumMod val="50000"/>
                  </a:schemeClr>
                </a:solidFill>
              </a:rPr>
              <a:t>measurement</a:t>
            </a:r>
            <a:r>
              <a:rPr lang="pl-PL" sz="2800" dirty="0">
                <a:solidFill>
                  <a:schemeClr val="accent1">
                    <a:lumMod val="50000"/>
                  </a:schemeClr>
                </a:solidFill>
              </a:rPr>
              <a:t> standard for </a:t>
            </a:r>
            <a:r>
              <a:rPr lang="pl-PL" sz="2800" dirty="0" err="1">
                <a:solidFill>
                  <a:schemeClr val="accent1">
                    <a:lumMod val="50000"/>
                  </a:schemeClr>
                </a:solidFill>
              </a:rPr>
              <a:t>optical</a:t>
            </a:r>
            <a:r>
              <a:rPr lang="pl-PL" sz="2800" dirty="0">
                <a:solidFill>
                  <a:schemeClr val="accent1">
                    <a:lumMod val="50000"/>
                  </a:schemeClr>
                </a:solidFill>
              </a:rPr>
              <a:t> </a:t>
            </a:r>
            <a:r>
              <a:rPr lang="pl-PL" sz="2800" dirty="0" err="1">
                <a:solidFill>
                  <a:schemeClr val="accent1">
                    <a:lumMod val="50000"/>
                  </a:schemeClr>
                </a:solidFill>
              </a:rPr>
              <a:t>rotation</a:t>
            </a:r>
            <a:r>
              <a:rPr lang="pl-PL" sz="2800" dirty="0">
                <a:solidFill>
                  <a:schemeClr val="accent1">
                    <a:lumMod val="50000"/>
                  </a:schemeClr>
                </a:solidFill>
              </a:rPr>
              <a:t> unit</a:t>
            </a:r>
          </a:p>
        </p:txBody>
      </p:sp>
      <p:sp>
        <p:nvSpPr>
          <p:cNvPr id="3" name="Prostokąt 2">
            <a:extLst>
              <a:ext uri="{FF2B5EF4-FFF2-40B4-BE49-F238E27FC236}">
                <a16:creationId xmlns:a16="http://schemas.microsoft.com/office/drawing/2014/main" id="{75AC5DE1-93B7-4691-BA67-25471E0573C7}"/>
              </a:ext>
            </a:extLst>
          </p:cNvPr>
          <p:cNvSpPr/>
          <p:nvPr/>
        </p:nvSpPr>
        <p:spPr>
          <a:xfrm>
            <a:off x="4921955" y="2855536"/>
            <a:ext cx="3831519" cy="1615827"/>
          </a:xfrm>
          <a:prstGeom prst="rect">
            <a:avLst/>
          </a:prstGeom>
        </p:spPr>
        <p:txBody>
          <a:bodyPr wrap="square">
            <a:spAutoFit/>
          </a:bodyPr>
          <a:lstStyle/>
          <a:p>
            <a:pPr>
              <a:spcBef>
                <a:spcPct val="50000"/>
              </a:spcBef>
            </a:pPr>
            <a:r>
              <a:rPr lang="pl-PL" altLang="pl-PL" dirty="0">
                <a:solidFill>
                  <a:schemeClr val="accent1">
                    <a:lumMod val="50000"/>
                  </a:schemeClr>
                </a:solidFill>
                <a:latin typeface="Trebuchet MS" panose="020B0603020202020204" pitchFamily="34" charset="0"/>
                <a:sym typeface="Wingdings" panose="05000000000000000000" pitchFamily="2" charset="2"/>
              </a:rPr>
              <a:t></a:t>
            </a:r>
            <a:r>
              <a:rPr lang="pl-PL" altLang="pl-PL" dirty="0">
                <a:solidFill>
                  <a:schemeClr val="accent1">
                    <a:lumMod val="50000"/>
                  </a:schemeClr>
                </a:solidFill>
                <a:latin typeface="Trebuchet MS" panose="020B0603020202020204" pitchFamily="34" charset="0"/>
              </a:rPr>
              <a:t> the set of five </a:t>
            </a:r>
            <a:r>
              <a:rPr lang="pl-PL" altLang="pl-PL" dirty="0" err="1">
                <a:solidFill>
                  <a:schemeClr val="accent1">
                    <a:lumMod val="50000"/>
                  </a:schemeClr>
                </a:solidFill>
                <a:latin typeface="Trebuchet MS" panose="020B0603020202020204" pitchFamily="34" charset="0"/>
              </a:rPr>
              <a:t>quartz</a:t>
            </a:r>
            <a:r>
              <a:rPr lang="pl-PL" altLang="pl-PL" dirty="0">
                <a:solidFill>
                  <a:schemeClr val="accent1">
                    <a:lumMod val="50000"/>
                  </a:schemeClr>
                </a:solidFill>
                <a:latin typeface="Trebuchet MS" panose="020B0603020202020204" pitchFamily="34" charset="0"/>
              </a:rPr>
              <a:t> </a:t>
            </a:r>
            <a:r>
              <a:rPr lang="pl-PL" altLang="pl-PL" dirty="0" err="1">
                <a:solidFill>
                  <a:schemeClr val="accent1">
                    <a:lumMod val="50000"/>
                  </a:schemeClr>
                </a:solidFill>
                <a:latin typeface="Trebuchet MS" panose="020B0603020202020204" pitchFamily="34" charset="0"/>
              </a:rPr>
              <a:t>plates</a:t>
            </a:r>
            <a:endParaRPr lang="pl-PL" altLang="pl-PL" dirty="0">
              <a:solidFill>
                <a:schemeClr val="accent1">
                  <a:lumMod val="50000"/>
                </a:schemeClr>
              </a:solidFill>
              <a:latin typeface="Trebuchet MS" panose="020B0603020202020204" pitchFamily="34" charset="0"/>
            </a:endParaRPr>
          </a:p>
          <a:p>
            <a:pPr>
              <a:spcBef>
                <a:spcPct val="50000"/>
              </a:spcBef>
            </a:pPr>
            <a:r>
              <a:rPr lang="pl-PL" altLang="pl-PL" dirty="0">
                <a:solidFill>
                  <a:schemeClr val="accent1">
                    <a:lumMod val="50000"/>
                  </a:schemeClr>
                </a:solidFill>
                <a:sym typeface="Wingdings" panose="05000000000000000000" pitchFamily="2" charset="2"/>
              </a:rPr>
              <a:t> </a:t>
            </a:r>
            <a:r>
              <a:rPr lang="en-GB" dirty="0">
                <a:solidFill>
                  <a:schemeClr val="accent1">
                    <a:lumMod val="50000"/>
                  </a:schemeClr>
                </a:solidFill>
                <a:latin typeface="Trebuchet MS" panose="020B0603020202020204" pitchFamily="34" charset="0"/>
              </a:rPr>
              <a:t>(- 10 </a:t>
            </a:r>
            <a:r>
              <a:rPr lang="en-US" dirty="0">
                <a:solidFill>
                  <a:schemeClr val="accent1">
                    <a:lumMod val="50000"/>
                  </a:schemeClr>
                </a:solidFill>
                <a:latin typeface="Trebuchet MS" panose="020B0603020202020204" pitchFamily="34" charset="0"/>
              </a:rPr>
              <a:t>÷</a:t>
            </a:r>
            <a:r>
              <a:rPr lang="en-GB" dirty="0">
                <a:solidFill>
                  <a:schemeClr val="accent1">
                    <a:lumMod val="50000"/>
                  </a:schemeClr>
                </a:solidFill>
                <a:latin typeface="Trebuchet MS" panose="020B0603020202020204" pitchFamily="34" charset="0"/>
              </a:rPr>
              <a:t> 40)° in angular scale and (- 25 </a:t>
            </a:r>
            <a:r>
              <a:rPr lang="en-US" dirty="0">
                <a:solidFill>
                  <a:schemeClr val="accent1">
                    <a:lumMod val="50000"/>
                  </a:schemeClr>
                </a:solidFill>
                <a:latin typeface="Trebuchet MS" panose="020B0603020202020204" pitchFamily="34" charset="0"/>
              </a:rPr>
              <a:t>÷</a:t>
            </a:r>
            <a:r>
              <a:rPr lang="en-GB" dirty="0">
                <a:solidFill>
                  <a:schemeClr val="accent1">
                    <a:lumMod val="50000"/>
                  </a:schemeClr>
                </a:solidFill>
                <a:latin typeface="Trebuchet MS" panose="020B0603020202020204" pitchFamily="34" charset="0"/>
              </a:rPr>
              <a:t> 100) °Z in sugar scale, in 20° C temperature and in 546,3 nm wavelength</a:t>
            </a:r>
            <a:endParaRPr lang="pl-PL" altLang="pl-PL" dirty="0">
              <a:solidFill>
                <a:schemeClr val="accent1">
                  <a:lumMod val="50000"/>
                </a:schemeClr>
              </a:solidFill>
              <a:latin typeface="Trebuchet MS" panose="020B0603020202020204" pitchFamily="34" charset="0"/>
            </a:endParaRPr>
          </a:p>
        </p:txBody>
      </p:sp>
      <p:pic>
        <p:nvPicPr>
          <p:cNvPr id="4" name="Obraz 3">
            <a:extLst>
              <a:ext uri="{FF2B5EF4-FFF2-40B4-BE49-F238E27FC236}">
                <a16:creationId xmlns:a16="http://schemas.microsoft.com/office/drawing/2014/main" id="{511BFE79-F6E1-4021-AA52-66F6FBF1C9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577" y="2629757"/>
            <a:ext cx="3352839" cy="2225447"/>
          </a:xfrm>
          <a:prstGeom prst="rect">
            <a:avLst/>
          </a:prstGeom>
        </p:spPr>
      </p:pic>
      <p:sp>
        <p:nvSpPr>
          <p:cNvPr id="6" name="Text Box 9">
            <a:extLst>
              <a:ext uri="{FF2B5EF4-FFF2-40B4-BE49-F238E27FC236}">
                <a16:creationId xmlns:a16="http://schemas.microsoft.com/office/drawing/2014/main" id="{59EE126A-051D-4F1D-A9EF-485E22775E88}"/>
              </a:ext>
            </a:extLst>
          </p:cNvPr>
          <p:cNvSpPr txBox="1">
            <a:spLocks noChangeArrowheads="1"/>
          </p:cNvSpPr>
          <p:nvPr/>
        </p:nvSpPr>
        <p:spPr bwMode="auto">
          <a:xfrm>
            <a:off x="1939856" y="462582"/>
            <a:ext cx="4260647" cy="400110"/>
          </a:xfrm>
          <a:prstGeom prst="rect">
            <a:avLst/>
          </a:prstGeom>
          <a:solidFill>
            <a:schemeClr val="bg1"/>
          </a:solidFill>
          <a:ln w="9525">
            <a:noFill/>
            <a:miter lim="800000"/>
            <a:headEnd/>
            <a:tailEnd/>
          </a:ln>
        </p:spPr>
        <p:txBody>
          <a:bodyPr wrap="square">
            <a:spAutoFit/>
          </a:bodyPr>
          <a:lstStyle/>
          <a:p>
            <a:r>
              <a:rPr lang="pl-PL" sz="2000" dirty="0" err="1">
                <a:solidFill>
                  <a:schemeClr val="tx2"/>
                </a:solidFill>
              </a:rPr>
              <a:t>Length</a:t>
            </a:r>
            <a:r>
              <a:rPr lang="pl-PL" sz="2000" dirty="0">
                <a:solidFill>
                  <a:schemeClr val="tx2"/>
                </a:solidFill>
              </a:rPr>
              <a:t> </a:t>
            </a:r>
            <a:r>
              <a:rPr lang="pl-PL" sz="2000" dirty="0" err="1">
                <a:solidFill>
                  <a:schemeClr val="tx2"/>
                </a:solidFill>
              </a:rPr>
              <a:t>Laboratory</a:t>
            </a:r>
            <a:r>
              <a:rPr lang="pl-PL" sz="2000" dirty="0">
                <a:solidFill>
                  <a:schemeClr val="tx2"/>
                </a:solidFill>
              </a:rPr>
              <a:t> </a:t>
            </a:r>
            <a:r>
              <a:rPr lang="pl-PL" sz="2000" dirty="0">
                <a:solidFill>
                  <a:schemeClr val="tx2"/>
                </a:solidFill>
                <a:sym typeface="Symbol" panose="05050102010706020507" pitchFamily="18" charset="2"/>
              </a:rPr>
              <a:t></a:t>
            </a:r>
            <a:r>
              <a:rPr lang="pl-PL" sz="2000" dirty="0">
                <a:solidFill>
                  <a:schemeClr val="tx2"/>
                </a:solidFill>
              </a:rPr>
              <a:t> </a:t>
            </a:r>
            <a:r>
              <a:rPr lang="pl-PL" sz="2000" dirty="0" err="1">
                <a:solidFill>
                  <a:schemeClr val="tx2"/>
                </a:solidFill>
              </a:rPr>
              <a:t>Angle</a:t>
            </a:r>
            <a:r>
              <a:rPr lang="pl-PL" sz="2000" dirty="0">
                <a:solidFill>
                  <a:schemeClr val="tx2"/>
                </a:solidFill>
              </a:rPr>
              <a:t> </a:t>
            </a:r>
            <a:r>
              <a:rPr lang="pl-PL" sz="2000" dirty="0" err="1">
                <a:solidFill>
                  <a:schemeClr val="tx2"/>
                </a:solidFill>
              </a:rPr>
              <a:t>Section</a:t>
            </a:r>
            <a:r>
              <a:rPr lang="en-US" sz="2000" dirty="0">
                <a:solidFill>
                  <a:schemeClr val="tx2"/>
                </a:solidFill>
              </a:rPr>
              <a:t> </a:t>
            </a:r>
          </a:p>
        </p:txBody>
      </p:sp>
    </p:spTree>
    <p:extLst>
      <p:ext uri="{BB962C8B-B14F-4D97-AF65-F5344CB8AC3E}">
        <p14:creationId xmlns:p14="http://schemas.microsoft.com/office/powerpoint/2010/main" val="1566333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CBD5A7EA-48F1-4956-AC01-5092E66DA2BB}"/>
              </a:ext>
            </a:extLst>
          </p:cNvPr>
          <p:cNvSpPr txBox="1"/>
          <p:nvPr/>
        </p:nvSpPr>
        <p:spPr>
          <a:xfrm>
            <a:off x="754381" y="1158239"/>
            <a:ext cx="7997733" cy="3903248"/>
          </a:xfrm>
          <a:prstGeom prst="rect">
            <a:avLst/>
          </a:prstGeom>
          <a:noFill/>
        </p:spPr>
        <p:txBody>
          <a:bodyPr wrap="square" rtlCol="0">
            <a:spAutoFit/>
          </a:bodyPr>
          <a:lstStyle/>
          <a:p>
            <a:pPr algn="ctr">
              <a:lnSpc>
                <a:spcPct val="120000"/>
              </a:lnSpc>
              <a:spcBef>
                <a:spcPts val="0"/>
              </a:spcBef>
              <a:spcAft>
                <a:spcPts val="0"/>
              </a:spcAft>
            </a:pPr>
            <a:r>
              <a:rPr lang="en-US" sz="1600" dirty="0">
                <a:solidFill>
                  <a:schemeClr val="accent1">
                    <a:lumMod val="50000"/>
                  </a:schemeClr>
                </a:solidFill>
              </a:rPr>
              <a:t>Measuring installations in </a:t>
            </a:r>
            <a:r>
              <a:rPr lang="pl-PL" sz="1600" dirty="0" err="1">
                <a:solidFill>
                  <a:schemeClr val="accent1">
                    <a:lumMod val="50000"/>
                  </a:schemeClr>
                </a:solidFill>
              </a:rPr>
              <a:t>Angle</a:t>
            </a:r>
            <a:r>
              <a:rPr lang="en-US" sz="1600" dirty="0">
                <a:solidFill>
                  <a:schemeClr val="accent1">
                    <a:lumMod val="50000"/>
                  </a:schemeClr>
                </a:solidFill>
              </a:rPr>
              <a:t> Section:</a:t>
            </a:r>
          </a:p>
          <a:p>
            <a:pPr marL="342900" indent="-342900">
              <a:lnSpc>
                <a:spcPct val="120000"/>
              </a:lnSpc>
              <a:spcBef>
                <a:spcPts val="0"/>
              </a:spcBef>
              <a:spcAft>
                <a:spcPts val="0"/>
              </a:spcAft>
              <a:buFont typeface="Wingdings" panose="05000000000000000000" pitchFamily="2" charset="2"/>
              <a:buChar char="§"/>
            </a:pPr>
            <a:r>
              <a:rPr lang="pl-PL" sz="1600" dirty="0" err="1">
                <a:solidFill>
                  <a:schemeClr val="accent1">
                    <a:lumMod val="50000"/>
                  </a:schemeClr>
                </a:solidFill>
                <a:latin typeface="+mn-lt"/>
              </a:rPr>
              <a:t>Primary</a:t>
            </a:r>
            <a:r>
              <a:rPr lang="pl-PL" sz="1600" dirty="0">
                <a:solidFill>
                  <a:schemeClr val="accent1">
                    <a:lumMod val="50000"/>
                  </a:schemeClr>
                </a:solidFill>
                <a:latin typeface="+mn-lt"/>
              </a:rPr>
              <a:t> </a:t>
            </a:r>
            <a:r>
              <a:rPr lang="en-US" sz="1600" dirty="0">
                <a:solidFill>
                  <a:schemeClr val="accent1">
                    <a:lumMod val="50000"/>
                  </a:schemeClr>
                </a:solidFill>
                <a:latin typeface="+mn-lt"/>
              </a:rPr>
              <a:t>Standard</a:t>
            </a:r>
            <a:r>
              <a:rPr lang="pl-PL" sz="1600" dirty="0">
                <a:solidFill>
                  <a:schemeClr val="accent1">
                    <a:lumMod val="50000"/>
                  </a:schemeClr>
                </a:solidFill>
                <a:latin typeface="+mn-lt"/>
              </a:rPr>
              <a:t> of </a:t>
            </a:r>
            <a:r>
              <a:rPr lang="pl-PL" sz="1600" dirty="0" err="1">
                <a:solidFill>
                  <a:schemeClr val="accent1">
                    <a:lumMod val="50000"/>
                  </a:schemeClr>
                </a:solidFill>
              </a:rPr>
              <a:t>p</a:t>
            </a:r>
            <a:r>
              <a:rPr lang="pl-PL" sz="1600" dirty="0" err="1">
                <a:solidFill>
                  <a:schemeClr val="accent1">
                    <a:lumMod val="50000"/>
                  </a:schemeClr>
                </a:solidFill>
                <a:latin typeface="+mn-lt"/>
              </a:rPr>
              <a:t>lane</a:t>
            </a:r>
            <a:r>
              <a:rPr lang="pl-PL" sz="1600" dirty="0">
                <a:solidFill>
                  <a:schemeClr val="accent1">
                    <a:lumMod val="50000"/>
                  </a:schemeClr>
                </a:solidFill>
                <a:latin typeface="+mn-lt"/>
              </a:rPr>
              <a:t> </a:t>
            </a:r>
            <a:r>
              <a:rPr lang="pl-PL" sz="1600" dirty="0" err="1">
                <a:solidFill>
                  <a:schemeClr val="accent1">
                    <a:lumMod val="50000"/>
                  </a:schemeClr>
                </a:solidFill>
                <a:latin typeface="+mn-lt"/>
              </a:rPr>
              <a:t>angle</a:t>
            </a:r>
            <a:r>
              <a:rPr lang="pl-PL" sz="1600" dirty="0">
                <a:solidFill>
                  <a:schemeClr val="accent1">
                    <a:lumMod val="50000"/>
                  </a:schemeClr>
                </a:solidFill>
                <a:latin typeface="+mn-lt"/>
              </a:rPr>
              <a:t> – </a:t>
            </a:r>
            <a:r>
              <a:rPr lang="pl-PL" sz="1600" dirty="0" err="1">
                <a:solidFill>
                  <a:schemeClr val="accent1">
                    <a:lumMod val="50000"/>
                  </a:schemeClr>
                </a:solidFill>
                <a:latin typeface="+mn-lt"/>
              </a:rPr>
              <a:t>rotary</a:t>
            </a:r>
            <a:r>
              <a:rPr lang="pl-PL" sz="1600" dirty="0">
                <a:solidFill>
                  <a:schemeClr val="accent1">
                    <a:lumMod val="50000"/>
                  </a:schemeClr>
                </a:solidFill>
                <a:latin typeface="+mn-lt"/>
              </a:rPr>
              <a:t> </a:t>
            </a:r>
            <a:r>
              <a:rPr lang="pl-PL" sz="1600" dirty="0" err="1">
                <a:solidFill>
                  <a:schemeClr val="accent1">
                    <a:lumMod val="50000"/>
                  </a:schemeClr>
                </a:solidFill>
                <a:latin typeface="+mn-lt"/>
              </a:rPr>
              <a:t>table</a:t>
            </a:r>
            <a:r>
              <a:rPr lang="pl-PL" sz="1600" dirty="0">
                <a:solidFill>
                  <a:schemeClr val="accent1">
                    <a:lumMod val="50000"/>
                  </a:schemeClr>
                </a:solidFill>
                <a:latin typeface="+mn-lt"/>
              </a:rPr>
              <a:t> with </a:t>
            </a:r>
            <a:r>
              <a:rPr lang="pl-PL" sz="1600" dirty="0" err="1">
                <a:solidFill>
                  <a:schemeClr val="accent1">
                    <a:lumMod val="50000"/>
                  </a:schemeClr>
                </a:solidFill>
                <a:latin typeface="+mn-lt"/>
              </a:rPr>
              <a:t>autocollimator</a:t>
            </a:r>
            <a:r>
              <a:rPr lang="pl-PL" sz="1600" dirty="0">
                <a:solidFill>
                  <a:schemeClr val="accent1">
                    <a:lumMod val="50000"/>
                  </a:schemeClr>
                </a:solidFill>
                <a:latin typeface="+mn-lt"/>
              </a:rPr>
              <a:t> and small </a:t>
            </a:r>
            <a:r>
              <a:rPr lang="pl-PL" sz="1600" dirty="0" err="1">
                <a:solidFill>
                  <a:schemeClr val="accent1">
                    <a:lumMod val="50000"/>
                  </a:schemeClr>
                </a:solidFill>
                <a:latin typeface="+mn-lt"/>
              </a:rPr>
              <a:t>angle</a:t>
            </a:r>
            <a:r>
              <a:rPr lang="pl-PL" sz="1600" dirty="0">
                <a:solidFill>
                  <a:schemeClr val="accent1">
                    <a:lumMod val="50000"/>
                  </a:schemeClr>
                </a:solidFill>
                <a:latin typeface="+mn-lt"/>
              </a:rPr>
              <a:t> generator;</a:t>
            </a:r>
          </a:p>
          <a:p>
            <a:pPr marL="342900" indent="-342900">
              <a:lnSpc>
                <a:spcPct val="120000"/>
              </a:lnSpc>
              <a:spcBef>
                <a:spcPts val="0"/>
              </a:spcBef>
              <a:spcAft>
                <a:spcPts val="0"/>
              </a:spcAft>
              <a:buFont typeface="Wingdings" panose="05000000000000000000" pitchFamily="2" charset="2"/>
              <a:buChar char="§"/>
            </a:pPr>
            <a:r>
              <a:rPr lang="pl-PL" sz="1600" dirty="0" err="1">
                <a:solidFill>
                  <a:schemeClr val="accent1">
                    <a:lumMod val="50000"/>
                  </a:schemeClr>
                </a:solidFill>
              </a:rPr>
              <a:t>Goniometer</a:t>
            </a:r>
            <a:r>
              <a:rPr lang="pl-PL" sz="1600" dirty="0">
                <a:solidFill>
                  <a:schemeClr val="accent1">
                    <a:lumMod val="50000"/>
                  </a:schemeClr>
                </a:solidFill>
              </a:rPr>
              <a:t> Wild;</a:t>
            </a:r>
          </a:p>
          <a:p>
            <a:pPr marL="342900" indent="-342900">
              <a:lnSpc>
                <a:spcPct val="120000"/>
              </a:lnSpc>
              <a:spcBef>
                <a:spcPts val="0"/>
              </a:spcBef>
              <a:spcAft>
                <a:spcPts val="0"/>
              </a:spcAft>
              <a:buFont typeface="Wingdings" panose="05000000000000000000" pitchFamily="2" charset="2"/>
              <a:buChar char="§"/>
            </a:pPr>
            <a:r>
              <a:rPr lang="pl-PL" sz="1600" dirty="0">
                <a:solidFill>
                  <a:schemeClr val="accent1">
                    <a:lumMod val="50000"/>
                  </a:schemeClr>
                </a:solidFill>
                <a:latin typeface="+mn-lt"/>
              </a:rPr>
              <a:t>Optical </a:t>
            </a:r>
            <a:r>
              <a:rPr lang="pl-PL" sz="1600" dirty="0" err="1">
                <a:solidFill>
                  <a:schemeClr val="accent1">
                    <a:lumMod val="50000"/>
                  </a:schemeClr>
                </a:solidFill>
                <a:latin typeface="+mn-lt"/>
              </a:rPr>
              <a:t>polygons</a:t>
            </a:r>
            <a:r>
              <a:rPr lang="pl-PL" sz="1600" dirty="0">
                <a:solidFill>
                  <a:schemeClr val="accent1">
                    <a:lumMod val="50000"/>
                  </a:schemeClr>
                </a:solidFill>
                <a:latin typeface="+mn-lt"/>
              </a:rPr>
              <a:t> and </a:t>
            </a:r>
            <a:r>
              <a:rPr lang="pl-PL" sz="1600" dirty="0" err="1">
                <a:solidFill>
                  <a:schemeClr val="accent1">
                    <a:lumMod val="50000"/>
                  </a:schemeClr>
                </a:solidFill>
                <a:latin typeface="+mn-lt"/>
              </a:rPr>
              <a:t>autocollimators</a:t>
            </a:r>
            <a:r>
              <a:rPr lang="pl-PL" sz="1600" dirty="0">
                <a:solidFill>
                  <a:schemeClr val="accent1">
                    <a:lumMod val="50000"/>
                  </a:schemeClr>
                </a:solidFill>
                <a:latin typeface="+mn-lt"/>
              </a:rPr>
              <a:t>;</a:t>
            </a:r>
          </a:p>
          <a:p>
            <a:pPr marL="342900" indent="-342900">
              <a:lnSpc>
                <a:spcPct val="120000"/>
              </a:lnSpc>
              <a:spcBef>
                <a:spcPts val="0"/>
              </a:spcBef>
              <a:spcAft>
                <a:spcPts val="0"/>
              </a:spcAft>
              <a:buFont typeface="Wingdings" panose="05000000000000000000" pitchFamily="2" charset="2"/>
              <a:buChar char="§"/>
            </a:pPr>
            <a:r>
              <a:rPr lang="pl-PL" sz="1600" dirty="0">
                <a:solidFill>
                  <a:schemeClr val="accent1">
                    <a:lumMod val="50000"/>
                  </a:schemeClr>
                </a:solidFill>
              </a:rPr>
              <a:t>Optical </a:t>
            </a:r>
            <a:r>
              <a:rPr lang="pl-PL" sz="1600" dirty="0" err="1">
                <a:solidFill>
                  <a:schemeClr val="accent1">
                    <a:lumMod val="50000"/>
                  </a:schemeClr>
                </a:solidFill>
              </a:rPr>
              <a:t>dividing</a:t>
            </a:r>
            <a:r>
              <a:rPr lang="pl-PL" sz="1600" dirty="0">
                <a:solidFill>
                  <a:schemeClr val="accent1">
                    <a:lumMod val="50000"/>
                  </a:schemeClr>
                </a:solidFill>
              </a:rPr>
              <a:t> </a:t>
            </a:r>
            <a:r>
              <a:rPr lang="pl-PL" sz="1600" dirty="0" err="1">
                <a:solidFill>
                  <a:schemeClr val="accent1">
                    <a:lumMod val="50000"/>
                  </a:schemeClr>
                </a:solidFill>
              </a:rPr>
              <a:t>head</a:t>
            </a:r>
            <a:r>
              <a:rPr lang="pl-PL" sz="1600" dirty="0">
                <a:solidFill>
                  <a:schemeClr val="accent1">
                    <a:lumMod val="50000"/>
                  </a:schemeClr>
                </a:solidFill>
              </a:rPr>
              <a:t>;</a:t>
            </a:r>
          </a:p>
          <a:p>
            <a:pPr marL="342900" indent="-342900">
              <a:lnSpc>
                <a:spcPct val="120000"/>
              </a:lnSpc>
              <a:spcBef>
                <a:spcPts val="0"/>
              </a:spcBef>
              <a:spcAft>
                <a:spcPts val="0"/>
              </a:spcAft>
              <a:buFont typeface="Wingdings" panose="05000000000000000000" pitchFamily="2" charset="2"/>
              <a:buChar char="§"/>
            </a:pPr>
            <a:r>
              <a:rPr lang="pl-PL" sz="1600" dirty="0" err="1">
                <a:solidFill>
                  <a:schemeClr val="accent1">
                    <a:lumMod val="50000"/>
                  </a:schemeClr>
                </a:solidFill>
              </a:rPr>
              <a:t>Primary</a:t>
            </a:r>
            <a:r>
              <a:rPr lang="pl-PL" sz="1600" dirty="0">
                <a:solidFill>
                  <a:schemeClr val="accent1">
                    <a:lumMod val="50000"/>
                  </a:schemeClr>
                </a:solidFill>
              </a:rPr>
              <a:t> Standard of </a:t>
            </a:r>
            <a:r>
              <a:rPr lang="pl-PL" sz="1600" dirty="0" err="1">
                <a:solidFill>
                  <a:schemeClr val="accent1">
                    <a:lumMod val="50000"/>
                  </a:schemeClr>
                </a:solidFill>
              </a:rPr>
              <a:t>refractive</a:t>
            </a:r>
            <a:r>
              <a:rPr lang="pl-PL" sz="1600" dirty="0">
                <a:solidFill>
                  <a:schemeClr val="accent1">
                    <a:lumMod val="50000"/>
                  </a:schemeClr>
                </a:solidFill>
              </a:rPr>
              <a:t> index </a:t>
            </a:r>
            <a:r>
              <a:rPr lang="pl-PL" sz="1600" dirty="0" err="1">
                <a:solidFill>
                  <a:schemeClr val="accent1">
                    <a:lumMod val="50000"/>
                  </a:schemeClr>
                </a:solidFill>
              </a:rPr>
              <a:t>standards</a:t>
            </a:r>
            <a:r>
              <a:rPr lang="pl-PL" sz="1600" dirty="0">
                <a:solidFill>
                  <a:schemeClr val="accent1">
                    <a:lumMod val="50000"/>
                  </a:schemeClr>
                </a:solidFill>
              </a:rPr>
              <a:t> – </a:t>
            </a:r>
            <a:r>
              <a:rPr lang="pl-PL" sz="1600" dirty="0" err="1">
                <a:solidFill>
                  <a:schemeClr val="accent1">
                    <a:lumMod val="50000"/>
                  </a:schemeClr>
                </a:solidFill>
              </a:rPr>
              <a:t>goniometer-spectrometer</a:t>
            </a:r>
            <a:r>
              <a:rPr lang="pl-PL" sz="1600" dirty="0">
                <a:solidFill>
                  <a:schemeClr val="accent1">
                    <a:lumMod val="50000"/>
                  </a:schemeClr>
                </a:solidFill>
              </a:rPr>
              <a:t> II UV-VIS-IR;</a:t>
            </a:r>
          </a:p>
          <a:p>
            <a:pPr marL="342900" indent="-342900">
              <a:lnSpc>
                <a:spcPct val="120000"/>
              </a:lnSpc>
              <a:spcBef>
                <a:spcPts val="0"/>
              </a:spcBef>
              <a:spcAft>
                <a:spcPts val="0"/>
              </a:spcAft>
              <a:buFont typeface="Wingdings" panose="05000000000000000000" pitchFamily="2" charset="2"/>
              <a:buChar char="§"/>
            </a:pPr>
            <a:r>
              <a:rPr lang="pl-PL" sz="1600" dirty="0" err="1">
                <a:solidFill>
                  <a:schemeClr val="accent1">
                    <a:lumMod val="50000"/>
                  </a:schemeClr>
                </a:solidFill>
                <a:latin typeface="+mn-lt"/>
              </a:rPr>
              <a:t>Pulfrich</a:t>
            </a:r>
            <a:r>
              <a:rPr lang="pl-PL" sz="1600" dirty="0">
                <a:solidFill>
                  <a:schemeClr val="accent1">
                    <a:lumMod val="50000"/>
                  </a:schemeClr>
                </a:solidFill>
                <a:latin typeface="+mn-lt"/>
              </a:rPr>
              <a:t> </a:t>
            </a:r>
            <a:r>
              <a:rPr lang="pl-PL" sz="1600" dirty="0" err="1">
                <a:solidFill>
                  <a:schemeClr val="accent1">
                    <a:lumMod val="50000"/>
                  </a:schemeClr>
                </a:solidFill>
                <a:latin typeface="+mn-lt"/>
              </a:rPr>
              <a:t>refractometer</a:t>
            </a:r>
            <a:r>
              <a:rPr lang="pl-PL" sz="1600" dirty="0">
                <a:solidFill>
                  <a:schemeClr val="accent1">
                    <a:lumMod val="50000"/>
                  </a:schemeClr>
                </a:solidFill>
                <a:latin typeface="+mn-lt"/>
              </a:rPr>
              <a:t>, </a:t>
            </a:r>
            <a:r>
              <a:rPr lang="pl-PL" sz="1600" dirty="0" err="1">
                <a:solidFill>
                  <a:schemeClr val="accent1">
                    <a:lumMod val="50000"/>
                  </a:schemeClr>
                </a:solidFill>
                <a:latin typeface="+mn-lt"/>
              </a:rPr>
              <a:t>refractometer</a:t>
            </a:r>
            <a:r>
              <a:rPr lang="pl-PL" sz="1600" dirty="0">
                <a:solidFill>
                  <a:schemeClr val="accent1">
                    <a:lumMod val="50000"/>
                  </a:schemeClr>
                </a:solidFill>
                <a:latin typeface="+mn-lt"/>
              </a:rPr>
              <a:t> ABBEMAT550;</a:t>
            </a:r>
          </a:p>
          <a:p>
            <a:pPr marL="342900" indent="-342900">
              <a:lnSpc>
                <a:spcPct val="120000"/>
              </a:lnSpc>
              <a:spcBef>
                <a:spcPts val="0"/>
              </a:spcBef>
              <a:spcAft>
                <a:spcPts val="0"/>
              </a:spcAft>
              <a:buFont typeface="Wingdings" panose="05000000000000000000" pitchFamily="2" charset="2"/>
              <a:buChar char="§"/>
            </a:pPr>
            <a:r>
              <a:rPr lang="pl-PL" sz="1600" dirty="0">
                <a:solidFill>
                  <a:schemeClr val="accent1">
                    <a:lumMod val="50000"/>
                  </a:schemeClr>
                </a:solidFill>
              </a:rPr>
              <a:t>Liquid </a:t>
            </a:r>
            <a:r>
              <a:rPr lang="pl-PL" sz="1600" dirty="0" err="1">
                <a:solidFill>
                  <a:schemeClr val="accent1">
                    <a:lumMod val="50000"/>
                  </a:schemeClr>
                </a:solidFill>
              </a:rPr>
              <a:t>refractive</a:t>
            </a:r>
            <a:r>
              <a:rPr lang="pl-PL" sz="1600" dirty="0">
                <a:solidFill>
                  <a:schemeClr val="accent1">
                    <a:lumMod val="50000"/>
                  </a:schemeClr>
                </a:solidFill>
              </a:rPr>
              <a:t> index </a:t>
            </a:r>
            <a:r>
              <a:rPr lang="pl-PL" sz="1600" dirty="0" err="1">
                <a:solidFill>
                  <a:schemeClr val="accent1">
                    <a:lumMod val="50000"/>
                  </a:schemeClr>
                </a:solidFill>
              </a:rPr>
              <a:t>standards</a:t>
            </a:r>
            <a:endParaRPr lang="pl-PL" sz="1600" dirty="0">
              <a:solidFill>
                <a:schemeClr val="accent1">
                  <a:lumMod val="50000"/>
                </a:schemeClr>
              </a:solidFill>
            </a:endParaRPr>
          </a:p>
          <a:p>
            <a:pPr marL="342900" indent="-342900">
              <a:lnSpc>
                <a:spcPct val="120000"/>
              </a:lnSpc>
              <a:spcBef>
                <a:spcPts val="0"/>
              </a:spcBef>
              <a:spcAft>
                <a:spcPts val="0"/>
              </a:spcAft>
              <a:buFont typeface="Wingdings" panose="05000000000000000000" pitchFamily="2" charset="2"/>
              <a:buChar char="§"/>
            </a:pPr>
            <a:r>
              <a:rPr lang="pl-PL" sz="1600" dirty="0" err="1">
                <a:solidFill>
                  <a:schemeClr val="accent1">
                    <a:lumMod val="50000"/>
                  </a:schemeClr>
                </a:solidFill>
              </a:rPr>
              <a:t>Primary</a:t>
            </a:r>
            <a:r>
              <a:rPr lang="pl-PL" sz="1600" dirty="0">
                <a:solidFill>
                  <a:schemeClr val="accent1">
                    <a:lumMod val="50000"/>
                  </a:schemeClr>
                </a:solidFill>
              </a:rPr>
              <a:t> Standard for </a:t>
            </a:r>
            <a:r>
              <a:rPr lang="pl-PL" sz="1600" dirty="0" err="1">
                <a:solidFill>
                  <a:schemeClr val="accent1">
                    <a:lumMod val="50000"/>
                  </a:schemeClr>
                </a:solidFill>
              </a:rPr>
              <a:t>optical</a:t>
            </a:r>
            <a:r>
              <a:rPr lang="pl-PL" sz="1600" dirty="0">
                <a:solidFill>
                  <a:schemeClr val="accent1">
                    <a:lumMod val="50000"/>
                  </a:schemeClr>
                </a:solidFill>
              </a:rPr>
              <a:t> </a:t>
            </a:r>
            <a:r>
              <a:rPr lang="pl-PL" sz="1600" dirty="0" err="1">
                <a:solidFill>
                  <a:schemeClr val="accent1">
                    <a:lumMod val="50000"/>
                  </a:schemeClr>
                </a:solidFill>
              </a:rPr>
              <a:t>rotation</a:t>
            </a:r>
            <a:r>
              <a:rPr lang="pl-PL" sz="1600" dirty="0">
                <a:solidFill>
                  <a:schemeClr val="accent1">
                    <a:lumMod val="50000"/>
                  </a:schemeClr>
                </a:solidFill>
              </a:rPr>
              <a:t> – the set of five </a:t>
            </a:r>
            <a:r>
              <a:rPr lang="pl-PL" sz="1600" dirty="0" err="1">
                <a:solidFill>
                  <a:schemeClr val="accent1">
                    <a:lumMod val="50000"/>
                  </a:schemeClr>
                </a:solidFill>
              </a:rPr>
              <a:t>quartz</a:t>
            </a:r>
            <a:r>
              <a:rPr lang="pl-PL" sz="1600" dirty="0">
                <a:solidFill>
                  <a:schemeClr val="accent1">
                    <a:lumMod val="50000"/>
                  </a:schemeClr>
                </a:solidFill>
              </a:rPr>
              <a:t> </a:t>
            </a:r>
            <a:r>
              <a:rPr lang="pl-PL" sz="1600" dirty="0" err="1">
                <a:solidFill>
                  <a:schemeClr val="accent1">
                    <a:lumMod val="50000"/>
                  </a:schemeClr>
                </a:solidFill>
              </a:rPr>
              <a:t>plates</a:t>
            </a:r>
            <a:r>
              <a:rPr lang="pl-PL" sz="1600" dirty="0">
                <a:solidFill>
                  <a:schemeClr val="accent1">
                    <a:lumMod val="50000"/>
                  </a:schemeClr>
                </a:solidFill>
              </a:rPr>
              <a:t>;</a:t>
            </a:r>
          </a:p>
          <a:p>
            <a:pPr marL="342900" indent="-342900">
              <a:lnSpc>
                <a:spcPct val="120000"/>
              </a:lnSpc>
              <a:spcBef>
                <a:spcPts val="0"/>
              </a:spcBef>
              <a:spcAft>
                <a:spcPts val="0"/>
              </a:spcAft>
              <a:buFont typeface="Wingdings" panose="05000000000000000000" pitchFamily="2" charset="2"/>
              <a:buChar char="§"/>
            </a:pPr>
            <a:r>
              <a:rPr lang="pl-PL" sz="1600" dirty="0" err="1">
                <a:solidFill>
                  <a:schemeClr val="accent1">
                    <a:lumMod val="50000"/>
                  </a:schemeClr>
                </a:solidFill>
              </a:rPr>
              <a:t>Polarimeters</a:t>
            </a:r>
            <a:r>
              <a:rPr lang="pl-PL" sz="1600" dirty="0">
                <a:solidFill>
                  <a:schemeClr val="accent1">
                    <a:lumMod val="50000"/>
                  </a:schemeClr>
                </a:solidFill>
              </a:rPr>
              <a:t>: POL-S2 and MCP500</a:t>
            </a:r>
          </a:p>
          <a:p>
            <a:pPr marL="342900" indent="-342900">
              <a:lnSpc>
                <a:spcPct val="120000"/>
              </a:lnSpc>
              <a:spcBef>
                <a:spcPts val="0"/>
              </a:spcBef>
              <a:spcAft>
                <a:spcPts val="0"/>
              </a:spcAft>
              <a:buFont typeface="Wingdings" panose="05000000000000000000" pitchFamily="2" charset="2"/>
              <a:buChar char="§"/>
            </a:pPr>
            <a:endParaRPr lang="en-US" sz="1600" dirty="0">
              <a:solidFill>
                <a:schemeClr val="accent1">
                  <a:lumMod val="50000"/>
                </a:schemeClr>
              </a:solidFill>
              <a:latin typeface="+mn-lt"/>
            </a:endParaRPr>
          </a:p>
        </p:txBody>
      </p:sp>
      <p:sp>
        <p:nvSpPr>
          <p:cNvPr id="5" name="Text Box 9">
            <a:extLst>
              <a:ext uri="{FF2B5EF4-FFF2-40B4-BE49-F238E27FC236}">
                <a16:creationId xmlns:a16="http://schemas.microsoft.com/office/drawing/2014/main" id="{17A6AB7B-3C40-496F-BDA6-526FBFE48A09}"/>
              </a:ext>
            </a:extLst>
          </p:cNvPr>
          <p:cNvSpPr txBox="1">
            <a:spLocks noChangeArrowheads="1"/>
          </p:cNvSpPr>
          <p:nvPr/>
        </p:nvSpPr>
        <p:spPr bwMode="auto">
          <a:xfrm>
            <a:off x="1939856" y="462582"/>
            <a:ext cx="4260647" cy="400110"/>
          </a:xfrm>
          <a:prstGeom prst="rect">
            <a:avLst/>
          </a:prstGeom>
          <a:solidFill>
            <a:schemeClr val="bg1"/>
          </a:solidFill>
          <a:ln w="9525">
            <a:noFill/>
            <a:miter lim="800000"/>
            <a:headEnd/>
            <a:tailEnd/>
          </a:ln>
        </p:spPr>
        <p:txBody>
          <a:bodyPr wrap="square">
            <a:spAutoFit/>
          </a:bodyPr>
          <a:lstStyle/>
          <a:p>
            <a:r>
              <a:rPr lang="pl-PL" sz="2000" dirty="0" err="1">
                <a:solidFill>
                  <a:schemeClr val="accent1">
                    <a:lumMod val="50000"/>
                  </a:schemeClr>
                </a:solidFill>
              </a:rPr>
              <a:t>Length</a:t>
            </a:r>
            <a:r>
              <a:rPr lang="pl-PL" sz="2000" dirty="0">
                <a:solidFill>
                  <a:schemeClr val="accent1">
                    <a:lumMod val="50000"/>
                  </a:schemeClr>
                </a:solidFill>
              </a:rPr>
              <a:t> </a:t>
            </a:r>
            <a:r>
              <a:rPr lang="pl-PL" sz="2000" dirty="0" err="1">
                <a:solidFill>
                  <a:schemeClr val="accent1">
                    <a:lumMod val="50000"/>
                  </a:schemeClr>
                </a:solidFill>
              </a:rPr>
              <a:t>Laboratory</a:t>
            </a:r>
            <a:r>
              <a:rPr lang="pl-PL" sz="2000" dirty="0">
                <a:solidFill>
                  <a:schemeClr val="accent1">
                    <a:lumMod val="50000"/>
                  </a:schemeClr>
                </a:solidFill>
              </a:rPr>
              <a:t> </a:t>
            </a:r>
            <a:r>
              <a:rPr lang="pl-PL" sz="2000" dirty="0">
                <a:solidFill>
                  <a:schemeClr val="accent1">
                    <a:lumMod val="50000"/>
                  </a:schemeClr>
                </a:solidFill>
                <a:sym typeface="Symbol" panose="05050102010706020507" pitchFamily="18" charset="2"/>
              </a:rPr>
              <a:t></a:t>
            </a:r>
            <a:r>
              <a:rPr lang="pl-PL" sz="2000" dirty="0">
                <a:solidFill>
                  <a:schemeClr val="accent1">
                    <a:lumMod val="50000"/>
                  </a:schemeClr>
                </a:solidFill>
              </a:rPr>
              <a:t> </a:t>
            </a:r>
            <a:r>
              <a:rPr lang="pl-PL" sz="2000" dirty="0" err="1">
                <a:solidFill>
                  <a:schemeClr val="accent1">
                    <a:lumMod val="50000"/>
                  </a:schemeClr>
                </a:solidFill>
              </a:rPr>
              <a:t>Angle</a:t>
            </a:r>
            <a:r>
              <a:rPr lang="pl-PL" sz="2000" dirty="0">
                <a:solidFill>
                  <a:schemeClr val="accent1">
                    <a:lumMod val="50000"/>
                  </a:schemeClr>
                </a:solidFill>
              </a:rPr>
              <a:t> </a:t>
            </a:r>
            <a:r>
              <a:rPr lang="pl-PL" sz="2000" dirty="0" err="1">
                <a:solidFill>
                  <a:schemeClr val="accent1">
                    <a:lumMod val="50000"/>
                  </a:schemeClr>
                </a:solidFill>
              </a:rPr>
              <a:t>Section</a:t>
            </a:r>
            <a:r>
              <a:rPr lang="en-US" sz="2000" dirty="0">
                <a:solidFill>
                  <a:schemeClr val="accent1">
                    <a:lumMod val="50000"/>
                  </a:schemeClr>
                </a:solidFill>
              </a:rPr>
              <a:t> </a:t>
            </a:r>
          </a:p>
        </p:txBody>
      </p:sp>
    </p:spTree>
    <p:extLst>
      <p:ext uri="{BB962C8B-B14F-4D97-AF65-F5344CB8AC3E}">
        <p14:creationId xmlns:p14="http://schemas.microsoft.com/office/powerpoint/2010/main" val="265349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E132D6DA-60F2-41FD-B4A5-BABDD8B412BB}"/>
              </a:ext>
            </a:extLst>
          </p:cNvPr>
          <p:cNvSpPr txBox="1"/>
          <p:nvPr/>
        </p:nvSpPr>
        <p:spPr>
          <a:xfrm>
            <a:off x="436866" y="1022449"/>
            <a:ext cx="8353888" cy="4470455"/>
          </a:xfrm>
          <a:prstGeom prst="rect">
            <a:avLst/>
          </a:prstGeom>
          <a:noFill/>
        </p:spPr>
        <p:txBody>
          <a:bodyPr wrap="square" rtlCol="0">
            <a:spAutoFit/>
          </a:bodyPr>
          <a:lstStyle/>
          <a:p>
            <a:r>
              <a:rPr lang="en-GB" sz="1600" dirty="0">
                <a:solidFill>
                  <a:schemeClr val="accent1">
                    <a:lumMod val="50000"/>
                  </a:schemeClr>
                </a:solidFill>
              </a:rPr>
              <a:t>International key and supplementary comparisons:</a:t>
            </a:r>
          </a:p>
          <a:p>
            <a:endParaRPr lang="en-GB" sz="1600" dirty="0">
              <a:solidFill>
                <a:schemeClr val="accent1">
                  <a:lumMod val="50000"/>
                </a:schemeClr>
              </a:solidFill>
            </a:endParaRPr>
          </a:p>
          <a:p>
            <a:pPr marL="285750" lvl="0" indent="-285750">
              <a:lnSpc>
                <a:spcPct val="150000"/>
              </a:lnSpc>
              <a:buFont typeface="Arial" panose="020B0604020202020204" pitchFamily="34" charset="0"/>
              <a:buChar char="•"/>
            </a:pPr>
            <a:r>
              <a:rPr lang="pl-PL" dirty="0">
                <a:solidFill>
                  <a:schemeClr val="accent1">
                    <a:lumMod val="50000"/>
                  </a:schemeClr>
                </a:solidFill>
              </a:rPr>
              <a:t>EURAMET.L-K3.2009 – </a:t>
            </a:r>
            <a:r>
              <a:rPr lang="pl-PL" dirty="0" err="1">
                <a:solidFill>
                  <a:schemeClr val="accent1">
                    <a:lumMod val="50000"/>
                  </a:schemeClr>
                </a:solidFill>
              </a:rPr>
              <a:t>angle</a:t>
            </a:r>
            <a:r>
              <a:rPr lang="pl-PL" dirty="0">
                <a:solidFill>
                  <a:schemeClr val="accent1">
                    <a:lumMod val="50000"/>
                  </a:schemeClr>
                </a:solidFill>
              </a:rPr>
              <a:t> </a:t>
            </a:r>
            <a:r>
              <a:rPr lang="pl-PL" dirty="0" err="1">
                <a:solidFill>
                  <a:schemeClr val="accent1">
                    <a:lumMod val="50000"/>
                  </a:schemeClr>
                </a:solidFill>
              </a:rPr>
              <a:t>comparisons</a:t>
            </a:r>
            <a:r>
              <a:rPr lang="pl-PL" dirty="0">
                <a:solidFill>
                  <a:schemeClr val="accent1">
                    <a:lumMod val="50000"/>
                  </a:schemeClr>
                </a:solidFill>
              </a:rPr>
              <a:t> </a:t>
            </a:r>
            <a:r>
              <a:rPr lang="pl-PL" dirty="0" err="1">
                <a:solidFill>
                  <a:schemeClr val="accent1">
                    <a:lumMod val="50000"/>
                  </a:schemeClr>
                </a:solidFill>
              </a:rPr>
              <a:t>using</a:t>
            </a:r>
            <a:r>
              <a:rPr lang="pl-PL" dirty="0">
                <a:solidFill>
                  <a:schemeClr val="accent1">
                    <a:lumMod val="50000"/>
                  </a:schemeClr>
                </a:solidFill>
              </a:rPr>
              <a:t> </a:t>
            </a:r>
            <a:r>
              <a:rPr lang="pl-PL" dirty="0" err="1">
                <a:solidFill>
                  <a:schemeClr val="accent1">
                    <a:lumMod val="50000"/>
                  </a:schemeClr>
                </a:solidFill>
              </a:rPr>
              <a:t>an</a:t>
            </a:r>
            <a:r>
              <a:rPr lang="pl-PL" dirty="0">
                <a:solidFill>
                  <a:schemeClr val="accent1">
                    <a:lumMod val="50000"/>
                  </a:schemeClr>
                </a:solidFill>
              </a:rPr>
              <a:t> </a:t>
            </a:r>
            <a:r>
              <a:rPr lang="pl-PL" dirty="0" err="1">
                <a:solidFill>
                  <a:schemeClr val="accent1">
                    <a:lumMod val="50000"/>
                  </a:schemeClr>
                </a:solidFill>
              </a:rPr>
              <a:t>autocollimator</a:t>
            </a:r>
            <a:r>
              <a:rPr lang="pl-PL" dirty="0">
                <a:solidFill>
                  <a:schemeClr val="accent1">
                    <a:lumMod val="50000"/>
                  </a:schemeClr>
                </a:solidFill>
              </a:rPr>
              <a:t>;</a:t>
            </a:r>
          </a:p>
          <a:p>
            <a:pPr marL="285750" lvl="0" indent="-285750">
              <a:lnSpc>
                <a:spcPct val="150000"/>
              </a:lnSpc>
              <a:buFont typeface="Arial" panose="020B0604020202020204" pitchFamily="34" charset="0"/>
              <a:buChar char="•"/>
            </a:pPr>
            <a:r>
              <a:rPr lang="pl-PL" dirty="0">
                <a:solidFill>
                  <a:schemeClr val="accent1">
                    <a:lumMod val="50000"/>
                  </a:schemeClr>
                </a:solidFill>
              </a:rPr>
              <a:t>SIM.L-K3/2008 – </a:t>
            </a:r>
            <a:r>
              <a:rPr lang="pl-PL" dirty="0" err="1">
                <a:solidFill>
                  <a:schemeClr val="accent1">
                    <a:lumMod val="50000"/>
                  </a:schemeClr>
                </a:solidFill>
              </a:rPr>
              <a:t>optical</a:t>
            </a:r>
            <a:r>
              <a:rPr lang="pl-PL" dirty="0">
                <a:solidFill>
                  <a:schemeClr val="accent1">
                    <a:lumMod val="50000"/>
                  </a:schemeClr>
                </a:solidFill>
              </a:rPr>
              <a:t> </a:t>
            </a:r>
            <a:r>
              <a:rPr lang="pl-PL" dirty="0" err="1">
                <a:solidFill>
                  <a:schemeClr val="accent1">
                    <a:lumMod val="50000"/>
                  </a:schemeClr>
                </a:solidFill>
              </a:rPr>
              <a:t>polygon</a:t>
            </a:r>
            <a:r>
              <a:rPr lang="pl-PL" dirty="0">
                <a:solidFill>
                  <a:schemeClr val="accent1">
                    <a:lumMod val="50000"/>
                  </a:schemeClr>
                </a:solidFill>
              </a:rPr>
              <a:t> and </a:t>
            </a:r>
            <a:r>
              <a:rPr lang="pl-PL" dirty="0" err="1">
                <a:solidFill>
                  <a:schemeClr val="accent1">
                    <a:lumMod val="50000"/>
                  </a:schemeClr>
                </a:solidFill>
              </a:rPr>
              <a:t>angle</a:t>
            </a:r>
            <a:r>
              <a:rPr lang="pl-PL" dirty="0">
                <a:solidFill>
                  <a:schemeClr val="accent1">
                    <a:lumMod val="50000"/>
                  </a:schemeClr>
                </a:solidFill>
              </a:rPr>
              <a:t> </a:t>
            </a:r>
            <a:r>
              <a:rPr lang="pl-PL" dirty="0" err="1">
                <a:solidFill>
                  <a:schemeClr val="accent1">
                    <a:lumMod val="50000"/>
                  </a:schemeClr>
                </a:solidFill>
              </a:rPr>
              <a:t>blocks</a:t>
            </a:r>
            <a:r>
              <a:rPr lang="pl-PL" dirty="0">
                <a:solidFill>
                  <a:schemeClr val="accent1">
                    <a:lumMod val="50000"/>
                  </a:schemeClr>
                </a:solidFill>
              </a:rPr>
              <a:t>;</a:t>
            </a:r>
          </a:p>
          <a:p>
            <a:pPr marL="285750" lvl="0" indent="-285750">
              <a:lnSpc>
                <a:spcPct val="150000"/>
              </a:lnSpc>
              <a:buFont typeface="Arial" panose="020B0604020202020204" pitchFamily="34" charset="0"/>
              <a:buChar char="•"/>
            </a:pPr>
            <a:r>
              <a:rPr lang="pl-PL" dirty="0">
                <a:solidFill>
                  <a:schemeClr val="accent1">
                    <a:lumMod val="50000"/>
                  </a:schemeClr>
                </a:solidFill>
              </a:rPr>
              <a:t>EUROMET.L-K3 – </a:t>
            </a:r>
            <a:r>
              <a:rPr lang="pl-PL" dirty="0" err="1">
                <a:solidFill>
                  <a:schemeClr val="accent1">
                    <a:lumMod val="50000"/>
                  </a:schemeClr>
                </a:solidFill>
              </a:rPr>
              <a:t>optical</a:t>
            </a:r>
            <a:r>
              <a:rPr lang="pl-PL" dirty="0">
                <a:solidFill>
                  <a:schemeClr val="accent1">
                    <a:lumMod val="50000"/>
                  </a:schemeClr>
                </a:solidFill>
              </a:rPr>
              <a:t> </a:t>
            </a:r>
            <a:r>
              <a:rPr lang="pl-PL" dirty="0" err="1">
                <a:solidFill>
                  <a:schemeClr val="accent1">
                    <a:lumMod val="50000"/>
                  </a:schemeClr>
                </a:solidFill>
              </a:rPr>
              <a:t>polygons</a:t>
            </a:r>
            <a:r>
              <a:rPr lang="pl-PL" dirty="0">
                <a:solidFill>
                  <a:schemeClr val="accent1">
                    <a:lumMod val="50000"/>
                  </a:schemeClr>
                </a:solidFill>
              </a:rPr>
              <a:t>;</a:t>
            </a:r>
          </a:p>
          <a:p>
            <a:pPr marL="285750" lvl="0" indent="-285750">
              <a:lnSpc>
                <a:spcPct val="150000"/>
              </a:lnSpc>
              <a:buFont typeface="Arial" panose="020B0604020202020204" pitchFamily="34" charset="0"/>
              <a:buChar char="•"/>
            </a:pPr>
            <a:r>
              <a:rPr lang="pl-PL" b="1" dirty="0">
                <a:solidFill>
                  <a:schemeClr val="accent1">
                    <a:lumMod val="50000"/>
                  </a:schemeClr>
                </a:solidFill>
              </a:rPr>
              <a:t>EUROMET No. 456 – </a:t>
            </a:r>
            <a:r>
              <a:rPr lang="pl-PL" b="1" dirty="0" err="1">
                <a:solidFill>
                  <a:schemeClr val="accent1">
                    <a:lumMod val="50000"/>
                  </a:schemeClr>
                </a:solidFill>
              </a:rPr>
              <a:t>wringing</a:t>
            </a:r>
            <a:r>
              <a:rPr lang="pl-PL" b="1" dirty="0">
                <a:solidFill>
                  <a:schemeClr val="accent1">
                    <a:lumMod val="50000"/>
                  </a:schemeClr>
                </a:solidFill>
              </a:rPr>
              <a:t> </a:t>
            </a:r>
            <a:r>
              <a:rPr lang="pl-PL" b="1" dirty="0" err="1">
                <a:solidFill>
                  <a:schemeClr val="accent1">
                    <a:lumMod val="50000"/>
                  </a:schemeClr>
                </a:solidFill>
              </a:rPr>
              <a:t>angle</a:t>
            </a:r>
            <a:r>
              <a:rPr lang="pl-PL" b="1" dirty="0">
                <a:solidFill>
                  <a:schemeClr val="accent1">
                    <a:lumMod val="50000"/>
                  </a:schemeClr>
                </a:solidFill>
              </a:rPr>
              <a:t> </a:t>
            </a:r>
            <a:r>
              <a:rPr lang="pl-PL" b="1" dirty="0" err="1">
                <a:solidFill>
                  <a:schemeClr val="accent1">
                    <a:lumMod val="50000"/>
                  </a:schemeClr>
                </a:solidFill>
              </a:rPr>
              <a:t>blocks</a:t>
            </a:r>
            <a:r>
              <a:rPr lang="pl-PL" b="1" dirty="0">
                <a:solidFill>
                  <a:schemeClr val="accent1">
                    <a:lumMod val="50000"/>
                  </a:schemeClr>
                </a:solidFill>
              </a:rPr>
              <a:t>;</a:t>
            </a:r>
          </a:p>
          <a:p>
            <a:pPr marL="285750" indent="-285750">
              <a:lnSpc>
                <a:spcPct val="150000"/>
              </a:lnSpc>
              <a:buFont typeface="Arial" panose="020B0604020202020204" pitchFamily="34" charset="0"/>
              <a:buChar char="•"/>
            </a:pPr>
            <a:r>
              <a:rPr lang="pl-PL" dirty="0">
                <a:solidFill>
                  <a:schemeClr val="accent1">
                    <a:lumMod val="50000"/>
                  </a:schemeClr>
                </a:solidFill>
              </a:rPr>
              <a:t>COOMET.PR-S2 – </a:t>
            </a:r>
            <a:r>
              <a:rPr lang="pl-PL" dirty="0" err="1">
                <a:solidFill>
                  <a:schemeClr val="accent1">
                    <a:lumMod val="50000"/>
                  </a:schemeClr>
                </a:solidFill>
              </a:rPr>
              <a:t>quartz</a:t>
            </a:r>
            <a:r>
              <a:rPr lang="pl-PL" dirty="0">
                <a:solidFill>
                  <a:schemeClr val="accent1">
                    <a:lumMod val="50000"/>
                  </a:schemeClr>
                </a:solidFill>
              </a:rPr>
              <a:t> </a:t>
            </a:r>
            <a:r>
              <a:rPr lang="pl-PL" dirty="0" err="1">
                <a:solidFill>
                  <a:schemeClr val="accent1">
                    <a:lumMod val="50000"/>
                  </a:schemeClr>
                </a:solidFill>
              </a:rPr>
              <a:t>control</a:t>
            </a:r>
            <a:r>
              <a:rPr lang="pl-PL" dirty="0">
                <a:solidFill>
                  <a:schemeClr val="accent1">
                    <a:lumMod val="50000"/>
                  </a:schemeClr>
                </a:solidFill>
              </a:rPr>
              <a:t> </a:t>
            </a:r>
            <a:r>
              <a:rPr lang="pl-PL" dirty="0" err="1">
                <a:solidFill>
                  <a:schemeClr val="accent1">
                    <a:lumMod val="50000"/>
                  </a:schemeClr>
                </a:solidFill>
              </a:rPr>
              <a:t>plates</a:t>
            </a:r>
            <a:r>
              <a:rPr lang="pl-PL" dirty="0">
                <a:solidFill>
                  <a:schemeClr val="accent1">
                    <a:lumMod val="50000"/>
                  </a:schemeClr>
                </a:solidFill>
              </a:rPr>
              <a:t>;</a:t>
            </a:r>
          </a:p>
          <a:p>
            <a:pPr marL="285750" lvl="0" indent="-285750">
              <a:lnSpc>
                <a:spcPct val="150000"/>
              </a:lnSpc>
              <a:buFont typeface="Arial" panose="020B0604020202020204" pitchFamily="34" charset="0"/>
              <a:buChar char="•"/>
            </a:pPr>
            <a:r>
              <a:rPr lang="pl-PL" dirty="0">
                <a:solidFill>
                  <a:schemeClr val="accent1">
                    <a:lumMod val="50000"/>
                  </a:schemeClr>
                </a:solidFill>
              </a:rPr>
              <a:t>COOMET Nr 116/PL/95 – </a:t>
            </a:r>
            <a:r>
              <a:rPr lang="pl-PL" dirty="0" err="1">
                <a:solidFill>
                  <a:schemeClr val="accent1">
                    <a:lumMod val="50000"/>
                  </a:schemeClr>
                </a:solidFill>
              </a:rPr>
              <a:t>determination</a:t>
            </a:r>
            <a:r>
              <a:rPr lang="pl-PL" dirty="0">
                <a:solidFill>
                  <a:schemeClr val="accent1">
                    <a:lumMod val="50000"/>
                  </a:schemeClr>
                </a:solidFill>
              </a:rPr>
              <a:t> of </a:t>
            </a:r>
            <a:r>
              <a:rPr lang="pl-PL" dirty="0" err="1">
                <a:solidFill>
                  <a:schemeClr val="accent1">
                    <a:lumMod val="50000"/>
                  </a:schemeClr>
                </a:solidFill>
              </a:rPr>
              <a:t>refractive</a:t>
            </a:r>
            <a:r>
              <a:rPr lang="pl-PL" dirty="0">
                <a:solidFill>
                  <a:schemeClr val="accent1">
                    <a:lumMod val="50000"/>
                  </a:schemeClr>
                </a:solidFill>
              </a:rPr>
              <a:t> index of solid </a:t>
            </a:r>
            <a:r>
              <a:rPr lang="pl-PL" dirty="0" err="1">
                <a:solidFill>
                  <a:schemeClr val="accent1">
                    <a:lumMod val="50000"/>
                  </a:schemeClr>
                </a:solidFill>
              </a:rPr>
              <a:t>standards</a:t>
            </a:r>
            <a:r>
              <a:rPr lang="pl-PL" dirty="0">
                <a:solidFill>
                  <a:schemeClr val="accent1">
                    <a:lumMod val="50000"/>
                  </a:schemeClr>
                </a:solidFill>
              </a:rPr>
              <a:t> </a:t>
            </a:r>
            <a:r>
              <a:rPr lang="pl-PL" dirty="0" err="1">
                <a:solidFill>
                  <a:schemeClr val="accent1">
                    <a:lumMod val="50000"/>
                  </a:schemeClr>
                </a:solidFill>
              </a:rPr>
              <a:t>using</a:t>
            </a:r>
            <a:r>
              <a:rPr lang="pl-PL" dirty="0">
                <a:solidFill>
                  <a:schemeClr val="accent1">
                    <a:lumMod val="50000"/>
                  </a:schemeClr>
                </a:solidFill>
              </a:rPr>
              <a:t> </a:t>
            </a:r>
            <a:r>
              <a:rPr lang="pl-PL" dirty="0" err="1">
                <a:solidFill>
                  <a:schemeClr val="accent1">
                    <a:lumMod val="50000"/>
                  </a:schemeClr>
                </a:solidFill>
              </a:rPr>
              <a:t>spectrogoniometric</a:t>
            </a:r>
            <a:r>
              <a:rPr lang="pl-PL" dirty="0">
                <a:solidFill>
                  <a:schemeClr val="accent1">
                    <a:lumMod val="50000"/>
                  </a:schemeClr>
                </a:solidFill>
              </a:rPr>
              <a:t> </a:t>
            </a:r>
            <a:r>
              <a:rPr lang="pl-PL" dirty="0" err="1">
                <a:solidFill>
                  <a:schemeClr val="accent1">
                    <a:lumMod val="50000"/>
                  </a:schemeClr>
                </a:solidFill>
              </a:rPr>
              <a:t>method</a:t>
            </a:r>
            <a:r>
              <a:rPr lang="pl-PL" dirty="0">
                <a:solidFill>
                  <a:schemeClr val="accent1">
                    <a:lumMod val="50000"/>
                  </a:schemeClr>
                </a:solidFill>
              </a:rPr>
              <a:t>;</a:t>
            </a:r>
          </a:p>
          <a:p>
            <a:pPr marL="285750" lvl="0" indent="-285750">
              <a:lnSpc>
                <a:spcPct val="150000"/>
              </a:lnSpc>
              <a:buFont typeface="Arial" panose="020B0604020202020204" pitchFamily="34" charset="0"/>
              <a:buChar char="•"/>
            </a:pPr>
            <a:r>
              <a:rPr lang="pl-PL" dirty="0" err="1">
                <a:solidFill>
                  <a:schemeClr val="accent1">
                    <a:lumMod val="50000"/>
                  </a:schemeClr>
                </a:solidFill>
              </a:rPr>
              <a:t>Comparisons</a:t>
            </a:r>
            <a:r>
              <a:rPr lang="pl-PL" dirty="0">
                <a:solidFill>
                  <a:schemeClr val="accent1">
                    <a:lumMod val="50000"/>
                  </a:schemeClr>
                </a:solidFill>
              </a:rPr>
              <a:t> of solid </a:t>
            </a:r>
            <a:r>
              <a:rPr lang="pl-PL" dirty="0" err="1">
                <a:solidFill>
                  <a:schemeClr val="accent1">
                    <a:lumMod val="50000"/>
                  </a:schemeClr>
                </a:solidFill>
              </a:rPr>
              <a:t>refractive</a:t>
            </a:r>
            <a:r>
              <a:rPr lang="pl-PL" dirty="0">
                <a:solidFill>
                  <a:schemeClr val="accent1">
                    <a:lumMod val="50000"/>
                  </a:schemeClr>
                </a:solidFill>
              </a:rPr>
              <a:t> index </a:t>
            </a:r>
            <a:r>
              <a:rPr lang="pl-PL" dirty="0" err="1">
                <a:solidFill>
                  <a:schemeClr val="accent1">
                    <a:lumMod val="50000"/>
                  </a:schemeClr>
                </a:solidFill>
              </a:rPr>
              <a:t>standards</a:t>
            </a:r>
            <a:r>
              <a:rPr lang="pl-PL" dirty="0">
                <a:solidFill>
                  <a:schemeClr val="accent1">
                    <a:lumMod val="50000"/>
                  </a:schemeClr>
                </a:solidFill>
              </a:rPr>
              <a:t>.</a:t>
            </a:r>
          </a:p>
          <a:p>
            <a:pPr lvl="0"/>
            <a:endParaRPr lang="pl-PL" dirty="0">
              <a:solidFill>
                <a:schemeClr val="accent1">
                  <a:lumMod val="50000"/>
                </a:schemeClr>
              </a:solidFill>
            </a:endParaRPr>
          </a:p>
          <a:p>
            <a:pPr marL="342900" indent="-342900">
              <a:spcBef>
                <a:spcPts val="300"/>
              </a:spcBef>
              <a:spcAft>
                <a:spcPts val="0"/>
              </a:spcAft>
              <a:buFont typeface="Wingdings" panose="05000000000000000000" pitchFamily="2" charset="2"/>
              <a:buChar char="v"/>
            </a:pPr>
            <a:endParaRPr lang="en-GB" sz="1600" dirty="0">
              <a:solidFill>
                <a:schemeClr val="accent1">
                  <a:lumMod val="50000"/>
                </a:schemeClr>
              </a:solidFill>
            </a:endParaRPr>
          </a:p>
        </p:txBody>
      </p:sp>
      <p:sp>
        <p:nvSpPr>
          <p:cNvPr id="5" name="Text Box 9">
            <a:extLst>
              <a:ext uri="{FF2B5EF4-FFF2-40B4-BE49-F238E27FC236}">
                <a16:creationId xmlns:a16="http://schemas.microsoft.com/office/drawing/2014/main" id="{3E5FE9E7-E854-4DF2-9CFB-3E711742DDBD}"/>
              </a:ext>
            </a:extLst>
          </p:cNvPr>
          <p:cNvSpPr txBox="1">
            <a:spLocks noChangeArrowheads="1"/>
          </p:cNvSpPr>
          <p:nvPr/>
        </p:nvSpPr>
        <p:spPr bwMode="auto">
          <a:xfrm>
            <a:off x="1939856" y="462582"/>
            <a:ext cx="4260647" cy="400110"/>
          </a:xfrm>
          <a:prstGeom prst="rect">
            <a:avLst/>
          </a:prstGeom>
          <a:solidFill>
            <a:schemeClr val="bg1"/>
          </a:solidFill>
          <a:ln w="9525">
            <a:noFill/>
            <a:miter lim="800000"/>
            <a:headEnd/>
            <a:tailEnd/>
          </a:ln>
        </p:spPr>
        <p:txBody>
          <a:bodyPr wrap="square">
            <a:spAutoFit/>
          </a:bodyPr>
          <a:lstStyle/>
          <a:p>
            <a:r>
              <a:rPr lang="pl-PL" sz="2000" dirty="0" err="1">
                <a:solidFill>
                  <a:schemeClr val="accent1">
                    <a:lumMod val="50000"/>
                  </a:schemeClr>
                </a:solidFill>
              </a:rPr>
              <a:t>Length</a:t>
            </a:r>
            <a:r>
              <a:rPr lang="pl-PL" sz="2000" dirty="0">
                <a:solidFill>
                  <a:schemeClr val="accent1">
                    <a:lumMod val="50000"/>
                  </a:schemeClr>
                </a:solidFill>
              </a:rPr>
              <a:t> </a:t>
            </a:r>
            <a:r>
              <a:rPr lang="pl-PL" sz="2000" dirty="0" err="1">
                <a:solidFill>
                  <a:schemeClr val="accent1">
                    <a:lumMod val="50000"/>
                  </a:schemeClr>
                </a:solidFill>
              </a:rPr>
              <a:t>Laboratory</a:t>
            </a:r>
            <a:r>
              <a:rPr lang="pl-PL" sz="2000" dirty="0">
                <a:solidFill>
                  <a:schemeClr val="accent1">
                    <a:lumMod val="50000"/>
                  </a:schemeClr>
                </a:solidFill>
              </a:rPr>
              <a:t> </a:t>
            </a:r>
            <a:r>
              <a:rPr lang="pl-PL" sz="2000" dirty="0">
                <a:solidFill>
                  <a:schemeClr val="accent1">
                    <a:lumMod val="50000"/>
                  </a:schemeClr>
                </a:solidFill>
                <a:sym typeface="Symbol" panose="05050102010706020507" pitchFamily="18" charset="2"/>
              </a:rPr>
              <a:t></a:t>
            </a:r>
            <a:r>
              <a:rPr lang="pl-PL" sz="2000" dirty="0">
                <a:solidFill>
                  <a:schemeClr val="accent1">
                    <a:lumMod val="50000"/>
                  </a:schemeClr>
                </a:solidFill>
              </a:rPr>
              <a:t> </a:t>
            </a:r>
            <a:r>
              <a:rPr lang="pl-PL" sz="2000" dirty="0" err="1">
                <a:solidFill>
                  <a:schemeClr val="accent1">
                    <a:lumMod val="50000"/>
                  </a:schemeClr>
                </a:solidFill>
              </a:rPr>
              <a:t>Angle</a:t>
            </a:r>
            <a:r>
              <a:rPr lang="pl-PL" sz="2000" dirty="0">
                <a:solidFill>
                  <a:schemeClr val="accent1">
                    <a:lumMod val="50000"/>
                  </a:schemeClr>
                </a:solidFill>
              </a:rPr>
              <a:t> </a:t>
            </a:r>
            <a:r>
              <a:rPr lang="pl-PL" sz="2000" dirty="0" err="1">
                <a:solidFill>
                  <a:schemeClr val="accent1">
                    <a:lumMod val="50000"/>
                  </a:schemeClr>
                </a:solidFill>
              </a:rPr>
              <a:t>Section</a:t>
            </a:r>
            <a:r>
              <a:rPr lang="en-US" sz="2000" dirty="0">
                <a:solidFill>
                  <a:schemeClr val="accent1">
                    <a:lumMod val="50000"/>
                  </a:schemeClr>
                </a:solidFill>
              </a:rPr>
              <a:t> </a:t>
            </a:r>
          </a:p>
        </p:txBody>
      </p:sp>
    </p:spTree>
    <p:extLst>
      <p:ext uri="{BB962C8B-B14F-4D97-AF65-F5344CB8AC3E}">
        <p14:creationId xmlns:p14="http://schemas.microsoft.com/office/powerpoint/2010/main" val="1694763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9B4563F7-5ADD-4B02-B844-E399D738E527}"/>
              </a:ext>
            </a:extLst>
          </p:cNvPr>
          <p:cNvSpPr txBox="1"/>
          <p:nvPr/>
        </p:nvSpPr>
        <p:spPr>
          <a:xfrm>
            <a:off x="836393" y="1363358"/>
            <a:ext cx="7553006" cy="3631763"/>
          </a:xfrm>
          <a:prstGeom prst="rect">
            <a:avLst/>
          </a:prstGeom>
          <a:noFill/>
        </p:spPr>
        <p:txBody>
          <a:bodyPr wrap="square" rtlCol="0">
            <a:spAutoFit/>
          </a:bodyPr>
          <a:lstStyle/>
          <a:p>
            <a:r>
              <a:rPr lang="en-GB" sz="2000" dirty="0">
                <a:solidFill>
                  <a:schemeClr val="accent1">
                    <a:lumMod val="50000"/>
                  </a:schemeClr>
                </a:solidFill>
              </a:rPr>
              <a:t>Recent, running projects:</a:t>
            </a:r>
          </a:p>
          <a:p>
            <a:pPr marL="342900" indent="-342900">
              <a:buFont typeface="Arial" panose="020B0604020202020204" pitchFamily="34" charset="0"/>
              <a:buChar char="•"/>
            </a:pPr>
            <a:endParaRPr lang="en-GB" sz="2000" dirty="0">
              <a:solidFill>
                <a:schemeClr val="accent1">
                  <a:lumMod val="50000"/>
                </a:schemeClr>
              </a:solidFill>
            </a:endParaRPr>
          </a:p>
          <a:p>
            <a:pPr marL="342900" indent="-342900">
              <a:spcBef>
                <a:spcPts val="1200"/>
              </a:spcBef>
              <a:spcAft>
                <a:spcPts val="1200"/>
              </a:spcAft>
              <a:buFont typeface="Arial" panose="020B0604020202020204" pitchFamily="34" charset="0"/>
              <a:buChar char="•"/>
            </a:pPr>
            <a:r>
              <a:rPr lang="pl-PL" sz="2000" dirty="0">
                <a:solidFill>
                  <a:schemeClr val="accent1">
                    <a:lumMod val="50000"/>
                  </a:schemeClr>
                </a:solidFill>
              </a:rPr>
              <a:t>EMRP Project SIB58 </a:t>
            </a:r>
            <a:r>
              <a:rPr lang="pl-PL" sz="2000" dirty="0" err="1">
                <a:solidFill>
                  <a:schemeClr val="accent1">
                    <a:lumMod val="50000"/>
                  </a:schemeClr>
                </a:solidFill>
              </a:rPr>
              <a:t>Angles</a:t>
            </a:r>
            <a:r>
              <a:rPr lang="pl-PL" sz="2000" dirty="0">
                <a:solidFill>
                  <a:schemeClr val="accent1">
                    <a:lumMod val="50000"/>
                  </a:schemeClr>
                </a:solidFill>
              </a:rPr>
              <a:t> „</a:t>
            </a:r>
            <a:r>
              <a:rPr lang="pl-PL" sz="2000" dirty="0" err="1">
                <a:solidFill>
                  <a:schemeClr val="accent1">
                    <a:lumMod val="50000"/>
                  </a:schemeClr>
                </a:solidFill>
              </a:rPr>
              <a:t>Angle</a:t>
            </a:r>
            <a:r>
              <a:rPr lang="pl-PL" sz="2000" dirty="0">
                <a:solidFill>
                  <a:schemeClr val="accent1">
                    <a:lumMod val="50000"/>
                  </a:schemeClr>
                </a:solidFill>
              </a:rPr>
              <a:t> </a:t>
            </a:r>
            <a:r>
              <a:rPr lang="pl-PL" sz="2000" dirty="0" err="1">
                <a:solidFill>
                  <a:schemeClr val="accent1">
                    <a:lumMod val="50000"/>
                  </a:schemeClr>
                </a:solidFill>
              </a:rPr>
              <a:t>Metrology</a:t>
            </a:r>
            <a:r>
              <a:rPr lang="pl-PL" sz="2000" dirty="0">
                <a:solidFill>
                  <a:schemeClr val="accent1">
                    <a:lumMod val="50000"/>
                  </a:schemeClr>
                </a:solidFill>
              </a:rPr>
              <a:t>” </a:t>
            </a:r>
            <a:r>
              <a:rPr lang="en-GB" altLang="pl-PL" sz="2000" dirty="0">
                <a:solidFill>
                  <a:schemeClr val="accent1">
                    <a:lumMod val="50000"/>
                  </a:schemeClr>
                </a:solidFill>
                <a:sym typeface="Wingdings" panose="05000000000000000000" pitchFamily="2" charset="2"/>
              </a:rPr>
              <a:t>2013 – 2016</a:t>
            </a:r>
            <a:endParaRPr lang="pl-PL" altLang="pl-PL" sz="2000" dirty="0">
              <a:solidFill>
                <a:schemeClr val="accent1">
                  <a:lumMod val="50000"/>
                </a:schemeClr>
              </a:solidFill>
              <a:sym typeface="Wingdings" panose="05000000000000000000" pitchFamily="2" charset="2"/>
            </a:endParaRPr>
          </a:p>
          <a:p>
            <a:pPr marL="342900" indent="-342900">
              <a:spcBef>
                <a:spcPts val="1200"/>
              </a:spcBef>
              <a:spcAft>
                <a:spcPts val="1200"/>
              </a:spcAft>
              <a:buFont typeface="Arial" panose="020B0604020202020204" pitchFamily="34" charset="0"/>
              <a:buChar char="•"/>
            </a:pPr>
            <a:r>
              <a:rPr lang="pl-PL" sz="2000" dirty="0">
                <a:solidFill>
                  <a:schemeClr val="accent1">
                    <a:lumMod val="50000"/>
                  </a:schemeClr>
                </a:solidFill>
                <a:sym typeface="Wingdings" panose="05000000000000000000" pitchFamily="2" charset="2"/>
              </a:rPr>
              <a:t>Development of the </a:t>
            </a:r>
            <a:r>
              <a:rPr lang="pl-PL" sz="2000" dirty="0" err="1">
                <a:solidFill>
                  <a:schemeClr val="accent1">
                    <a:lumMod val="50000"/>
                  </a:schemeClr>
                </a:solidFill>
                <a:sym typeface="Wingdings" panose="05000000000000000000" pitchFamily="2" charset="2"/>
              </a:rPr>
              <a:t>method</a:t>
            </a:r>
            <a:r>
              <a:rPr lang="pl-PL" sz="2000" dirty="0">
                <a:solidFill>
                  <a:schemeClr val="accent1">
                    <a:lumMod val="50000"/>
                  </a:schemeClr>
                </a:solidFill>
                <a:sym typeface="Wingdings" panose="05000000000000000000" pitchFamily="2" charset="2"/>
              </a:rPr>
              <a:t> of </a:t>
            </a:r>
            <a:r>
              <a:rPr lang="pl-PL" sz="2000" dirty="0" err="1">
                <a:solidFill>
                  <a:schemeClr val="accent1">
                    <a:lumMod val="50000"/>
                  </a:schemeClr>
                </a:solidFill>
                <a:sym typeface="Wingdings" panose="05000000000000000000" pitchFamily="2" charset="2"/>
              </a:rPr>
              <a:t>calibration</a:t>
            </a:r>
            <a:r>
              <a:rPr lang="pl-PL" sz="2000" dirty="0">
                <a:solidFill>
                  <a:schemeClr val="accent1">
                    <a:lumMod val="50000"/>
                  </a:schemeClr>
                </a:solidFill>
                <a:sym typeface="Wingdings" panose="05000000000000000000" pitchFamily="2" charset="2"/>
              </a:rPr>
              <a:t> of </a:t>
            </a:r>
            <a:r>
              <a:rPr lang="pl-PL" sz="2000" dirty="0" err="1">
                <a:solidFill>
                  <a:schemeClr val="accent1">
                    <a:lumMod val="50000"/>
                  </a:schemeClr>
                </a:solidFill>
                <a:sym typeface="Wingdings" panose="05000000000000000000" pitchFamily="2" charset="2"/>
              </a:rPr>
              <a:t>precise</a:t>
            </a:r>
            <a:r>
              <a:rPr lang="pl-PL" sz="2000" dirty="0">
                <a:solidFill>
                  <a:schemeClr val="accent1">
                    <a:lumMod val="50000"/>
                  </a:schemeClr>
                </a:solidFill>
                <a:sym typeface="Wingdings" panose="05000000000000000000" pitchFamily="2" charset="2"/>
              </a:rPr>
              <a:t> </a:t>
            </a:r>
            <a:r>
              <a:rPr lang="pl-PL" sz="2000" dirty="0" err="1">
                <a:solidFill>
                  <a:schemeClr val="accent1">
                    <a:lumMod val="50000"/>
                  </a:schemeClr>
                </a:solidFill>
                <a:sym typeface="Wingdings" panose="05000000000000000000" pitchFamily="2" charset="2"/>
              </a:rPr>
              <a:t>angle</a:t>
            </a:r>
            <a:r>
              <a:rPr lang="pl-PL" sz="2000" dirty="0">
                <a:solidFill>
                  <a:schemeClr val="accent1">
                    <a:lumMod val="50000"/>
                  </a:schemeClr>
                </a:solidFill>
                <a:sym typeface="Wingdings" panose="05000000000000000000" pitchFamily="2" charset="2"/>
              </a:rPr>
              <a:t> </a:t>
            </a:r>
            <a:r>
              <a:rPr lang="pl-PL" sz="2000" dirty="0" err="1">
                <a:solidFill>
                  <a:schemeClr val="accent1">
                    <a:lumMod val="50000"/>
                  </a:schemeClr>
                </a:solidFill>
                <a:sym typeface="Wingdings" panose="05000000000000000000" pitchFamily="2" charset="2"/>
              </a:rPr>
              <a:t>encoders</a:t>
            </a:r>
            <a:r>
              <a:rPr lang="pl-PL" sz="2000" dirty="0">
                <a:solidFill>
                  <a:schemeClr val="accent1">
                    <a:lumMod val="50000"/>
                  </a:schemeClr>
                </a:solidFill>
                <a:sym typeface="Wingdings" panose="05000000000000000000" pitchFamily="2" charset="2"/>
              </a:rPr>
              <a:t> (</a:t>
            </a:r>
            <a:r>
              <a:rPr lang="pl-PL" sz="2000" dirty="0" err="1">
                <a:solidFill>
                  <a:schemeClr val="accent1">
                    <a:lumMod val="50000"/>
                  </a:schemeClr>
                </a:solidFill>
                <a:sym typeface="Wingdings" panose="05000000000000000000" pitchFamily="2" charset="2"/>
              </a:rPr>
              <a:t>especially</a:t>
            </a:r>
            <a:r>
              <a:rPr lang="pl-PL" sz="2000" dirty="0">
                <a:solidFill>
                  <a:schemeClr val="accent1">
                    <a:lumMod val="50000"/>
                  </a:schemeClr>
                </a:solidFill>
                <a:sym typeface="Wingdings" panose="05000000000000000000" pitchFamily="2" charset="2"/>
              </a:rPr>
              <a:t> the </a:t>
            </a:r>
            <a:r>
              <a:rPr lang="pl-PL" sz="2000" dirty="0" err="1">
                <a:solidFill>
                  <a:schemeClr val="accent1">
                    <a:lumMod val="50000"/>
                  </a:schemeClr>
                </a:solidFill>
                <a:sym typeface="Wingdings" panose="05000000000000000000" pitchFamily="2" charset="2"/>
              </a:rPr>
              <a:t>method</a:t>
            </a:r>
            <a:r>
              <a:rPr lang="pl-PL" sz="2000" dirty="0">
                <a:solidFill>
                  <a:schemeClr val="accent1">
                    <a:lumMod val="50000"/>
                  </a:schemeClr>
                </a:solidFill>
                <a:sym typeface="Wingdings" panose="05000000000000000000" pitchFamily="2" charset="2"/>
              </a:rPr>
              <a:t> of </a:t>
            </a:r>
            <a:r>
              <a:rPr lang="pl-PL" sz="2000" dirty="0" err="1">
                <a:solidFill>
                  <a:schemeClr val="accent1">
                    <a:lumMod val="50000"/>
                  </a:schemeClr>
                </a:solidFill>
                <a:sym typeface="Wingdings" panose="05000000000000000000" pitchFamily="2" charset="2"/>
              </a:rPr>
              <a:t>coupling</a:t>
            </a:r>
            <a:r>
              <a:rPr lang="pl-PL" sz="2000" dirty="0">
                <a:solidFill>
                  <a:schemeClr val="accent1">
                    <a:lumMod val="50000"/>
                  </a:schemeClr>
                </a:solidFill>
                <a:sym typeface="Wingdings" panose="05000000000000000000" pitchFamily="2" charset="2"/>
              </a:rPr>
              <a:t>)</a:t>
            </a:r>
          </a:p>
          <a:p>
            <a:pPr marL="342900" indent="-342900">
              <a:spcBef>
                <a:spcPts val="1200"/>
              </a:spcBef>
              <a:spcAft>
                <a:spcPts val="1200"/>
              </a:spcAft>
              <a:buFont typeface="Arial" panose="020B0604020202020204" pitchFamily="34" charset="0"/>
              <a:buChar char="•"/>
            </a:pPr>
            <a:r>
              <a:rPr lang="pl-PL" sz="2000" dirty="0" err="1">
                <a:solidFill>
                  <a:schemeClr val="accent1">
                    <a:lumMod val="50000"/>
                  </a:schemeClr>
                </a:solidFill>
              </a:rPr>
              <a:t>Modernizing</a:t>
            </a:r>
            <a:r>
              <a:rPr lang="pl-PL" sz="2000" dirty="0">
                <a:solidFill>
                  <a:schemeClr val="accent1">
                    <a:lumMod val="50000"/>
                  </a:schemeClr>
                </a:solidFill>
              </a:rPr>
              <a:t> the small </a:t>
            </a:r>
            <a:r>
              <a:rPr lang="pl-PL" sz="2000" dirty="0" err="1">
                <a:solidFill>
                  <a:schemeClr val="accent1">
                    <a:lumMod val="50000"/>
                  </a:schemeClr>
                </a:solidFill>
              </a:rPr>
              <a:t>angle</a:t>
            </a:r>
            <a:r>
              <a:rPr lang="pl-PL" sz="2000" dirty="0">
                <a:solidFill>
                  <a:schemeClr val="accent1">
                    <a:lumMod val="50000"/>
                  </a:schemeClr>
                </a:solidFill>
              </a:rPr>
              <a:t> generator</a:t>
            </a:r>
          </a:p>
          <a:p>
            <a:pPr marL="342900" indent="-342900">
              <a:spcBef>
                <a:spcPts val="1200"/>
              </a:spcBef>
              <a:spcAft>
                <a:spcPts val="1200"/>
              </a:spcAft>
              <a:buFont typeface="Arial" panose="020B0604020202020204" pitchFamily="34" charset="0"/>
              <a:buChar char="•"/>
            </a:pPr>
            <a:r>
              <a:rPr lang="pl-PL" sz="2000" dirty="0">
                <a:solidFill>
                  <a:schemeClr val="accent1">
                    <a:lumMod val="50000"/>
                  </a:schemeClr>
                </a:solidFill>
              </a:rPr>
              <a:t>Development of the </a:t>
            </a:r>
            <a:r>
              <a:rPr lang="pl-PL" sz="2000" dirty="0" err="1">
                <a:solidFill>
                  <a:schemeClr val="accent1">
                    <a:lumMod val="50000"/>
                  </a:schemeClr>
                </a:solidFill>
              </a:rPr>
              <a:t>method</a:t>
            </a:r>
            <a:r>
              <a:rPr lang="pl-PL" sz="2000" dirty="0">
                <a:solidFill>
                  <a:schemeClr val="accent1">
                    <a:lumMod val="50000"/>
                  </a:schemeClr>
                </a:solidFill>
              </a:rPr>
              <a:t> of </a:t>
            </a:r>
            <a:r>
              <a:rPr lang="pl-PL" sz="2000" dirty="0" err="1">
                <a:solidFill>
                  <a:schemeClr val="accent1">
                    <a:lumMod val="50000"/>
                  </a:schemeClr>
                </a:solidFill>
              </a:rPr>
              <a:t>determinig</a:t>
            </a:r>
            <a:r>
              <a:rPr lang="pl-PL" sz="2000" dirty="0">
                <a:solidFill>
                  <a:schemeClr val="accent1">
                    <a:lumMod val="50000"/>
                  </a:schemeClr>
                </a:solidFill>
              </a:rPr>
              <a:t> the </a:t>
            </a:r>
            <a:r>
              <a:rPr lang="pl-PL" sz="2000" dirty="0" err="1">
                <a:solidFill>
                  <a:schemeClr val="accent1">
                    <a:lumMod val="50000"/>
                  </a:schemeClr>
                </a:solidFill>
              </a:rPr>
              <a:t>value</a:t>
            </a:r>
            <a:r>
              <a:rPr lang="pl-PL" sz="2000" dirty="0">
                <a:solidFill>
                  <a:schemeClr val="accent1">
                    <a:lumMod val="50000"/>
                  </a:schemeClr>
                </a:solidFill>
              </a:rPr>
              <a:t> of </a:t>
            </a:r>
            <a:r>
              <a:rPr lang="pl-PL" sz="2000" dirty="0" err="1">
                <a:solidFill>
                  <a:schemeClr val="accent1">
                    <a:lumMod val="50000"/>
                  </a:schemeClr>
                </a:solidFill>
              </a:rPr>
              <a:t>liquid</a:t>
            </a:r>
            <a:r>
              <a:rPr lang="pl-PL" sz="2000" dirty="0">
                <a:solidFill>
                  <a:schemeClr val="accent1">
                    <a:lumMod val="50000"/>
                  </a:schemeClr>
                </a:solidFill>
              </a:rPr>
              <a:t> </a:t>
            </a:r>
            <a:r>
              <a:rPr lang="pl-PL" sz="2000" dirty="0" err="1">
                <a:solidFill>
                  <a:schemeClr val="accent1">
                    <a:lumMod val="50000"/>
                  </a:schemeClr>
                </a:solidFill>
              </a:rPr>
              <a:t>refractive</a:t>
            </a:r>
            <a:r>
              <a:rPr lang="pl-PL" sz="2000" dirty="0">
                <a:solidFill>
                  <a:schemeClr val="accent1">
                    <a:lumMod val="50000"/>
                  </a:schemeClr>
                </a:solidFill>
              </a:rPr>
              <a:t> index </a:t>
            </a:r>
            <a:r>
              <a:rPr lang="pl-PL" sz="2000" dirty="0" err="1">
                <a:solidFill>
                  <a:schemeClr val="accent1">
                    <a:lumMod val="50000"/>
                  </a:schemeClr>
                </a:solidFill>
              </a:rPr>
              <a:t>standards</a:t>
            </a:r>
            <a:r>
              <a:rPr lang="pl-PL" sz="2000" dirty="0">
                <a:solidFill>
                  <a:schemeClr val="accent1">
                    <a:lumMod val="50000"/>
                  </a:schemeClr>
                </a:solidFill>
              </a:rPr>
              <a:t>, </a:t>
            </a:r>
            <a:r>
              <a:rPr lang="pl-PL" sz="2000" dirty="0" err="1">
                <a:solidFill>
                  <a:schemeClr val="accent1">
                    <a:lumMod val="50000"/>
                  </a:schemeClr>
                </a:solidFill>
              </a:rPr>
              <a:t>using</a:t>
            </a:r>
            <a:r>
              <a:rPr lang="pl-PL" sz="2000" dirty="0">
                <a:solidFill>
                  <a:schemeClr val="accent1">
                    <a:lumMod val="50000"/>
                  </a:schemeClr>
                </a:solidFill>
              </a:rPr>
              <a:t> the </a:t>
            </a:r>
            <a:r>
              <a:rPr lang="pl-PL" sz="2000" dirty="0" err="1">
                <a:solidFill>
                  <a:schemeClr val="accent1">
                    <a:lumMod val="50000"/>
                  </a:schemeClr>
                </a:solidFill>
              </a:rPr>
              <a:t>goniometer-spectrometer</a:t>
            </a:r>
            <a:endParaRPr lang="en-GB" sz="2000" dirty="0">
              <a:solidFill>
                <a:schemeClr val="accent1">
                  <a:lumMod val="50000"/>
                </a:schemeClr>
              </a:solidFill>
            </a:endParaRPr>
          </a:p>
        </p:txBody>
      </p:sp>
      <p:sp>
        <p:nvSpPr>
          <p:cNvPr id="5" name="Text Box 9">
            <a:extLst>
              <a:ext uri="{FF2B5EF4-FFF2-40B4-BE49-F238E27FC236}">
                <a16:creationId xmlns:a16="http://schemas.microsoft.com/office/drawing/2014/main" id="{C8E33B81-8E9A-458A-9A44-53AE3C2FE948}"/>
              </a:ext>
            </a:extLst>
          </p:cNvPr>
          <p:cNvSpPr txBox="1">
            <a:spLocks noChangeArrowheads="1"/>
          </p:cNvSpPr>
          <p:nvPr/>
        </p:nvSpPr>
        <p:spPr bwMode="auto">
          <a:xfrm>
            <a:off x="1939856" y="462582"/>
            <a:ext cx="4260647" cy="400110"/>
          </a:xfrm>
          <a:prstGeom prst="rect">
            <a:avLst/>
          </a:prstGeom>
          <a:solidFill>
            <a:schemeClr val="bg1"/>
          </a:solidFill>
          <a:ln w="9525">
            <a:noFill/>
            <a:miter lim="800000"/>
            <a:headEnd/>
            <a:tailEnd/>
          </a:ln>
        </p:spPr>
        <p:txBody>
          <a:bodyPr wrap="square">
            <a:spAutoFit/>
          </a:bodyPr>
          <a:lstStyle/>
          <a:p>
            <a:r>
              <a:rPr lang="pl-PL" sz="2000" dirty="0" err="1">
                <a:solidFill>
                  <a:schemeClr val="accent1">
                    <a:lumMod val="50000"/>
                  </a:schemeClr>
                </a:solidFill>
              </a:rPr>
              <a:t>Length</a:t>
            </a:r>
            <a:r>
              <a:rPr lang="pl-PL" sz="2000" dirty="0">
                <a:solidFill>
                  <a:schemeClr val="accent1">
                    <a:lumMod val="50000"/>
                  </a:schemeClr>
                </a:solidFill>
              </a:rPr>
              <a:t> </a:t>
            </a:r>
            <a:r>
              <a:rPr lang="pl-PL" sz="2000" dirty="0" err="1">
                <a:solidFill>
                  <a:schemeClr val="accent1">
                    <a:lumMod val="50000"/>
                  </a:schemeClr>
                </a:solidFill>
              </a:rPr>
              <a:t>Laboratory</a:t>
            </a:r>
            <a:r>
              <a:rPr lang="pl-PL" sz="2000" dirty="0">
                <a:solidFill>
                  <a:schemeClr val="accent1">
                    <a:lumMod val="50000"/>
                  </a:schemeClr>
                </a:solidFill>
              </a:rPr>
              <a:t> </a:t>
            </a:r>
            <a:r>
              <a:rPr lang="pl-PL" sz="2000" dirty="0">
                <a:solidFill>
                  <a:schemeClr val="accent1">
                    <a:lumMod val="50000"/>
                  </a:schemeClr>
                </a:solidFill>
                <a:sym typeface="Symbol" panose="05050102010706020507" pitchFamily="18" charset="2"/>
              </a:rPr>
              <a:t></a:t>
            </a:r>
            <a:r>
              <a:rPr lang="pl-PL" sz="2000" dirty="0">
                <a:solidFill>
                  <a:schemeClr val="accent1">
                    <a:lumMod val="50000"/>
                  </a:schemeClr>
                </a:solidFill>
              </a:rPr>
              <a:t> </a:t>
            </a:r>
            <a:r>
              <a:rPr lang="pl-PL" sz="2000" dirty="0" err="1">
                <a:solidFill>
                  <a:schemeClr val="accent1">
                    <a:lumMod val="50000"/>
                  </a:schemeClr>
                </a:solidFill>
              </a:rPr>
              <a:t>Angle</a:t>
            </a:r>
            <a:r>
              <a:rPr lang="pl-PL" sz="2000" dirty="0">
                <a:solidFill>
                  <a:schemeClr val="accent1">
                    <a:lumMod val="50000"/>
                  </a:schemeClr>
                </a:solidFill>
              </a:rPr>
              <a:t> </a:t>
            </a:r>
            <a:r>
              <a:rPr lang="pl-PL" sz="2000" dirty="0" err="1">
                <a:solidFill>
                  <a:schemeClr val="accent1">
                    <a:lumMod val="50000"/>
                  </a:schemeClr>
                </a:solidFill>
              </a:rPr>
              <a:t>Section</a:t>
            </a:r>
            <a:r>
              <a:rPr lang="en-US" sz="2000" dirty="0">
                <a:solidFill>
                  <a:schemeClr val="accent1">
                    <a:lumMod val="50000"/>
                  </a:schemeClr>
                </a:solidFill>
              </a:rPr>
              <a:t> </a:t>
            </a:r>
          </a:p>
        </p:txBody>
      </p:sp>
    </p:spTree>
    <p:extLst>
      <p:ext uri="{BB962C8B-B14F-4D97-AF65-F5344CB8AC3E}">
        <p14:creationId xmlns:p14="http://schemas.microsoft.com/office/powerpoint/2010/main" val="3396695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
            <a:extLst>
              <a:ext uri="{FF2B5EF4-FFF2-40B4-BE49-F238E27FC236}">
                <a16:creationId xmlns:a16="http://schemas.microsoft.com/office/drawing/2014/main" id="{B38FF65E-1514-4FD8-8E63-6F1B136E907D}"/>
              </a:ext>
            </a:extLst>
          </p:cNvPr>
          <p:cNvSpPr txBox="1">
            <a:spLocks noChangeArrowheads="1"/>
          </p:cNvSpPr>
          <p:nvPr/>
        </p:nvSpPr>
        <p:spPr bwMode="auto">
          <a:xfrm>
            <a:off x="1939856" y="462582"/>
            <a:ext cx="4260647" cy="400110"/>
          </a:xfrm>
          <a:prstGeom prst="rect">
            <a:avLst/>
          </a:prstGeom>
          <a:solidFill>
            <a:schemeClr val="bg1"/>
          </a:solidFill>
          <a:ln w="9525">
            <a:noFill/>
            <a:miter lim="800000"/>
            <a:headEnd/>
            <a:tailEnd/>
          </a:ln>
        </p:spPr>
        <p:txBody>
          <a:bodyPr wrap="square">
            <a:spAutoFit/>
          </a:bodyPr>
          <a:lstStyle/>
          <a:p>
            <a:r>
              <a:rPr lang="pl-PL" sz="2000" dirty="0" err="1">
                <a:solidFill>
                  <a:schemeClr val="tx2"/>
                </a:solidFill>
              </a:rPr>
              <a:t>Length</a:t>
            </a:r>
            <a:r>
              <a:rPr lang="pl-PL" sz="2000" dirty="0">
                <a:solidFill>
                  <a:schemeClr val="tx2"/>
                </a:solidFill>
              </a:rPr>
              <a:t> </a:t>
            </a:r>
            <a:r>
              <a:rPr lang="pl-PL" sz="2000" dirty="0" err="1">
                <a:solidFill>
                  <a:schemeClr val="tx2"/>
                </a:solidFill>
              </a:rPr>
              <a:t>Laboratory</a:t>
            </a:r>
            <a:r>
              <a:rPr lang="pl-PL" sz="2000" dirty="0">
                <a:solidFill>
                  <a:schemeClr val="tx2"/>
                </a:solidFill>
              </a:rPr>
              <a:t> </a:t>
            </a:r>
            <a:r>
              <a:rPr lang="pl-PL" sz="2000" dirty="0">
                <a:solidFill>
                  <a:schemeClr val="tx2"/>
                </a:solidFill>
                <a:sym typeface="Symbol" panose="05050102010706020507" pitchFamily="18" charset="2"/>
              </a:rPr>
              <a:t></a:t>
            </a:r>
            <a:r>
              <a:rPr lang="pl-PL" sz="2000" dirty="0">
                <a:solidFill>
                  <a:schemeClr val="tx2"/>
                </a:solidFill>
              </a:rPr>
              <a:t> </a:t>
            </a:r>
            <a:r>
              <a:rPr lang="pl-PL" sz="2000" dirty="0" err="1">
                <a:solidFill>
                  <a:schemeClr val="tx2"/>
                </a:solidFill>
              </a:rPr>
              <a:t>Angle</a:t>
            </a:r>
            <a:r>
              <a:rPr lang="pl-PL" sz="2000" dirty="0">
                <a:solidFill>
                  <a:schemeClr val="tx2"/>
                </a:solidFill>
              </a:rPr>
              <a:t> </a:t>
            </a:r>
            <a:r>
              <a:rPr lang="pl-PL" sz="2000" dirty="0" err="1">
                <a:solidFill>
                  <a:schemeClr val="tx2"/>
                </a:solidFill>
              </a:rPr>
              <a:t>Section</a:t>
            </a:r>
            <a:r>
              <a:rPr lang="en-US" sz="2000" dirty="0">
                <a:solidFill>
                  <a:schemeClr val="tx2"/>
                </a:solidFill>
              </a:rPr>
              <a:t> </a:t>
            </a:r>
          </a:p>
        </p:txBody>
      </p:sp>
      <p:sp>
        <p:nvSpPr>
          <p:cNvPr id="5" name="pole tekstowe 4">
            <a:extLst>
              <a:ext uri="{FF2B5EF4-FFF2-40B4-BE49-F238E27FC236}">
                <a16:creationId xmlns:a16="http://schemas.microsoft.com/office/drawing/2014/main" id="{7CE654E1-F02B-445D-839B-2DF67665496E}"/>
              </a:ext>
            </a:extLst>
          </p:cNvPr>
          <p:cNvSpPr txBox="1"/>
          <p:nvPr/>
        </p:nvSpPr>
        <p:spPr>
          <a:xfrm>
            <a:off x="795497" y="2105561"/>
            <a:ext cx="7553006" cy="2646878"/>
          </a:xfrm>
          <a:prstGeom prst="rect">
            <a:avLst/>
          </a:prstGeom>
          <a:noFill/>
        </p:spPr>
        <p:txBody>
          <a:bodyPr wrap="square" rtlCol="0">
            <a:spAutoFit/>
          </a:bodyPr>
          <a:lstStyle/>
          <a:p>
            <a:r>
              <a:rPr lang="pl-PL" sz="2000" dirty="0" err="1">
                <a:solidFill>
                  <a:schemeClr val="accent1">
                    <a:lumMod val="50000"/>
                  </a:schemeClr>
                </a:solidFill>
              </a:rPr>
              <a:t>Internal</a:t>
            </a:r>
            <a:r>
              <a:rPr lang="pl-PL" sz="2000" dirty="0">
                <a:solidFill>
                  <a:schemeClr val="accent1">
                    <a:lumMod val="50000"/>
                  </a:schemeClr>
                </a:solidFill>
              </a:rPr>
              <a:t> </a:t>
            </a:r>
            <a:r>
              <a:rPr lang="en-GB" sz="2000" dirty="0">
                <a:solidFill>
                  <a:schemeClr val="accent1">
                    <a:lumMod val="50000"/>
                  </a:schemeClr>
                </a:solidFill>
              </a:rPr>
              <a:t>projects:</a:t>
            </a:r>
            <a:endParaRPr lang="pl-PL" sz="2000" dirty="0">
              <a:solidFill>
                <a:schemeClr val="accent1">
                  <a:lumMod val="50000"/>
                </a:schemeClr>
              </a:solidFill>
            </a:endParaRPr>
          </a:p>
          <a:p>
            <a:pPr marL="342900" indent="-342900">
              <a:lnSpc>
                <a:spcPct val="150000"/>
              </a:lnSpc>
              <a:buFont typeface="Arial" panose="020B0604020202020204" pitchFamily="34" charset="0"/>
              <a:buChar char="•"/>
            </a:pPr>
            <a:r>
              <a:rPr lang="pl-PL" sz="1400" dirty="0">
                <a:solidFill>
                  <a:schemeClr val="accent1">
                    <a:lumMod val="50000"/>
                  </a:schemeClr>
                </a:solidFill>
              </a:rPr>
              <a:t>Developing the </a:t>
            </a:r>
            <a:r>
              <a:rPr lang="pl-PL" sz="1400" dirty="0" err="1">
                <a:solidFill>
                  <a:schemeClr val="accent1">
                    <a:lumMod val="50000"/>
                  </a:schemeClr>
                </a:solidFill>
              </a:rPr>
              <a:t>calibration</a:t>
            </a:r>
            <a:r>
              <a:rPr lang="pl-PL" sz="1400" dirty="0">
                <a:solidFill>
                  <a:schemeClr val="accent1">
                    <a:lumMod val="50000"/>
                  </a:schemeClr>
                </a:solidFill>
              </a:rPr>
              <a:t> </a:t>
            </a:r>
            <a:r>
              <a:rPr lang="pl-PL" sz="1400" dirty="0" err="1">
                <a:solidFill>
                  <a:schemeClr val="accent1">
                    <a:lumMod val="50000"/>
                  </a:schemeClr>
                </a:solidFill>
              </a:rPr>
              <a:t>methods</a:t>
            </a:r>
            <a:r>
              <a:rPr lang="pl-PL" sz="1400" dirty="0">
                <a:solidFill>
                  <a:schemeClr val="accent1">
                    <a:lumMod val="50000"/>
                  </a:schemeClr>
                </a:solidFill>
              </a:rPr>
              <a:t> of the </a:t>
            </a:r>
            <a:r>
              <a:rPr lang="pl-PL" sz="1400" dirty="0" err="1">
                <a:solidFill>
                  <a:schemeClr val="accent1">
                    <a:lumMod val="50000"/>
                  </a:schemeClr>
                </a:solidFill>
              </a:rPr>
              <a:t>autocollimators</a:t>
            </a:r>
            <a:r>
              <a:rPr lang="pl-PL" sz="1400" dirty="0">
                <a:solidFill>
                  <a:schemeClr val="accent1">
                    <a:lumMod val="50000"/>
                  </a:schemeClr>
                </a:solidFill>
              </a:rPr>
              <a:t> </a:t>
            </a:r>
            <a:r>
              <a:rPr lang="pl-PL" sz="1400" dirty="0" err="1">
                <a:solidFill>
                  <a:schemeClr val="accent1">
                    <a:lumMod val="50000"/>
                  </a:schemeClr>
                </a:solidFill>
              </a:rPr>
              <a:t>using</a:t>
            </a:r>
            <a:r>
              <a:rPr lang="pl-PL" sz="1400" dirty="0">
                <a:solidFill>
                  <a:schemeClr val="accent1">
                    <a:lumMod val="50000"/>
                  </a:schemeClr>
                </a:solidFill>
              </a:rPr>
              <a:t> the </a:t>
            </a:r>
            <a:r>
              <a:rPr lang="pl-PL" sz="1400" dirty="0" err="1">
                <a:solidFill>
                  <a:schemeClr val="accent1">
                    <a:lumMod val="50000"/>
                  </a:schemeClr>
                </a:solidFill>
              </a:rPr>
              <a:t>precise</a:t>
            </a:r>
            <a:r>
              <a:rPr lang="pl-PL" sz="1400" dirty="0">
                <a:solidFill>
                  <a:schemeClr val="accent1">
                    <a:lumMod val="50000"/>
                  </a:schemeClr>
                </a:solidFill>
              </a:rPr>
              <a:t> </a:t>
            </a:r>
            <a:r>
              <a:rPr lang="pl-PL" sz="1400" dirty="0" err="1">
                <a:solidFill>
                  <a:schemeClr val="accent1">
                    <a:lumMod val="50000"/>
                  </a:schemeClr>
                </a:solidFill>
              </a:rPr>
              <a:t>rotary</a:t>
            </a:r>
            <a:r>
              <a:rPr lang="pl-PL" sz="1400" dirty="0">
                <a:solidFill>
                  <a:schemeClr val="accent1">
                    <a:lumMod val="50000"/>
                  </a:schemeClr>
                </a:solidFill>
              </a:rPr>
              <a:t> </a:t>
            </a:r>
            <a:r>
              <a:rPr lang="pl-PL" sz="1400" dirty="0" err="1">
                <a:solidFill>
                  <a:schemeClr val="accent1">
                    <a:lumMod val="50000"/>
                  </a:schemeClr>
                </a:solidFill>
              </a:rPr>
              <a:t>table</a:t>
            </a:r>
            <a:endParaRPr lang="pl-PL" sz="1400" dirty="0">
              <a:solidFill>
                <a:schemeClr val="accent1">
                  <a:lumMod val="50000"/>
                </a:schemeClr>
              </a:solidFill>
            </a:endParaRPr>
          </a:p>
          <a:p>
            <a:pPr marL="342900" indent="-342900">
              <a:lnSpc>
                <a:spcPct val="150000"/>
              </a:lnSpc>
              <a:buFont typeface="Arial" panose="020B0604020202020204" pitchFamily="34" charset="0"/>
              <a:buChar char="•"/>
            </a:pPr>
            <a:r>
              <a:rPr lang="pl-PL" sz="1400" dirty="0" err="1">
                <a:solidFill>
                  <a:schemeClr val="accent1">
                    <a:lumMod val="50000"/>
                  </a:schemeClr>
                </a:solidFill>
              </a:rPr>
              <a:t>Determining</a:t>
            </a:r>
            <a:r>
              <a:rPr lang="pl-PL" sz="1400" dirty="0">
                <a:solidFill>
                  <a:schemeClr val="accent1">
                    <a:lumMod val="50000"/>
                  </a:schemeClr>
                </a:solidFill>
              </a:rPr>
              <a:t> the </a:t>
            </a:r>
            <a:r>
              <a:rPr lang="pl-PL" sz="1400" dirty="0" err="1">
                <a:solidFill>
                  <a:schemeClr val="accent1">
                    <a:lumMod val="50000"/>
                  </a:schemeClr>
                </a:solidFill>
              </a:rPr>
              <a:t>value</a:t>
            </a:r>
            <a:r>
              <a:rPr lang="pl-PL" sz="1400" dirty="0">
                <a:solidFill>
                  <a:schemeClr val="accent1">
                    <a:lumMod val="50000"/>
                  </a:schemeClr>
                </a:solidFill>
              </a:rPr>
              <a:t> of the </a:t>
            </a:r>
            <a:r>
              <a:rPr lang="pl-PL" sz="1400" dirty="0" err="1">
                <a:solidFill>
                  <a:schemeClr val="accent1">
                    <a:lumMod val="50000"/>
                  </a:schemeClr>
                </a:solidFill>
              </a:rPr>
              <a:t>interpolation</a:t>
            </a:r>
            <a:r>
              <a:rPr lang="pl-PL" sz="1400" dirty="0">
                <a:solidFill>
                  <a:schemeClr val="accent1">
                    <a:lumMod val="50000"/>
                  </a:schemeClr>
                </a:solidFill>
              </a:rPr>
              <a:t> </a:t>
            </a:r>
            <a:r>
              <a:rPr lang="pl-PL" sz="1400" dirty="0" err="1">
                <a:solidFill>
                  <a:schemeClr val="accent1">
                    <a:lumMod val="50000"/>
                  </a:schemeClr>
                </a:solidFill>
              </a:rPr>
              <a:t>errors</a:t>
            </a:r>
            <a:r>
              <a:rPr lang="pl-PL" sz="1400" dirty="0">
                <a:solidFill>
                  <a:schemeClr val="accent1">
                    <a:lumMod val="50000"/>
                  </a:schemeClr>
                </a:solidFill>
              </a:rPr>
              <a:t> of the </a:t>
            </a:r>
            <a:r>
              <a:rPr lang="pl-PL" sz="1400" dirty="0" err="1">
                <a:solidFill>
                  <a:schemeClr val="accent1">
                    <a:lumMod val="50000"/>
                  </a:schemeClr>
                </a:solidFill>
              </a:rPr>
              <a:t>precise</a:t>
            </a:r>
            <a:r>
              <a:rPr lang="pl-PL" sz="1400" dirty="0">
                <a:solidFill>
                  <a:schemeClr val="accent1">
                    <a:lumMod val="50000"/>
                  </a:schemeClr>
                </a:solidFill>
              </a:rPr>
              <a:t> </a:t>
            </a:r>
            <a:r>
              <a:rPr lang="pl-PL" sz="1400" dirty="0" err="1">
                <a:solidFill>
                  <a:schemeClr val="accent1">
                    <a:lumMod val="50000"/>
                  </a:schemeClr>
                </a:solidFill>
              </a:rPr>
              <a:t>rotary</a:t>
            </a:r>
            <a:r>
              <a:rPr lang="pl-PL" sz="1400" dirty="0">
                <a:solidFill>
                  <a:schemeClr val="accent1">
                    <a:lumMod val="50000"/>
                  </a:schemeClr>
                </a:solidFill>
              </a:rPr>
              <a:t> </a:t>
            </a:r>
            <a:r>
              <a:rPr lang="pl-PL" sz="1400" dirty="0" err="1">
                <a:solidFill>
                  <a:schemeClr val="accent1">
                    <a:lumMod val="50000"/>
                  </a:schemeClr>
                </a:solidFill>
              </a:rPr>
              <a:t>table</a:t>
            </a:r>
            <a:endParaRPr lang="pl-PL" sz="1400" dirty="0">
              <a:solidFill>
                <a:schemeClr val="accent1">
                  <a:lumMod val="50000"/>
                </a:schemeClr>
              </a:solidFill>
            </a:endParaRPr>
          </a:p>
          <a:p>
            <a:pPr marL="342900" indent="-342900">
              <a:lnSpc>
                <a:spcPct val="150000"/>
              </a:lnSpc>
              <a:buFont typeface="Arial" panose="020B0604020202020204" pitchFamily="34" charset="0"/>
              <a:buChar char="•"/>
            </a:pPr>
            <a:r>
              <a:rPr lang="pl-PL" sz="1400" dirty="0">
                <a:solidFill>
                  <a:schemeClr val="accent1">
                    <a:lumMod val="50000"/>
                  </a:schemeClr>
                </a:solidFill>
              </a:rPr>
              <a:t>Special </a:t>
            </a:r>
            <a:r>
              <a:rPr lang="pl-PL" sz="1400" dirty="0" err="1">
                <a:solidFill>
                  <a:schemeClr val="accent1">
                    <a:lumMod val="50000"/>
                  </a:schemeClr>
                </a:solidFill>
              </a:rPr>
              <a:t>device</a:t>
            </a:r>
            <a:r>
              <a:rPr lang="pl-PL" sz="1400" dirty="0">
                <a:solidFill>
                  <a:schemeClr val="accent1">
                    <a:lumMod val="50000"/>
                  </a:schemeClr>
                </a:solidFill>
              </a:rPr>
              <a:t> for </a:t>
            </a:r>
            <a:r>
              <a:rPr lang="pl-PL" sz="1400" dirty="0" err="1">
                <a:solidFill>
                  <a:schemeClr val="accent1">
                    <a:lumMod val="50000"/>
                  </a:schemeClr>
                </a:solidFill>
              </a:rPr>
              <a:t>precise</a:t>
            </a:r>
            <a:r>
              <a:rPr lang="pl-PL" sz="1400" dirty="0">
                <a:solidFill>
                  <a:schemeClr val="accent1">
                    <a:lumMod val="50000"/>
                  </a:schemeClr>
                </a:solidFill>
              </a:rPr>
              <a:t> </a:t>
            </a:r>
            <a:r>
              <a:rPr lang="pl-PL" sz="1400" dirty="0" err="1">
                <a:solidFill>
                  <a:schemeClr val="accent1">
                    <a:lumMod val="50000"/>
                  </a:schemeClr>
                </a:solidFill>
              </a:rPr>
              <a:t>coupling</a:t>
            </a:r>
            <a:r>
              <a:rPr lang="pl-PL" sz="1400" dirty="0">
                <a:solidFill>
                  <a:schemeClr val="accent1">
                    <a:lumMod val="50000"/>
                  </a:schemeClr>
                </a:solidFill>
              </a:rPr>
              <a:t> of the </a:t>
            </a:r>
            <a:r>
              <a:rPr lang="pl-PL" sz="1400" dirty="0" err="1">
                <a:solidFill>
                  <a:schemeClr val="accent1">
                    <a:lumMod val="50000"/>
                  </a:schemeClr>
                </a:solidFill>
              </a:rPr>
              <a:t>angle</a:t>
            </a:r>
            <a:r>
              <a:rPr lang="pl-PL" sz="1400" dirty="0">
                <a:solidFill>
                  <a:schemeClr val="accent1">
                    <a:lumMod val="50000"/>
                  </a:schemeClr>
                </a:solidFill>
              </a:rPr>
              <a:t> </a:t>
            </a:r>
            <a:r>
              <a:rPr lang="pl-PL" sz="1400" dirty="0" err="1">
                <a:solidFill>
                  <a:schemeClr val="accent1">
                    <a:lumMod val="50000"/>
                  </a:schemeClr>
                </a:solidFill>
              </a:rPr>
              <a:t>encoders</a:t>
            </a:r>
            <a:r>
              <a:rPr lang="pl-PL" sz="1400" dirty="0">
                <a:solidFill>
                  <a:schemeClr val="accent1">
                    <a:lumMod val="50000"/>
                  </a:schemeClr>
                </a:solidFill>
              </a:rPr>
              <a:t> </a:t>
            </a:r>
            <a:r>
              <a:rPr lang="pl-PL" sz="1400" dirty="0" err="1">
                <a:solidFill>
                  <a:schemeClr val="accent1">
                    <a:lumMod val="50000"/>
                  </a:schemeClr>
                </a:solidFill>
              </a:rPr>
              <a:t>needed</a:t>
            </a:r>
            <a:r>
              <a:rPr lang="pl-PL" sz="1400" dirty="0">
                <a:solidFill>
                  <a:schemeClr val="accent1">
                    <a:lumMod val="50000"/>
                  </a:schemeClr>
                </a:solidFill>
              </a:rPr>
              <a:t> for </a:t>
            </a:r>
            <a:r>
              <a:rPr lang="pl-PL" sz="1400" dirty="0" err="1">
                <a:solidFill>
                  <a:schemeClr val="accent1">
                    <a:lumMod val="50000"/>
                  </a:schemeClr>
                </a:solidFill>
              </a:rPr>
              <a:t>their</a:t>
            </a:r>
            <a:r>
              <a:rPr lang="pl-PL" sz="1400" dirty="0">
                <a:solidFill>
                  <a:schemeClr val="accent1">
                    <a:lumMod val="50000"/>
                  </a:schemeClr>
                </a:solidFill>
              </a:rPr>
              <a:t> </a:t>
            </a:r>
            <a:r>
              <a:rPr lang="pl-PL" sz="1400" dirty="0" err="1">
                <a:solidFill>
                  <a:schemeClr val="accent1">
                    <a:lumMod val="50000"/>
                  </a:schemeClr>
                </a:solidFill>
              </a:rPr>
              <a:t>calibration</a:t>
            </a:r>
            <a:endParaRPr lang="pl-PL" sz="1400" dirty="0">
              <a:solidFill>
                <a:schemeClr val="accent1">
                  <a:lumMod val="50000"/>
                </a:schemeClr>
              </a:solidFill>
            </a:endParaRPr>
          </a:p>
          <a:p>
            <a:pPr marL="342900" indent="-342900">
              <a:lnSpc>
                <a:spcPct val="150000"/>
              </a:lnSpc>
              <a:buFont typeface="Arial" panose="020B0604020202020204" pitchFamily="34" charset="0"/>
              <a:buChar char="•"/>
            </a:pPr>
            <a:r>
              <a:rPr lang="pl-PL" sz="1400" dirty="0" err="1">
                <a:solidFill>
                  <a:schemeClr val="accent1">
                    <a:lumMod val="50000"/>
                  </a:schemeClr>
                </a:solidFill>
              </a:rPr>
              <a:t>Investigation</a:t>
            </a:r>
            <a:r>
              <a:rPr lang="pl-PL" sz="1400" dirty="0">
                <a:solidFill>
                  <a:schemeClr val="accent1">
                    <a:lumMod val="50000"/>
                  </a:schemeClr>
                </a:solidFill>
              </a:rPr>
              <a:t> of the </a:t>
            </a:r>
            <a:r>
              <a:rPr lang="pl-PL" sz="1400" dirty="0" err="1">
                <a:solidFill>
                  <a:schemeClr val="accent1">
                    <a:lumMod val="50000"/>
                  </a:schemeClr>
                </a:solidFill>
              </a:rPr>
              <a:t>results</a:t>
            </a:r>
            <a:r>
              <a:rPr lang="pl-PL" sz="1400" dirty="0">
                <a:solidFill>
                  <a:schemeClr val="accent1">
                    <a:lumMod val="50000"/>
                  </a:schemeClr>
                </a:solidFill>
              </a:rPr>
              <a:t> </a:t>
            </a:r>
            <a:r>
              <a:rPr lang="pl-PL" sz="1400" dirty="0" err="1">
                <a:solidFill>
                  <a:schemeClr val="accent1">
                    <a:lumMod val="50000"/>
                  </a:schemeClr>
                </a:solidFill>
              </a:rPr>
              <a:t>obtained</a:t>
            </a:r>
            <a:r>
              <a:rPr lang="pl-PL" sz="1400" dirty="0">
                <a:solidFill>
                  <a:schemeClr val="accent1">
                    <a:lumMod val="50000"/>
                  </a:schemeClr>
                </a:solidFill>
              </a:rPr>
              <a:t> from the </a:t>
            </a:r>
            <a:r>
              <a:rPr lang="pl-PL" sz="1400" dirty="0" err="1">
                <a:solidFill>
                  <a:schemeClr val="accent1">
                    <a:lumMod val="50000"/>
                  </a:schemeClr>
                </a:solidFill>
              </a:rPr>
              <a:t>measurements</a:t>
            </a:r>
            <a:r>
              <a:rPr lang="pl-PL" sz="1400" dirty="0">
                <a:solidFill>
                  <a:schemeClr val="accent1">
                    <a:lumMod val="50000"/>
                  </a:schemeClr>
                </a:solidFill>
              </a:rPr>
              <a:t> with the </a:t>
            </a:r>
            <a:r>
              <a:rPr lang="pl-PL" sz="1400" dirty="0" err="1">
                <a:solidFill>
                  <a:schemeClr val="accent1">
                    <a:lumMod val="50000"/>
                  </a:schemeClr>
                </a:solidFill>
              </a:rPr>
              <a:t>use</a:t>
            </a:r>
            <a:r>
              <a:rPr lang="pl-PL" sz="1400" dirty="0">
                <a:solidFill>
                  <a:schemeClr val="accent1">
                    <a:lumMod val="50000"/>
                  </a:schemeClr>
                </a:solidFill>
              </a:rPr>
              <a:t> of </a:t>
            </a:r>
            <a:r>
              <a:rPr lang="pl-PL" sz="1400" dirty="0" err="1">
                <a:solidFill>
                  <a:schemeClr val="accent1">
                    <a:lumMod val="50000"/>
                  </a:schemeClr>
                </a:solidFill>
              </a:rPr>
              <a:t>Pulfrich</a:t>
            </a:r>
            <a:r>
              <a:rPr lang="pl-PL" sz="1400" dirty="0">
                <a:solidFill>
                  <a:schemeClr val="accent1">
                    <a:lumMod val="50000"/>
                  </a:schemeClr>
                </a:solidFill>
              </a:rPr>
              <a:t> </a:t>
            </a:r>
            <a:r>
              <a:rPr lang="pl-PL" sz="1400" dirty="0" err="1">
                <a:solidFill>
                  <a:schemeClr val="accent1">
                    <a:lumMod val="50000"/>
                  </a:schemeClr>
                </a:solidFill>
              </a:rPr>
              <a:t>refractometer</a:t>
            </a:r>
            <a:r>
              <a:rPr lang="pl-PL" sz="1400" dirty="0">
                <a:solidFill>
                  <a:schemeClr val="accent1">
                    <a:lumMod val="50000"/>
                  </a:schemeClr>
                </a:solidFill>
              </a:rPr>
              <a:t> – influence of the </a:t>
            </a:r>
            <a:r>
              <a:rPr lang="pl-PL" sz="1400" dirty="0" err="1">
                <a:solidFill>
                  <a:schemeClr val="accent1">
                    <a:lumMod val="50000"/>
                  </a:schemeClr>
                </a:solidFill>
              </a:rPr>
              <a:t>proper</a:t>
            </a:r>
            <a:r>
              <a:rPr lang="pl-PL" sz="1400" dirty="0">
                <a:solidFill>
                  <a:schemeClr val="accent1">
                    <a:lumMod val="50000"/>
                  </a:schemeClr>
                </a:solidFill>
              </a:rPr>
              <a:t> error </a:t>
            </a:r>
            <a:r>
              <a:rPr lang="pl-PL" sz="1400" dirty="0" err="1">
                <a:solidFill>
                  <a:schemeClr val="accent1">
                    <a:lumMod val="50000"/>
                  </a:schemeClr>
                </a:solidFill>
              </a:rPr>
              <a:t>curve</a:t>
            </a:r>
            <a:r>
              <a:rPr lang="pl-PL" sz="1400" dirty="0">
                <a:solidFill>
                  <a:schemeClr val="accent1">
                    <a:lumMod val="50000"/>
                  </a:schemeClr>
                </a:solidFill>
              </a:rPr>
              <a:t> and </a:t>
            </a:r>
            <a:r>
              <a:rPr lang="pl-PL" sz="1400" dirty="0" err="1">
                <a:solidFill>
                  <a:schemeClr val="accent1">
                    <a:lumMod val="50000"/>
                  </a:schemeClr>
                </a:solidFill>
              </a:rPr>
              <a:t>environmental</a:t>
            </a:r>
            <a:r>
              <a:rPr lang="pl-PL" sz="1400" dirty="0">
                <a:solidFill>
                  <a:schemeClr val="accent1">
                    <a:lumMod val="50000"/>
                  </a:schemeClr>
                </a:solidFill>
              </a:rPr>
              <a:t> </a:t>
            </a:r>
            <a:r>
              <a:rPr lang="pl-PL" sz="1400" dirty="0" err="1">
                <a:solidFill>
                  <a:schemeClr val="accent1">
                    <a:lumMod val="50000"/>
                  </a:schemeClr>
                </a:solidFill>
              </a:rPr>
              <a:t>conditions</a:t>
            </a:r>
            <a:endParaRPr lang="pl-PL" sz="1400" dirty="0">
              <a:solidFill>
                <a:schemeClr val="accent1">
                  <a:lumMod val="50000"/>
                </a:schemeClr>
              </a:solidFill>
            </a:endParaRPr>
          </a:p>
          <a:p>
            <a:pPr marL="342900" indent="-342900">
              <a:lnSpc>
                <a:spcPct val="150000"/>
              </a:lnSpc>
              <a:buFont typeface="Arial" panose="020B0604020202020204" pitchFamily="34" charset="0"/>
              <a:buChar char="•"/>
            </a:pPr>
            <a:r>
              <a:rPr lang="pl-PL" sz="1400" dirty="0" err="1">
                <a:solidFill>
                  <a:schemeClr val="accent1">
                    <a:lumMod val="50000"/>
                  </a:schemeClr>
                </a:solidFill>
              </a:rPr>
              <a:t>Investigation</a:t>
            </a:r>
            <a:r>
              <a:rPr lang="pl-PL" sz="1400" dirty="0">
                <a:solidFill>
                  <a:schemeClr val="accent1">
                    <a:lumMod val="50000"/>
                  </a:schemeClr>
                </a:solidFill>
              </a:rPr>
              <a:t> of the </a:t>
            </a:r>
            <a:r>
              <a:rPr lang="pl-PL" sz="1400" dirty="0" err="1">
                <a:solidFill>
                  <a:schemeClr val="accent1">
                    <a:lumMod val="50000"/>
                  </a:schemeClr>
                </a:solidFill>
              </a:rPr>
              <a:t>results</a:t>
            </a:r>
            <a:r>
              <a:rPr lang="pl-PL" sz="1400" dirty="0">
                <a:solidFill>
                  <a:schemeClr val="accent1">
                    <a:lumMod val="50000"/>
                  </a:schemeClr>
                </a:solidFill>
              </a:rPr>
              <a:t> </a:t>
            </a:r>
            <a:r>
              <a:rPr lang="pl-PL" sz="1400" dirty="0" err="1">
                <a:solidFill>
                  <a:schemeClr val="accent1">
                    <a:lumMod val="50000"/>
                  </a:schemeClr>
                </a:solidFill>
              </a:rPr>
              <a:t>obtained</a:t>
            </a:r>
            <a:r>
              <a:rPr lang="pl-PL" sz="1400" dirty="0">
                <a:solidFill>
                  <a:schemeClr val="accent1">
                    <a:lumMod val="50000"/>
                  </a:schemeClr>
                </a:solidFill>
              </a:rPr>
              <a:t> from the </a:t>
            </a:r>
            <a:r>
              <a:rPr lang="pl-PL" sz="1400" dirty="0" err="1">
                <a:solidFill>
                  <a:schemeClr val="accent1">
                    <a:lumMod val="50000"/>
                  </a:schemeClr>
                </a:solidFill>
              </a:rPr>
              <a:t>new</a:t>
            </a:r>
            <a:r>
              <a:rPr lang="pl-PL" sz="1400" dirty="0">
                <a:solidFill>
                  <a:schemeClr val="accent1">
                    <a:lumMod val="50000"/>
                  </a:schemeClr>
                </a:solidFill>
              </a:rPr>
              <a:t> </a:t>
            </a:r>
            <a:r>
              <a:rPr lang="pl-PL" sz="1400" dirty="0" err="1">
                <a:solidFill>
                  <a:schemeClr val="accent1">
                    <a:lumMod val="50000"/>
                  </a:schemeClr>
                </a:solidFill>
              </a:rPr>
              <a:t>photoelectric</a:t>
            </a:r>
            <a:r>
              <a:rPr lang="pl-PL" sz="1400" dirty="0">
                <a:solidFill>
                  <a:schemeClr val="accent1">
                    <a:lumMod val="50000"/>
                  </a:schemeClr>
                </a:solidFill>
              </a:rPr>
              <a:t> </a:t>
            </a:r>
            <a:r>
              <a:rPr lang="pl-PL" sz="1400" dirty="0" err="1">
                <a:solidFill>
                  <a:schemeClr val="accent1">
                    <a:lumMod val="50000"/>
                  </a:schemeClr>
                </a:solidFill>
              </a:rPr>
              <a:t>polarimeter</a:t>
            </a:r>
            <a:endParaRPr lang="en-GB" sz="1400" dirty="0">
              <a:solidFill>
                <a:schemeClr val="accent1">
                  <a:lumMod val="50000"/>
                </a:schemeClr>
              </a:solidFill>
            </a:endParaRPr>
          </a:p>
          <a:p>
            <a:endParaRPr lang="en-GB" sz="2000" dirty="0">
              <a:solidFill>
                <a:schemeClr val="accent1">
                  <a:lumMod val="50000"/>
                </a:schemeClr>
              </a:solidFill>
            </a:endParaRPr>
          </a:p>
        </p:txBody>
      </p:sp>
    </p:spTree>
    <p:extLst>
      <p:ext uri="{BB962C8B-B14F-4D97-AF65-F5344CB8AC3E}">
        <p14:creationId xmlns:p14="http://schemas.microsoft.com/office/powerpoint/2010/main" val="3876890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45FC3CDD-B108-4620-8680-4C5857B631E6}"/>
              </a:ext>
            </a:extLst>
          </p:cNvPr>
          <p:cNvSpPr txBox="1"/>
          <p:nvPr/>
        </p:nvSpPr>
        <p:spPr>
          <a:xfrm>
            <a:off x="461923" y="1174753"/>
            <a:ext cx="7917083" cy="6663363"/>
          </a:xfrm>
          <a:prstGeom prst="rect">
            <a:avLst/>
          </a:prstGeom>
          <a:noFill/>
        </p:spPr>
        <p:txBody>
          <a:bodyPr wrap="square" rtlCol="0">
            <a:spAutoFit/>
          </a:bodyPr>
          <a:lstStyle/>
          <a:p>
            <a:r>
              <a:rPr lang="pl-PL" sz="1600" dirty="0">
                <a:solidFill>
                  <a:schemeClr val="accent1">
                    <a:lumMod val="50000"/>
                  </a:schemeClr>
                </a:solidFill>
              </a:rPr>
              <a:t>Conference:</a:t>
            </a:r>
          </a:p>
          <a:p>
            <a:pPr marL="285750" indent="-285750">
              <a:spcBef>
                <a:spcPts val="300"/>
              </a:spcBef>
              <a:spcAft>
                <a:spcPts val="300"/>
              </a:spcAft>
              <a:buFont typeface="Arial" panose="020B0604020202020204" pitchFamily="34" charset="0"/>
              <a:buChar char="•"/>
            </a:pPr>
            <a:r>
              <a:rPr lang="pl-PL" sz="1400" dirty="0">
                <a:solidFill>
                  <a:schemeClr val="accent1">
                    <a:lumMod val="50000"/>
                  </a:schemeClr>
                </a:solidFill>
              </a:rPr>
              <a:t>04.÷ 06.09.2017, MKM’2017, Częstochowa, „New </a:t>
            </a:r>
            <a:r>
              <a:rPr lang="pl-PL" sz="1400" dirty="0" err="1">
                <a:solidFill>
                  <a:schemeClr val="accent1">
                    <a:lumMod val="50000"/>
                  </a:schemeClr>
                </a:solidFill>
              </a:rPr>
              <a:t>frontiers</a:t>
            </a:r>
            <a:r>
              <a:rPr lang="pl-PL" sz="1400" dirty="0">
                <a:solidFill>
                  <a:schemeClr val="accent1">
                    <a:lumMod val="50000"/>
                  </a:schemeClr>
                </a:solidFill>
              </a:rPr>
              <a:t> in </a:t>
            </a:r>
            <a:r>
              <a:rPr lang="pl-PL" sz="1400" dirty="0" err="1">
                <a:solidFill>
                  <a:schemeClr val="accent1">
                    <a:lumMod val="50000"/>
                  </a:schemeClr>
                </a:solidFill>
              </a:rPr>
              <a:t>angle</a:t>
            </a:r>
            <a:r>
              <a:rPr lang="pl-PL" sz="1400" dirty="0">
                <a:solidFill>
                  <a:schemeClr val="accent1">
                    <a:lumMod val="50000"/>
                  </a:schemeClr>
                </a:solidFill>
              </a:rPr>
              <a:t> </a:t>
            </a:r>
            <a:r>
              <a:rPr lang="pl-PL" sz="1400" dirty="0" err="1">
                <a:solidFill>
                  <a:schemeClr val="accent1">
                    <a:lumMod val="50000"/>
                  </a:schemeClr>
                </a:solidFill>
              </a:rPr>
              <a:t>metrology</a:t>
            </a:r>
            <a:r>
              <a:rPr lang="pl-PL" sz="1400" dirty="0">
                <a:solidFill>
                  <a:schemeClr val="accent1">
                    <a:lumMod val="50000"/>
                  </a:schemeClr>
                </a:solidFill>
              </a:rPr>
              <a:t>”</a:t>
            </a:r>
          </a:p>
          <a:p>
            <a:pPr marL="285750" indent="-285750">
              <a:spcBef>
                <a:spcPts val="300"/>
              </a:spcBef>
              <a:spcAft>
                <a:spcPts val="300"/>
              </a:spcAft>
              <a:buFont typeface="Arial" panose="020B0604020202020204" pitchFamily="34" charset="0"/>
              <a:buChar char="•"/>
            </a:pPr>
            <a:r>
              <a:rPr lang="pl-PL" sz="1400" dirty="0">
                <a:solidFill>
                  <a:schemeClr val="accent1">
                    <a:lumMod val="50000"/>
                  </a:schemeClr>
                </a:solidFill>
              </a:rPr>
              <a:t>28.06.÷ 01.07.2016, KM’2016, Lublin/Nałęczów, „</a:t>
            </a:r>
            <a:r>
              <a:rPr lang="pl-PL" sz="1400" dirty="0" err="1">
                <a:solidFill>
                  <a:schemeClr val="accent1">
                    <a:lumMod val="50000"/>
                  </a:schemeClr>
                </a:solidFill>
              </a:rPr>
              <a:t>Calibration</a:t>
            </a:r>
            <a:r>
              <a:rPr lang="pl-PL" sz="1400" dirty="0">
                <a:solidFill>
                  <a:schemeClr val="accent1">
                    <a:lumMod val="50000"/>
                  </a:schemeClr>
                </a:solidFill>
              </a:rPr>
              <a:t> of  </a:t>
            </a:r>
            <a:r>
              <a:rPr lang="pl-PL" sz="1400" dirty="0" err="1">
                <a:solidFill>
                  <a:schemeClr val="accent1">
                    <a:lumMod val="50000"/>
                  </a:schemeClr>
                </a:solidFill>
              </a:rPr>
              <a:t>precise</a:t>
            </a:r>
            <a:r>
              <a:rPr lang="pl-PL" sz="1400" dirty="0">
                <a:solidFill>
                  <a:schemeClr val="accent1">
                    <a:lumMod val="50000"/>
                  </a:schemeClr>
                </a:solidFill>
              </a:rPr>
              <a:t> </a:t>
            </a:r>
            <a:r>
              <a:rPr lang="pl-PL" sz="1400" dirty="0" err="1">
                <a:solidFill>
                  <a:schemeClr val="accent1">
                    <a:lumMod val="50000"/>
                  </a:schemeClr>
                </a:solidFill>
              </a:rPr>
              <a:t>autocollimators</a:t>
            </a:r>
            <a:r>
              <a:rPr lang="pl-PL" sz="1400" dirty="0">
                <a:solidFill>
                  <a:schemeClr val="accent1">
                    <a:lumMod val="50000"/>
                  </a:schemeClr>
                </a:solidFill>
              </a:rPr>
              <a:t> and </a:t>
            </a:r>
            <a:r>
              <a:rPr lang="pl-PL" sz="1400" dirty="0" err="1">
                <a:solidFill>
                  <a:schemeClr val="accent1">
                    <a:lumMod val="50000"/>
                  </a:schemeClr>
                </a:solidFill>
              </a:rPr>
              <a:t>angle</a:t>
            </a:r>
            <a:r>
              <a:rPr lang="pl-PL" sz="1400" dirty="0">
                <a:solidFill>
                  <a:schemeClr val="accent1">
                    <a:lumMod val="50000"/>
                  </a:schemeClr>
                </a:solidFill>
              </a:rPr>
              <a:t> </a:t>
            </a:r>
            <a:r>
              <a:rPr lang="pl-PL" sz="1400" dirty="0" err="1">
                <a:solidFill>
                  <a:schemeClr val="accent1">
                    <a:lumMod val="50000"/>
                  </a:schemeClr>
                </a:solidFill>
              </a:rPr>
              <a:t>encoders</a:t>
            </a:r>
            <a:r>
              <a:rPr lang="pl-PL" sz="1400" dirty="0">
                <a:solidFill>
                  <a:schemeClr val="accent1">
                    <a:lumMod val="50000"/>
                  </a:schemeClr>
                </a:solidFill>
              </a:rPr>
              <a:t> </a:t>
            </a:r>
            <a:r>
              <a:rPr lang="pl-PL" sz="1400" dirty="0" err="1">
                <a:solidFill>
                  <a:schemeClr val="accent1">
                    <a:lumMod val="50000"/>
                  </a:schemeClr>
                </a:solidFill>
              </a:rPr>
              <a:t>using</a:t>
            </a:r>
            <a:r>
              <a:rPr lang="pl-PL" sz="1400" dirty="0">
                <a:solidFill>
                  <a:schemeClr val="accent1">
                    <a:lumMod val="50000"/>
                  </a:schemeClr>
                </a:solidFill>
              </a:rPr>
              <a:t> </a:t>
            </a:r>
            <a:r>
              <a:rPr lang="pl-PL" sz="1400" dirty="0" err="1">
                <a:solidFill>
                  <a:schemeClr val="accent1">
                    <a:lumMod val="50000"/>
                  </a:schemeClr>
                </a:solidFill>
              </a:rPr>
              <a:t>shearing</a:t>
            </a:r>
            <a:r>
              <a:rPr lang="pl-PL" sz="1400" dirty="0">
                <a:solidFill>
                  <a:schemeClr val="accent1">
                    <a:lumMod val="50000"/>
                  </a:schemeClr>
                </a:solidFill>
              </a:rPr>
              <a:t> </a:t>
            </a:r>
            <a:r>
              <a:rPr lang="pl-PL" sz="1400" dirty="0" err="1">
                <a:solidFill>
                  <a:schemeClr val="accent1">
                    <a:lumMod val="50000"/>
                  </a:schemeClr>
                </a:solidFill>
              </a:rPr>
              <a:t>techniques</a:t>
            </a:r>
            <a:r>
              <a:rPr lang="pl-PL" sz="1400" dirty="0">
                <a:solidFill>
                  <a:schemeClr val="accent1">
                    <a:lumMod val="50000"/>
                  </a:schemeClr>
                </a:solidFill>
              </a:rPr>
              <a:t> – the </a:t>
            </a:r>
            <a:r>
              <a:rPr lang="pl-PL" sz="1400" dirty="0" err="1">
                <a:solidFill>
                  <a:schemeClr val="accent1">
                    <a:lumMod val="50000"/>
                  </a:schemeClr>
                </a:solidFill>
              </a:rPr>
              <a:t>result</a:t>
            </a:r>
            <a:r>
              <a:rPr lang="pl-PL" sz="1400" dirty="0">
                <a:solidFill>
                  <a:schemeClr val="accent1">
                    <a:lumMod val="50000"/>
                  </a:schemeClr>
                </a:solidFill>
              </a:rPr>
              <a:t> of the </a:t>
            </a:r>
            <a:r>
              <a:rPr lang="pl-PL" sz="1400" dirty="0" err="1">
                <a:solidFill>
                  <a:schemeClr val="accent1">
                    <a:lumMod val="50000"/>
                  </a:schemeClr>
                </a:solidFill>
              </a:rPr>
              <a:t>researches</a:t>
            </a:r>
            <a:r>
              <a:rPr lang="pl-PL" sz="1400" dirty="0">
                <a:solidFill>
                  <a:schemeClr val="accent1">
                    <a:lumMod val="50000"/>
                  </a:schemeClr>
                </a:solidFill>
              </a:rPr>
              <a:t> in the </a:t>
            </a:r>
            <a:r>
              <a:rPr lang="pl-PL" sz="1400" dirty="0" err="1">
                <a:solidFill>
                  <a:schemeClr val="accent1">
                    <a:lumMod val="50000"/>
                  </a:schemeClr>
                </a:solidFill>
              </a:rPr>
              <a:t>frame</a:t>
            </a:r>
            <a:r>
              <a:rPr lang="pl-PL" sz="1400" dirty="0">
                <a:solidFill>
                  <a:schemeClr val="accent1">
                    <a:lumMod val="50000"/>
                  </a:schemeClr>
                </a:solidFill>
              </a:rPr>
              <a:t> of joint EMRP </a:t>
            </a:r>
            <a:r>
              <a:rPr lang="pl-PL" sz="1400" dirty="0" err="1">
                <a:solidFill>
                  <a:schemeClr val="accent1">
                    <a:lumMod val="50000"/>
                  </a:schemeClr>
                </a:solidFill>
              </a:rPr>
              <a:t>project</a:t>
            </a:r>
            <a:r>
              <a:rPr lang="pl-PL" sz="1400" dirty="0">
                <a:solidFill>
                  <a:schemeClr val="accent1">
                    <a:lumMod val="50000"/>
                  </a:schemeClr>
                </a:solidFill>
              </a:rPr>
              <a:t> SIB58 </a:t>
            </a:r>
            <a:r>
              <a:rPr lang="pl-PL" sz="1400" dirty="0" err="1">
                <a:solidFill>
                  <a:schemeClr val="accent1">
                    <a:lumMod val="50000"/>
                  </a:schemeClr>
                </a:solidFill>
              </a:rPr>
              <a:t>Angles</a:t>
            </a:r>
            <a:r>
              <a:rPr lang="pl-PL" sz="1400" dirty="0">
                <a:solidFill>
                  <a:schemeClr val="accent1">
                    <a:lumMod val="50000"/>
                  </a:schemeClr>
                </a:solidFill>
              </a:rPr>
              <a:t>”</a:t>
            </a:r>
          </a:p>
          <a:p>
            <a:pPr marL="285750" indent="-285750">
              <a:spcBef>
                <a:spcPts val="300"/>
              </a:spcBef>
              <a:spcAft>
                <a:spcPts val="300"/>
              </a:spcAft>
              <a:buFont typeface="Arial" panose="020B0604020202020204" pitchFamily="34" charset="0"/>
              <a:buChar char="•"/>
            </a:pPr>
            <a:r>
              <a:rPr lang="pl-PL" sz="1400" dirty="0">
                <a:solidFill>
                  <a:schemeClr val="accent1">
                    <a:lumMod val="50000"/>
                  </a:schemeClr>
                </a:solidFill>
              </a:rPr>
              <a:t>06.÷ 09.09.2015, MKM’2015, Łagów/Zielona Góra, „Precision </a:t>
            </a:r>
            <a:r>
              <a:rPr lang="pl-PL" sz="1400" dirty="0" err="1">
                <a:solidFill>
                  <a:schemeClr val="accent1">
                    <a:lumMod val="50000"/>
                  </a:schemeClr>
                </a:solidFill>
              </a:rPr>
              <a:t>rotary</a:t>
            </a:r>
            <a:r>
              <a:rPr lang="pl-PL" sz="1400" dirty="0">
                <a:solidFill>
                  <a:schemeClr val="accent1">
                    <a:lumMod val="50000"/>
                  </a:schemeClr>
                </a:solidFill>
              </a:rPr>
              <a:t> </a:t>
            </a:r>
            <a:r>
              <a:rPr lang="pl-PL" sz="1400" dirty="0" err="1">
                <a:solidFill>
                  <a:schemeClr val="accent1">
                    <a:lumMod val="50000"/>
                  </a:schemeClr>
                </a:solidFill>
              </a:rPr>
              <a:t>table</a:t>
            </a:r>
            <a:r>
              <a:rPr lang="pl-PL" sz="1400" dirty="0">
                <a:solidFill>
                  <a:schemeClr val="accent1">
                    <a:lumMod val="50000"/>
                  </a:schemeClr>
                </a:solidFill>
              </a:rPr>
              <a:t> with </a:t>
            </a:r>
            <a:r>
              <a:rPr lang="pl-PL" sz="1400" dirty="0" err="1">
                <a:solidFill>
                  <a:schemeClr val="accent1">
                    <a:lumMod val="50000"/>
                  </a:schemeClr>
                </a:solidFill>
              </a:rPr>
              <a:t>air</a:t>
            </a:r>
            <a:r>
              <a:rPr lang="pl-PL" sz="1400" dirty="0">
                <a:solidFill>
                  <a:schemeClr val="accent1">
                    <a:lumMod val="50000"/>
                  </a:schemeClr>
                </a:solidFill>
              </a:rPr>
              <a:t> </a:t>
            </a:r>
            <a:r>
              <a:rPr lang="pl-PL" sz="1400" dirty="0" err="1">
                <a:solidFill>
                  <a:schemeClr val="accent1">
                    <a:lumMod val="50000"/>
                  </a:schemeClr>
                </a:solidFill>
              </a:rPr>
              <a:t>bearing</a:t>
            </a:r>
            <a:r>
              <a:rPr lang="pl-PL" sz="1400" dirty="0">
                <a:solidFill>
                  <a:schemeClr val="accent1">
                    <a:lumMod val="50000"/>
                  </a:schemeClr>
                </a:solidFill>
              </a:rPr>
              <a:t> – </a:t>
            </a:r>
            <a:r>
              <a:rPr lang="pl-PL" sz="1400" dirty="0" err="1">
                <a:solidFill>
                  <a:schemeClr val="accent1">
                    <a:lumMod val="50000"/>
                  </a:schemeClr>
                </a:solidFill>
              </a:rPr>
              <a:t>methods</a:t>
            </a:r>
            <a:r>
              <a:rPr lang="pl-PL" sz="1400" dirty="0">
                <a:solidFill>
                  <a:schemeClr val="accent1">
                    <a:lumMod val="50000"/>
                  </a:schemeClr>
                </a:solidFill>
              </a:rPr>
              <a:t> of </a:t>
            </a:r>
            <a:r>
              <a:rPr lang="pl-PL" sz="1400" dirty="0" err="1">
                <a:solidFill>
                  <a:schemeClr val="accent1">
                    <a:lumMod val="50000"/>
                  </a:schemeClr>
                </a:solidFill>
              </a:rPr>
              <a:t>calibration</a:t>
            </a:r>
            <a:r>
              <a:rPr lang="pl-PL" sz="1400" dirty="0">
                <a:solidFill>
                  <a:schemeClr val="accent1">
                    <a:lumMod val="50000"/>
                  </a:schemeClr>
                </a:solidFill>
              </a:rPr>
              <a:t>”, „</a:t>
            </a:r>
            <a:r>
              <a:rPr lang="pl-PL" sz="1400" dirty="0" err="1">
                <a:solidFill>
                  <a:schemeClr val="accent1">
                    <a:lumMod val="50000"/>
                  </a:schemeClr>
                </a:solidFill>
              </a:rPr>
              <a:t>Stability</a:t>
            </a:r>
            <a:r>
              <a:rPr lang="pl-PL" sz="1400" dirty="0">
                <a:solidFill>
                  <a:schemeClr val="accent1">
                    <a:lumMod val="50000"/>
                  </a:schemeClr>
                </a:solidFill>
              </a:rPr>
              <a:t> of </a:t>
            </a:r>
            <a:r>
              <a:rPr lang="pl-PL" sz="1400" dirty="0" err="1">
                <a:solidFill>
                  <a:schemeClr val="accent1">
                    <a:lumMod val="50000"/>
                  </a:schemeClr>
                </a:solidFill>
              </a:rPr>
              <a:t>refractometric</a:t>
            </a:r>
            <a:r>
              <a:rPr lang="pl-PL" sz="1400" dirty="0">
                <a:solidFill>
                  <a:schemeClr val="accent1">
                    <a:lumMod val="50000"/>
                  </a:schemeClr>
                </a:solidFill>
              </a:rPr>
              <a:t> standard </a:t>
            </a:r>
            <a:r>
              <a:rPr lang="pl-PL" sz="1400" dirty="0" err="1">
                <a:solidFill>
                  <a:schemeClr val="accent1">
                    <a:lumMod val="50000"/>
                  </a:schemeClr>
                </a:solidFill>
              </a:rPr>
              <a:t>glycerole</a:t>
            </a:r>
            <a:r>
              <a:rPr lang="pl-PL" sz="1400" dirty="0">
                <a:solidFill>
                  <a:schemeClr val="accent1">
                    <a:lumMod val="50000"/>
                  </a:schemeClr>
                </a:solidFill>
              </a:rPr>
              <a:t> </a:t>
            </a:r>
            <a:r>
              <a:rPr lang="pl-PL" sz="1400" dirty="0" err="1">
                <a:solidFill>
                  <a:schemeClr val="accent1">
                    <a:lumMod val="50000"/>
                  </a:schemeClr>
                </a:solidFill>
              </a:rPr>
              <a:t>used</a:t>
            </a:r>
            <a:r>
              <a:rPr lang="pl-PL" sz="1400" dirty="0">
                <a:solidFill>
                  <a:schemeClr val="accent1">
                    <a:lumMod val="50000"/>
                  </a:schemeClr>
                </a:solidFill>
              </a:rPr>
              <a:t> as the </a:t>
            </a:r>
            <a:r>
              <a:rPr lang="pl-PL" sz="1400" dirty="0" err="1">
                <a:solidFill>
                  <a:schemeClr val="accent1">
                    <a:lumMod val="50000"/>
                  </a:schemeClr>
                </a:solidFill>
              </a:rPr>
              <a:t>reference</a:t>
            </a:r>
            <a:r>
              <a:rPr lang="pl-PL" sz="1400" dirty="0">
                <a:solidFill>
                  <a:schemeClr val="accent1">
                    <a:lumMod val="50000"/>
                  </a:schemeClr>
                </a:solidFill>
              </a:rPr>
              <a:t> </a:t>
            </a:r>
            <a:r>
              <a:rPr lang="pl-PL" sz="1400" dirty="0" err="1">
                <a:solidFill>
                  <a:schemeClr val="accent1">
                    <a:lumMod val="50000"/>
                  </a:schemeClr>
                </a:solidFill>
              </a:rPr>
              <a:t>material</a:t>
            </a:r>
            <a:r>
              <a:rPr lang="pl-PL" sz="1400" dirty="0">
                <a:solidFill>
                  <a:schemeClr val="accent1">
                    <a:lumMod val="50000"/>
                  </a:schemeClr>
                </a:solidFill>
              </a:rPr>
              <a:t>”</a:t>
            </a:r>
          </a:p>
          <a:p>
            <a:pPr marL="285750" indent="-285750">
              <a:spcBef>
                <a:spcPts val="300"/>
              </a:spcBef>
              <a:spcAft>
                <a:spcPts val="300"/>
              </a:spcAft>
              <a:buFont typeface="Arial" panose="020B0604020202020204" pitchFamily="34" charset="0"/>
              <a:buChar char="•"/>
            </a:pPr>
            <a:r>
              <a:rPr lang="pl-PL" sz="1400" dirty="0">
                <a:solidFill>
                  <a:schemeClr val="accent1">
                    <a:lumMod val="50000"/>
                  </a:schemeClr>
                </a:solidFill>
              </a:rPr>
              <a:t>25.09.2014, Workshop – </a:t>
            </a:r>
            <a:r>
              <a:rPr lang="pl-PL" sz="1400" dirty="0" err="1">
                <a:solidFill>
                  <a:schemeClr val="accent1">
                    <a:lumMod val="50000"/>
                  </a:schemeClr>
                </a:solidFill>
              </a:rPr>
              <a:t>European</a:t>
            </a:r>
            <a:r>
              <a:rPr lang="pl-PL" sz="1400" dirty="0">
                <a:solidFill>
                  <a:schemeClr val="accent1">
                    <a:lumMod val="50000"/>
                  </a:schemeClr>
                </a:solidFill>
              </a:rPr>
              <a:t> </a:t>
            </a:r>
            <a:r>
              <a:rPr lang="pl-PL" sz="1400" dirty="0" err="1">
                <a:solidFill>
                  <a:schemeClr val="accent1">
                    <a:lumMod val="50000"/>
                  </a:schemeClr>
                </a:solidFill>
              </a:rPr>
              <a:t>Metrological</a:t>
            </a:r>
            <a:r>
              <a:rPr lang="pl-PL" sz="1400" dirty="0">
                <a:solidFill>
                  <a:schemeClr val="accent1">
                    <a:lumMod val="50000"/>
                  </a:schemeClr>
                </a:solidFill>
              </a:rPr>
              <a:t> </a:t>
            </a:r>
            <a:r>
              <a:rPr lang="pl-PL" sz="1400" dirty="0" err="1">
                <a:solidFill>
                  <a:schemeClr val="accent1">
                    <a:lumMod val="50000"/>
                  </a:schemeClr>
                </a:solidFill>
              </a:rPr>
              <a:t>Projects</a:t>
            </a:r>
            <a:r>
              <a:rPr lang="pl-PL" sz="1400" dirty="0">
                <a:solidFill>
                  <a:schemeClr val="accent1">
                    <a:lumMod val="50000"/>
                  </a:schemeClr>
                </a:solidFill>
              </a:rPr>
              <a:t> EMRP and EMPIR – </a:t>
            </a:r>
            <a:r>
              <a:rPr lang="pl-PL" sz="1400" dirty="0" err="1">
                <a:solidFill>
                  <a:schemeClr val="accent1">
                    <a:lumMod val="50000"/>
                  </a:schemeClr>
                </a:solidFill>
              </a:rPr>
              <a:t>Chances</a:t>
            </a:r>
            <a:r>
              <a:rPr lang="pl-PL" sz="1400" dirty="0">
                <a:solidFill>
                  <a:schemeClr val="accent1">
                    <a:lumMod val="50000"/>
                  </a:schemeClr>
                </a:solidFill>
              </a:rPr>
              <a:t> for </a:t>
            </a:r>
            <a:r>
              <a:rPr lang="pl-PL" sz="1400" dirty="0" err="1">
                <a:solidFill>
                  <a:schemeClr val="accent1">
                    <a:lumMod val="50000"/>
                  </a:schemeClr>
                </a:solidFill>
              </a:rPr>
              <a:t>Polish</a:t>
            </a:r>
            <a:r>
              <a:rPr lang="pl-PL" sz="1400" dirty="0">
                <a:solidFill>
                  <a:schemeClr val="accent1">
                    <a:lumMod val="50000"/>
                  </a:schemeClr>
                </a:solidFill>
              </a:rPr>
              <a:t> </a:t>
            </a:r>
            <a:r>
              <a:rPr lang="pl-PL" sz="1400" dirty="0" err="1">
                <a:solidFill>
                  <a:schemeClr val="accent1">
                    <a:lumMod val="50000"/>
                  </a:schemeClr>
                </a:solidFill>
              </a:rPr>
              <a:t>Metrology</a:t>
            </a:r>
            <a:r>
              <a:rPr lang="pl-PL" sz="1400" dirty="0">
                <a:solidFill>
                  <a:schemeClr val="accent1">
                    <a:lumMod val="50000"/>
                  </a:schemeClr>
                </a:solidFill>
              </a:rPr>
              <a:t>, „</a:t>
            </a:r>
            <a:r>
              <a:rPr lang="pl-PL" sz="1400" dirty="0" err="1">
                <a:solidFill>
                  <a:schemeClr val="accent1">
                    <a:lumMod val="50000"/>
                  </a:schemeClr>
                </a:solidFill>
              </a:rPr>
              <a:t>Dimensional</a:t>
            </a:r>
            <a:r>
              <a:rPr lang="pl-PL" sz="1400" dirty="0">
                <a:solidFill>
                  <a:schemeClr val="accent1">
                    <a:lumMod val="50000"/>
                  </a:schemeClr>
                </a:solidFill>
              </a:rPr>
              <a:t> </a:t>
            </a:r>
            <a:r>
              <a:rPr lang="pl-PL" sz="1400" dirty="0" err="1">
                <a:solidFill>
                  <a:schemeClr val="accent1">
                    <a:lumMod val="50000"/>
                  </a:schemeClr>
                </a:solidFill>
              </a:rPr>
              <a:t>Metrology</a:t>
            </a:r>
            <a:r>
              <a:rPr lang="pl-PL" sz="1400" dirty="0">
                <a:solidFill>
                  <a:schemeClr val="accent1">
                    <a:lumMod val="50000"/>
                  </a:schemeClr>
                </a:solidFill>
              </a:rPr>
              <a:t> in </a:t>
            </a:r>
            <a:r>
              <a:rPr lang="pl-PL" sz="1400" dirty="0" err="1">
                <a:solidFill>
                  <a:schemeClr val="accent1">
                    <a:lumMod val="50000"/>
                  </a:schemeClr>
                </a:solidFill>
              </a:rPr>
              <a:t>Scientific</a:t>
            </a:r>
            <a:r>
              <a:rPr lang="pl-PL" sz="1400" dirty="0">
                <a:solidFill>
                  <a:schemeClr val="accent1">
                    <a:lumMod val="50000"/>
                  </a:schemeClr>
                </a:solidFill>
              </a:rPr>
              <a:t> </a:t>
            </a:r>
            <a:r>
              <a:rPr lang="pl-PL" sz="1400" dirty="0" err="1">
                <a:solidFill>
                  <a:schemeClr val="accent1">
                    <a:lumMod val="50000"/>
                  </a:schemeClr>
                </a:solidFill>
              </a:rPr>
              <a:t>researches</a:t>
            </a:r>
            <a:r>
              <a:rPr lang="pl-PL" sz="1400" dirty="0">
                <a:solidFill>
                  <a:schemeClr val="accent1">
                    <a:lumMod val="50000"/>
                  </a:schemeClr>
                </a:solidFill>
              </a:rPr>
              <a:t>”</a:t>
            </a:r>
          </a:p>
          <a:p>
            <a:pPr marL="285750" indent="-285750">
              <a:spcBef>
                <a:spcPts val="300"/>
              </a:spcBef>
              <a:spcAft>
                <a:spcPts val="300"/>
              </a:spcAft>
              <a:buFont typeface="Arial" panose="020B0604020202020204" pitchFamily="34" charset="0"/>
              <a:buChar char="•"/>
            </a:pPr>
            <a:r>
              <a:rPr lang="pl-PL" sz="1400" dirty="0">
                <a:solidFill>
                  <a:schemeClr val="accent1">
                    <a:lumMod val="50000"/>
                  </a:schemeClr>
                </a:solidFill>
              </a:rPr>
              <a:t>15.÷ 18.06.2014, ppm’14, Kościelisko, „</a:t>
            </a:r>
            <a:r>
              <a:rPr lang="pl-PL" sz="1400" dirty="0" err="1">
                <a:solidFill>
                  <a:schemeClr val="accent1">
                    <a:lumMod val="50000"/>
                  </a:schemeClr>
                </a:solidFill>
              </a:rPr>
              <a:t>Participation</a:t>
            </a:r>
            <a:r>
              <a:rPr lang="pl-PL" sz="1400" dirty="0">
                <a:solidFill>
                  <a:schemeClr val="accent1">
                    <a:lumMod val="50000"/>
                  </a:schemeClr>
                </a:solidFill>
              </a:rPr>
              <a:t> of </a:t>
            </a:r>
            <a:r>
              <a:rPr lang="pl-PL" sz="1400" dirty="0" err="1">
                <a:solidFill>
                  <a:schemeClr val="accent1">
                    <a:lumMod val="50000"/>
                  </a:schemeClr>
                </a:solidFill>
              </a:rPr>
              <a:t>Angle</a:t>
            </a:r>
            <a:r>
              <a:rPr lang="pl-PL" sz="1400" dirty="0">
                <a:solidFill>
                  <a:schemeClr val="accent1">
                    <a:lumMod val="50000"/>
                  </a:schemeClr>
                </a:solidFill>
              </a:rPr>
              <a:t> </a:t>
            </a:r>
            <a:r>
              <a:rPr lang="pl-PL" sz="1400" dirty="0" err="1">
                <a:solidFill>
                  <a:schemeClr val="accent1">
                    <a:lumMod val="50000"/>
                  </a:schemeClr>
                </a:solidFill>
              </a:rPr>
              <a:t>Laboratory</a:t>
            </a:r>
            <a:r>
              <a:rPr lang="pl-PL" sz="1400" dirty="0">
                <a:solidFill>
                  <a:schemeClr val="accent1">
                    <a:lumMod val="50000"/>
                  </a:schemeClr>
                </a:solidFill>
              </a:rPr>
              <a:t> in the </a:t>
            </a:r>
            <a:r>
              <a:rPr lang="pl-PL" sz="1400" dirty="0" err="1">
                <a:solidFill>
                  <a:schemeClr val="accent1">
                    <a:lumMod val="50000"/>
                  </a:schemeClr>
                </a:solidFill>
              </a:rPr>
              <a:t>project</a:t>
            </a:r>
            <a:r>
              <a:rPr lang="pl-PL" sz="1400" dirty="0">
                <a:solidFill>
                  <a:schemeClr val="accent1">
                    <a:lumMod val="50000"/>
                  </a:schemeClr>
                </a:solidFill>
              </a:rPr>
              <a:t> SIB58 </a:t>
            </a:r>
            <a:r>
              <a:rPr lang="pl-PL" sz="1400" dirty="0" err="1">
                <a:solidFill>
                  <a:schemeClr val="accent1">
                    <a:lumMod val="50000"/>
                  </a:schemeClr>
                </a:solidFill>
              </a:rPr>
              <a:t>Angles</a:t>
            </a:r>
            <a:r>
              <a:rPr lang="pl-PL" sz="1400" dirty="0">
                <a:solidFill>
                  <a:schemeClr val="accent1">
                    <a:lumMod val="50000"/>
                  </a:schemeClr>
                </a:solidFill>
              </a:rPr>
              <a:t>”</a:t>
            </a:r>
          </a:p>
          <a:p>
            <a:pPr marL="285750" indent="-285750">
              <a:spcBef>
                <a:spcPts val="300"/>
              </a:spcBef>
              <a:spcAft>
                <a:spcPts val="300"/>
              </a:spcAft>
              <a:buFont typeface="Arial" panose="020B0604020202020204" pitchFamily="34" charset="0"/>
              <a:buChar char="•"/>
            </a:pPr>
            <a:r>
              <a:rPr lang="pl-PL" sz="1400" dirty="0">
                <a:solidFill>
                  <a:schemeClr val="accent1">
                    <a:lumMod val="50000"/>
                  </a:schemeClr>
                </a:solidFill>
              </a:rPr>
              <a:t>23.05.2013, Workshop, „</a:t>
            </a:r>
            <a:r>
              <a:rPr lang="pl-PL" sz="1400" dirty="0" err="1">
                <a:solidFill>
                  <a:schemeClr val="accent1">
                    <a:lumMod val="50000"/>
                  </a:schemeClr>
                </a:solidFill>
              </a:rPr>
              <a:t>Proficiency</a:t>
            </a:r>
            <a:r>
              <a:rPr lang="pl-PL" sz="1400" dirty="0">
                <a:solidFill>
                  <a:schemeClr val="accent1">
                    <a:lumMod val="50000"/>
                  </a:schemeClr>
                </a:solidFill>
              </a:rPr>
              <a:t> </a:t>
            </a:r>
            <a:r>
              <a:rPr lang="pl-PL" sz="1400" dirty="0" err="1">
                <a:solidFill>
                  <a:schemeClr val="accent1">
                    <a:lumMod val="50000"/>
                  </a:schemeClr>
                </a:solidFill>
              </a:rPr>
              <a:t>testing</a:t>
            </a:r>
            <a:r>
              <a:rPr lang="pl-PL" sz="1400" dirty="0">
                <a:solidFill>
                  <a:schemeClr val="accent1">
                    <a:lumMod val="50000"/>
                  </a:schemeClr>
                </a:solidFill>
              </a:rPr>
              <a:t> </a:t>
            </a:r>
            <a:r>
              <a:rPr lang="pl-PL" sz="1400" dirty="0" err="1">
                <a:solidFill>
                  <a:schemeClr val="accent1">
                    <a:lumMod val="50000"/>
                  </a:schemeClr>
                </a:solidFill>
              </a:rPr>
              <a:t>organized</a:t>
            </a:r>
            <a:r>
              <a:rPr lang="pl-PL" sz="1400" dirty="0">
                <a:solidFill>
                  <a:schemeClr val="accent1">
                    <a:lumMod val="50000"/>
                  </a:schemeClr>
                </a:solidFill>
              </a:rPr>
              <a:t> by GUM for </a:t>
            </a:r>
            <a:r>
              <a:rPr lang="pl-PL" sz="1400" dirty="0" err="1">
                <a:solidFill>
                  <a:schemeClr val="accent1">
                    <a:lumMod val="50000"/>
                  </a:schemeClr>
                </a:solidFill>
              </a:rPr>
              <a:t>calibration</a:t>
            </a:r>
            <a:r>
              <a:rPr lang="pl-PL" sz="1400" dirty="0">
                <a:solidFill>
                  <a:schemeClr val="accent1">
                    <a:lumMod val="50000"/>
                  </a:schemeClr>
                </a:solidFill>
              </a:rPr>
              <a:t> laboratories”</a:t>
            </a:r>
          </a:p>
          <a:p>
            <a:pPr marL="285750" indent="-285750">
              <a:spcBef>
                <a:spcPts val="300"/>
              </a:spcBef>
              <a:spcAft>
                <a:spcPts val="300"/>
              </a:spcAft>
              <a:buFont typeface="Arial" panose="020B0604020202020204" pitchFamily="34" charset="0"/>
              <a:buChar char="•"/>
            </a:pPr>
            <a:r>
              <a:rPr lang="pl-PL" sz="1400" dirty="0">
                <a:solidFill>
                  <a:schemeClr val="accent1">
                    <a:lumMod val="50000"/>
                  </a:schemeClr>
                </a:solidFill>
              </a:rPr>
              <a:t>03.÷ 06.06.2012, ppm’12, „</a:t>
            </a:r>
            <a:r>
              <a:rPr lang="pl-PL" sz="1400" dirty="0" err="1">
                <a:solidFill>
                  <a:schemeClr val="accent1">
                    <a:lumMod val="50000"/>
                  </a:schemeClr>
                </a:solidFill>
              </a:rPr>
              <a:t>Calibration</a:t>
            </a:r>
            <a:r>
              <a:rPr lang="pl-PL" sz="1400" dirty="0">
                <a:solidFill>
                  <a:schemeClr val="accent1">
                    <a:lumMod val="50000"/>
                  </a:schemeClr>
                </a:solidFill>
              </a:rPr>
              <a:t> of the Instruments for the </a:t>
            </a:r>
            <a:r>
              <a:rPr lang="pl-PL" sz="1400" dirty="0" err="1">
                <a:solidFill>
                  <a:schemeClr val="accent1">
                    <a:lumMod val="50000"/>
                  </a:schemeClr>
                </a:solidFill>
              </a:rPr>
              <a:t>Measurements</a:t>
            </a:r>
            <a:r>
              <a:rPr lang="pl-PL" sz="1400" dirty="0">
                <a:solidFill>
                  <a:schemeClr val="accent1">
                    <a:lumMod val="50000"/>
                  </a:schemeClr>
                </a:solidFill>
              </a:rPr>
              <a:t> of Small </a:t>
            </a:r>
            <a:r>
              <a:rPr lang="pl-PL" sz="1400" dirty="0" err="1">
                <a:solidFill>
                  <a:schemeClr val="accent1">
                    <a:lumMod val="50000"/>
                  </a:schemeClr>
                </a:solidFill>
              </a:rPr>
              <a:t>Angles</a:t>
            </a:r>
            <a:r>
              <a:rPr lang="pl-PL" sz="1400" dirty="0">
                <a:solidFill>
                  <a:schemeClr val="accent1">
                    <a:lumMod val="50000"/>
                  </a:schemeClr>
                </a:solidFill>
              </a:rPr>
              <a:t>”</a:t>
            </a:r>
          </a:p>
          <a:p>
            <a:pPr marL="285750" indent="-285750">
              <a:spcBef>
                <a:spcPts val="300"/>
              </a:spcBef>
              <a:spcAft>
                <a:spcPts val="300"/>
              </a:spcAft>
              <a:buFont typeface="Arial" panose="020B0604020202020204" pitchFamily="34" charset="0"/>
              <a:buChar char="•"/>
            </a:pPr>
            <a:r>
              <a:rPr lang="pl-PL" altLang="pl-PL" sz="1400" dirty="0">
                <a:solidFill>
                  <a:schemeClr val="accent1">
                    <a:lumMod val="50000"/>
                  </a:schemeClr>
                </a:solidFill>
                <a:ea typeface="Lato" panose="020F0502020204030203" pitchFamily="34" charset="0"/>
                <a:cs typeface="Lato" panose="020F0502020204030203" pitchFamily="34" charset="0"/>
                <a:sym typeface="Wingdings" panose="05000000000000000000" pitchFamily="2" charset="2"/>
              </a:rPr>
              <a:t>0</a:t>
            </a:r>
            <a:r>
              <a:rPr lang="en-GB" altLang="pl-PL" sz="1400" dirty="0">
                <a:solidFill>
                  <a:schemeClr val="accent1">
                    <a:lumMod val="50000"/>
                  </a:schemeClr>
                </a:solidFill>
                <a:ea typeface="Lato" panose="020F0502020204030203" pitchFamily="34" charset="0"/>
                <a:cs typeface="Lato" panose="020F0502020204030203" pitchFamily="34" charset="0"/>
                <a:sym typeface="Wingdings" panose="05000000000000000000" pitchFamily="2" charset="2"/>
              </a:rPr>
              <a:t>6</a:t>
            </a:r>
            <a:r>
              <a:rPr lang="pl-PL" altLang="pl-PL" sz="1400" dirty="0">
                <a:solidFill>
                  <a:schemeClr val="accent1">
                    <a:lumMod val="50000"/>
                  </a:schemeClr>
                </a:solidFill>
                <a:ea typeface="Lato" panose="020F0502020204030203" pitchFamily="34" charset="0"/>
                <a:cs typeface="Lato" panose="020F0502020204030203" pitchFamily="34" charset="0"/>
                <a:sym typeface="Wingdings" panose="05000000000000000000" pitchFamily="2" charset="2"/>
              </a:rPr>
              <a:t>.÷ 0</a:t>
            </a:r>
            <a:r>
              <a:rPr lang="en-GB" altLang="pl-PL" sz="1400" dirty="0">
                <a:solidFill>
                  <a:schemeClr val="accent1">
                    <a:lumMod val="50000"/>
                  </a:schemeClr>
                </a:solidFill>
                <a:ea typeface="Lato" panose="020F0502020204030203" pitchFamily="34" charset="0"/>
                <a:cs typeface="Lato" panose="020F0502020204030203" pitchFamily="34" charset="0"/>
                <a:sym typeface="Wingdings" panose="05000000000000000000" pitchFamily="2" charset="2"/>
              </a:rPr>
              <a:t>8.09.2010, </a:t>
            </a:r>
            <a:r>
              <a:rPr lang="pl-PL" altLang="pl-PL" sz="1400" dirty="0">
                <a:solidFill>
                  <a:schemeClr val="accent1">
                    <a:lumMod val="50000"/>
                  </a:schemeClr>
                </a:solidFill>
                <a:ea typeface="Lato" panose="020F0502020204030203" pitchFamily="34" charset="0"/>
                <a:cs typeface="Lato" panose="020F0502020204030203" pitchFamily="34" charset="0"/>
                <a:sym typeface="Wingdings" panose="05000000000000000000" pitchFamily="2" charset="2"/>
              </a:rPr>
              <a:t>KM’2010, „</a:t>
            </a:r>
            <a:r>
              <a:rPr lang="pl-PL" altLang="pl-PL" sz="1400" dirty="0" err="1">
                <a:solidFill>
                  <a:schemeClr val="accent1">
                    <a:lumMod val="50000"/>
                  </a:schemeClr>
                </a:solidFill>
                <a:ea typeface="Lato" panose="020F0502020204030203" pitchFamily="34" charset="0"/>
                <a:cs typeface="Lato" panose="020F0502020204030203" pitchFamily="34" charset="0"/>
                <a:sym typeface="Wingdings" panose="05000000000000000000" pitchFamily="2" charset="2"/>
              </a:rPr>
              <a:t>Modernized</a:t>
            </a:r>
            <a:r>
              <a:rPr lang="pl-PL" altLang="pl-PL" sz="1400" dirty="0">
                <a:solidFill>
                  <a:schemeClr val="accent1">
                    <a:lumMod val="50000"/>
                  </a:schemeClr>
                </a:solidFill>
                <a:ea typeface="Lato" panose="020F0502020204030203" pitchFamily="34" charset="0"/>
                <a:cs typeface="Lato" panose="020F0502020204030203" pitchFamily="34" charset="0"/>
                <a:sym typeface="Wingdings" panose="05000000000000000000" pitchFamily="2" charset="2"/>
              </a:rPr>
              <a:t> Station of the </a:t>
            </a:r>
            <a:r>
              <a:rPr lang="pl-PL" altLang="pl-PL" sz="1400" dirty="0" err="1">
                <a:solidFill>
                  <a:schemeClr val="accent1">
                    <a:lumMod val="50000"/>
                  </a:schemeClr>
                </a:solidFill>
                <a:ea typeface="Lato" panose="020F0502020204030203" pitchFamily="34" charset="0"/>
                <a:cs typeface="Lato" panose="020F0502020204030203" pitchFamily="34" charset="0"/>
                <a:sym typeface="Wingdings" panose="05000000000000000000" pitchFamily="2" charset="2"/>
              </a:rPr>
              <a:t>Plane</a:t>
            </a:r>
            <a:r>
              <a:rPr lang="pl-PL" altLang="pl-PL" sz="1400" dirty="0">
                <a:solidFill>
                  <a:schemeClr val="accent1">
                    <a:lumMod val="50000"/>
                  </a:schemeClr>
                </a:solidFill>
                <a:ea typeface="Lato" panose="020F0502020204030203" pitchFamily="34" charset="0"/>
                <a:cs typeface="Lato" panose="020F0502020204030203" pitchFamily="34" charset="0"/>
                <a:sym typeface="Wingdings" panose="05000000000000000000" pitchFamily="2" charset="2"/>
              </a:rPr>
              <a:t> </a:t>
            </a:r>
            <a:r>
              <a:rPr lang="pl-PL" altLang="pl-PL" sz="1400" dirty="0" err="1">
                <a:solidFill>
                  <a:schemeClr val="accent1">
                    <a:lumMod val="50000"/>
                  </a:schemeClr>
                </a:solidFill>
                <a:ea typeface="Lato" panose="020F0502020204030203" pitchFamily="34" charset="0"/>
                <a:cs typeface="Lato" panose="020F0502020204030203" pitchFamily="34" charset="0"/>
                <a:sym typeface="Wingdings" panose="05000000000000000000" pitchFamily="2" charset="2"/>
              </a:rPr>
              <a:t>Angle</a:t>
            </a:r>
            <a:r>
              <a:rPr lang="pl-PL" altLang="pl-PL" sz="1400" dirty="0">
                <a:solidFill>
                  <a:schemeClr val="accent1">
                    <a:lumMod val="50000"/>
                  </a:schemeClr>
                </a:solidFill>
                <a:ea typeface="Lato" panose="020F0502020204030203" pitchFamily="34" charset="0"/>
                <a:cs typeface="Lato" panose="020F0502020204030203" pitchFamily="34" charset="0"/>
                <a:sym typeface="Wingdings" panose="05000000000000000000" pitchFamily="2" charset="2"/>
              </a:rPr>
              <a:t> Unit”</a:t>
            </a:r>
          </a:p>
          <a:p>
            <a:pPr marL="285750" indent="-285750">
              <a:spcBef>
                <a:spcPts val="300"/>
              </a:spcBef>
              <a:spcAft>
                <a:spcPts val="300"/>
              </a:spcAft>
              <a:buFont typeface="Arial" panose="020B0604020202020204" pitchFamily="34" charset="0"/>
              <a:buChar char="•"/>
            </a:pPr>
            <a:r>
              <a:rPr lang="pl-PL" altLang="pl-PL" sz="1400" dirty="0">
                <a:solidFill>
                  <a:schemeClr val="accent1">
                    <a:lumMod val="50000"/>
                  </a:schemeClr>
                </a:solidFill>
                <a:ea typeface="Lato" panose="020F0502020204030203" pitchFamily="34" charset="0"/>
                <a:cs typeface="Lato" panose="020F0502020204030203" pitchFamily="34" charset="0"/>
                <a:sym typeface="Wingdings" panose="05000000000000000000" pitchFamily="2" charset="2"/>
              </a:rPr>
              <a:t>14.÷ 17.05.2006, ppm’06, „Optical </a:t>
            </a:r>
            <a:r>
              <a:rPr lang="pl-PL" altLang="pl-PL" sz="1400" dirty="0" err="1">
                <a:solidFill>
                  <a:schemeClr val="accent1">
                    <a:lumMod val="50000"/>
                  </a:schemeClr>
                </a:solidFill>
                <a:ea typeface="Lato" panose="020F0502020204030203" pitchFamily="34" charset="0"/>
                <a:cs typeface="Lato" panose="020F0502020204030203" pitchFamily="34" charset="0"/>
                <a:sym typeface="Wingdings" panose="05000000000000000000" pitchFamily="2" charset="2"/>
              </a:rPr>
              <a:t>Polygons</a:t>
            </a:r>
            <a:r>
              <a:rPr lang="pl-PL" altLang="pl-PL" sz="1400" dirty="0">
                <a:solidFill>
                  <a:schemeClr val="accent1">
                    <a:lumMod val="50000"/>
                  </a:schemeClr>
                </a:solidFill>
                <a:ea typeface="Lato" panose="020F0502020204030203" pitchFamily="34" charset="0"/>
                <a:cs typeface="Lato" panose="020F0502020204030203" pitchFamily="34" charset="0"/>
                <a:sym typeface="Wingdings" panose="05000000000000000000" pitchFamily="2" charset="2"/>
              </a:rPr>
              <a:t> and </a:t>
            </a:r>
            <a:r>
              <a:rPr lang="pl-PL" altLang="pl-PL" sz="1400" dirty="0" err="1">
                <a:solidFill>
                  <a:schemeClr val="accent1">
                    <a:lumMod val="50000"/>
                  </a:schemeClr>
                </a:solidFill>
                <a:ea typeface="Lato" panose="020F0502020204030203" pitchFamily="34" charset="0"/>
                <a:cs typeface="Lato" panose="020F0502020204030203" pitchFamily="34" charset="0"/>
                <a:sym typeface="Wingdings" panose="05000000000000000000" pitchFamily="2" charset="2"/>
              </a:rPr>
              <a:t>Assuring</a:t>
            </a:r>
            <a:r>
              <a:rPr lang="pl-PL" altLang="pl-PL" sz="1400" dirty="0">
                <a:solidFill>
                  <a:schemeClr val="accent1">
                    <a:lumMod val="50000"/>
                  </a:schemeClr>
                </a:solidFill>
                <a:ea typeface="Lato" panose="020F0502020204030203" pitchFamily="34" charset="0"/>
                <a:cs typeface="Lato" panose="020F0502020204030203" pitchFamily="34" charset="0"/>
                <a:sym typeface="Wingdings" panose="05000000000000000000" pitchFamily="2" charset="2"/>
              </a:rPr>
              <a:t> the </a:t>
            </a:r>
            <a:r>
              <a:rPr lang="pl-PL" altLang="pl-PL" sz="1400" dirty="0" err="1">
                <a:solidFill>
                  <a:schemeClr val="accent1">
                    <a:lumMod val="50000"/>
                  </a:schemeClr>
                </a:solidFill>
                <a:ea typeface="Lato" panose="020F0502020204030203" pitchFamily="34" charset="0"/>
                <a:cs typeface="Lato" panose="020F0502020204030203" pitchFamily="34" charset="0"/>
                <a:sym typeface="Wingdings" panose="05000000000000000000" pitchFamily="2" charset="2"/>
              </a:rPr>
              <a:t>Traceability</a:t>
            </a:r>
            <a:r>
              <a:rPr lang="pl-PL" altLang="pl-PL" sz="1400" dirty="0">
                <a:solidFill>
                  <a:schemeClr val="accent1">
                    <a:lumMod val="50000"/>
                  </a:schemeClr>
                </a:solidFill>
                <a:ea typeface="Lato" panose="020F0502020204030203" pitchFamily="34" charset="0"/>
                <a:cs typeface="Lato" panose="020F0502020204030203" pitchFamily="34" charset="0"/>
                <a:sym typeface="Wingdings" panose="05000000000000000000" pitchFamily="2" charset="2"/>
              </a:rPr>
              <a:t> in </a:t>
            </a:r>
            <a:r>
              <a:rPr lang="pl-PL" altLang="pl-PL" sz="1400" dirty="0" err="1">
                <a:solidFill>
                  <a:schemeClr val="accent1">
                    <a:lumMod val="50000"/>
                  </a:schemeClr>
                </a:solidFill>
                <a:ea typeface="Lato" panose="020F0502020204030203" pitchFamily="34" charset="0"/>
                <a:cs typeface="Lato" panose="020F0502020204030203" pitchFamily="34" charset="0"/>
                <a:sym typeface="Wingdings" panose="05000000000000000000" pitchFamily="2" charset="2"/>
              </a:rPr>
              <a:t>Angle</a:t>
            </a:r>
            <a:r>
              <a:rPr lang="pl-PL" altLang="pl-PL" sz="1400" dirty="0">
                <a:solidFill>
                  <a:schemeClr val="accent1">
                    <a:lumMod val="50000"/>
                  </a:schemeClr>
                </a:solidFill>
                <a:ea typeface="Lato" panose="020F0502020204030203" pitchFamily="34" charset="0"/>
                <a:cs typeface="Lato" panose="020F0502020204030203" pitchFamily="34" charset="0"/>
                <a:sym typeface="Wingdings" panose="05000000000000000000" pitchFamily="2" charset="2"/>
              </a:rPr>
              <a:t> </a:t>
            </a:r>
            <a:r>
              <a:rPr lang="pl-PL" altLang="pl-PL" sz="1400" dirty="0" err="1">
                <a:solidFill>
                  <a:schemeClr val="accent1">
                    <a:lumMod val="50000"/>
                  </a:schemeClr>
                </a:solidFill>
                <a:ea typeface="Lato" panose="020F0502020204030203" pitchFamily="34" charset="0"/>
                <a:cs typeface="Lato" panose="020F0502020204030203" pitchFamily="34" charset="0"/>
                <a:sym typeface="Wingdings" panose="05000000000000000000" pitchFamily="2" charset="2"/>
              </a:rPr>
              <a:t>Measurements</a:t>
            </a:r>
            <a:r>
              <a:rPr lang="pl-PL" altLang="pl-PL" sz="1400" dirty="0">
                <a:solidFill>
                  <a:schemeClr val="accent1">
                    <a:lumMod val="50000"/>
                  </a:schemeClr>
                </a:solidFill>
                <a:ea typeface="Lato" panose="020F0502020204030203" pitchFamily="34" charset="0"/>
                <a:cs typeface="Lato" panose="020F0502020204030203" pitchFamily="34" charset="0"/>
                <a:sym typeface="Wingdings" panose="05000000000000000000" pitchFamily="2" charset="2"/>
              </a:rPr>
              <a:t>”; „</a:t>
            </a:r>
            <a:r>
              <a:rPr lang="pl-PL" altLang="pl-PL" sz="1400" dirty="0" err="1">
                <a:solidFill>
                  <a:schemeClr val="accent1">
                    <a:lumMod val="50000"/>
                  </a:schemeClr>
                </a:solidFill>
                <a:ea typeface="Lato" panose="020F0502020204030203" pitchFamily="34" charset="0"/>
                <a:cs typeface="Lato" panose="020F0502020204030203" pitchFamily="34" charset="0"/>
                <a:sym typeface="Wingdings" panose="05000000000000000000" pitchFamily="2" charset="2"/>
              </a:rPr>
              <a:t>National</a:t>
            </a:r>
            <a:r>
              <a:rPr lang="pl-PL" altLang="pl-PL" sz="1400" dirty="0">
                <a:solidFill>
                  <a:schemeClr val="accent1">
                    <a:lumMod val="50000"/>
                  </a:schemeClr>
                </a:solidFill>
                <a:ea typeface="Lato" panose="020F0502020204030203" pitchFamily="34" charset="0"/>
                <a:cs typeface="Lato" panose="020F0502020204030203" pitchFamily="34" charset="0"/>
                <a:sym typeface="Wingdings" panose="05000000000000000000" pitchFamily="2" charset="2"/>
              </a:rPr>
              <a:t> Standard of the </a:t>
            </a:r>
            <a:r>
              <a:rPr lang="pl-PL" altLang="pl-PL" sz="1400" dirty="0" err="1">
                <a:solidFill>
                  <a:schemeClr val="accent1">
                    <a:lumMod val="50000"/>
                  </a:schemeClr>
                </a:solidFill>
                <a:ea typeface="Lato" panose="020F0502020204030203" pitchFamily="34" charset="0"/>
                <a:cs typeface="Lato" panose="020F0502020204030203" pitchFamily="34" charset="0"/>
                <a:sym typeface="Wingdings" panose="05000000000000000000" pitchFamily="2" charset="2"/>
              </a:rPr>
              <a:t>Refractive</a:t>
            </a:r>
            <a:r>
              <a:rPr lang="pl-PL" altLang="pl-PL" sz="1400" dirty="0">
                <a:solidFill>
                  <a:schemeClr val="accent1">
                    <a:lumMod val="50000"/>
                  </a:schemeClr>
                </a:solidFill>
                <a:ea typeface="Lato" panose="020F0502020204030203" pitchFamily="34" charset="0"/>
                <a:cs typeface="Lato" panose="020F0502020204030203" pitchFamily="34" charset="0"/>
                <a:sym typeface="Wingdings" panose="05000000000000000000" pitchFamily="2" charset="2"/>
              </a:rPr>
              <a:t> Index Unit”</a:t>
            </a:r>
          </a:p>
          <a:p>
            <a:pPr marL="285750" indent="-285750">
              <a:spcBef>
                <a:spcPts val="300"/>
              </a:spcBef>
              <a:spcAft>
                <a:spcPts val="300"/>
              </a:spcAft>
              <a:buFont typeface="Arial" panose="020B0604020202020204" pitchFamily="34" charset="0"/>
              <a:buChar char="•"/>
            </a:pPr>
            <a:r>
              <a:rPr lang="pl-PL" sz="1400" dirty="0">
                <a:solidFill>
                  <a:schemeClr val="accent1">
                    <a:lumMod val="50000"/>
                  </a:schemeClr>
                </a:solidFill>
                <a:ea typeface="Lato" panose="020F0502020204030203" pitchFamily="34" charset="0"/>
                <a:cs typeface="Lato" panose="020F0502020204030203" pitchFamily="34" charset="0"/>
                <a:sym typeface="Wingdings" panose="05000000000000000000" pitchFamily="2" charset="2"/>
              </a:rPr>
              <a:t>12.÷ 14.05.2003, ppm’03, „</a:t>
            </a:r>
            <a:r>
              <a:rPr lang="pl-PL" sz="1400" dirty="0" err="1">
                <a:solidFill>
                  <a:schemeClr val="accent1">
                    <a:lumMod val="50000"/>
                  </a:schemeClr>
                </a:solidFill>
                <a:ea typeface="Lato" panose="020F0502020204030203" pitchFamily="34" charset="0"/>
                <a:cs typeface="Lato" panose="020F0502020204030203" pitchFamily="34" charset="0"/>
                <a:sym typeface="Wingdings" panose="05000000000000000000" pitchFamily="2" charset="2"/>
              </a:rPr>
              <a:t>Interlaboratory</a:t>
            </a:r>
            <a:r>
              <a:rPr lang="pl-PL" sz="1400" dirty="0">
                <a:solidFill>
                  <a:schemeClr val="accent1">
                    <a:lumMod val="50000"/>
                  </a:schemeClr>
                </a:solidFill>
                <a:ea typeface="Lato" panose="020F0502020204030203" pitchFamily="34" charset="0"/>
                <a:cs typeface="Lato" panose="020F0502020204030203" pitchFamily="34" charset="0"/>
                <a:sym typeface="Wingdings" panose="05000000000000000000" pitchFamily="2" charset="2"/>
              </a:rPr>
              <a:t> </a:t>
            </a:r>
            <a:r>
              <a:rPr lang="pl-PL" sz="1400" dirty="0" err="1">
                <a:solidFill>
                  <a:schemeClr val="accent1">
                    <a:lumMod val="50000"/>
                  </a:schemeClr>
                </a:solidFill>
                <a:ea typeface="Lato" panose="020F0502020204030203" pitchFamily="34" charset="0"/>
                <a:cs typeface="Lato" panose="020F0502020204030203" pitchFamily="34" charset="0"/>
                <a:sym typeface="Wingdings" panose="05000000000000000000" pitchFamily="2" charset="2"/>
              </a:rPr>
              <a:t>Comparisons</a:t>
            </a:r>
            <a:r>
              <a:rPr lang="pl-PL" sz="1400" dirty="0">
                <a:solidFill>
                  <a:schemeClr val="accent1">
                    <a:lumMod val="50000"/>
                  </a:schemeClr>
                </a:solidFill>
                <a:ea typeface="Lato" panose="020F0502020204030203" pitchFamily="34" charset="0"/>
                <a:cs typeface="Lato" panose="020F0502020204030203" pitchFamily="34" charset="0"/>
                <a:sym typeface="Wingdings" panose="05000000000000000000" pitchFamily="2" charset="2"/>
              </a:rPr>
              <a:t> of </a:t>
            </a:r>
            <a:r>
              <a:rPr lang="pl-PL" sz="1400" dirty="0" err="1">
                <a:solidFill>
                  <a:schemeClr val="accent1">
                    <a:lumMod val="50000"/>
                  </a:schemeClr>
                </a:solidFill>
                <a:ea typeface="Lato" panose="020F0502020204030203" pitchFamily="34" charset="0"/>
                <a:cs typeface="Lato" panose="020F0502020204030203" pitchFamily="34" charset="0"/>
                <a:sym typeface="Wingdings" panose="05000000000000000000" pitchFamily="2" charset="2"/>
              </a:rPr>
              <a:t>Angle</a:t>
            </a:r>
            <a:r>
              <a:rPr lang="pl-PL" sz="1400" dirty="0">
                <a:solidFill>
                  <a:schemeClr val="accent1">
                    <a:lumMod val="50000"/>
                  </a:schemeClr>
                </a:solidFill>
                <a:ea typeface="Lato" panose="020F0502020204030203" pitchFamily="34" charset="0"/>
                <a:cs typeface="Lato" panose="020F0502020204030203" pitchFamily="34" charset="0"/>
                <a:sym typeface="Wingdings" panose="05000000000000000000" pitchFamily="2" charset="2"/>
              </a:rPr>
              <a:t> </a:t>
            </a:r>
            <a:r>
              <a:rPr lang="pl-PL" sz="1400" dirty="0" err="1">
                <a:solidFill>
                  <a:schemeClr val="accent1">
                    <a:lumMod val="50000"/>
                  </a:schemeClr>
                </a:solidFill>
                <a:ea typeface="Lato" panose="020F0502020204030203" pitchFamily="34" charset="0"/>
                <a:cs typeface="Lato" panose="020F0502020204030203" pitchFamily="34" charset="0"/>
                <a:sym typeface="Wingdings" panose="05000000000000000000" pitchFamily="2" charset="2"/>
              </a:rPr>
              <a:t>Standards</a:t>
            </a:r>
            <a:r>
              <a:rPr lang="pl-PL" sz="1400" dirty="0">
                <a:solidFill>
                  <a:schemeClr val="accent1">
                    <a:lumMod val="50000"/>
                  </a:schemeClr>
                </a:solidFill>
                <a:ea typeface="Lato" panose="020F0502020204030203" pitchFamily="34" charset="0"/>
                <a:cs typeface="Lato" panose="020F0502020204030203" pitchFamily="34" charset="0"/>
                <a:sym typeface="Wingdings" panose="05000000000000000000" pitchFamily="2" charset="2"/>
              </a:rPr>
              <a:t>”</a:t>
            </a:r>
          </a:p>
          <a:p>
            <a:pPr marL="285750" indent="-285750">
              <a:spcBef>
                <a:spcPts val="300"/>
              </a:spcBef>
              <a:spcAft>
                <a:spcPts val="300"/>
              </a:spcAft>
              <a:buFont typeface="Arial" panose="020B0604020202020204" pitchFamily="34" charset="0"/>
              <a:buChar char="•"/>
            </a:pPr>
            <a:endParaRPr lang="pl-PL" sz="1600" dirty="0">
              <a:solidFill>
                <a:schemeClr val="accent1">
                  <a:lumMod val="50000"/>
                </a:schemeClr>
              </a:solidFill>
            </a:endParaRPr>
          </a:p>
          <a:p>
            <a:pPr marL="285750" indent="-285750">
              <a:spcBef>
                <a:spcPts val="1200"/>
              </a:spcBef>
              <a:spcAft>
                <a:spcPts val="1200"/>
              </a:spcAft>
              <a:buFont typeface="Arial" panose="020B0604020202020204" pitchFamily="34" charset="0"/>
              <a:buChar char="•"/>
            </a:pPr>
            <a:endParaRPr lang="pl-PL" sz="1600" dirty="0">
              <a:solidFill>
                <a:schemeClr val="accent1">
                  <a:lumMod val="50000"/>
                </a:schemeClr>
              </a:solidFill>
            </a:endParaRPr>
          </a:p>
          <a:p>
            <a:pPr marL="285750" indent="-285750">
              <a:spcBef>
                <a:spcPts val="1200"/>
              </a:spcBef>
              <a:spcAft>
                <a:spcPts val="1200"/>
              </a:spcAft>
              <a:buFont typeface="Arial" panose="020B0604020202020204" pitchFamily="34" charset="0"/>
              <a:buChar char="•"/>
            </a:pPr>
            <a:endParaRPr lang="pl-PL" sz="1600" dirty="0">
              <a:solidFill>
                <a:schemeClr val="accent1">
                  <a:lumMod val="50000"/>
                </a:schemeClr>
              </a:solidFill>
            </a:endParaRPr>
          </a:p>
          <a:p>
            <a:r>
              <a:rPr lang="pl-PL" sz="1600" dirty="0">
                <a:solidFill>
                  <a:schemeClr val="accent1">
                    <a:lumMod val="50000"/>
                  </a:schemeClr>
                </a:solidFill>
              </a:rPr>
              <a:t> </a:t>
            </a:r>
          </a:p>
        </p:txBody>
      </p:sp>
      <p:sp>
        <p:nvSpPr>
          <p:cNvPr id="4" name="Text Box 9">
            <a:extLst>
              <a:ext uri="{FF2B5EF4-FFF2-40B4-BE49-F238E27FC236}">
                <a16:creationId xmlns:a16="http://schemas.microsoft.com/office/drawing/2014/main" id="{EDA6FAA4-AD66-412D-8CA6-ED75DE85B288}"/>
              </a:ext>
            </a:extLst>
          </p:cNvPr>
          <p:cNvSpPr txBox="1">
            <a:spLocks noChangeArrowheads="1"/>
          </p:cNvSpPr>
          <p:nvPr/>
        </p:nvSpPr>
        <p:spPr bwMode="auto">
          <a:xfrm>
            <a:off x="1939856" y="462582"/>
            <a:ext cx="4260647" cy="400110"/>
          </a:xfrm>
          <a:prstGeom prst="rect">
            <a:avLst/>
          </a:prstGeom>
          <a:solidFill>
            <a:schemeClr val="bg1"/>
          </a:solidFill>
          <a:ln w="9525">
            <a:noFill/>
            <a:miter lim="800000"/>
            <a:headEnd/>
            <a:tailEnd/>
          </a:ln>
        </p:spPr>
        <p:txBody>
          <a:bodyPr wrap="square">
            <a:spAutoFit/>
          </a:bodyPr>
          <a:lstStyle/>
          <a:p>
            <a:r>
              <a:rPr lang="pl-PL" sz="2000" dirty="0" err="1">
                <a:solidFill>
                  <a:schemeClr val="accent1">
                    <a:lumMod val="50000"/>
                  </a:schemeClr>
                </a:solidFill>
              </a:rPr>
              <a:t>Length</a:t>
            </a:r>
            <a:r>
              <a:rPr lang="pl-PL" sz="2000" dirty="0">
                <a:solidFill>
                  <a:schemeClr val="accent1">
                    <a:lumMod val="50000"/>
                  </a:schemeClr>
                </a:solidFill>
              </a:rPr>
              <a:t> </a:t>
            </a:r>
            <a:r>
              <a:rPr lang="pl-PL" sz="2000" dirty="0" err="1">
                <a:solidFill>
                  <a:schemeClr val="accent1">
                    <a:lumMod val="50000"/>
                  </a:schemeClr>
                </a:solidFill>
              </a:rPr>
              <a:t>Laboratory</a:t>
            </a:r>
            <a:r>
              <a:rPr lang="pl-PL" sz="2000" dirty="0">
                <a:solidFill>
                  <a:schemeClr val="accent1">
                    <a:lumMod val="50000"/>
                  </a:schemeClr>
                </a:solidFill>
              </a:rPr>
              <a:t> </a:t>
            </a:r>
            <a:r>
              <a:rPr lang="pl-PL" sz="2000" dirty="0">
                <a:solidFill>
                  <a:schemeClr val="accent1">
                    <a:lumMod val="50000"/>
                  </a:schemeClr>
                </a:solidFill>
                <a:sym typeface="Symbol" panose="05050102010706020507" pitchFamily="18" charset="2"/>
              </a:rPr>
              <a:t></a:t>
            </a:r>
            <a:r>
              <a:rPr lang="pl-PL" sz="2000" dirty="0">
                <a:solidFill>
                  <a:schemeClr val="accent1">
                    <a:lumMod val="50000"/>
                  </a:schemeClr>
                </a:solidFill>
              </a:rPr>
              <a:t> </a:t>
            </a:r>
            <a:r>
              <a:rPr lang="pl-PL" sz="2000" dirty="0" err="1">
                <a:solidFill>
                  <a:schemeClr val="accent1">
                    <a:lumMod val="50000"/>
                  </a:schemeClr>
                </a:solidFill>
              </a:rPr>
              <a:t>Angle</a:t>
            </a:r>
            <a:r>
              <a:rPr lang="pl-PL" sz="2000" dirty="0">
                <a:solidFill>
                  <a:schemeClr val="accent1">
                    <a:lumMod val="50000"/>
                  </a:schemeClr>
                </a:solidFill>
              </a:rPr>
              <a:t> </a:t>
            </a:r>
            <a:r>
              <a:rPr lang="pl-PL" sz="2000" dirty="0" err="1">
                <a:solidFill>
                  <a:schemeClr val="accent1">
                    <a:lumMod val="50000"/>
                  </a:schemeClr>
                </a:solidFill>
              </a:rPr>
              <a:t>Section</a:t>
            </a:r>
            <a:r>
              <a:rPr lang="en-US" sz="2000" dirty="0">
                <a:solidFill>
                  <a:schemeClr val="accent1">
                    <a:lumMod val="50000"/>
                  </a:schemeClr>
                </a:solidFill>
              </a:rPr>
              <a:t> </a:t>
            </a:r>
          </a:p>
        </p:txBody>
      </p:sp>
    </p:spTree>
    <p:extLst>
      <p:ext uri="{BB962C8B-B14F-4D97-AF65-F5344CB8AC3E}">
        <p14:creationId xmlns:p14="http://schemas.microsoft.com/office/powerpoint/2010/main" val="5941758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1B1B7521-E7C1-4882-9EE4-D7E36E75055F}"/>
              </a:ext>
            </a:extLst>
          </p:cNvPr>
          <p:cNvSpPr txBox="1"/>
          <p:nvPr/>
        </p:nvSpPr>
        <p:spPr>
          <a:xfrm>
            <a:off x="466189" y="907383"/>
            <a:ext cx="8513685" cy="5539978"/>
          </a:xfrm>
          <a:prstGeom prst="rect">
            <a:avLst/>
          </a:prstGeom>
          <a:noFill/>
        </p:spPr>
        <p:txBody>
          <a:bodyPr wrap="square" rtlCol="0">
            <a:spAutoFit/>
          </a:bodyPr>
          <a:lstStyle/>
          <a:p>
            <a:r>
              <a:rPr lang="pl-PL" sz="1600" dirty="0">
                <a:solidFill>
                  <a:schemeClr val="accent1">
                    <a:lumMod val="50000"/>
                  </a:schemeClr>
                </a:solidFill>
              </a:rPr>
              <a:t>Publications:</a:t>
            </a:r>
          </a:p>
          <a:p>
            <a:pPr marL="285750" indent="-285750">
              <a:spcBef>
                <a:spcPts val="0"/>
              </a:spcBef>
              <a:spcAft>
                <a:spcPts val="0"/>
              </a:spcAft>
              <a:buFont typeface="Wingdings" panose="05000000000000000000" pitchFamily="2" charset="2"/>
              <a:buChar char="§"/>
            </a:pPr>
            <a:endParaRPr lang="pl-PL" altLang="pl-PL" sz="1400" dirty="0">
              <a:solidFill>
                <a:schemeClr val="accent1">
                  <a:lumMod val="50000"/>
                </a:schemeClr>
              </a:solidFill>
              <a:latin typeface="Trebuchet MS" panose="020B0603020202020204" pitchFamily="34" charset="0"/>
              <a:sym typeface="Wingdings" panose="05000000000000000000" pitchFamily="2" charset="2"/>
            </a:endParaRPr>
          </a:p>
          <a:p>
            <a:pPr marL="171450" indent="-171450">
              <a:buFont typeface="Arial" panose="020B0604020202020204" pitchFamily="34" charset="0"/>
              <a:buChar char="•"/>
            </a:pPr>
            <a:r>
              <a:rPr lang="en-US" altLang="pl-PL" sz="1200" dirty="0">
                <a:solidFill>
                  <a:schemeClr val="accent1">
                    <a:lumMod val="50000"/>
                  </a:schemeClr>
                </a:solidFill>
                <a:ea typeface="Times New Roman" panose="02020603050405020304" pitchFamily="18" charset="0"/>
                <a:cs typeface="Times New Roman" panose="02020603050405020304" pitchFamily="18" charset="0"/>
              </a:rPr>
              <a:t>Luiz Henrique Brum Vieira, Jack Stone, Miguel </a:t>
            </a:r>
            <a:r>
              <a:rPr lang="en-US" altLang="pl-PL" sz="1200" dirty="0" err="1">
                <a:solidFill>
                  <a:schemeClr val="accent1">
                    <a:lumMod val="50000"/>
                  </a:schemeClr>
                </a:solidFill>
                <a:ea typeface="Times New Roman" panose="02020603050405020304" pitchFamily="18" charset="0"/>
                <a:cs typeface="Times New Roman" panose="02020603050405020304" pitchFamily="18" charset="0"/>
              </a:rPr>
              <a:t>Viliesid</a:t>
            </a:r>
            <a:r>
              <a:rPr lang="en-US" altLang="pl-PL" sz="1200" dirty="0">
                <a:solidFill>
                  <a:schemeClr val="accent1">
                    <a:lumMod val="50000"/>
                  </a:schemeClr>
                </a:solidFill>
                <a:ea typeface="Times New Roman" panose="02020603050405020304" pitchFamily="18" charset="0"/>
                <a:cs typeface="Times New Roman" panose="02020603050405020304" pitchFamily="18" charset="0"/>
              </a:rPr>
              <a:t>, Bruno R </a:t>
            </a:r>
            <a:r>
              <a:rPr lang="en-US" altLang="pl-PL" sz="1200" dirty="0" err="1">
                <a:solidFill>
                  <a:schemeClr val="accent1">
                    <a:lumMod val="50000"/>
                  </a:schemeClr>
                </a:solidFill>
                <a:ea typeface="Times New Roman" panose="02020603050405020304" pitchFamily="18" charset="0"/>
                <a:cs typeface="Times New Roman" panose="02020603050405020304" pitchFamily="18" charset="0"/>
              </a:rPr>
              <a:t>Gastaldi</a:t>
            </a:r>
            <a:r>
              <a:rPr lang="en-US" altLang="pl-PL" sz="1200" dirty="0">
                <a:solidFill>
                  <a:schemeClr val="accent1">
                    <a:lumMod val="50000"/>
                  </a:schemeClr>
                </a:solidFill>
                <a:ea typeface="Times New Roman" panose="02020603050405020304" pitchFamily="18" charset="0"/>
                <a:cs typeface="Times New Roman" panose="02020603050405020304" pitchFamily="18" charset="0"/>
              </a:rPr>
              <a:t>, Joanna Przybylska and K P Chaudhary “SIM.L-K3.2008 final report: calibration of angle standards”, </a:t>
            </a:r>
            <a:r>
              <a:rPr lang="en-US" altLang="pl-PL" sz="1200" dirty="0" err="1">
                <a:solidFill>
                  <a:schemeClr val="accent1">
                    <a:lumMod val="50000"/>
                  </a:schemeClr>
                </a:solidFill>
                <a:ea typeface="Times New Roman" panose="02020603050405020304" pitchFamily="18" charset="0"/>
                <a:cs typeface="Times New Roman" panose="02020603050405020304" pitchFamily="18" charset="0"/>
              </a:rPr>
              <a:t>Metrologia</a:t>
            </a:r>
            <a:r>
              <a:rPr lang="en-US" altLang="pl-PL" sz="1200" dirty="0">
                <a:solidFill>
                  <a:schemeClr val="accent1">
                    <a:lumMod val="50000"/>
                  </a:schemeClr>
                </a:solidFill>
                <a:ea typeface="Times New Roman" panose="02020603050405020304" pitchFamily="18" charset="0"/>
                <a:cs typeface="Times New Roman" panose="02020603050405020304" pitchFamily="18" charset="0"/>
              </a:rPr>
              <a:t> 52, Technical Supplement</a:t>
            </a:r>
            <a:endParaRPr lang="pl-PL" altLang="pl-PL" sz="1200" b="1" dirty="0">
              <a:solidFill>
                <a:schemeClr val="accent1">
                  <a:lumMod val="50000"/>
                </a:schemeClr>
              </a:solidFill>
              <a:ea typeface="Times New Roman" panose="02020603050405020304" pitchFamily="18" charset="0"/>
              <a:cs typeface="Arial" panose="020B0604020202020204" pitchFamily="34" charset="0"/>
            </a:endParaRPr>
          </a:p>
          <a:p>
            <a:pPr marL="171450" indent="-171450">
              <a:spcBef>
                <a:spcPts val="0"/>
              </a:spcBef>
              <a:spcAft>
                <a:spcPts val="0"/>
              </a:spcAft>
              <a:buFont typeface="Arial" panose="020B0604020202020204" pitchFamily="34" charset="0"/>
              <a:buChar char="•"/>
            </a:pPr>
            <a:r>
              <a:rPr lang="pl-PL" sz="1200" dirty="0">
                <a:solidFill>
                  <a:schemeClr val="accent1">
                    <a:lumMod val="50000"/>
                  </a:schemeClr>
                </a:solidFill>
              </a:rPr>
              <a:t>Ralf D Geckeler, Andreas Just, Valentin </a:t>
            </a:r>
            <a:r>
              <a:rPr lang="pl-PL" sz="1200" dirty="0" err="1">
                <a:solidFill>
                  <a:schemeClr val="accent1">
                    <a:lumMod val="50000"/>
                  </a:schemeClr>
                </a:solidFill>
              </a:rPr>
              <a:t>Vasilev</a:t>
            </a:r>
            <a:r>
              <a:rPr lang="pl-PL" sz="1200" dirty="0">
                <a:solidFill>
                  <a:schemeClr val="accent1">
                    <a:lumMod val="50000"/>
                  </a:schemeClr>
                </a:solidFill>
              </a:rPr>
              <a:t>, Emilio Prieto, </a:t>
            </a:r>
            <a:r>
              <a:rPr lang="pl-PL" sz="1200" dirty="0" err="1">
                <a:solidFill>
                  <a:schemeClr val="accent1">
                    <a:lumMod val="50000"/>
                  </a:schemeClr>
                </a:solidFill>
              </a:rPr>
              <a:t>František</a:t>
            </a:r>
            <a:r>
              <a:rPr lang="pl-PL" sz="1200" dirty="0">
                <a:solidFill>
                  <a:schemeClr val="accent1">
                    <a:lumMod val="50000"/>
                  </a:schemeClr>
                </a:solidFill>
              </a:rPr>
              <a:t> </a:t>
            </a:r>
            <a:r>
              <a:rPr lang="pl-PL" sz="1200" dirty="0" err="1">
                <a:solidFill>
                  <a:schemeClr val="accent1">
                    <a:lumMod val="50000"/>
                  </a:schemeClr>
                </a:solidFill>
              </a:rPr>
              <a:t>Dvorácek</a:t>
            </a:r>
            <a:r>
              <a:rPr lang="pl-PL" sz="1200" dirty="0">
                <a:solidFill>
                  <a:schemeClr val="accent1">
                    <a:lumMod val="50000"/>
                  </a:schemeClr>
                </a:solidFill>
              </a:rPr>
              <a:t>, Slobodan </a:t>
            </a:r>
            <a:r>
              <a:rPr lang="pl-PL" sz="1200" dirty="0" err="1">
                <a:solidFill>
                  <a:schemeClr val="accent1">
                    <a:lumMod val="50000"/>
                  </a:schemeClr>
                </a:solidFill>
              </a:rPr>
              <a:t>Zelenika</a:t>
            </a:r>
            <a:r>
              <a:rPr lang="pl-PL" sz="1200" dirty="0">
                <a:solidFill>
                  <a:schemeClr val="accent1">
                    <a:lumMod val="50000"/>
                  </a:schemeClr>
                </a:solidFill>
              </a:rPr>
              <a:t>, Joanna Przybylska, </a:t>
            </a:r>
            <a:r>
              <a:rPr lang="pl-PL" sz="1200" dirty="0" err="1">
                <a:solidFill>
                  <a:schemeClr val="accent1">
                    <a:lumMod val="50000"/>
                  </a:schemeClr>
                </a:solidFill>
              </a:rPr>
              <a:t>Alexandru</a:t>
            </a:r>
            <a:r>
              <a:rPr lang="pl-PL" sz="1200" dirty="0">
                <a:solidFill>
                  <a:schemeClr val="accent1">
                    <a:lumMod val="50000"/>
                  </a:schemeClr>
                </a:solidFill>
              </a:rPr>
              <a:t> </a:t>
            </a:r>
            <a:r>
              <a:rPr lang="pl-PL" sz="1200" dirty="0" err="1">
                <a:solidFill>
                  <a:schemeClr val="accent1">
                    <a:lumMod val="50000"/>
                  </a:schemeClr>
                </a:solidFill>
              </a:rPr>
              <a:t>Duta</a:t>
            </a:r>
            <a:r>
              <a:rPr lang="pl-PL" sz="1200" dirty="0">
                <a:solidFill>
                  <a:schemeClr val="accent1">
                    <a:lumMod val="50000"/>
                  </a:schemeClr>
                </a:solidFill>
              </a:rPr>
              <a:t>, </a:t>
            </a:r>
            <a:r>
              <a:rPr lang="pl-PL" sz="1200" dirty="0" err="1">
                <a:solidFill>
                  <a:schemeClr val="accent1">
                    <a:lumMod val="50000"/>
                  </a:schemeClr>
                </a:solidFill>
              </a:rPr>
              <a:t>Ilya</a:t>
            </a:r>
            <a:r>
              <a:rPr lang="pl-PL" sz="1200" dirty="0">
                <a:solidFill>
                  <a:schemeClr val="accent1">
                    <a:lumMod val="50000"/>
                  </a:schemeClr>
                </a:solidFill>
              </a:rPr>
              <a:t> </a:t>
            </a:r>
            <a:r>
              <a:rPr lang="pl-PL" sz="1200" dirty="0" err="1">
                <a:solidFill>
                  <a:schemeClr val="accent1">
                    <a:lumMod val="50000"/>
                  </a:schemeClr>
                </a:solidFill>
              </a:rPr>
              <a:t>Victorov</a:t>
            </a:r>
            <a:r>
              <a:rPr lang="pl-PL" sz="1200" dirty="0">
                <a:solidFill>
                  <a:schemeClr val="accent1">
                    <a:lumMod val="50000"/>
                  </a:schemeClr>
                </a:solidFill>
              </a:rPr>
              <a:t>, Marco Pisani, Fernanda Saraiva, </a:t>
            </a:r>
            <a:r>
              <a:rPr lang="pl-PL" sz="1200" dirty="0" err="1">
                <a:solidFill>
                  <a:schemeClr val="accent1">
                    <a:lumMod val="50000"/>
                  </a:schemeClr>
                </a:solidFill>
              </a:rPr>
              <a:t>Jose</a:t>
            </a:r>
            <a:r>
              <a:rPr lang="pl-PL" sz="1200" dirty="0">
                <a:solidFill>
                  <a:schemeClr val="accent1">
                    <a:lumMod val="50000"/>
                  </a:schemeClr>
                </a:solidFill>
              </a:rPr>
              <a:t>-Antonio Salgado, </a:t>
            </a:r>
            <a:r>
              <a:rPr lang="pl-PL" sz="1200" dirty="0" err="1">
                <a:solidFill>
                  <a:schemeClr val="accent1">
                    <a:lumMod val="50000"/>
                  </a:schemeClr>
                </a:solidFill>
              </a:rPr>
              <a:t>Sitian</a:t>
            </a:r>
            <a:r>
              <a:rPr lang="pl-PL" sz="1200" dirty="0">
                <a:solidFill>
                  <a:schemeClr val="accent1">
                    <a:lumMod val="50000"/>
                  </a:schemeClr>
                </a:solidFill>
              </a:rPr>
              <a:t> </a:t>
            </a:r>
            <a:r>
              <a:rPr lang="pl-PL" sz="1200" dirty="0" err="1">
                <a:solidFill>
                  <a:schemeClr val="accent1">
                    <a:lumMod val="50000"/>
                  </a:schemeClr>
                </a:solidFill>
              </a:rPr>
              <a:t>Gao</a:t>
            </a:r>
            <a:r>
              <a:rPr lang="pl-PL" sz="1200" dirty="0">
                <a:solidFill>
                  <a:schemeClr val="accent1">
                    <a:lumMod val="50000"/>
                  </a:schemeClr>
                </a:solidFill>
              </a:rPr>
              <a:t>, </a:t>
            </a:r>
            <a:r>
              <a:rPr lang="pl-PL" sz="1200" dirty="0" err="1">
                <a:solidFill>
                  <a:schemeClr val="accent1">
                    <a:lumMod val="50000"/>
                  </a:schemeClr>
                </a:solidFill>
              </a:rPr>
              <a:t>Tonmueanwai</a:t>
            </a:r>
            <a:r>
              <a:rPr lang="pl-PL" sz="1200" dirty="0">
                <a:solidFill>
                  <a:schemeClr val="accent1">
                    <a:lumMod val="50000"/>
                  </a:schemeClr>
                </a:solidFill>
              </a:rPr>
              <a:t> </a:t>
            </a:r>
            <a:r>
              <a:rPr lang="pl-PL" sz="1200" dirty="0" err="1">
                <a:solidFill>
                  <a:schemeClr val="accent1">
                    <a:lumMod val="50000"/>
                  </a:schemeClr>
                </a:solidFill>
              </a:rPr>
              <a:t>Anusorn</a:t>
            </a:r>
            <a:r>
              <a:rPr lang="pl-PL" sz="1200" dirty="0">
                <a:solidFill>
                  <a:schemeClr val="accent1">
                    <a:lumMod val="50000"/>
                  </a:schemeClr>
                </a:solidFill>
              </a:rPr>
              <a:t>, Siew </a:t>
            </a:r>
            <a:r>
              <a:rPr lang="pl-PL" sz="1200" dirty="0" err="1">
                <a:solidFill>
                  <a:schemeClr val="accent1">
                    <a:lumMod val="50000"/>
                  </a:schemeClr>
                </a:solidFill>
              </a:rPr>
              <a:t>Leng</a:t>
            </a:r>
            <a:r>
              <a:rPr lang="pl-PL" sz="1200" dirty="0">
                <a:solidFill>
                  <a:schemeClr val="accent1">
                    <a:lumMod val="50000"/>
                  </a:schemeClr>
                </a:solidFill>
              </a:rPr>
              <a:t> Tan, Peter Cox, </a:t>
            </a:r>
            <a:r>
              <a:rPr lang="pl-PL" sz="1200" dirty="0" err="1">
                <a:solidFill>
                  <a:schemeClr val="accent1">
                    <a:lumMod val="50000"/>
                  </a:schemeClr>
                </a:solidFill>
              </a:rPr>
              <a:t>Tsukasa</a:t>
            </a:r>
            <a:r>
              <a:rPr lang="pl-PL" sz="1200" dirty="0">
                <a:solidFill>
                  <a:schemeClr val="accent1">
                    <a:lumMod val="50000"/>
                  </a:schemeClr>
                </a:solidFill>
              </a:rPr>
              <a:t> Watanabe, Andrew Lewis, K P </a:t>
            </a:r>
            <a:r>
              <a:rPr lang="pl-PL" sz="1200" dirty="0" err="1">
                <a:solidFill>
                  <a:schemeClr val="accent1">
                    <a:lumMod val="50000"/>
                  </a:schemeClr>
                </a:solidFill>
              </a:rPr>
              <a:t>Chaudhary</a:t>
            </a:r>
            <a:r>
              <a:rPr lang="pl-PL" sz="1200" dirty="0">
                <a:solidFill>
                  <a:schemeClr val="accent1">
                    <a:lumMod val="50000"/>
                  </a:schemeClr>
                </a:solidFill>
              </a:rPr>
              <a:t>, </a:t>
            </a:r>
            <a:r>
              <a:rPr lang="pl-PL" sz="1200" dirty="0" err="1">
                <a:solidFill>
                  <a:schemeClr val="accent1">
                    <a:lumMod val="50000"/>
                  </a:schemeClr>
                </a:solidFill>
              </a:rPr>
              <a:t>Ruedi</a:t>
            </a:r>
            <a:r>
              <a:rPr lang="pl-PL" sz="1200" dirty="0">
                <a:solidFill>
                  <a:schemeClr val="accent1">
                    <a:lumMod val="50000"/>
                  </a:schemeClr>
                </a:solidFill>
              </a:rPr>
              <a:t> </a:t>
            </a:r>
            <a:r>
              <a:rPr lang="pl-PL" sz="1200" dirty="0" err="1">
                <a:solidFill>
                  <a:schemeClr val="accent1">
                    <a:lumMod val="50000"/>
                  </a:schemeClr>
                </a:solidFill>
              </a:rPr>
              <a:t>Thalmann</a:t>
            </a:r>
            <a:r>
              <a:rPr lang="pl-PL" sz="1200" dirty="0">
                <a:solidFill>
                  <a:schemeClr val="accent1">
                    <a:lumMod val="50000"/>
                  </a:schemeClr>
                </a:solidFill>
              </a:rPr>
              <a:t>, Edit </a:t>
            </a:r>
            <a:r>
              <a:rPr lang="pl-PL" sz="1200" dirty="0" err="1">
                <a:solidFill>
                  <a:schemeClr val="accent1">
                    <a:lumMod val="50000"/>
                  </a:schemeClr>
                </a:solidFill>
              </a:rPr>
              <a:t>Banreti</a:t>
            </a:r>
            <a:r>
              <a:rPr lang="pl-PL" sz="1200" dirty="0">
                <a:solidFill>
                  <a:schemeClr val="accent1">
                    <a:lumMod val="50000"/>
                  </a:schemeClr>
                </a:solidFill>
              </a:rPr>
              <a:t>, </a:t>
            </a:r>
            <a:r>
              <a:rPr lang="pl-PL" sz="1200" dirty="0" err="1">
                <a:solidFill>
                  <a:schemeClr val="accent1">
                    <a:lumMod val="50000"/>
                  </a:schemeClr>
                </a:solidFill>
              </a:rPr>
              <a:t>Alfiyati</a:t>
            </a:r>
            <a:r>
              <a:rPr lang="pl-PL" sz="1200" dirty="0">
                <a:solidFill>
                  <a:schemeClr val="accent1">
                    <a:lumMod val="50000"/>
                  </a:schemeClr>
                </a:solidFill>
              </a:rPr>
              <a:t> </a:t>
            </a:r>
            <a:r>
              <a:rPr lang="pl-PL" sz="1200" dirty="0" err="1">
                <a:solidFill>
                  <a:schemeClr val="accent1">
                    <a:lumMod val="50000"/>
                  </a:schemeClr>
                </a:solidFill>
              </a:rPr>
              <a:t>Nurul</a:t>
            </a:r>
            <a:r>
              <a:rPr lang="pl-PL" sz="1200" dirty="0">
                <a:solidFill>
                  <a:schemeClr val="accent1">
                    <a:lumMod val="50000"/>
                  </a:schemeClr>
                </a:solidFill>
              </a:rPr>
              <a:t>, Roman </a:t>
            </a:r>
            <a:r>
              <a:rPr lang="pl-PL" sz="1200" dirty="0" err="1">
                <a:solidFill>
                  <a:schemeClr val="accent1">
                    <a:lumMod val="50000"/>
                  </a:schemeClr>
                </a:solidFill>
              </a:rPr>
              <a:t>Fira</a:t>
            </a:r>
            <a:r>
              <a:rPr lang="pl-PL" sz="1200" dirty="0">
                <a:solidFill>
                  <a:schemeClr val="accent1">
                    <a:lumMod val="50000"/>
                  </a:schemeClr>
                </a:solidFill>
              </a:rPr>
              <a:t>, Tanfer </a:t>
            </a:r>
            <a:r>
              <a:rPr lang="pl-PL" sz="1200" dirty="0" err="1">
                <a:solidFill>
                  <a:schemeClr val="accent1">
                    <a:lumMod val="50000"/>
                  </a:schemeClr>
                </a:solidFill>
              </a:rPr>
              <a:t>Yandayan</a:t>
            </a:r>
            <a:r>
              <a:rPr lang="pl-PL" sz="1200" dirty="0">
                <a:solidFill>
                  <a:schemeClr val="accent1">
                    <a:lumMod val="50000"/>
                  </a:schemeClr>
                </a:solidFill>
              </a:rPr>
              <a:t>, Konstantin </a:t>
            </a:r>
            <a:r>
              <a:rPr lang="pl-PL" sz="1200" dirty="0" err="1">
                <a:solidFill>
                  <a:schemeClr val="accent1">
                    <a:lumMod val="50000"/>
                  </a:schemeClr>
                </a:solidFill>
              </a:rPr>
              <a:t>Chekirda</a:t>
            </a:r>
            <a:r>
              <a:rPr lang="pl-PL" sz="1200" dirty="0">
                <a:solidFill>
                  <a:schemeClr val="accent1">
                    <a:lumMod val="50000"/>
                  </a:schemeClr>
                </a:solidFill>
              </a:rPr>
              <a:t>, Rob </a:t>
            </a:r>
            <a:r>
              <a:rPr lang="pl-PL" sz="1200" dirty="0" err="1">
                <a:solidFill>
                  <a:schemeClr val="accent1">
                    <a:lumMod val="50000"/>
                  </a:schemeClr>
                </a:solidFill>
              </a:rPr>
              <a:t>Bergmans</a:t>
            </a:r>
            <a:r>
              <a:rPr lang="pl-PL" sz="1200" dirty="0">
                <a:solidFill>
                  <a:schemeClr val="accent1">
                    <a:lumMod val="50000"/>
                  </a:schemeClr>
                </a:solidFill>
              </a:rPr>
              <a:t> and Antti Lassila „</a:t>
            </a:r>
            <a:r>
              <a:rPr lang="pl-PL" sz="1200" dirty="0" err="1">
                <a:solidFill>
                  <a:schemeClr val="accent1">
                    <a:lumMod val="50000"/>
                  </a:schemeClr>
                </a:solidFill>
              </a:rPr>
              <a:t>Angle</a:t>
            </a:r>
            <a:r>
              <a:rPr lang="pl-PL" sz="1200" dirty="0">
                <a:solidFill>
                  <a:schemeClr val="accent1">
                    <a:lumMod val="50000"/>
                  </a:schemeClr>
                </a:solidFill>
              </a:rPr>
              <a:t> </a:t>
            </a:r>
            <a:r>
              <a:rPr lang="pl-PL" sz="1200" dirty="0" err="1">
                <a:solidFill>
                  <a:schemeClr val="accent1">
                    <a:lumMod val="50000"/>
                  </a:schemeClr>
                </a:solidFill>
              </a:rPr>
              <a:t>comparison</a:t>
            </a:r>
            <a:r>
              <a:rPr lang="pl-PL" sz="1200" dirty="0">
                <a:solidFill>
                  <a:schemeClr val="accent1">
                    <a:lumMod val="50000"/>
                  </a:schemeClr>
                </a:solidFill>
              </a:rPr>
              <a:t> </a:t>
            </a:r>
            <a:r>
              <a:rPr lang="pl-PL" sz="1200" dirty="0" err="1">
                <a:solidFill>
                  <a:schemeClr val="accent1">
                    <a:lumMod val="50000"/>
                  </a:schemeClr>
                </a:solidFill>
              </a:rPr>
              <a:t>using</a:t>
            </a:r>
            <a:r>
              <a:rPr lang="pl-PL" sz="1200" dirty="0">
                <a:solidFill>
                  <a:schemeClr val="accent1">
                    <a:lumMod val="50000"/>
                  </a:schemeClr>
                </a:solidFill>
              </a:rPr>
              <a:t> </a:t>
            </a:r>
            <a:r>
              <a:rPr lang="pl-PL" sz="1200" dirty="0" err="1">
                <a:solidFill>
                  <a:schemeClr val="accent1">
                    <a:lumMod val="50000"/>
                  </a:schemeClr>
                </a:solidFill>
              </a:rPr>
              <a:t>an</a:t>
            </a:r>
            <a:r>
              <a:rPr lang="pl-PL" sz="1200" dirty="0">
                <a:solidFill>
                  <a:schemeClr val="accent1">
                    <a:lumMod val="50000"/>
                  </a:schemeClr>
                </a:solidFill>
              </a:rPr>
              <a:t> </a:t>
            </a:r>
            <a:r>
              <a:rPr lang="pl-PL" sz="1200" dirty="0" err="1">
                <a:solidFill>
                  <a:schemeClr val="accent1">
                    <a:lumMod val="50000"/>
                  </a:schemeClr>
                </a:solidFill>
              </a:rPr>
              <a:t>autocollimator</a:t>
            </a:r>
            <a:r>
              <a:rPr lang="pl-PL" sz="1200" dirty="0">
                <a:solidFill>
                  <a:schemeClr val="accent1">
                    <a:lumMod val="50000"/>
                  </a:schemeClr>
                </a:solidFill>
              </a:rPr>
              <a:t>”, Metrologia 55, Technical </a:t>
            </a:r>
            <a:r>
              <a:rPr lang="pl-PL" sz="1200" dirty="0" err="1">
                <a:solidFill>
                  <a:schemeClr val="accent1">
                    <a:lumMod val="50000"/>
                  </a:schemeClr>
                </a:solidFill>
              </a:rPr>
              <a:t>Supplement</a:t>
            </a:r>
            <a:endParaRPr lang="pl-PL" sz="1200" dirty="0">
              <a:solidFill>
                <a:schemeClr val="accent1">
                  <a:lumMod val="50000"/>
                </a:schemeClr>
              </a:solidFill>
            </a:endParaRPr>
          </a:p>
          <a:p>
            <a:pPr marL="171450" indent="-171450">
              <a:spcBef>
                <a:spcPts val="0"/>
              </a:spcBef>
              <a:spcAft>
                <a:spcPts val="0"/>
              </a:spcAft>
              <a:buFont typeface="Arial" panose="020B0604020202020204" pitchFamily="34" charset="0"/>
              <a:buChar char="•"/>
            </a:pPr>
            <a:r>
              <a:rPr lang="pl-PL" sz="1200" dirty="0">
                <a:solidFill>
                  <a:schemeClr val="accent1">
                    <a:lumMod val="50000"/>
                  </a:schemeClr>
                </a:solidFill>
              </a:rPr>
              <a:t>Joanna Przybylska, Katarzyna Nicińska, „Najnowsze kierunki rozwoju metrologii kąta płaskiego”, Zeszyty Naukowe Wydziału Elektrotechniki i Automatyki Politechniki Gdańskiej Nr 54, str. 163 – 166, 2017 </a:t>
            </a:r>
          </a:p>
          <a:p>
            <a:pPr marL="171450" lvl="0" indent="-171450" defTabSz="914400" eaLnBrk="0" fontAlgn="base" hangingPunct="0">
              <a:spcBef>
                <a:spcPct val="0"/>
              </a:spcBef>
              <a:spcAft>
                <a:spcPct val="0"/>
              </a:spcAft>
              <a:buFont typeface="Arial" panose="020B0604020202020204" pitchFamily="34" charset="0"/>
              <a:buChar char="•"/>
            </a:pPr>
            <a:r>
              <a:rPr lang="en-US" altLang="ko-KR" sz="1200" dirty="0">
                <a:solidFill>
                  <a:schemeClr val="accent1">
                    <a:lumMod val="50000"/>
                  </a:schemeClr>
                </a:solidFill>
                <a:ea typeface="Batang" panose="02030600000101010101" pitchFamily="18" charset="-127"/>
                <a:cs typeface="Times New Roman" panose="02020603050405020304" pitchFamily="18" charset="0"/>
              </a:rPr>
              <a:t>Joanna Przybylska, Katarzyna Nicińska</a:t>
            </a:r>
            <a:r>
              <a:rPr lang="en-US" altLang="ko-KR" sz="1200" b="1" dirty="0">
                <a:solidFill>
                  <a:schemeClr val="accent1">
                    <a:lumMod val="50000"/>
                  </a:schemeClr>
                </a:solidFill>
                <a:ea typeface="Batang" panose="02030600000101010101" pitchFamily="18" charset="-127"/>
                <a:cs typeface="Times New Roman" panose="02020603050405020304" pitchFamily="18" charset="0"/>
              </a:rPr>
              <a:t> </a:t>
            </a:r>
            <a:r>
              <a:rPr lang="en-US" altLang="ko-KR" sz="1200" dirty="0">
                <a:solidFill>
                  <a:schemeClr val="accent1">
                    <a:lumMod val="50000"/>
                  </a:schemeClr>
                </a:solidFill>
                <a:ea typeface="Batang" panose="02030600000101010101" pitchFamily="18" charset="-127"/>
                <a:cs typeface="Times New Roman" panose="02020603050405020304" pitchFamily="18" charset="0"/>
              </a:rPr>
              <a:t>“</a:t>
            </a:r>
            <a:r>
              <a:rPr lang="en-US" altLang="ko-KR" sz="1200" dirty="0" err="1">
                <a:solidFill>
                  <a:schemeClr val="accent1">
                    <a:lumMod val="50000"/>
                  </a:schemeClr>
                </a:solidFill>
                <a:ea typeface="Batang" panose="02030600000101010101" pitchFamily="18" charset="-127"/>
                <a:cs typeface="Times New Roman" panose="02020603050405020304" pitchFamily="18" charset="0"/>
              </a:rPr>
              <a:t>Wzorcowanie</a:t>
            </a:r>
            <a:r>
              <a:rPr lang="en-US" altLang="ko-KR" sz="1200" dirty="0">
                <a:solidFill>
                  <a:schemeClr val="accent1">
                    <a:lumMod val="50000"/>
                  </a:schemeClr>
                </a:solidFill>
                <a:ea typeface="Batang" panose="02030600000101010101" pitchFamily="18" charset="-127"/>
                <a:cs typeface="Times New Roman" panose="02020603050405020304" pitchFamily="18" charset="0"/>
              </a:rPr>
              <a:t> </a:t>
            </a:r>
            <a:r>
              <a:rPr lang="en-US" altLang="ko-KR" sz="1200" dirty="0" err="1">
                <a:solidFill>
                  <a:schemeClr val="accent1">
                    <a:lumMod val="50000"/>
                  </a:schemeClr>
                </a:solidFill>
                <a:ea typeface="Batang" panose="02030600000101010101" pitchFamily="18" charset="-127"/>
                <a:cs typeface="Times New Roman" panose="02020603050405020304" pitchFamily="18" charset="0"/>
              </a:rPr>
              <a:t>precyzyjnych</a:t>
            </a:r>
            <a:r>
              <a:rPr lang="en-US" altLang="ko-KR" sz="1200" dirty="0">
                <a:solidFill>
                  <a:schemeClr val="accent1">
                    <a:lumMod val="50000"/>
                  </a:schemeClr>
                </a:solidFill>
                <a:ea typeface="Batang" panose="02030600000101010101" pitchFamily="18" charset="-127"/>
                <a:cs typeface="Times New Roman" panose="02020603050405020304" pitchFamily="18" charset="0"/>
              </a:rPr>
              <a:t> </a:t>
            </a:r>
            <a:r>
              <a:rPr lang="en-US" altLang="ko-KR" sz="1200" dirty="0" err="1">
                <a:solidFill>
                  <a:schemeClr val="accent1">
                    <a:lumMod val="50000"/>
                  </a:schemeClr>
                </a:solidFill>
                <a:ea typeface="Batang" panose="02030600000101010101" pitchFamily="18" charset="-127"/>
                <a:cs typeface="Times New Roman" panose="02020603050405020304" pitchFamily="18" charset="0"/>
              </a:rPr>
              <a:t>autokolimatorów</a:t>
            </a:r>
            <a:r>
              <a:rPr lang="en-US" altLang="ko-KR" sz="1200" dirty="0">
                <a:solidFill>
                  <a:schemeClr val="accent1">
                    <a:lumMod val="50000"/>
                  </a:schemeClr>
                </a:solidFill>
                <a:ea typeface="Batang" panose="02030600000101010101" pitchFamily="18" charset="-127"/>
                <a:cs typeface="Times New Roman" panose="02020603050405020304" pitchFamily="18" charset="0"/>
              </a:rPr>
              <a:t> </a:t>
            </a:r>
            <a:r>
              <a:rPr lang="en-US" altLang="ko-KR" sz="1200" dirty="0" err="1">
                <a:solidFill>
                  <a:schemeClr val="accent1">
                    <a:lumMod val="50000"/>
                  </a:schemeClr>
                </a:solidFill>
                <a:ea typeface="Batang" panose="02030600000101010101" pitchFamily="18" charset="-127"/>
                <a:cs typeface="Times New Roman" panose="02020603050405020304" pitchFamily="18" charset="0"/>
              </a:rPr>
              <a:t>i</a:t>
            </a:r>
            <a:r>
              <a:rPr lang="en-US" altLang="ko-KR" sz="1200" dirty="0">
                <a:solidFill>
                  <a:schemeClr val="accent1">
                    <a:lumMod val="50000"/>
                  </a:schemeClr>
                </a:solidFill>
                <a:ea typeface="Batang" panose="02030600000101010101" pitchFamily="18" charset="-127"/>
                <a:cs typeface="Times New Roman" panose="02020603050405020304" pitchFamily="18" charset="0"/>
              </a:rPr>
              <a:t> </a:t>
            </a:r>
            <a:r>
              <a:rPr lang="en-US" altLang="ko-KR" sz="1200" dirty="0" err="1">
                <a:solidFill>
                  <a:schemeClr val="accent1">
                    <a:lumMod val="50000"/>
                  </a:schemeClr>
                </a:solidFill>
                <a:ea typeface="Batang" panose="02030600000101010101" pitchFamily="18" charset="-127"/>
                <a:cs typeface="Times New Roman" panose="02020603050405020304" pitchFamily="18" charset="0"/>
              </a:rPr>
              <a:t>enkoderów</a:t>
            </a:r>
            <a:r>
              <a:rPr lang="en-US" altLang="ko-KR" sz="1200" dirty="0">
                <a:solidFill>
                  <a:schemeClr val="accent1">
                    <a:lumMod val="50000"/>
                  </a:schemeClr>
                </a:solidFill>
                <a:ea typeface="Batang" panose="02030600000101010101" pitchFamily="18" charset="-127"/>
                <a:cs typeface="Times New Roman" panose="02020603050405020304" pitchFamily="18" charset="0"/>
              </a:rPr>
              <a:t> </a:t>
            </a:r>
            <a:r>
              <a:rPr lang="en-US" altLang="ko-KR" sz="1200" dirty="0" err="1">
                <a:solidFill>
                  <a:schemeClr val="accent1">
                    <a:lumMod val="50000"/>
                  </a:schemeClr>
                </a:solidFill>
                <a:ea typeface="Batang" panose="02030600000101010101" pitchFamily="18" charset="-127"/>
                <a:cs typeface="Times New Roman" panose="02020603050405020304" pitchFamily="18" charset="0"/>
              </a:rPr>
              <a:t>kątowych</a:t>
            </a:r>
            <a:r>
              <a:rPr lang="en-US" altLang="ko-KR" sz="1200" dirty="0">
                <a:solidFill>
                  <a:schemeClr val="accent1">
                    <a:lumMod val="50000"/>
                  </a:schemeClr>
                </a:solidFill>
                <a:ea typeface="Batang" panose="02030600000101010101" pitchFamily="18" charset="-127"/>
                <a:cs typeface="Times New Roman" panose="02020603050405020304" pitchFamily="18" charset="0"/>
              </a:rPr>
              <a:t> z </a:t>
            </a:r>
            <a:r>
              <a:rPr lang="en-US" altLang="ko-KR" sz="1200" dirty="0" err="1">
                <a:solidFill>
                  <a:schemeClr val="accent1">
                    <a:lumMod val="50000"/>
                  </a:schemeClr>
                </a:solidFill>
                <a:ea typeface="Batang" panose="02030600000101010101" pitchFamily="18" charset="-127"/>
                <a:cs typeface="Times New Roman" panose="02020603050405020304" pitchFamily="18" charset="0"/>
              </a:rPr>
              <a:t>zastosowaniem</a:t>
            </a:r>
            <a:r>
              <a:rPr lang="en-US" altLang="ko-KR" sz="1200" dirty="0">
                <a:solidFill>
                  <a:schemeClr val="accent1">
                    <a:lumMod val="50000"/>
                  </a:schemeClr>
                </a:solidFill>
                <a:ea typeface="Batang" panose="02030600000101010101" pitchFamily="18" charset="-127"/>
                <a:cs typeface="Times New Roman" panose="02020603050405020304" pitchFamily="18" charset="0"/>
              </a:rPr>
              <a:t> shearing techniques – </a:t>
            </a:r>
            <a:r>
              <a:rPr lang="en-US" altLang="ko-KR" sz="1200" dirty="0" err="1">
                <a:solidFill>
                  <a:schemeClr val="accent1">
                    <a:lumMod val="50000"/>
                  </a:schemeClr>
                </a:solidFill>
                <a:ea typeface="Batang" panose="02030600000101010101" pitchFamily="18" charset="-127"/>
                <a:cs typeface="Times New Roman" panose="02020603050405020304" pitchFamily="18" charset="0"/>
              </a:rPr>
              <a:t>projekt</a:t>
            </a:r>
            <a:r>
              <a:rPr lang="en-US" altLang="ko-KR" sz="1200" dirty="0">
                <a:solidFill>
                  <a:schemeClr val="accent1">
                    <a:lumMod val="50000"/>
                  </a:schemeClr>
                </a:solidFill>
                <a:ea typeface="Batang" panose="02030600000101010101" pitchFamily="18" charset="-127"/>
                <a:cs typeface="Times New Roman" panose="02020603050405020304" pitchFamily="18" charset="0"/>
              </a:rPr>
              <a:t> EMRP SIB58 Angles</a:t>
            </a:r>
            <a:r>
              <a:rPr lang="en-US" altLang="ko-KR" sz="1200" b="1" dirty="0">
                <a:solidFill>
                  <a:schemeClr val="accent1">
                    <a:lumMod val="50000"/>
                  </a:schemeClr>
                </a:solidFill>
                <a:ea typeface="Batang" panose="02030600000101010101" pitchFamily="18" charset="-127"/>
                <a:cs typeface="Times New Roman" panose="02020603050405020304" pitchFamily="18" charset="0"/>
              </a:rPr>
              <a:t> / </a:t>
            </a:r>
            <a:r>
              <a:rPr lang="en-US" altLang="ko-KR" sz="1200" dirty="0">
                <a:solidFill>
                  <a:schemeClr val="accent1">
                    <a:lumMod val="50000"/>
                  </a:schemeClr>
                </a:solidFill>
                <a:ea typeface="Batang" panose="02030600000101010101" pitchFamily="18" charset="-127"/>
                <a:cs typeface="Times New Roman" panose="02020603050405020304" pitchFamily="18" charset="0"/>
              </a:rPr>
              <a:t>Calibration of precise autocollimators and angle encoders using shearing techniques”,</a:t>
            </a:r>
            <a:r>
              <a:rPr lang="en-US" altLang="ko-KR" sz="1200" b="1" dirty="0">
                <a:solidFill>
                  <a:schemeClr val="accent1">
                    <a:lumMod val="50000"/>
                  </a:schemeClr>
                </a:solidFill>
                <a:ea typeface="Batang" panose="02030600000101010101" pitchFamily="18" charset="-127"/>
                <a:cs typeface="Times New Roman" panose="02020603050405020304" pitchFamily="18" charset="0"/>
              </a:rPr>
              <a:t> </a:t>
            </a:r>
            <a:r>
              <a:rPr lang="en-US" altLang="ko-KR" sz="1200" dirty="0" err="1">
                <a:solidFill>
                  <a:schemeClr val="accent1">
                    <a:lumMod val="50000"/>
                  </a:schemeClr>
                </a:solidFill>
                <a:ea typeface="Batang" panose="02030600000101010101" pitchFamily="18" charset="-127"/>
                <a:cs typeface="Times New Roman" panose="02020603050405020304" pitchFamily="18" charset="0"/>
              </a:rPr>
              <a:t>Mechanik</a:t>
            </a:r>
            <a:r>
              <a:rPr lang="en-US" altLang="ko-KR" sz="1200" dirty="0">
                <a:solidFill>
                  <a:schemeClr val="accent1">
                    <a:lumMod val="50000"/>
                  </a:schemeClr>
                </a:solidFill>
                <a:ea typeface="Batang" panose="02030600000101010101" pitchFamily="18" charset="-127"/>
                <a:cs typeface="Times New Roman" panose="02020603050405020304" pitchFamily="18" charset="0"/>
              </a:rPr>
              <a:t> 11/2016, pp. 1616-1617 </a:t>
            </a:r>
            <a:endParaRPr lang="pl-PL" altLang="ko-KR" sz="1200" dirty="0">
              <a:solidFill>
                <a:schemeClr val="accent1">
                  <a:lumMod val="50000"/>
                </a:schemeClr>
              </a:solidFill>
            </a:endParaRPr>
          </a:p>
          <a:p>
            <a:pPr marL="171450" lvl="0" indent="-171450" defTabSz="914400" eaLnBrk="0" fontAlgn="base" hangingPunct="0">
              <a:spcBef>
                <a:spcPct val="0"/>
              </a:spcBef>
              <a:spcAft>
                <a:spcPct val="0"/>
              </a:spcAft>
              <a:buFont typeface="Arial" panose="020B0604020202020204" pitchFamily="34" charset="0"/>
              <a:buChar char="•"/>
            </a:pPr>
            <a:r>
              <a:rPr lang="pl-PL" altLang="ko-KR" sz="1200" dirty="0">
                <a:solidFill>
                  <a:schemeClr val="accent1">
                    <a:lumMod val="50000"/>
                  </a:schemeClr>
                </a:solidFill>
                <a:ea typeface="Batang" panose="02030600000101010101" pitchFamily="18" charset="-127"/>
                <a:cs typeface="Times New Roman" panose="02020603050405020304" pitchFamily="18" charset="0"/>
              </a:rPr>
              <a:t>Katarzyna Nicińska, Joanna Przybylska, "Państwowy wzorzec jednostki kąta płaskiego", Metrologia Biuletyn Głównego Urzędu Miar, nr 2 (17),  rok 2010;</a:t>
            </a:r>
            <a:endParaRPr lang="pl-PL" altLang="ko-KR" sz="1200" dirty="0">
              <a:solidFill>
                <a:schemeClr val="accent1">
                  <a:lumMod val="50000"/>
                </a:schemeClr>
              </a:solidFill>
            </a:endParaRPr>
          </a:p>
          <a:p>
            <a:pPr marL="171450" lvl="0" indent="-171450" defTabSz="914400" eaLnBrk="0" fontAlgn="base" hangingPunct="0">
              <a:spcBef>
                <a:spcPct val="0"/>
              </a:spcBef>
              <a:spcAft>
                <a:spcPct val="0"/>
              </a:spcAft>
              <a:buFont typeface="Arial" panose="020B0604020202020204" pitchFamily="34" charset="0"/>
              <a:buChar char="•"/>
            </a:pPr>
            <a:r>
              <a:rPr lang="pl-PL" altLang="ko-KR" sz="1200" dirty="0">
                <a:solidFill>
                  <a:schemeClr val="accent1">
                    <a:lumMod val="50000"/>
                  </a:schemeClr>
                </a:solidFill>
                <a:ea typeface="Batang" panose="02030600000101010101" pitchFamily="18" charset="-127"/>
                <a:cs typeface="Times New Roman" panose="02020603050405020304" pitchFamily="18" charset="0"/>
              </a:rPr>
              <a:t>Joanna Przybylska, „Zmodernizowane stanowisko państwowego wzorca jednostki kąta płaskiego”, Metrologia Biuletyn Głównego Urzędu Miar, nr 3 (18),  rok 2010;</a:t>
            </a:r>
            <a:endParaRPr lang="pl-PL" altLang="ko-KR" sz="1200" dirty="0">
              <a:solidFill>
                <a:schemeClr val="accent1">
                  <a:lumMod val="50000"/>
                </a:schemeClr>
              </a:solidFill>
            </a:endParaRPr>
          </a:p>
          <a:p>
            <a:pPr marL="171450" lvl="0" indent="-171450" defTabSz="914400" eaLnBrk="0" fontAlgn="base" hangingPunct="0">
              <a:spcBef>
                <a:spcPct val="0"/>
              </a:spcBef>
              <a:spcAft>
                <a:spcPct val="0"/>
              </a:spcAft>
              <a:buFont typeface="Arial" panose="020B0604020202020204" pitchFamily="34" charset="0"/>
              <a:buChar char="•"/>
            </a:pPr>
            <a:r>
              <a:rPr lang="pl-PL" altLang="ko-KR" sz="1200" dirty="0">
                <a:solidFill>
                  <a:schemeClr val="accent1">
                    <a:lumMod val="50000"/>
                  </a:schemeClr>
                </a:solidFill>
                <a:ea typeface="Batang" panose="02030600000101010101" pitchFamily="18" charset="-127"/>
                <a:cs typeface="Times New Roman" panose="02020603050405020304" pitchFamily="18" charset="0"/>
              </a:rPr>
              <a:t>Katarzyna Nicińska, "Wzorcowanie przyrządów do pomiarów małych kątów”, Metrologia i Probiernictwo Biuletyn Głównego Urzędu Miar, nr 2(2), rok 2013;</a:t>
            </a:r>
            <a:endParaRPr lang="pl-PL" altLang="ko-KR" sz="1200" dirty="0">
              <a:solidFill>
                <a:schemeClr val="accent1">
                  <a:lumMod val="50000"/>
                </a:schemeClr>
              </a:solidFill>
            </a:endParaRPr>
          </a:p>
          <a:p>
            <a:pPr marL="171450" lvl="0" indent="-171450" defTabSz="914400" eaLnBrk="0" fontAlgn="base" hangingPunct="0">
              <a:spcBef>
                <a:spcPct val="0"/>
              </a:spcBef>
              <a:spcAft>
                <a:spcPct val="0"/>
              </a:spcAft>
              <a:buFont typeface="Arial" panose="020B0604020202020204" pitchFamily="34" charset="0"/>
              <a:buChar char="•"/>
            </a:pPr>
            <a:r>
              <a:rPr lang="pl-PL" altLang="ko-KR" sz="1200" dirty="0">
                <a:solidFill>
                  <a:schemeClr val="accent1">
                    <a:lumMod val="50000"/>
                  </a:schemeClr>
                </a:solidFill>
                <a:ea typeface="Batang" panose="02030600000101010101" pitchFamily="18" charset="-127"/>
                <a:cs typeface="Times New Roman" panose="02020603050405020304" pitchFamily="18" charset="0"/>
              </a:rPr>
              <a:t>Beata Warzywoda, "Pomiary refraktometryczne w GUM", Metrologia i Probiernictwo Biuletyn Głównego Urzędu Miar, nr 3(3), rok 2013;</a:t>
            </a:r>
          </a:p>
          <a:p>
            <a:pPr marL="171450" lvl="0" indent="-171450" defTabSz="914400" eaLnBrk="0" fontAlgn="base" hangingPunct="0">
              <a:spcBef>
                <a:spcPct val="0"/>
              </a:spcBef>
              <a:spcAft>
                <a:spcPct val="0"/>
              </a:spcAft>
              <a:buFont typeface="Arial" panose="020B0604020202020204" pitchFamily="34" charset="0"/>
              <a:buChar char="•"/>
            </a:pPr>
            <a:r>
              <a:rPr lang="pl-PL" altLang="ko-KR" sz="1200" dirty="0">
                <a:solidFill>
                  <a:schemeClr val="accent1">
                    <a:lumMod val="50000"/>
                  </a:schemeClr>
                </a:solidFill>
                <a:ea typeface="Batang" panose="02030600000101010101" pitchFamily="18" charset="-127"/>
                <a:cs typeface="Times New Roman" panose="02020603050405020304" pitchFamily="18" charset="0"/>
              </a:rPr>
              <a:t>Katarzyna Nicińska, Joanna Przybylska, „Udział Laboratorium Kąta w projekcie EMRP SIB58 </a:t>
            </a:r>
            <a:r>
              <a:rPr lang="pl-PL" altLang="ko-KR" sz="1200" dirty="0" err="1">
                <a:solidFill>
                  <a:schemeClr val="accent1">
                    <a:lumMod val="50000"/>
                  </a:schemeClr>
                </a:solidFill>
                <a:ea typeface="Batang" panose="02030600000101010101" pitchFamily="18" charset="-127"/>
                <a:cs typeface="Times New Roman" panose="02020603050405020304" pitchFamily="18" charset="0"/>
              </a:rPr>
              <a:t>Angles</a:t>
            </a:r>
            <a:r>
              <a:rPr lang="pl-PL" altLang="ko-KR" sz="1200" dirty="0">
                <a:solidFill>
                  <a:schemeClr val="accent1">
                    <a:lumMod val="50000"/>
                  </a:schemeClr>
                </a:solidFill>
                <a:ea typeface="Batang" panose="02030600000101010101" pitchFamily="18" charset="-127"/>
                <a:cs typeface="Times New Roman" panose="02020603050405020304" pitchFamily="18" charset="0"/>
              </a:rPr>
              <a:t>”, Metrologia i Probiernictwo Biuletyn Głównego Urzędu Miar, nr 4(7), rok 2014;</a:t>
            </a:r>
          </a:p>
          <a:p>
            <a:pPr marL="171450" lvl="0" indent="-171450" defTabSz="914400" eaLnBrk="0" fontAlgn="base" hangingPunct="0">
              <a:spcBef>
                <a:spcPct val="0"/>
              </a:spcBef>
              <a:spcAft>
                <a:spcPct val="0"/>
              </a:spcAft>
              <a:buFont typeface="Arial" panose="020B0604020202020204" pitchFamily="34" charset="0"/>
              <a:buChar char="•"/>
            </a:pPr>
            <a:r>
              <a:rPr lang="pl-PL" altLang="ko-KR" sz="1200" dirty="0">
                <a:solidFill>
                  <a:schemeClr val="accent1">
                    <a:lumMod val="50000"/>
                  </a:schemeClr>
                </a:solidFill>
                <a:ea typeface="Batang" panose="02030600000101010101" pitchFamily="18" charset="-127"/>
                <a:cs typeface="Times New Roman" panose="02020603050405020304" pitchFamily="18" charset="0"/>
              </a:rPr>
              <a:t>Joanna Przybylska, </a:t>
            </a:r>
            <a:r>
              <a:rPr lang="pl-PL" sz="1200" dirty="0">
                <a:solidFill>
                  <a:schemeClr val="accent1">
                    <a:lumMod val="50000"/>
                  </a:schemeClr>
                </a:solidFill>
              </a:rPr>
              <a:t>„Korzyści wynikające z udziału w projektach badawczych w metrologii – EMRP SIB58 </a:t>
            </a:r>
            <a:r>
              <a:rPr lang="pl-PL" sz="1200" dirty="0" err="1">
                <a:solidFill>
                  <a:schemeClr val="accent1">
                    <a:lumMod val="50000"/>
                  </a:schemeClr>
                </a:solidFill>
              </a:rPr>
              <a:t>Angles</a:t>
            </a:r>
            <a:r>
              <a:rPr lang="pl-PL" sz="1200" dirty="0">
                <a:solidFill>
                  <a:schemeClr val="accent1">
                    <a:lumMod val="50000"/>
                  </a:schemeClr>
                </a:solidFill>
              </a:rPr>
              <a:t>”, Metrologia i Probiernictwo – Biuletyn Głównego Urzędu Miar, 1 – 2(16 – 17)2017, str. 18 – 19</a:t>
            </a:r>
          </a:p>
          <a:p>
            <a:pPr marL="171450" lvl="0" indent="-171450" defTabSz="914400" eaLnBrk="0" fontAlgn="base" hangingPunct="0">
              <a:spcBef>
                <a:spcPct val="0"/>
              </a:spcBef>
              <a:spcAft>
                <a:spcPct val="0"/>
              </a:spcAft>
              <a:buFont typeface="Arial" panose="020B0604020202020204" pitchFamily="34" charset="0"/>
              <a:buChar char="•"/>
            </a:pPr>
            <a:r>
              <a:rPr lang="pl-PL" sz="1200" dirty="0">
                <a:solidFill>
                  <a:schemeClr val="accent1">
                    <a:lumMod val="50000"/>
                  </a:schemeClr>
                </a:solidFill>
              </a:rPr>
              <a:t>Co-</a:t>
            </a:r>
            <a:r>
              <a:rPr lang="pl-PL" sz="1200" dirty="0" err="1">
                <a:solidFill>
                  <a:schemeClr val="accent1">
                    <a:lumMod val="50000"/>
                  </a:schemeClr>
                </a:solidFill>
              </a:rPr>
              <a:t>authorship</a:t>
            </a:r>
            <a:r>
              <a:rPr lang="pl-PL" sz="1200" dirty="0">
                <a:solidFill>
                  <a:schemeClr val="accent1">
                    <a:lumMod val="50000"/>
                  </a:schemeClr>
                </a:solidFill>
              </a:rPr>
              <a:t> – EURAMET </a:t>
            </a:r>
            <a:r>
              <a:rPr lang="pl-PL" sz="1200" dirty="0" err="1">
                <a:solidFill>
                  <a:schemeClr val="accent1">
                    <a:lumMod val="50000"/>
                  </a:schemeClr>
                </a:solidFill>
              </a:rPr>
              <a:t>Calibration</a:t>
            </a:r>
            <a:r>
              <a:rPr lang="pl-PL" sz="1200" dirty="0">
                <a:solidFill>
                  <a:schemeClr val="accent1">
                    <a:lumMod val="50000"/>
                  </a:schemeClr>
                </a:solidFill>
              </a:rPr>
              <a:t> </a:t>
            </a:r>
            <a:r>
              <a:rPr lang="pl-PL" sz="1200" dirty="0" err="1">
                <a:solidFill>
                  <a:schemeClr val="accent1">
                    <a:lumMod val="50000"/>
                  </a:schemeClr>
                </a:solidFill>
              </a:rPr>
              <a:t>Guidelines</a:t>
            </a:r>
            <a:r>
              <a:rPr lang="pl-PL" sz="1200" dirty="0">
                <a:solidFill>
                  <a:schemeClr val="accent1">
                    <a:lumMod val="50000"/>
                  </a:schemeClr>
                </a:solidFill>
              </a:rPr>
              <a:t>: </a:t>
            </a:r>
            <a:r>
              <a:rPr lang="pl-PL" sz="1200" dirty="0" err="1">
                <a:solidFill>
                  <a:schemeClr val="accent1">
                    <a:lumMod val="50000"/>
                  </a:schemeClr>
                </a:solidFill>
              </a:rPr>
              <a:t>Calibration</a:t>
            </a:r>
            <a:r>
              <a:rPr lang="pl-PL" sz="1200" dirty="0">
                <a:solidFill>
                  <a:schemeClr val="accent1">
                    <a:lumMod val="50000"/>
                  </a:schemeClr>
                </a:solidFill>
              </a:rPr>
              <a:t> of </a:t>
            </a:r>
            <a:r>
              <a:rPr lang="pl-PL" sz="1200" dirty="0" err="1">
                <a:solidFill>
                  <a:schemeClr val="accent1">
                    <a:lumMod val="50000"/>
                  </a:schemeClr>
                </a:solidFill>
              </a:rPr>
              <a:t>Autocollimators</a:t>
            </a:r>
            <a:r>
              <a:rPr lang="pl-PL" sz="1200" dirty="0">
                <a:solidFill>
                  <a:schemeClr val="accent1">
                    <a:lumMod val="50000"/>
                  </a:schemeClr>
                </a:solidFill>
              </a:rPr>
              <a:t>; </a:t>
            </a:r>
            <a:r>
              <a:rPr lang="pl-PL" sz="1200" dirty="0" err="1">
                <a:solidFill>
                  <a:schemeClr val="accent1">
                    <a:lumMod val="50000"/>
                  </a:schemeClr>
                </a:solidFill>
              </a:rPr>
              <a:t>Calibration</a:t>
            </a:r>
            <a:r>
              <a:rPr lang="pl-PL" sz="1200" dirty="0">
                <a:solidFill>
                  <a:schemeClr val="accent1">
                    <a:lumMod val="50000"/>
                  </a:schemeClr>
                </a:solidFill>
              </a:rPr>
              <a:t> of </a:t>
            </a:r>
            <a:r>
              <a:rPr lang="pl-PL" sz="1200" dirty="0" err="1">
                <a:solidFill>
                  <a:schemeClr val="accent1">
                    <a:lumMod val="50000"/>
                  </a:schemeClr>
                </a:solidFill>
              </a:rPr>
              <a:t>Angular</a:t>
            </a:r>
            <a:r>
              <a:rPr lang="pl-PL" sz="1200" dirty="0">
                <a:solidFill>
                  <a:schemeClr val="accent1">
                    <a:lumMod val="50000"/>
                  </a:schemeClr>
                </a:solidFill>
              </a:rPr>
              <a:t> </a:t>
            </a:r>
            <a:r>
              <a:rPr lang="pl-PL" sz="1200" dirty="0" err="1">
                <a:solidFill>
                  <a:schemeClr val="accent1">
                    <a:lumMod val="50000"/>
                  </a:schemeClr>
                </a:solidFill>
              </a:rPr>
              <a:t>Encoders</a:t>
            </a:r>
            <a:endParaRPr lang="pl-PL" sz="1200" dirty="0">
              <a:solidFill>
                <a:schemeClr val="accent1">
                  <a:lumMod val="50000"/>
                </a:schemeClr>
              </a:solidFill>
            </a:endParaRPr>
          </a:p>
          <a:p>
            <a:pPr marL="285750" indent="-285750">
              <a:spcBef>
                <a:spcPts val="0"/>
              </a:spcBef>
              <a:spcAft>
                <a:spcPts val="0"/>
              </a:spcAft>
              <a:buFont typeface="Wingdings" panose="05000000000000000000" pitchFamily="2" charset="2"/>
              <a:buChar char="§"/>
            </a:pPr>
            <a:endParaRPr lang="pl-PL" altLang="pl-PL" sz="1200" dirty="0">
              <a:solidFill>
                <a:schemeClr val="accent1">
                  <a:lumMod val="50000"/>
                </a:schemeClr>
              </a:solidFill>
              <a:latin typeface="Trebuchet MS" panose="020B0603020202020204" pitchFamily="34" charset="0"/>
              <a:sym typeface="Wingdings" panose="05000000000000000000" pitchFamily="2" charset="2"/>
            </a:endParaRPr>
          </a:p>
        </p:txBody>
      </p:sp>
      <p:sp>
        <p:nvSpPr>
          <p:cNvPr id="8" name="Rectangle 5">
            <a:extLst>
              <a:ext uri="{FF2B5EF4-FFF2-40B4-BE49-F238E27FC236}">
                <a16:creationId xmlns:a16="http://schemas.microsoft.com/office/drawing/2014/main" id="{3D29E365-99A9-4487-B5D2-FB309840A618}"/>
              </a:ext>
            </a:extLst>
          </p:cNvPr>
          <p:cNvSpPr>
            <a:spLocks noChangeArrowheads="1"/>
          </p:cNvSpPr>
          <p:nvPr/>
        </p:nvSpPr>
        <p:spPr bwMode="auto">
          <a:xfrm>
            <a:off x="0" y="-6049"/>
            <a:ext cx="246237" cy="469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52352" rIns="152352" bIns="3808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1800" b="0" i="0" u="none" strike="noStrike" cap="none" normalizeH="0" baseline="0" dirty="0">
              <a:ln>
                <a:noFill/>
              </a:ln>
              <a:solidFill>
                <a:schemeClr val="tx1"/>
              </a:solidFill>
              <a:effectLst/>
              <a:latin typeface="Arial" panose="020B0604020202020204" pitchFamily="34" charset="0"/>
            </a:endParaRPr>
          </a:p>
        </p:txBody>
      </p:sp>
      <p:sp>
        <p:nvSpPr>
          <p:cNvPr id="5" name="Text Box 9">
            <a:extLst>
              <a:ext uri="{FF2B5EF4-FFF2-40B4-BE49-F238E27FC236}">
                <a16:creationId xmlns:a16="http://schemas.microsoft.com/office/drawing/2014/main" id="{83EF9070-3BB7-452D-B50D-ED7D7914986D}"/>
              </a:ext>
            </a:extLst>
          </p:cNvPr>
          <p:cNvSpPr txBox="1">
            <a:spLocks noChangeArrowheads="1"/>
          </p:cNvSpPr>
          <p:nvPr/>
        </p:nvSpPr>
        <p:spPr bwMode="auto">
          <a:xfrm>
            <a:off x="1939856" y="462582"/>
            <a:ext cx="4260647" cy="400110"/>
          </a:xfrm>
          <a:prstGeom prst="rect">
            <a:avLst/>
          </a:prstGeom>
          <a:solidFill>
            <a:schemeClr val="bg1"/>
          </a:solidFill>
          <a:ln w="9525">
            <a:noFill/>
            <a:miter lim="800000"/>
            <a:headEnd/>
            <a:tailEnd/>
          </a:ln>
        </p:spPr>
        <p:txBody>
          <a:bodyPr wrap="square">
            <a:spAutoFit/>
          </a:bodyPr>
          <a:lstStyle/>
          <a:p>
            <a:r>
              <a:rPr lang="pl-PL" sz="2000" dirty="0" err="1">
                <a:solidFill>
                  <a:schemeClr val="accent1">
                    <a:lumMod val="50000"/>
                  </a:schemeClr>
                </a:solidFill>
              </a:rPr>
              <a:t>Length</a:t>
            </a:r>
            <a:r>
              <a:rPr lang="pl-PL" sz="2000" dirty="0">
                <a:solidFill>
                  <a:schemeClr val="accent1">
                    <a:lumMod val="50000"/>
                  </a:schemeClr>
                </a:solidFill>
              </a:rPr>
              <a:t> </a:t>
            </a:r>
            <a:r>
              <a:rPr lang="pl-PL" sz="2000" dirty="0" err="1">
                <a:solidFill>
                  <a:schemeClr val="accent1">
                    <a:lumMod val="50000"/>
                  </a:schemeClr>
                </a:solidFill>
              </a:rPr>
              <a:t>Laboratory</a:t>
            </a:r>
            <a:r>
              <a:rPr lang="pl-PL" sz="2000" dirty="0">
                <a:solidFill>
                  <a:schemeClr val="accent1">
                    <a:lumMod val="50000"/>
                  </a:schemeClr>
                </a:solidFill>
              </a:rPr>
              <a:t> </a:t>
            </a:r>
            <a:r>
              <a:rPr lang="pl-PL" sz="2000" dirty="0">
                <a:solidFill>
                  <a:schemeClr val="accent1">
                    <a:lumMod val="50000"/>
                  </a:schemeClr>
                </a:solidFill>
                <a:sym typeface="Symbol" panose="05050102010706020507" pitchFamily="18" charset="2"/>
              </a:rPr>
              <a:t></a:t>
            </a:r>
            <a:r>
              <a:rPr lang="pl-PL" sz="2000" dirty="0">
                <a:solidFill>
                  <a:schemeClr val="accent1">
                    <a:lumMod val="50000"/>
                  </a:schemeClr>
                </a:solidFill>
              </a:rPr>
              <a:t> </a:t>
            </a:r>
            <a:r>
              <a:rPr lang="pl-PL" sz="2000" dirty="0" err="1">
                <a:solidFill>
                  <a:schemeClr val="accent1">
                    <a:lumMod val="50000"/>
                  </a:schemeClr>
                </a:solidFill>
              </a:rPr>
              <a:t>Angle</a:t>
            </a:r>
            <a:r>
              <a:rPr lang="pl-PL" sz="2000" dirty="0">
                <a:solidFill>
                  <a:schemeClr val="accent1">
                    <a:lumMod val="50000"/>
                  </a:schemeClr>
                </a:solidFill>
              </a:rPr>
              <a:t> </a:t>
            </a:r>
            <a:r>
              <a:rPr lang="pl-PL" sz="2000" dirty="0" err="1">
                <a:solidFill>
                  <a:schemeClr val="accent1">
                    <a:lumMod val="50000"/>
                  </a:schemeClr>
                </a:solidFill>
              </a:rPr>
              <a:t>Section</a:t>
            </a:r>
            <a:r>
              <a:rPr lang="en-US" sz="2000" dirty="0">
                <a:solidFill>
                  <a:schemeClr val="accent1">
                    <a:lumMod val="50000"/>
                  </a:schemeClr>
                </a:solidFill>
              </a:rPr>
              <a:t> </a:t>
            </a:r>
          </a:p>
        </p:txBody>
      </p:sp>
    </p:spTree>
    <p:extLst>
      <p:ext uri="{BB962C8B-B14F-4D97-AF65-F5344CB8AC3E}">
        <p14:creationId xmlns:p14="http://schemas.microsoft.com/office/powerpoint/2010/main" val="2800559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AEF2A177-BD2A-4885-B133-A570FC56AC6F}"/>
              </a:ext>
            </a:extLst>
          </p:cNvPr>
          <p:cNvSpPr/>
          <p:nvPr/>
        </p:nvSpPr>
        <p:spPr>
          <a:xfrm>
            <a:off x="635725" y="1733007"/>
            <a:ext cx="7541623" cy="3339376"/>
          </a:xfrm>
          <a:prstGeom prst="rect">
            <a:avLst/>
          </a:prstGeom>
        </p:spPr>
        <p:txBody>
          <a:bodyPr wrap="square">
            <a:spAutoFit/>
          </a:bodyPr>
          <a:lstStyle/>
          <a:p>
            <a:pPr lvl="0" algn="ctr" defTabSz="444500">
              <a:lnSpc>
                <a:spcPct val="90000"/>
              </a:lnSpc>
              <a:spcBef>
                <a:spcPct val="0"/>
              </a:spcBef>
              <a:spcAft>
                <a:spcPct val="35000"/>
              </a:spcAft>
            </a:pPr>
            <a:r>
              <a:rPr lang="pl-PL" sz="2000" dirty="0" err="1">
                <a:solidFill>
                  <a:schemeClr val="accent1">
                    <a:lumMod val="50000"/>
                  </a:schemeClr>
                </a:solidFill>
              </a:rPr>
              <a:t>Measurement</a:t>
            </a:r>
            <a:r>
              <a:rPr lang="pl-PL" sz="2000" dirty="0">
                <a:solidFill>
                  <a:schemeClr val="accent1">
                    <a:lumMod val="50000"/>
                  </a:schemeClr>
                </a:solidFill>
              </a:rPr>
              <a:t> </a:t>
            </a:r>
            <a:r>
              <a:rPr lang="pl-PL" sz="2000" dirty="0" err="1">
                <a:solidFill>
                  <a:schemeClr val="accent1">
                    <a:lumMod val="50000"/>
                  </a:schemeClr>
                </a:solidFill>
              </a:rPr>
              <a:t>areas</a:t>
            </a:r>
            <a:r>
              <a:rPr lang="pl-PL" sz="2000" dirty="0">
                <a:solidFill>
                  <a:schemeClr val="accent1">
                    <a:lumMod val="50000"/>
                  </a:schemeClr>
                </a:solidFill>
              </a:rPr>
              <a:t>:</a:t>
            </a:r>
          </a:p>
          <a:p>
            <a:pPr marL="285750" lvl="0" indent="-285750" defTabSz="444500">
              <a:lnSpc>
                <a:spcPct val="90000"/>
              </a:lnSpc>
              <a:spcBef>
                <a:spcPct val="0"/>
              </a:spcBef>
              <a:spcAft>
                <a:spcPct val="35000"/>
              </a:spcAft>
              <a:buFont typeface="Arial" panose="020B0604020202020204" pitchFamily="34" charset="0"/>
              <a:buChar char="•"/>
            </a:pPr>
            <a:r>
              <a:rPr lang="pl-PL" sz="2000" dirty="0">
                <a:solidFill>
                  <a:schemeClr val="accent1">
                    <a:lumMod val="50000"/>
                  </a:schemeClr>
                </a:solidFill>
              </a:rPr>
              <a:t>Line </a:t>
            </a:r>
            <a:r>
              <a:rPr lang="pl-PL" sz="2000" dirty="0" err="1">
                <a:solidFill>
                  <a:schemeClr val="accent1">
                    <a:lumMod val="50000"/>
                  </a:schemeClr>
                </a:solidFill>
              </a:rPr>
              <a:t>standards</a:t>
            </a:r>
            <a:r>
              <a:rPr lang="pl-PL" sz="2000" dirty="0">
                <a:solidFill>
                  <a:schemeClr val="accent1">
                    <a:lumMod val="50000"/>
                  </a:schemeClr>
                </a:solidFill>
              </a:rPr>
              <a:t> (</a:t>
            </a:r>
            <a:r>
              <a:rPr lang="pl-PL" sz="2000" dirty="0" err="1">
                <a:solidFill>
                  <a:schemeClr val="accent1">
                    <a:lumMod val="50000"/>
                  </a:schemeClr>
                </a:solidFill>
              </a:rPr>
              <a:t>line</a:t>
            </a:r>
            <a:r>
              <a:rPr lang="pl-PL" sz="2000" dirty="0">
                <a:solidFill>
                  <a:schemeClr val="accent1">
                    <a:lumMod val="50000"/>
                  </a:schemeClr>
                </a:solidFill>
              </a:rPr>
              <a:t> </a:t>
            </a:r>
            <a:r>
              <a:rPr lang="pl-PL" sz="2000" dirty="0" err="1">
                <a:solidFill>
                  <a:schemeClr val="accent1">
                    <a:lumMod val="50000"/>
                  </a:schemeClr>
                </a:solidFill>
              </a:rPr>
              <a:t>scales</a:t>
            </a:r>
            <a:r>
              <a:rPr lang="pl-PL" sz="2000" dirty="0">
                <a:solidFill>
                  <a:schemeClr val="accent1">
                    <a:lumMod val="50000"/>
                  </a:schemeClr>
                </a:solidFill>
              </a:rPr>
              <a:t>, </a:t>
            </a:r>
            <a:r>
              <a:rPr lang="pl-PL" sz="2000" dirty="0" err="1">
                <a:solidFill>
                  <a:schemeClr val="accent1">
                    <a:lumMod val="50000"/>
                  </a:schemeClr>
                </a:solidFill>
              </a:rPr>
              <a:t>stage</a:t>
            </a:r>
            <a:r>
              <a:rPr lang="pl-PL" sz="2000" dirty="0">
                <a:solidFill>
                  <a:schemeClr val="accent1">
                    <a:lumMod val="50000"/>
                  </a:schemeClr>
                </a:solidFill>
              </a:rPr>
              <a:t> </a:t>
            </a:r>
            <a:r>
              <a:rPr lang="pl-PL" sz="2000" dirty="0" err="1">
                <a:solidFill>
                  <a:schemeClr val="accent1">
                    <a:lumMod val="50000"/>
                  </a:schemeClr>
                </a:solidFill>
              </a:rPr>
              <a:t>micrometers</a:t>
            </a:r>
            <a:r>
              <a:rPr lang="pl-PL" sz="2000" dirty="0">
                <a:solidFill>
                  <a:schemeClr val="accent1">
                    <a:lumMod val="50000"/>
                  </a:schemeClr>
                </a:solidFill>
              </a:rPr>
              <a:t>, </a:t>
            </a:r>
            <a:r>
              <a:rPr lang="pl-PL" sz="2000" dirty="0" err="1">
                <a:solidFill>
                  <a:schemeClr val="accent1">
                    <a:lumMod val="50000"/>
                  </a:schemeClr>
                </a:solidFill>
              </a:rPr>
              <a:t>tapes</a:t>
            </a:r>
            <a:r>
              <a:rPr lang="pl-PL" sz="2000" dirty="0">
                <a:solidFill>
                  <a:schemeClr val="accent1">
                    <a:lumMod val="50000"/>
                  </a:schemeClr>
                </a:solidFill>
              </a:rPr>
              <a:t>)</a:t>
            </a:r>
          </a:p>
          <a:p>
            <a:pPr marL="285750" lvl="0" indent="-285750" defTabSz="444500">
              <a:lnSpc>
                <a:spcPct val="90000"/>
              </a:lnSpc>
              <a:spcBef>
                <a:spcPct val="0"/>
              </a:spcBef>
              <a:spcAft>
                <a:spcPct val="35000"/>
              </a:spcAft>
              <a:buFont typeface="Arial" panose="020B0604020202020204" pitchFamily="34" charset="0"/>
              <a:buChar char="•"/>
            </a:pPr>
            <a:r>
              <a:rPr lang="pl-PL" sz="2000" dirty="0" err="1">
                <a:solidFill>
                  <a:schemeClr val="accent1">
                    <a:lumMod val="50000"/>
                  </a:schemeClr>
                </a:solidFill>
              </a:rPr>
              <a:t>Diameter</a:t>
            </a:r>
            <a:r>
              <a:rPr lang="pl-PL" sz="2000" dirty="0">
                <a:solidFill>
                  <a:schemeClr val="accent1">
                    <a:lumMod val="50000"/>
                  </a:schemeClr>
                </a:solidFill>
              </a:rPr>
              <a:t> </a:t>
            </a:r>
            <a:r>
              <a:rPr lang="pl-PL" sz="2000" dirty="0" err="1">
                <a:solidFill>
                  <a:schemeClr val="accent1">
                    <a:lumMod val="50000"/>
                  </a:schemeClr>
                </a:solidFill>
              </a:rPr>
              <a:t>standards</a:t>
            </a:r>
            <a:endParaRPr lang="pl-PL" sz="2000" dirty="0">
              <a:solidFill>
                <a:schemeClr val="accent1">
                  <a:lumMod val="50000"/>
                </a:schemeClr>
              </a:solidFill>
            </a:endParaRPr>
          </a:p>
          <a:p>
            <a:pPr marL="285750" lvl="0" indent="-285750" defTabSz="444500">
              <a:lnSpc>
                <a:spcPct val="90000"/>
              </a:lnSpc>
              <a:spcBef>
                <a:spcPct val="0"/>
              </a:spcBef>
              <a:spcAft>
                <a:spcPct val="35000"/>
              </a:spcAft>
              <a:buFont typeface="Arial" panose="020B0604020202020204" pitchFamily="34" charset="0"/>
              <a:buChar char="•"/>
            </a:pPr>
            <a:r>
              <a:rPr lang="pl-PL" sz="2000" dirty="0">
                <a:solidFill>
                  <a:schemeClr val="accent1">
                    <a:lumMod val="50000"/>
                  </a:schemeClr>
                </a:solidFill>
              </a:rPr>
              <a:t>Form: </a:t>
            </a:r>
            <a:r>
              <a:rPr lang="pl-PL" sz="2000" dirty="0" err="1">
                <a:solidFill>
                  <a:schemeClr val="accent1">
                    <a:lumMod val="50000"/>
                  </a:schemeClr>
                </a:solidFill>
              </a:rPr>
              <a:t>flatness</a:t>
            </a:r>
            <a:r>
              <a:rPr lang="pl-PL" sz="2000" dirty="0">
                <a:solidFill>
                  <a:schemeClr val="accent1">
                    <a:lumMod val="50000"/>
                  </a:schemeClr>
                </a:solidFill>
              </a:rPr>
              <a:t>, </a:t>
            </a:r>
            <a:r>
              <a:rPr lang="pl-PL" sz="2000" dirty="0" err="1">
                <a:solidFill>
                  <a:schemeClr val="accent1">
                    <a:lumMod val="50000"/>
                  </a:schemeClr>
                </a:solidFill>
              </a:rPr>
              <a:t>roundness</a:t>
            </a:r>
            <a:r>
              <a:rPr lang="pl-PL" sz="2000" dirty="0">
                <a:solidFill>
                  <a:schemeClr val="accent1">
                    <a:lumMod val="50000"/>
                  </a:schemeClr>
                </a:solidFill>
              </a:rPr>
              <a:t>, </a:t>
            </a:r>
            <a:r>
              <a:rPr lang="pl-PL" sz="2000" dirty="0" err="1">
                <a:solidFill>
                  <a:schemeClr val="accent1">
                    <a:lumMod val="50000"/>
                  </a:schemeClr>
                </a:solidFill>
              </a:rPr>
              <a:t>straightness</a:t>
            </a:r>
            <a:r>
              <a:rPr lang="pl-PL" sz="2000" dirty="0">
                <a:solidFill>
                  <a:schemeClr val="accent1">
                    <a:lumMod val="50000"/>
                  </a:schemeClr>
                </a:solidFill>
              </a:rPr>
              <a:t>, </a:t>
            </a:r>
          </a:p>
          <a:p>
            <a:pPr marL="285750" lvl="0" indent="-285750" defTabSz="444500">
              <a:lnSpc>
                <a:spcPct val="90000"/>
              </a:lnSpc>
              <a:spcBef>
                <a:spcPct val="0"/>
              </a:spcBef>
              <a:spcAft>
                <a:spcPct val="35000"/>
              </a:spcAft>
              <a:buFont typeface="Arial" panose="020B0604020202020204" pitchFamily="34" charset="0"/>
              <a:buChar char="•"/>
            </a:pPr>
            <a:r>
              <a:rPr lang="pl-PL" sz="2000" dirty="0" err="1">
                <a:solidFill>
                  <a:schemeClr val="accent1">
                    <a:lumMod val="50000"/>
                  </a:schemeClr>
                </a:solidFill>
              </a:rPr>
              <a:t>Complex</a:t>
            </a:r>
            <a:r>
              <a:rPr lang="pl-PL" sz="2000" dirty="0">
                <a:solidFill>
                  <a:schemeClr val="accent1">
                    <a:lumMod val="50000"/>
                  </a:schemeClr>
                </a:solidFill>
              </a:rPr>
              <a:t> geometry: </a:t>
            </a:r>
          </a:p>
          <a:p>
            <a:pPr marL="285750" lvl="0" indent="-285750" defTabSz="444500">
              <a:lnSpc>
                <a:spcPct val="90000"/>
              </a:lnSpc>
              <a:spcBef>
                <a:spcPct val="0"/>
              </a:spcBef>
              <a:spcAft>
                <a:spcPct val="35000"/>
              </a:spcAft>
              <a:buFont typeface="Arial" panose="020B0604020202020204" pitchFamily="34" charset="0"/>
              <a:buChar char="•"/>
            </a:pPr>
            <a:r>
              <a:rPr lang="pl-PL" sz="2000" dirty="0">
                <a:solidFill>
                  <a:schemeClr val="accent1">
                    <a:lumMod val="50000"/>
                  </a:schemeClr>
                </a:solidFill>
              </a:rPr>
              <a:t>Surface </a:t>
            </a:r>
            <a:r>
              <a:rPr lang="pl-PL" sz="2000" dirty="0" err="1">
                <a:solidFill>
                  <a:schemeClr val="accent1">
                    <a:lumMod val="50000"/>
                  </a:schemeClr>
                </a:solidFill>
              </a:rPr>
              <a:t>texture</a:t>
            </a:r>
            <a:r>
              <a:rPr lang="pl-PL" sz="2000" dirty="0">
                <a:solidFill>
                  <a:schemeClr val="accent1">
                    <a:lumMod val="50000"/>
                  </a:schemeClr>
                </a:solidFill>
              </a:rPr>
              <a:t> </a:t>
            </a:r>
            <a:r>
              <a:rPr lang="pl-PL" sz="2000" dirty="0" err="1">
                <a:solidFill>
                  <a:schemeClr val="accent1">
                    <a:lumMod val="50000"/>
                  </a:schemeClr>
                </a:solidFill>
              </a:rPr>
              <a:t>standards</a:t>
            </a:r>
            <a:r>
              <a:rPr lang="pl-PL" sz="2000" dirty="0">
                <a:solidFill>
                  <a:schemeClr val="accent1">
                    <a:lumMod val="50000"/>
                  </a:schemeClr>
                </a:solidFill>
              </a:rPr>
              <a:t> (</a:t>
            </a:r>
            <a:r>
              <a:rPr lang="pl-PL" sz="2000" dirty="0" err="1">
                <a:solidFill>
                  <a:schemeClr val="accent1">
                    <a:lumMod val="50000"/>
                  </a:schemeClr>
                </a:solidFill>
              </a:rPr>
              <a:t>type</a:t>
            </a:r>
            <a:r>
              <a:rPr lang="pl-PL" sz="2000" dirty="0">
                <a:solidFill>
                  <a:schemeClr val="accent1">
                    <a:lumMod val="50000"/>
                  </a:schemeClr>
                </a:solidFill>
              </a:rPr>
              <a:t> A,B,C,D,E), </a:t>
            </a:r>
          </a:p>
          <a:p>
            <a:pPr marL="285750" lvl="0" indent="-285750" defTabSz="444500">
              <a:lnSpc>
                <a:spcPct val="90000"/>
              </a:lnSpc>
              <a:spcBef>
                <a:spcPct val="0"/>
              </a:spcBef>
              <a:spcAft>
                <a:spcPct val="35000"/>
              </a:spcAft>
              <a:buFont typeface="Arial" panose="020B0604020202020204" pitchFamily="34" charset="0"/>
              <a:buChar char="•"/>
            </a:pPr>
            <a:r>
              <a:rPr lang="pl-PL" sz="2000" dirty="0">
                <a:solidFill>
                  <a:schemeClr val="accent1">
                    <a:lumMod val="50000"/>
                  </a:schemeClr>
                </a:solidFill>
              </a:rPr>
              <a:t>CMM </a:t>
            </a:r>
            <a:r>
              <a:rPr lang="pl-PL" sz="2000" dirty="0" err="1">
                <a:solidFill>
                  <a:schemeClr val="accent1">
                    <a:lumMod val="50000"/>
                  </a:schemeClr>
                </a:solidFill>
              </a:rPr>
              <a:t>artefacts</a:t>
            </a:r>
            <a:r>
              <a:rPr lang="pl-PL" sz="2000" dirty="0">
                <a:solidFill>
                  <a:schemeClr val="accent1">
                    <a:lumMod val="50000"/>
                  </a:schemeClr>
                </a:solidFill>
              </a:rPr>
              <a:t> (</a:t>
            </a:r>
            <a:r>
              <a:rPr lang="pl-PL" sz="2000" dirty="0" err="1">
                <a:solidFill>
                  <a:schemeClr val="accent1">
                    <a:lumMod val="50000"/>
                  </a:schemeClr>
                </a:solidFill>
              </a:rPr>
              <a:t>ball</a:t>
            </a:r>
            <a:r>
              <a:rPr lang="pl-PL" sz="2000" dirty="0">
                <a:solidFill>
                  <a:schemeClr val="accent1">
                    <a:lumMod val="50000"/>
                  </a:schemeClr>
                </a:solidFill>
              </a:rPr>
              <a:t> </a:t>
            </a:r>
            <a:r>
              <a:rPr lang="pl-PL" sz="2000" dirty="0" err="1">
                <a:solidFill>
                  <a:schemeClr val="accent1">
                    <a:lumMod val="50000"/>
                  </a:schemeClr>
                </a:solidFill>
              </a:rPr>
              <a:t>plate</a:t>
            </a:r>
            <a:r>
              <a:rPr lang="pl-PL" sz="2000" dirty="0">
                <a:solidFill>
                  <a:schemeClr val="accent1">
                    <a:lumMod val="50000"/>
                  </a:schemeClr>
                </a:solidFill>
              </a:rPr>
              <a:t>, </a:t>
            </a:r>
            <a:r>
              <a:rPr lang="pl-PL" sz="2000" dirty="0" err="1">
                <a:solidFill>
                  <a:schemeClr val="accent1">
                    <a:lumMod val="50000"/>
                  </a:schemeClr>
                </a:solidFill>
              </a:rPr>
              <a:t>ball</a:t>
            </a:r>
            <a:r>
              <a:rPr lang="pl-PL" sz="2000" dirty="0">
                <a:solidFill>
                  <a:schemeClr val="accent1">
                    <a:lumMod val="50000"/>
                  </a:schemeClr>
                </a:solidFill>
              </a:rPr>
              <a:t> bar), </a:t>
            </a:r>
          </a:p>
          <a:p>
            <a:pPr marL="285750" lvl="0" indent="-285750" defTabSz="444500">
              <a:lnSpc>
                <a:spcPct val="90000"/>
              </a:lnSpc>
              <a:spcBef>
                <a:spcPct val="0"/>
              </a:spcBef>
              <a:spcAft>
                <a:spcPct val="35000"/>
              </a:spcAft>
              <a:buFont typeface="Arial" panose="020B0604020202020204" pitchFamily="34" charset="0"/>
              <a:buChar char="•"/>
            </a:pPr>
            <a:r>
              <a:rPr lang="pl-PL" sz="2000" dirty="0">
                <a:solidFill>
                  <a:schemeClr val="accent1">
                    <a:lumMod val="50000"/>
                  </a:schemeClr>
                </a:solidFill>
              </a:rPr>
              <a:t>2-D, 3-D </a:t>
            </a:r>
            <a:r>
              <a:rPr lang="pl-PL" sz="2000" dirty="0" err="1">
                <a:solidFill>
                  <a:schemeClr val="accent1">
                    <a:lumMod val="50000"/>
                  </a:schemeClr>
                </a:solidFill>
              </a:rPr>
              <a:t>instruments</a:t>
            </a:r>
            <a:r>
              <a:rPr lang="pl-PL" sz="2000" dirty="0">
                <a:solidFill>
                  <a:schemeClr val="accent1">
                    <a:lumMod val="50000"/>
                  </a:schemeClr>
                </a:solidFill>
              </a:rPr>
              <a:t> </a:t>
            </a:r>
            <a:br>
              <a:rPr lang="pl-PL" sz="2000" dirty="0">
                <a:solidFill>
                  <a:schemeClr val="accent1">
                    <a:lumMod val="50000"/>
                  </a:schemeClr>
                </a:solidFill>
              </a:rPr>
            </a:br>
            <a:r>
              <a:rPr lang="pl-PL" sz="2000" dirty="0">
                <a:solidFill>
                  <a:schemeClr val="accent1">
                    <a:lumMod val="50000"/>
                  </a:schemeClr>
                </a:solidFill>
              </a:rPr>
              <a:t>(CMM, laser </a:t>
            </a:r>
            <a:r>
              <a:rPr lang="pl-PL" sz="2000" dirty="0" err="1">
                <a:solidFill>
                  <a:schemeClr val="accent1">
                    <a:lumMod val="50000"/>
                  </a:schemeClr>
                </a:solidFill>
              </a:rPr>
              <a:t>tracker</a:t>
            </a:r>
            <a:r>
              <a:rPr lang="pl-PL" sz="2000" dirty="0">
                <a:solidFill>
                  <a:schemeClr val="accent1">
                    <a:lumMod val="50000"/>
                  </a:schemeClr>
                </a:solidFill>
              </a:rPr>
              <a:t>, profile instrument) </a:t>
            </a:r>
          </a:p>
        </p:txBody>
      </p:sp>
      <p:sp>
        <p:nvSpPr>
          <p:cNvPr id="4" name="Text Box 9">
            <a:extLst>
              <a:ext uri="{FF2B5EF4-FFF2-40B4-BE49-F238E27FC236}">
                <a16:creationId xmlns:a16="http://schemas.microsoft.com/office/drawing/2014/main" id="{E826137F-2483-420A-A53C-9305C2675883}"/>
              </a:ext>
            </a:extLst>
          </p:cNvPr>
          <p:cNvSpPr txBox="1">
            <a:spLocks noChangeArrowheads="1"/>
          </p:cNvSpPr>
          <p:nvPr/>
        </p:nvSpPr>
        <p:spPr bwMode="auto">
          <a:xfrm>
            <a:off x="1939856" y="462582"/>
            <a:ext cx="4608990" cy="400110"/>
          </a:xfrm>
          <a:prstGeom prst="rect">
            <a:avLst/>
          </a:prstGeom>
          <a:solidFill>
            <a:schemeClr val="bg1"/>
          </a:solidFill>
          <a:ln w="9525">
            <a:noFill/>
            <a:miter lim="800000"/>
            <a:headEnd/>
            <a:tailEnd/>
          </a:ln>
        </p:spPr>
        <p:txBody>
          <a:bodyPr wrap="square">
            <a:spAutoFit/>
          </a:bodyPr>
          <a:lstStyle/>
          <a:p>
            <a:r>
              <a:rPr lang="pl-PL" sz="2000" dirty="0" err="1">
                <a:solidFill>
                  <a:schemeClr val="accent1">
                    <a:lumMod val="50000"/>
                  </a:schemeClr>
                </a:solidFill>
              </a:rPr>
              <a:t>Length</a:t>
            </a:r>
            <a:r>
              <a:rPr lang="pl-PL" sz="2000" dirty="0">
                <a:solidFill>
                  <a:schemeClr val="accent1">
                    <a:lumMod val="50000"/>
                  </a:schemeClr>
                </a:solidFill>
              </a:rPr>
              <a:t> </a:t>
            </a:r>
            <a:r>
              <a:rPr lang="pl-PL" sz="2000" dirty="0" err="1">
                <a:solidFill>
                  <a:schemeClr val="accent1">
                    <a:lumMod val="50000"/>
                  </a:schemeClr>
                </a:solidFill>
              </a:rPr>
              <a:t>Laboratory</a:t>
            </a:r>
            <a:r>
              <a:rPr lang="pl-PL" sz="2000" dirty="0">
                <a:solidFill>
                  <a:schemeClr val="accent1">
                    <a:lumMod val="50000"/>
                  </a:schemeClr>
                </a:solidFill>
              </a:rPr>
              <a:t> </a:t>
            </a:r>
            <a:r>
              <a:rPr lang="pl-PL" sz="2000" dirty="0">
                <a:solidFill>
                  <a:schemeClr val="accent1">
                    <a:lumMod val="50000"/>
                  </a:schemeClr>
                </a:solidFill>
                <a:sym typeface="Symbol" panose="05050102010706020507" pitchFamily="18" charset="2"/>
              </a:rPr>
              <a:t></a:t>
            </a:r>
            <a:r>
              <a:rPr lang="pl-PL" sz="2000" dirty="0">
                <a:solidFill>
                  <a:schemeClr val="accent1">
                    <a:lumMod val="50000"/>
                  </a:schemeClr>
                </a:solidFill>
              </a:rPr>
              <a:t> Geometry </a:t>
            </a:r>
            <a:r>
              <a:rPr lang="pl-PL" sz="2000" dirty="0" err="1">
                <a:solidFill>
                  <a:schemeClr val="accent1">
                    <a:lumMod val="50000"/>
                  </a:schemeClr>
                </a:solidFill>
              </a:rPr>
              <a:t>Section</a:t>
            </a:r>
            <a:r>
              <a:rPr lang="en-US" sz="2000" dirty="0">
                <a:solidFill>
                  <a:schemeClr val="accent1">
                    <a:lumMod val="50000"/>
                  </a:schemeClr>
                </a:solidFill>
              </a:rPr>
              <a:t> </a:t>
            </a:r>
          </a:p>
        </p:txBody>
      </p:sp>
    </p:spTree>
    <p:extLst>
      <p:ext uri="{BB962C8B-B14F-4D97-AF65-F5344CB8AC3E}">
        <p14:creationId xmlns:p14="http://schemas.microsoft.com/office/powerpoint/2010/main" val="546113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9E52BAB0-E3E7-4F32-B79E-E4402B0D5960}"/>
              </a:ext>
            </a:extLst>
          </p:cNvPr>
          <p:cNvSpPr txBox="1"/>
          <p:nvPr/>
        </p:nvSpPr>
        <p:spPr>
          <a:xfrm>
            <a:off x="633797" y="1221572"/>
            <a:ext cx="7878439" cy="6001643"/>
          </a:xfrm>
          <a:prstGeom prst="rect">
            <a:avLst/>
          </a:prstGeom>
          <a:noFill/>
        </p:spPr>
        <p:txBody>
          <a:bodyPr wrap="square" rtlCol="0">
            <a:spAutoFit/>
          </a:bodyPr>
          <a:lstStyle/>
          <a:p>
            <a:pPr marL="342900" indent="-342900">
              <a:spcBef>
                <a:spcPts val="1200"/>
              </a:spcBef>
              <a:spcAft>
                <a:spcPts val="1200"/>
              </a:spcAft>
              <a:buFont typeface="Arial" panose="020B0604020202020204" pitchFamily="34" charset="0"/>
              <a:buChar char="•"/>
            </a:pPr>
            <a:r>
              <a:rPr lang="pl-PL" sz="2000" dirty="0" err="1">
                <a:solidFill>
                  <a:schemeClr val="accent1">
                    <a:lumMod val="50000"/>
                  </a:schemeClr>
                </a:solidFill>
              </a:rPr>
              <a:t>maintenance</a:t>
            </a:r>
            <a:r>
              <a:rPr lang="pl-PL" sz="2000" dirty="0">
                <a:solidFill>
                  <a:schemeClr val="accent1">
                    <a:lumMod val="50000"/>
                  </a:schemeClr>
                </a:solidFill>
              </a:rPr>
              <a:t> </a:t>
            </a:r>
            <a:r>
              <a:rPr lang="pl-PL" sz="2000" dirty="0" err="1">
                <a:solidFill>
                  <a:schemeClr val="accent1">
                    <a:lumMod val="50000"/>
                  </a:schemeClr>
                </a:solidFill>
              </a:rPr>
              <a:t>the</a:t>
            </a:r>
            <a:r>
              <a:rPr lang="pl-PL" sz="2000" dirty="0">
                <a:solidFill>
                  <a:schemeClr val="accent1">
                    <a:lumMod val="50000"/>
                  </a:schemeClr>
                </a:solidFill>
              </a:rPr>
              <a:t> </a:t>
            </a:r>
            <a:r>
              <a:rPr lang="en-US" sz="2000" dirty="0">
                <a:solidFill>
                  <a:schemeClr val="accent1">
                    <a:lumMod val="50000"/>
                  </a:schemeClr>
                </a:solidFill>
              </a:rPr>
              <a:t>reference measurement standards of </a:t>
            </a:r>
            <a:r>
              <a:rPr lang="pl-PL" sz="2000" dirty="0" err="1">
                <a:solidFill>
                  <a:schemeClr val="accent1">
                    <a:lumMod val="50000"/>
                  </a:schemeClr>
                </a:solidFill>
              </a:rPr>
              <a:t>roundness</a:t>
            </a:r>
            <a:r>
              <a:rPr lang="pl-PL" sz="2000" dirty="0">
                <a:solidFill>
                  <a:schemeClr val="accent1">
                    <a:lumMod val="50000"/>
                  </a:schemeClr>
                </a:solidFill>
              </a:rPr>
              <a:t>                  and </a:t>
            </a:r>
            <a:r>
              <a:rPr lang="pl-PL" sz="2000" dirty="0" err="1">
                <a:solidFill>
                  <a:schemeClr val="accent1">
                    <a:lumMod val="50000"/>
                  </a:schemeClr>
                </a:solidFill>
              </a:rPr>
              <a:t>surface</a:t>
            </a:r>
            <a:r>
              <a:rPr lang="pl-PL" sz="2000" dirty="0">
                <a:solidFill>
                  <a:schemeClr val="accent1">
                    <a:lumMod val="50000"/>
                  </a:schemeClr>
                </a:solidFill>
              </a:rPr>
              <a:t> </a:t>
            </a:r>
            <a:r>
              <a:rPr lang="pl-PL" sz="2000" dirty="0" err="1">
                <a:solidFill>
                  <a:schemeClr val="accent1">
                    <a:lumMod val="50000"/>
                  </a:schemeClr>
                </a:solidFill>
              </a:rPr>
              <a:t>roughness</a:t>
            </a:r>
            <a:endParaRPr lang="pl-PL" sz="2000" dirty="0">
              <a:solidFill>
                <a:schemeClr val="accent1">
                  <a:lumMod val="50000"/>
                </a:schemeClr>
              </a:solidFill>
            </a:endParaRPr>
          </a:p>
          <a:p>
            <a:pPr>
              <a:spcBef>
                <a:spcPts val="1200"/>
              </a:spcBef>
              <a:spcAft>
                <a:spcPts val="1200"/>
              </a:spcAft>
              <a:buFont typeface="Wingdings"/>
              <a:buChar char="F"/>
            </a:pPr>
            <a:endParaRPr lang="pl-PL" sz="2400" dirty="0">
              <a:solidFill>
                <a:schemeClr val="accent1">
                  <a:lumMod val="50000"/>
                </a:schemeClr>
              </a:solidFill>
            </a:endParaRPr>
          </a:p>
          <a:p>
            <a:pPr>
              <a:spcBef>
                <a:spcPts val="1200"/>
              </a:spcBef>
              <a:spcAft>
                <a:spcPts val="1200"/>
              </a:spcAft>
              <a:buFont typeface="Wingdings"/>
              <a:buChar char="F"/>
            </a:pPr>
            <a:endParaRPr lang="pl-PL" sz="2400" dirty="0">
              <a:solidFill>
                <a:schemeClr val="accent1">
                  <a:lumMod val="50000"/>
                </a:schemeClr>
              </a:solidFill>
            </a:endParaRPr>
          </a:p>
          <a:p>
            <a:pPr>
              <a:spcBef>
                <a:spcPts val="1200"/>
              </a:spcBef>
              <a:spcAft>
                <a:spcPts val="1200"/>
              </a:spcAft>
              <a:buFont typeface="Wingdings"/>
              <a:buChar char="F"/>
            </a:pPr>
            <a:endParaRPr lang="pl-PL" sz="2400" dirty="0">
              <a:solidFill>
                <a:schemeClr val="accent1">
                  <a:lumMod val="50000"/>
                </a:schemeClr>
              </a:solidFill>
            </a:endParaRPr>
          </a:p>
          <a:p>
            <a:pPr>
              <a:spcBef>
                <a:spcPts val="1200"/>
              </a:spcBef>
              <a:spcAft>
                <a:spcPts val="1200"/>
              </a:spcAft>
              <a:buFont typeface="Wingdings"/>
              <a:buChar char="F"/>
            </a:pPr>
            <a:endParaRPr lang="pl-PL" sz="2400" dirty="0">
              <a:solidFill>
                <a:schemeClr val="accent1">
                  <a:lumMod val="50000"/>
                </a:schemeClr>
              </a:solidFill>
            </a:endParaRPr>
          </a:p>
          <a:p>
            <a:pPr>
              <a:spcBef>
                <a:spcPts val="1200"/>
              </a:spcBef>
              <a:spcAft>
                <a:spcPts val="1200"/>
              </a:spcAft>
            </a:pPr>
            <a:endParaRPr lang="pl-PL" sz="2400" dirty="0">
              <a:solidFill>
                <a:schemeClr val="accent1">
                  <a:lumMod val="50000"/>
                </a:schemeClr>
              </a:solidFill>
            </a:endParaRPr>
          </a:p>
          <a:p>
            <a:pPr marL="342900" indent="-342900">
              <a:spcBef>
                <a:spcPts val="1200"/>
              </a:spcBef>
              <a:spcAft>
                <a:spcPts val="1200"/>
              </a:spcAft>
              <a:buFont typeface="Arial" panose="020B0604020202020204" pitchFamily="34" charset="0"/>
              <a:buChar char="•"/>
            </a:pPr>
            <a:r>
              <a:rPr lang="pl-PL" sz="2000" dirty="0" err="1">
                <a:solidFill>
                  <a:schemeClr val="accent1">
                    <a:lumMod val="50000"/>
                  </a:schemeClr>
                </a:solidFill>
              </a:rPr>
              <a:t>maintenance</a:t>
            </a:r>
            <a:r>
              <a:rPr lang="pl-PL" sz="2000" dirty="0">
                <a:solidFill>
                  <a:schemeClr val="accent1">
                    <a:lumMod val="50000"/>
                  </a:schemeClr>
                </a:solidFill>
              </a:rPr>
              <a:t> and developing </a:t>
            </a:r>
            <a:r>
              <a:rPr lang="pl-PL" sz="2000" dirty="0" err="1">
                <a:solidFill>
                  <a:schemeClr val="accent1">
                    <a:lumMod val="50000"/>
                  </a:schemeClr>
                </a:solidFill>
              </a:rPr>
              <a:t>other</a:t>
            </a:r>
            <a:r>
              <a:rPr lang="pl-PL" sz="2000" dirty="0">
                <a:solidFill>
                  <a:schemeClr val="accent1">
                    <a:lumMod val="50000"/>
                  </a:schemeClr>
                </a:solidFill>
              </a:rPr>
              <a:t> </a:t>
            </a:r>
            <a:r>
              <a:rPr lang="pl-PL" sz="2000" dirty="0" err="1">
                <a:solidFill>
                  <a:schemeClr val="accent1">
                    <a:lumMod val="50000"/>
                  </a:schemeClr>
                </a:solidFill>
              </a:rPr>
              <a:t>measuring</a:t>
            </a:r>
            <a:r>
              <a:rPr lang="pl-PL" sz="2000" dirty="0">
                <a:solidFill>
                  <a:schemeClr val="accent1">
                    <a:lumMod val="50000"/>
                  </a:schemeClr>
                </a:solidFill>
              </a:rPr>
              <a:t> </a:t>
            </a:r>
            <a:r>
              <a:rPr lang="pl-PL" sz="2000" dirty="0" err="1">
                <a:solidFill>
                  <a:schemeClr val="accent1">
                    <a:lumMod val="50000"/>
                  </a:schemeClr>
                </a:solidFill>
              </a:rPr>
              <a:t>stations</a:t>
            </a:r>
            <a:r>
              <a:rPr lang="pl-PL" sz="2000" dirty="0">
                <a:solidFill>
                  <a:schemeClr val="accent1">
                    <a:lumMod val="50000"/>
                  </a:schemeClr>
                </a:solidFill>
              </a:rPr>
              <a:t> </a:t>
            </a:r>
          </a:p>
          <a:p>
            <a:pPr>
              <a:spcBef>
                <a:spcPts val="1200"/>
              </a:spcBef>
              <a:spcAft>
                <a:spcPts val="1200"/>
              </a:spcAft>
            </a:pPr>
            <a:endParaRPr lang="pl-PL" sz="2400" dirty="0">
              <a:solidFill>
                <a:schemeClr val="accent1">
                  <a:lumMod val="50000"/>
                </a:schemeClr>
              </a:solidFill>
            </a:endParaRPr>
          </a:p>
          <a:p>
            <a:endParaRPr lang="pl-PL" dirty="0">
              <a:solidFill>
                <a:schemeClr val="accent1">
                  <a:lumMod val="50000"/>
                </a:schemeClr>
              </a:solidFill>
            </a:endParaRPr>
          </a:p>
        </p:txBody>
      </p:sp>
      <p:pic>
        <p:nvPicPr>
          <p:cNvPr id="3" name="Obraz 2">
            <a:extLst>
              <a:ext uri="{FF2B5EF4-FFF2-40B4-BE49-F238E27FC236}">
                <a16:creationId xmlns:a16="http://schemas.microsoft.com/office/drawing/2014/main" id="{70D16668-C22D-46FA-8D6D-1C4F5E9EFB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45956" y="2767447"/>
            <a:ext cx="3166280" cy="2374710"/>
          </a:xfrm>
          <a:prstGeom prst="rect">
            <a:avLst/>
          </a:prstGeom>
        </p:spPr>
      </p:pic>
      <p:pic>
        <p:nvPicPr>
          <p:cNvPr id="4" name="Picture 8" descr="http://www.halle-normale.de/bilder/diverse/4080_03-GB.jpg">
            <a:extLst>
              <a:ext uri="{FF2B5EF4-FFF2-40B4-BE49-F238E27FC236}">
                <a16:creationId xmlns:a16="http://schemas.microsoft.com/office/drawing/2014/main" id="{DAF2D1E0-5AA8-457B-A8B7-64C93421CEDE}"/>
              </a:ext>
            </a:extLst>
          </p:cNvPr>
          <p:cNvPicPr>
            <a:picLocks noChangeAspect="1" noChangeArrowheads="1"/>
          </p:cNvPicPr>
          <p:nvPr/>
        </p:nvPicPr>
        <p:blipFill>
          <a:blip r:embed="rId3" cstate="print"/>
          <a:srcRect/>
          <a:stretch>
            <a:fillRect/>
          </a:stretch>
        </p:blipFill>
        <p:spPr bwMode="auto">
          <a:xfrm>
            <a:off x="4706569" y="2036042"/>
            <a:ext cx="1801222" cy="1679863"/>
          </a:xfrm>
          <a:prstGeom prst="rect">
            <a:avLst/>
          </a:prstGeom>
          <a:noFill/>
        </p:spPr>
      </p:pic>
      <p:pic>
        <p:nvPicPr>
          <p:cNvPr id="5" name="Obraz 4">
            <a:extLst>
              <a:ext uri="{FF2B5EF4-FFF2-40B4-BE49-F238E27FC236}">
                <a16:creationId xmlns:a16="http://schemas.microsoft.com/office/drawing/2014/main" id="{7E4F12B9-B9B3-4540-8A5F-DF8B8E4CBD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093" y="2767446"/>
            <a:ext cx="3166281" cy="2374711"/>
          </a:xfrm>
          <a:prstGeom prst="rect">
            <a:avLst/>
          </a:prstGeom>
        </p:spPr>
      </p:pic>
      <p:pic>
        <p:nvPicPr>
          <p:cNvPr id="6" name="Picture 6" descr="http://www.taylor-hobson.com/-/media/ametektaylorhobson/images/support/ukas-roundness-3.jpg?la=en&amp;hash=1E598B8C3DC8016CB875F507002C3424BE2062B2">
            <a:extLst>
              <a:ext uri="{FF2B5EF4-FFF2-40B4-BE49-F238E27FC236}">
                <a16:creationId xmlns:a16="http://schemas.microsoft.com/office/drawing/2014/main" id="{AE166338-5C46-4267-AC30-E2087104B2BC}"/>
              </a:ext>
            </a:extLst>
          </p:cNvPr>
          <p:cNvPicPr>
            <a:picLocks noChangeAspect="1" noChangeArrowheads="1"/>
          </p:cNvPicPr>
          <p:nvPr/>
        </p:nvPicPr>
        <p:blipFill>
          <a:blip r:embed="rId5" cstate="print"/>
          <a:srcRect/>
          <a:stretch>
            <a:fillRect/>
          </a:stretch>
        </p:blipFill>
        <p:spPr bwMode="auto">
          <a:xfrm>
            <a:off x="219033" y="1949970"/>
            <a:ext cx="1266825" cy="2190750"/>
          </a:xfrm>
          <a:prstGeom prst="rect">
            <a:avLst/>
          </a:prstGeom>
          <a:noFill/>
        </p:spPr>
      </p:pic>
      <p:sp>
        <p:nvSpPr>
          <p:cNvPr id="8" name="Text Box 9">
            <a:extLst>
              <a:ext uri="{FF2B5EF4-FFF2-40B4-BE49-F238E27FC236}">
                <a16:creationId xmlns:a16="http://schemas.microsoft.com/office/drawing/2014/main" id="{B30A6D55-60D0-4FE5-BADE-D884104CDA91}"/>
              </a:ext>
            </a:extLst>
          </p:cNvPr>
          <p:cNvSpPr txBox="1">
            <a:spLocks noChangeArrowheads="1"/>
          </p:cNvSpPr>
          <p:nvPr/>
        </p:nvSpPr>
        <p:spPr bwMode="auto">
          <a:xfrm>
            <a:off x="1939856" y="462582"/>
            <a:ext cx="4608990" cy="400110"/>
          </a:xfrm>
          <a:prstGeom prst="rect">
            <a:avLst/>
          </a:prstGeom>
          <a:solidFill>
            <a:schemeClr val="bg1"/>
          </a:solidFill>
          <a:ln w="9525">
            <a:noFill/>
            <a:miter lim="800000"/>
            <a:headEnd/>
            <a:tailEnd/>
          </a:ln>
        </p:spPr>
        <p:txBody>
          <a:bodyPr wrap="square">
            <a:spAutoFit/>
          </a:bodyPr>
          <a:lstStyle/>
          <a:p>
            <a:r>
              <a:rPr lang="pl-PL" sz="2000" dirty="0" err="1">
                <a:solidFill>
                  <a:schemeClr val="tx2"/>
                </a:solidFill>
              </a:rPr>
              <a:t>Length</a:t>
            </a:r>
            <a:r>
              <a:rPr lang="pl-PL" sz="2000" dirty="0">
                <a:solidFill>
                  <a:schemeClr val="tx2"/>
                </a:solidFill>
              </a:rPr>
              <a:t> </a:t>
            </a:r>
            <a:r>
              <a:rPr lang="pl-PL" sz="2000" dirty="0" err="1">
                <a:solidFill>
                  <a:schemeClr val="tx2"/>
                </a:solidFill>
              </a:rPr>
              <a:t>Laboratory</a:t>
            </a:r>
            <a:r>
              <a:rPr lang="pl-PL" sz="2000" dirty="0">
                <a:solidFill>
                  <a:schemeClr val="tx2"/>
                </a:solidFill>
              </a:rPr>
              <a:t> </a:t>
            </a:r>
            <a:r>
              <a:rPr lang="pl-PL" sz="2000" dirty="0">
                <a:solidFill>
                  <a:schemeClr val="tx2"/>
                </a:solidFill>
                <a:sym typeface="Symbol" panose="05050102010706020507" pitchFamily="18" charset="2"/>
              </a:rPr>
              <a:t></a:t>
            </a:r>
            <a:r>
              <a:rPr lang="pl-PL" sz="2000" dirty="0">
                <a:solidFill>
                  <a:schemeClr val="tx2"/>
                </a:solidFill>
              </a:rPr>
              <a:t> Geometry </a:t>
            </a:r>
            <a:r>
              <a:rPr lang="pl-PL" sz="2000" dirty="0" err="1">
                <a:solidFill>
                  <a:schemeClr val="tx2"/>
                </a:solidFill>
              </a:rPr>
              <a:t>Section</a:t>
            </a:r>
            <a:r>
              <a:rPr lang="en-US" sz="2000" dirty="0">
                <a:solidFill>
                  <a:schemeClr val="tx2"/>
                </a:solidFill>
              </a:rPr>
              <a:t> </a:t>
            </a:r>
          </a:p>
        </p:txBody>
      </p:sp>
    </p:spTree>
    <p:extLst>
      <p:ext uri="{BB962C8B-B14F-4D97-AF65-F5344CB8AC3E}">
        <p14:creationId xmlns:p14="http://schemas.microsoft.com/office/powerpoint/2010/main" val="3557397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ymbol zastępczy zawartości 4">
            <a:extLst>
              <a:ext uri="{FF2B5EF4-FFF2-40B4-BE49-F238E27FC236}">
                <a16:creationId xmlns:a16="http://schemas.microsoft.com/office/drawing/2014/main" id="{1836F381-6048-4AEF-8518-FE55EE0B732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0923" y="1812693"/>
            <a:ext cx="6470204" cy="4313470"/>
          </a:xfrm>
        </p:spPr>
      </p:pic>
      <p:pic>
        <p:nvPicPr>
          <p:cNvPr id="4" name="Picture 2">
            <a:extLst>
              <a:ext uri="{FF2B5EF4-FFF2-40B4-BE49-F238E27FC236}">
                <a16:creationId xmlns:a16="http://schemas.microsoft.com/office/drawing/2014/main" id="{61B5C820-4A34-4EC1-ACC3-7EE90ACC6F69}"/>
              </a:ext>
            </a:extLst>
          </p:cNvPr>
          <p:cNvPicPr>
            <a:picLocks noChangeAspect="1" noChangeArrowheads="1"/>
          </p:cNvPicPr>
          <p:nvPr/>
        </p:nvPicPr>
        <p:blipFill>
          <a:blip r:embed="rId3" cstate="print"/>
          <a:srcRect t="27790"/>
          <a:stretch>
            <a:fillRect/>
          </a:stretch>
        </p:blipFill>
        <p:spPr bwMode="auto">
          <a:xfrm>
            <a:off x="6981906" y="1825633"/>
            <a:ext cx="1911531" cy="2070463"/>
          </a:xfrm>
          <a:prstGeom prst="rect">
            <a:avLst/>
          </a:prstGeom>
          <a:noFill/>
          <a:ln w="9525">
            <a:noFill/>
            <a:miter lim="800000"/>
            <a:headEnd/>
            <a:tailEnd/>
          </a:ln>
        </p:spPr>
      </p:pic>
      <p:pic>
        <p:nvPicPr>
          <p:cNvPr id="5" name="Picture 4" descr="http://www.pog.eu/images/ms_013_1.jpg">
            <a:extLst>
              <a:ext uri="{FF2B5EF4-FFF2-40B4-BE49-F238E27FC236}">
                <a16:creationId xmlns:a16="http://schemas.microsoft.com/office/drawing/2014/main" id="{CDB74298-4FD8-405B-8BC7-62FCC0D39B7B}"/>
              </a:ext>
            </a:extLst>
          </p:cNvPr>
          <p:cNvPicPr>
            <a:picLocks noChangeAspect="1" noChangeArrowheads="1"/>
          </p:cNvPicPr>
          <p:nvPr/>
        </p:nvPicPr>
        <p:blipFill>
          <a:blip r:embed="rId4" cstate="print"/>
          <a:srcRect l="1559" t="24445" r="2983" b="31148"/>
          <a:stretch>
            <a:fillRect/>
          </a:stretch>
        </p:blipFill>
        <p:spPr bwMode="auto">
          <a:xfrm>
            <a:off x="6366360" y="4123910"/>
            <a:ext cx="2541509" cy="992777"/>
          </a:xfrm>
          <a:prstGeom prst="rect">
            <a:avLst/>
          </a:prstGeom>
          <a:noFill/>
        </p:spPr>
      </p:pic>
      <p:pic>
        <p:nvPicPr>
          <p:cNvPr id="6" name="Picture 6" descr="http://www.pog.eu/images/ms_s_08_04_004.jpg">
            <a:extLst>
              <a:ext uri="{FF2B5EF4-FFF2-40B4-BE49-F238E27FC236}">
                <a16:creationId xmlns:a16="http://schemas.microsoft.com/office/drawing/2014/main" id="{416B2EBE-B229-475A-8AE6-D0AB2165A8F9}"/>
              </a:ext>
            </a:extLst>
          </p:cNvPr>
          <p:cNvPicPr>
            <a:picLocks noChangeAspect="1" noChangeArrowheads="1"/>
          </p:cNvPicPr>
          <p:nvPr/>
        </p:nvPicPr>
        <p:blipFill>
          <a:blip r:embed="rId5" cstate="print"/>
          <a:srcRect/>
          <a:stretch>
            <a:fillRect/>
          </a:stretch>
        </p:blipFill>
        <p:spPr bwMode="auto">
          <a:xfrm>
            <a:off x="6376195" y="5433535"/>
            <a:ext cx="2555986" cy="884147"/>
          </a:xfrm>
          <a:prstGeom prst="rect">
            <a:avLst/>
          </a:prstGeom>
          <a:noFill/>
        </p:spPr>
      </p:pic>
      <p:sp>
        <p:nvSpPr>
          <p:cNvPr id="7" name="Text Box 9">
            <a:extLst>
              <a:ext uri="{FF2B5EF4-FFF2-40B4-BE49-F238E27FC236}">
                <a16:creationId xmlns:a16="http://schemas.microsoft.com/office/drawing/2014/main" id="{10CDB433-0ACA-4C2E-96D4-5C116CCF9AB8}"/>
              </a:ext>
            </a:extLst>
          </p:cNvPr>
          <p:cNvSpPr txBox="1">
            <a:spLocks noChangeArrowheads="1"/>
          </p:cNvSpPr>
          <p:nvPr/>
        </p:nvSpPr>
        <p:spPr bwMode="auto">
          <a:xfrm>
            <a:off x="1939856" y="462582"/>
            <a:ext cx="4608990" cy="400110"/>
          </a:xfrm>
          <a:prstGeom prst="rect">
            <a:avLst/>
          </a:prstGeom>
          <a:solidFill>
            <a:schemeClr val="bg1"/>
          </a:solidFill>
          <a:ln w="9525">
            <a:noFill/>
            <a:miter lim="800000"/>
            <a:headEnd/>
            <a:tailEnd/>
          </a:ln>
        </p:spPr>
        <p:txBody>
          <a:bodyPr wrap="square">
            <a:spAutoFit/>
          </a:bodyPr>
          <a:lstStyle/>
          <a:p>
            <a:r>
              <a:rPr lang="pl-PL" sz="2000" dirty="0" err="1">
                <a:solidFill>
                  <a:schemeClr val="tx2"/>
                </a:solidFill>
              </a:rPr>
              <a:t>Length</a:t>
            </a:r>
            <a:r>
              <a:rPr lang="pl-PL" sz="2000" dirty="0">
                <a:solidFill>
                  <a:schemeClr val="tx2"/>
                </a:solidFill>
              </a:rPr>
              <a:t> </a:t>
            </a:r>
            <a:r>
              <a:rPr lang="pl-PL" sz="2000" dirty="0" err="1">
                <a:solidFill>
                  <a:schemeClr val="tx2"/>
                </a:solidFill>
              </a:rPr>
              <a:t>Laboratory</a:t>
            </a:r>
            <a:r>
              <a:rPr lang="pl-PL" sz="2000" dirty="0">
                <a:solidFill>
                  <a:schemeClr val="tx2"/>
                </a:solidFill>
              </a:rPr>
              <a:t> </a:t>
            </a:r>
            <a:r>
              <a:rPr lang="pl-PL" sz="2000" dirty="0">
                <a:solidFill>
                  <a:schemeClr val="tx2"/>
                </a:solidFill>
                <a:sym typeface="Symbol" panose="05050102010706020507" pitchFamily="18" charset="2"/>
              </a:rPr>
              <a:t></a:t>
            </a:r>
            <a:r>
              <a:rPr lang="pl-PL" sz="2000" dirty="0">
                <a:solidFill>
                  <a:schemeClr val="tx2"/>
                </a:solidFill>
              </a:rPr>
              <a:t> Geometry </a:t>
            </a:r>
            <a:r>
              <a:rPr lang="pl-PL" sz="2000" dirty="0" err="1">
                <a:solidFill>
                  <a:schemeClr val="tx2"/>
                </a:solidFill>
              </a:rPr>
              <a:t>Section</a:t>
            </a:r>
            <a:r>
              <a:rPr lang="en-US" sz="2000" dirty="0">
                <a:solidFill>
                  <a:schemeClr val="tx2"/>
                </a:solidFill>
              </a:rPr>
              <a:t> </a:t>
            </a:r>
          </a:p>
        </p:txBody>
      </p:sp>
      <p:sp>
        <p:nvSpPr>
          <p:cNvPr id="8" name="pole tekstowe 7">
            <a:extLst>
              <a:ext uri="{FF2B5EF4-FFF2-40B4-BE49-F238E27FC236}">
                <a16:creationId xmlns:a16="http://schemas.microsoft.com/office/drawing/2014/main" id="{43B66255-5505-4117-B490-A2960A841204}"/>
              </a:ext>
            </a:extLst>
          </p:cNvPr>
          <p:cNvSpPr txBox="1"/>
          <p:nvPr/>
        </p:nvSpPr>
        <p:spPr>
          <a:xfrm>
            <a:off x="470923" y="1248937"/>
            <a:ext cx="3978590" cy="369332"/>
          </a:xfrm>
          <a:prstGeom prst="rect">
            <a:avLst/>
          </a:prstGeom>
          <a:noFill/>
        </p:spPr>
        <p:txBody>
          <a:bodyPr wrap="none" rtlCol="0">
            <a:spAutoFit/>
          </a:bodyPr>
          <a:lstStyle/>
          <a:p>
            <a:r>
              <a:rPr lang="pl-PL" dirty="0">
                <a:solidFill>
                  <a:schemeClr val="accent1">
                    <a:lumMod val="50000"/>
                  </a:schemeClr>
                </a:solidFill>
              </a:rPr>
              <a:t>Line </a:t>
            </a:r>
            <a:r>
              <a:rPr lang="pl-PL" dirty="0" err="1">
                <a:solidFill>
                  <a:schemeClr val="accent1">
                    <a:lumMod val="50000"/>
                  </a:schemeClr>
                </a:solidFill>
              </a:rPr>
              <a:t>scale</a:t>
            </a:r>
            <a:r>
              <a:rPr lang="pl-PL" dirty="0">
                <a:solidFill>
                  <a:schemeClr val="accent1">
                    <a:lumMod val="50000"/>
                  </a:schemeClr>
                </a:solidFill>
              </a:rPr>
              <a:t> </a:t>
            </a:r>
            <a:r>
              <a:rPr lang="pl-PL" dirty="0" err="1">
                <a:solidFill>
                  <a:schemeClr val="accent1">
                    <a:lumMod val="50000"/>
                  </a:schemeClr>
                </a:solidFill>
              </a:rPr>
              <a:t>interferometric</a:t>
            </a:r>
            <a:r>
              <a:rPr lang="pl-PL" dirty="0">
                <a:solidFill>
                  <a:schemeClr val="accent1">
                    <a:lumMod val="50000"/>
                  </a:schemeClr>
                </a:solidFill>
              </a:rPr>
              <a:t> </a:t>
            </a:r>
            <a:r>
              <a:rPr lang="pl-PL" dirty="0" err="1">
                <a:solidFill>
                  <a:schemeClr val="accent1">
                    <a:lumMod val="50000"/>
                  </a:schemeClr>
                </a:solidFill>
              </a:rPr>
              <a:t>comparator</a:t>
            </a:r>
            <a:endParaRPr lang="pl-PL" dirty="0">
              <a:solidFill>
                <a:schemeClr val="accent1">
                  <a:lumMod val="50000"/>
                </a:schemeClr>
              </a:solidFill>
            </a:endParaRPr>
          </a:p>
        </p:txBody>
      </p:sp>
    </p:spTree>
    <p:extLst>
      <p:ext uri="{BB962C8B-B14F-4D97-AF65-F5344CB8AC3E}">
        <p14:creationId xmlns:p14="http://schemas.microsoft.com/office/powerpoint/2010/main" val="2941167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 Box 199">
            <a:extLst>
              <a:ext uri="{FF2B5EF4-FFF2-40B4-BE49-F238E27FC236}">
                <a16:creationId xmlns:a16="http://schemas.microsoft.com/office/drawing/2014/main" id="{ECFACCF5-C17D-4DA3-9D2C-E172A317F9C8}"/>
              </a:ext>
            </a:extLst>
          </p:cNvPr>
          <p:cNvSpPr txBox="1">
            <a:spLocks noChangeArrowheads="1"/>
          </p:cNvSpPr>
          <p:nvPr/>
        </p:nvSpPr>
        <p:spPr>
          <a:xfrm>
            <a:off x="628651" y="1142336"/>
            <a:ext cx="7547457"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b="1" kern="1200">
                <a:solidFill>
                  <a:srgbClr val="003668"/>
                </a:solidFill>
                <a:latin typeface="+mn-lt"/>
                <a:ea typeface="+mj-ea"/>
                <a:cs typeface="+mj-cs"/>
              </a:defRPr>
            </a:lvl1pPr>
          </a:lstStyle>
          <a:p>
            <a:r>
              <a:rPr lang="en-US" altLang="pl-PL" sz="2000" dirty="0">
                <a:solidFill>
                  <a:schemeClr val="accent1">
                    <a:lumMod val="50000"/>
                  </a:schemeClr>
                </a:solidFill>
              </a:rPr>
              <a:t>Number of National Standards of Measurement Units, maintained in Poland:</a:t>
            </a:r>
            <a:endParaRPr lang="pl-PL" altLang="pl-PL" sz="2000" dirty="0">
              <a:solidFill>
                <a:schemeClr val="accent1">
                  <a:lumMod val="50000"/>
                </a:schemeClr>
              </a:solidFill>
            </a:endParaRPr>
          </a:p>
        </p:txBody>
      </p:sp>
      <p:sp>
        <p:nvSpPr>
          <p:cNvPr id="43" name="Tytuł 1">
            <a:extLst>
              <a:ext uri="{FF2B5EF4-FFF2-40B4-BE49-F238E27FC236}">
                <a16:creationId xmlns:a16="http://schemas.microsoft.com/office/drawing/2014/main" id="{4DE92C6D-39BE-4BE6-A55F-51666FCC810E}"/>
              </a:ext>
            </a:extLst>
          </p:cNvPr>
          <p:cNvSpPr txBox="1">
            <a:spLocks/>
          </p:cNvSpPr>
          <p:nvPr/>
        </p:nvSpPr>
        <p:spPr>
          <a:xfrm>
            <a:off x="1673797" y="390736"/>
            <a:ext cx="7886700" cy="655561"/>
          </a:xfrm>
          <a:prstGeom prst="rect">
            <a:avLst/>
          </a:prstGeom>
          <a:solidFill>
            <a:schemeClr val="bg1"/>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pl-PL" sz="3200" dirty="0" err="1">
                <a:solidFill>
                  <a:schemeClr val="accent1">
                    <a:lumMod val="50000"/>
                  </a:schemeClr>
                </a:solidFill>
                <a:latin typeface="+mn-lt"/>
              </a:rPr>
              <a:t>National</a:t>
            </a:r>
            <a:r>
              <a:rPr lang="pl-PL" sz="3200" dirty="0">
                <a:solidFill>
                  <a:schemeClr val="accent1">
                    <a:lumMod val="50000"/>
                  </a:schemeClr>
                </a:solidFill>
                <a:latin typeface="+mn-lt"/>
              </a:rPr>
              <a:t> </a:t>
            </a:r>
            <a:r>
              <a:rPr lang="pl-PL" sz="3200" dirty="0" err="1">
                <a:solidFill>
                  <a:schemeClr val="accent1">
                    <a:lumMod val="50000"/>
                  </a:schemeClr>
                </a:solidFill>
                <a:latin typeface="+mn-lt"/>
              </a:rPr>
              <a:t>Standards</a:t>
            </a:r>
            <a:endParaRPr lang="pl-PL" sz="3200" dirty="0">
              <a:solidFill>
                <a:schemeClr val="accent1">
                  <a:lumMod val="50000"/>
                </a:schemeClr>
              </a:solidFill>
              <a:latin typeface="+mn-lt"/>
            </a:endParaRPr>
          </a:p>
        </p:txBody>
      </p:sp>
      <p:sp>
        <p:nvSpPr>
          <p:cNvPr id="44" name="Text Box 199">
            <a:extLst>
              <a:ext uri="{FF2B5EF4-FFF2-40B4-BE49-F238E27FC236}">
                <a16:creationId xmlns:a16="http://schemas.microsoft.com/office/drawing/2014/main" id="{D0C57F99-C4EC-44FE-8ACE-1C5315BFA23A}"/>
              </a:ext>
            </a:extLst>
          </p:cNvPr>
          <p:cNvSpPr txBox="1">
            <a:spLocks noChangeArrowheads="1"/>
          </p:cNvSpPr>
          <p:nvPr/>
        </p:nvSpPr>
        <p:spPr>
          <a:xfrm>
            <a:off x="704268" y="1800695"/>
            <a:ext cx="7547457" cy="286232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342900" indent="-342900">
              <a:buFont typeface="Arial" panose="020B0604020202020204" pitchFamily="34" charset="0"/>
              <a:buChar char="•"/>
            </a:pPr>
            <a:r>
              <a:rPr lang="pl-PL" altLang="pl-PL" sz="2000" b="1" dirty="0">
                <a:solidFill>
                  <a:schemeClr val="accent1">
                    <a:lumMod val="50000"/>
                  </a:schemeClr>
                </a:solidFill>
                <a:latin typeface="+mn-lt"/>
              </a:rPr>
              <a:t>GUM</a:t>
            </a:r>
            <a:r>
              <a:rPr lang="pl-PL" altLang="pl-PL" sz="2000" dirty="0">
                <a:solidFill>
                  <a:schemeClr val="accent1">
                    <a:lumMod val="50000"/>
                  </a:schemeClr>
                </a:solidFill>
                <a:latin typeface="+mn-lt"/>
              </a:rPr>
              <a:t> - 21, </a:t>
            </a:r>
          </a:p>
          <a:p>
            <a:pPr marL="342900" indent="-342900">
              <a:buFont typeface="Arial" panose="020B0604020202020204" pitchFamily="34" charset="0"/>
              <a:buChar char="•"/>
            </a:pPr>
            <a:r>
              <a:rPr lang="pl-PL" altLang="pl-PL" sz="2000" dirty="0" err="1">
                <a:solidFill>
                  <a:schemeClr val="accent1">
                    <a:lumMod val="50000"/>
                  </a:schemeClr>
                </a:solidFill>
                <a:latin typeface="+mn-lt"/>
              </a:rPr>
              <a:t>Polish</a:t>
            </a:r>
            <a:r>
              <a:rPr lang="pl-PL" altLang="pl-PL" sz="2000" dirty="0">
                <a:solidFill>
                  <a:schemeClr val="accent1">
                    <a:lumMod val="50000"/>
                  </a:schemeClr>
                </a:solidFill>
                <a:latin typeface="+mn-lt"/>
              </a:rPr>
              <a:t> </a:t>
            </a:r>
            <a:r>
              <a:rPr lang="pl-PL" altLang="pl-PL" sz="2000" dirty="0" err="1">
                <a:solidFill>
                  <a:schemeClr val="accent1">
                    <a:lumMod val="50000"/>
                  </a:schemeClr>
                </a:solidFill>
                <a:latin typeface="+mn-lt"/>
              </a:rPr>
              <a:t>Designated</a:t>
            </a:r>
            <a:r>
              <a:rPr lang="pl-PL" altLang="pl-PL" sz="2000" dirty="0">
                <a:solidFill>
                  <a:schemeClr val="accent1">
                    <a:lumMod val="50000"/>
                  </a:schemeClr>
                </a:solidFill>
                <a:latin typeface="+mn-lt"/>
              </a:rPr>
              <a:t> </a:t>
            </a:r>
            <a:r>
              <a:rPr lang="pl-PL" altLang="pl-PL" sz="2000" dirty="0" err="1">
                <a:solidFill>
                  <a:schemeClr val="accent1">
                    <a:lumMod val="50000"/>
                  </a:schemeClr>
                </a:solidFill>
                <a:latin typeface="+mn-lt"/>
              </a:rPr>
              <a:t>Institutes</a:t>
            </a:r>
            <a:r>
              <a:rPr lang="pl-PL" altLang="pl-PL" sz="2000" dirty="0">
                <a:solidFill>
                  <a:schemeClr val="accent1">
                    <a:lumMod val="50000"/>
                  </a:schemeClr>
                </a:solidFill>
                <a:latin typeface="+mn-lt"/>
              </a:rPr>
              <a:t>: 2</a:t>
            </a:r>
            <a:br>
              <a:rPr lang="pl-PL" altLang="pl-PL" sz="2000" dirty="0">
                <a:solidFill>
                  <a:schemeClr val="accent1">
                    <a:lumMod val="50000"/>
                  </a:schemeClr>
                </a:solidFill>
                <a:latin typeface="+mn-lt"/>
              </a:rPr>
            </a:br>
            <a:r>
              <a:rPr lang="pl-PL" altLang="pl-PL" sz="2000" dirty="0" err="1">
                <a:solidFill>
                  <a:schemeClr val="accent1">
                    <a:lumMod val="50000"/>
                  </a:schemeClr>
                </a:solidFill>
                <a:latin typeface="+mn-lt"/>
              </a:rPr>
              <a:t>Institute</a:t>
            </a:r>
            <a:r>
              <a:rPr lang="pl-PL" altLang="pl-PL" sz="2000" dirty="0">
                <a:solidFill>
                  <a:schemeClr val="accent1">
                    <a:lumMod val="50000"/>
                  </a:schemeClr>
                </a:solidFill>
                <a:latin typeface="+mn-lt"/>
              </a:rPr>
              <a:t> of </a:t>
            </a:r>
            <a:r>
              <a:rPr lang="pl-PL" altLang="pl-PL" sz="2000" dirty="0" err="1">
                <a:solidFill>
                  <a:schemeClr val="accent1">
                    <a:lumMod val="50000"/>
                  </a:schemeClr>
                </a:solidFill>
                <a:latin typeface="+mn-lt"/>
              </a:rPr>
              <a:t>Low</a:t>
            </a:r>
            <a:r>
              <a:rPr lang="pl-PL" altLang="pl-PL" sz="2000" dirty="0">
                <a:solidFill>
                  <a:schemeClr val="accent1">
                    <a:lumMod val="50000"/>
                  </a:schemeClr>
                </a:solidFill>
                <a:latin typeface="+mn-lt"/>
              </a:rPr>
              <a:t> </a:t>
            </a:r>
            <a:r>
              <a:rPr lang="pl-PL" altLang="pl-PL" sz="2000" dirty="0" err="1">
                <a:solidFill>
                  <a:schemeClr val="accent1">
                    <a:lumMod val="50000"/>
                  </a:schemeClr>
                </a:solidFill>
                <a:latin typeface="+mn-lt"/>
              </a:rPr>
              <a:t>Temperature</a:t>
            </a:r>
            <a:r>
              <a:rPr lang="pl-PL" altLang="pl-PL" sz="2000" dirty="0">
                <a:solidFill>
                  <a:schemeClr val="accent1">
                    <a:lumMod val="50000"/>
                  </a:schemeClr>
                </a:solidFill>
                <a:latin typeface="+mn-lt"/>
              </a:rPr>
              <a:t> and </a:t>
            </a:r>
            <a:r>
              <a:rPr lang="pl-PL" altLang="pl-PL" sz="2000" dirty="0" err="1">
                <a:solidFill>
                  <a:schemeClr val="accent1">
                    <a:lumMod val="50000"/>
                  </a:schemeClr>
                </a:solidFill>
                <a:latin typeface="+mn-lt"/>
              </a:rPr>
              <a:t>Structure</a:t>
            </a:r>
            <a:r>
              <a:rPr lang="pl-PL" altLang="pl-PL" sz="2000" dirty="0">
                <a:solidFill>
                  <a:schemeClr val="accent1">
                    <a:lumMod val="50000"/>
                  </a:schemeClr>
                </a:solidFill>
                <a:latin typeface="+mn-lt"/>
              </a:rPr>
              <a:t> </a:t>
            </a:r>
            <a:r>
              <a:rPr lang="pl-PL" altLang="pl-PL" sz="2000" dirty="0" err="1">
                <a:solidFill>
                  <a:schemeClr val="accent1">
                    <a:lumMod val="50000"/>
                  </a:schemeClr>
                </a:solidFill>
                <a:latin typeface="+mn-lt"/>
              </a:rPr>
              <a:t>Research</a:t>
            </a:r>
            <a:r>
              <a:rPr lang="pl-PL" altLang="pl-PL" sz="2000" dirty="0">
                <a:solidFill>
                  <a:schemeClr val="accent1">
                    <a:lumMod val="50000"/>
                  </a:schemeClr>
                </a:solidFill>
                <a:latin typeface="+mn-lt"/>
              </a:rPr>
              <a:t>  of  </a:t>
            </a:r>
            <a:r>
              <a:rPr lang="pl-PL" altLang="pl-PL" sz="2000" dirty="0" err="1">
                <a:solidFill>
                  <a:schemeClr val="accent1">
                    <a:lumMod val="50000"/>
                  </a:schemeClr>
                </a:solidFill>
                <a:latin typeface="+mn-lt"/>
              </a:rPr>
              <a:t>Polish</a:t>
            </a:r>
            <a:r>
              <a:rPr lang="pl-PL" altLang="pl-PL" sz="2000" dirty="0">
                <a:solidFill>
                  <a:schemeClr val="accent1">
                    <a:lumMod val="50000"/>
                  </a:schemeClr>
                </a:solidFill>
                <a:latin typeface="+mn-lt"/>
              </a:rPr>
              <a:t> </a:t>
            </a:r>
            <a:r>
              <a:rPr lang="pl-PL" altLang="pl-PL" sz="2000" dirty="0" err="1">
                <a:solidFill>
                  <a:schemeClr val="accent1">
                    <a:lumMod val="50000"/>
                  </a:schemeClr>
                </a:solidFill>
                <a:latin typeface="+mn-lt"/>
              </a:rPr>
              <a:t>Academy</a:t>
            </a:r>
            <a:r>
              <a:rPr lang="pl-PL" altLang="pl-PL" sz="2000" dirty="0">
                <a:solidFill>
                  <a:schemeClr val="accent1">
                    <a:lumMod val="50000"/>
                  </a:schemeClr>
                </a:solidFill>
                <a:latin typeface="+mn-lt"/>
              </a:rPr>
              <a:t> of </a:t>
            </a:r>
            <a:r>
              <a:rPr lang="pl-PL" altLang="pl-PL" sz="2000" dirty="0" err="1">
                <a:solidFill>
                  <a:schemeClr val="accent1">
                    <a:lumMod val="50000"/>
                  </a:schemeClr>
                </a:solidFill>
                <a:latin typeface="+mn-lt"/>
              </a:rPr>
              <a:t>Sciences</a:t>
            </a:r>
            <a:r>
              <a:rPr lang="pl-PL" altLang="pl-PL" sz="2000" dirty="0">
                <a:solidFill>
                  <a:schemeClr val="accent1">
                    <a:lumMod val="50000"/>
                  </a:schemeClr>
                </a:solidFill>
                <a:latin typeface="+mn-lt"/>
              </a:rPr>
              <a:t> (</a:t>
            </a:r>
            <a:r>
              <a:rPr lang="pl-PL" altLang="pl-PL" sz="2000" dirty="0" err="1">
                <a:solidFill>
                  <a:schemeClr val="accent1">
                    <a:lumMod val="50000"/>
                  </a:schemeClr>
                </a:solidFill>
                <a:latin typeface="+mn-lt"/>
              </a:rPr>
              <a:t>INTiBS</a:t>
            </a:r>
            <a:r>
              <a:rPr lang="pl-PL" altLang="pl-PL" sz="2000" dirty="0">
                <a:solidFill>
                  <a:schemeClr val="accent1">
                    <a:lumMod val="50000"/>
                  </a:schemeClr>
                </a:solidFill>
                <a:latin typeface="+mn-lt"/>
              </a:rPr>
              <a:t>), </a:t>
            </a:r>
            <a:r>
              <a:rPr lang="pl-PL" sz="2000" dirty="0" err="1">
                <a:solidFill>
                  <a:schemeClr val="accent1">
                    <a:lumMod val="50000"/>
                  </a:schemeClr>
                </a:solidFill>
                <a:latin typeface="+mn-lt"/>
              </a:rPr>
              <a:t>National</a:t>
            </a:r>
            <a:r>
              <a:rPr lang="pl-PL" sz="2000" dirty="0">
                <a:solidFill>
                  <a:schemeClr val="accent1">
                    <a:lumMod val="50000"/>
                  </a:schemeClr>
                </a:solidFill>
                <a:latin typeface="+mn-lt"/>
              </a:rPr>
              <a:t> Centre for </a:t>
            </a:r>
            <a:r>
              <a:rPr lang="pl-PL" sz="2000" dirty="0" err="1">
                <a:solidFill>
                  <a:schemeClr val="accent1">
                    <a:lumMod val="50000"/>
                  </a:schemeClr>
                </a:solidFill>
                <a:latin typeface="+mn-lt"/>
              </a:rPr>
              <a:t>Nuclear</a:t>
            </a:r>
            <a:r>
              <a:rPr lang="pl-PL" sz="2000" dirty="0">
                <a:solidFill>
                  <a:schemeClr val="accent1">
                    <a:lumMod val="50000"/>
                  </a:schemeClr>
                </a:solidFill>
                <a:latin typeface="+mn-lt"/>
              </a:rPr>
              <a:t> </a:t>
            </a:r>
            <a:r>
              <a:rPr lang="pl-PL" sz="2000" dirty="0" err="1">
                <a:solidFill>
                  <a:schemeClr val="accent1">
                    <a:lumMod val="50000"/>
                  </a:schemeClr>
                </a:solidFill>
                <a:latin typeface="+mn-lt"/>
              </a:rPr>
              <a:t>Research</a:t>
            </a:r>
            <a:r>
              <a:rPr lang="pl-PL" sz="2000" dirty="0">
                <a:solidFill>
                  <a:schemeClr val="accent1">
                    <a:lumMod val="50000"/>
                  </a:schemeClr>
                </a:solidFill>
                <a:latin typeface="+mn-lt"/>
              </a:rPr>
              <a:t> (NCBJ)</a:t>
            </a:r>
            <a:br>
              <a:rPr lang="pl-PL" sz="2000" dirty="0">
                <a:solidFill>
                  <a:schemeClr val="accent1">
                    <a:lumMod val="50000"/>
                  </a:schemeClr>
                </a:solidFill>
                <a:latin typeface="+mn-lt"/>
              </a:rPr>
            </a:br>
            <a:br>
              <a:rPr lang="pl-PL" sz="2000" dirty="0">
                <a:solidFill>
                  <a:schemeClr val="accent1">
                    <a:lumMod val="50000"/>
                  </a:schemeClr>
                </a:solidFill>
                <a:latin typeface="+mn-lt"/>
              </a:rPr>
            </a:br>
            <a:r>
              <a:rPr lang="pl-PL" sz="2000" dirty="0">
                <a:solidFill>
                  <a:schemeClr val="accent1">
                    <a:lumMod val="50000"/>
                  </a:schemeClr>
                </a:solidFill>
                <a:latin typeface="+mn-lt"/>
              </a:rPr>
              <a:t>Status of the </a:t>
            </a:r>
            <a:r>
              <a:rPr lang="pl-PL" sz="2000" dirty="0" err="1">
                <a:solidFill>
                  <a:schemeClr val="accent1">
                    <a:lumMod val="50000"/>
                  </a:schemeClr>
                </a:solidFill>
                <a:latin typeface="+mn-lt"/>
              </a:rPr>
              <a:t>mesurements</a:t>
            </a:r>
            <a:r>
              <a:rPr lang="pl-PL" sz="2000" dirty="0">
                <a:solidFill>
                  <a:schemeClr val="accent1">
                    <a:lumMod val="50000"/>
                  </a:schemeClr>
                </a:solidFill>
                <a:latin typeface="+mn-lt"/>
              </a:rPr>
              <a:t> </a:t>
            </a:r>
            <a:r>
              <a:rPr lang="pl-PL" sz="2000" dirty="0" err="1">
                <a:solidFill>
                  <a:schemeClr val="accent1">
                    <a:lumMod val="50000"/>
                  </a:schemeClr>
                </a:solidFill>
                <a:latin typeface="+mn-lt"/>
              </a:rPr>
              <a:t>standards</a:t>
            </a:r>
            <a:r>
              <a:rPr lang="pl-PL" sz="2000" dirty="0">
                <a:solidFill>
                  <a:schemeClr val="accent1">
                    <a:lumMod val="50000"/>
                  </a:schemeClr>
                </a:solidFill>
                <a:latin typeface="+mn-lt"/>
              </a:rPr>
              <a:t> - </a:t>
            </a:r>
            <a:r>
              <a:rPr lang="pl-PL" sz="2000" dirty="0" err="1">
                <a:solidFill>
                  <a:schemeClr val="accent1">
                    <a:lumMod val="50000"/>
                  </a:schemeClr>
                </a:solidFill>
                <a:latin typeface="+mn-lt"/>
              </a:rPr>
              <a:t>established</a:t>
            </a:r>
            <a:r>
              <a:rPr lang="pl-PL" sz="2000" dirty="0">
                <a:solidFill>
                  <a:schemeClr val="accent1">
                    <a:lumMod val="50000"/>
                  </a:schemeClr>
                </a:solidFill>
                <a:latin typeface="+mn-lt"/>
              </a:rPr>
              <a:t> in </a:t>
            </a:r>
            <a:r>
              <a:rPr lang="pl-PL" sz="2000" dirty="0" err="1">
                <a:solidFill>
                  <a:schemeClr val="accent1">
                    <a:lumMod val="50000"/>
                  </a:schemeClr>
                </a:solidFill>
                <a:latin typeface="+mn-lt"/>
              </a:rPr>
              <a:t>accordance</a:t>
            </a:r>
            <a:r>
              <a:rPr lang="pl-PL" sz="2000" dirty="0">
                <a:solidFill>
                  <a:schemeClr val="accent1">
                    <a:lumMod val="50000"/>
                  </a:schemeClr>
                </a:solidFill>
                <a:latin typeface="+mn-lt"/>
              </a:rPr>
              <a:t> with the </a:t>
            </a:r>
            <a:r>
              <a:rPr lang="pl-PL" sz="2000" dirty="0" err="1">
                <a:solidFill>
                  <a:schemeClr val="accent1">
                    <a:lumMod val="50000"/>
                  </a:schemeClr>
                </a:solidFill>
                <a:latin typeface="+mn-lt"/>
              </a:rPr>
              <a:t>Regulation</a:t>
            </a:r>
            <a:r>
              <a:rPr lang="pl-PL" sz="2000" dirty="0">
                <a:solidFill>
                  <a:schemeClr val="accent1">
                    <a:lumMod val="50000"/>
                  </a:schemeClr>
                </a:solidFill>
                <a:latin typeface="+mn-lt"/>
              </a:rPr>
              <a:t> </a:t>
            </a:r>
            <a:r>
              <a:rPr lang="en-US" sz="2000" dirty="0">
                <a:solidFill>
                  <a:schemeClr val="accent1">
                    <a:lumMod val="50000"/>
                  </a:schemeClr>
                </a:solidFill>
                <a:latin typeface="+mn-lt"/>
              </a:rPr>
              <a:t>on the recognition of standards of measurement </a:t>
            </a:r>
            <a:r>
              <a:rPr lang="pl-PL" sz="2000" dirty="0" err="1">
                <a:solidFill>
                  <a:schemeClr val="accent1">
                    <a:lumMod val="50000"/>
                  </a:schemeClr>
                </a:solidFill>
                <a:latin typeface="+mn-lt"/>
              </a:rPr>
              <a:t>units</a:t>
            </a:r>
            <a:r>
              <a:rPr lang="pl-PL" sz="2000" dirty="0">
                <a:solidFill>
                  <a:schemeClr val="accent1">
                    <a:lumMod val="50000"/>
                  </a:schemeClr>
                </a:solidFill>
                <a:latin typeface="+mn-lt"/>
              </a:rPr>
              <a:t> </a:t>
            </a:r>
            <a:r>
              <a:rPr lang="en-US" sz="2000" dirty="0">
                <a:solidFill>
                  <a:schemeClr val="accent1">
                    <a:lumMod val="50000"/>
                  </a:schemeClr>
                </a:solidFill>
                <a:latin typeface="+mn-lt"/>
              </a:rPr>
              <a:t>as </a:t>
            </a:r>
            <a:r>
              <a:rPr lang="pl-PL" sz="2000" dirty="0" err="1">
                <a:solidFill>
                  <a:schemeClr val="accent1">
                    <a:lumMod val="50000"/>
                  </a:schemeClr>
                </a:solidFill>
                <a:latin typeface="+mn-lt"/>
              </a:rPr>
              <a:t>national</a:t>
            </a:r>
            <a:r>
              <a:rPr lang="pl-PL" sz="2000" dirty="0">
                <a:solidFill>
                  <a:schemeClr val="accent1">
                    <a:lumMod val="50000"/>
                  </a:schemeClr>
                </a:solidFill>
                <a:latin typeface="+mn-lt"/>
              </a:rPr>
              <a:t> </a:t>
            </a:r>
            <a:r>
              <a:rPr lang="pl-PL" sz="2000" dirty="0" err="1">
                <a:solidFill>
                  <a:schemeClr val="accent1">
                    <a:lumMod val="50000"/>
                  </a:schemeClr>
                </a:solidFill>
                <a:latin typeface="+mn-lt"/>
              </a:rPr>
              <a:t>standards</a:t>
            </a:r>
            <a:r>
              <a:rPr lang="pl-PL" sz="2000" dirty="0">
                <a:solidFill>
                  <a:schemeClr val="accent1">
                    <a:lumMod val="50000"/>
                  </a:schemeClr>
                </a:solidFill>
                <a:latin typeface="+mn-lt"/>
              </a:rPr>
              <a:t> </a:t>
            </a:r>
            <a:r>
              <a:rPr lang="en-US" sz="2000" dirty="0">
                <a:solidFill>
                  <a:schemeClr val="accent1">
                    <a:lumMod val="50000"/>
                  </a:schemeClr>
                </a:solidFill>
                <a:latin typeface="+mn-lt"/>
              </a:rPr>
              <a:t>of measurement units</a:t>
            </a:r>
            <a:endParaRPr lang="pl-PL" altLang="pl-PL" sz="2000" dirty="0">
              <a:solidFill>
                <a:schemeClr val="accent1">
                  <a:lumMod val="50000"/>
                </a:schemeClr>
              </a:solidFill>
              <a:latin typeface="+mn-lt"/>
            </a:endParaRPr>
          </a:p>
        </p:txBody>
      </p:sp>
      <p:pic>
        <p:nvPicPr>
          <p:cNvPr id="45" name="Obraz 44">
            <a:extLst>
              <a:ext uri="{FF2B5EF4-FFF2-40B4-BE49-F238E27FC236}">
                <a16:creationId xmlns:a16="http://schemas.microsoft.com/office/drawing/2014/main" id="{506B3426-4AA6-4427-A413-B6BA4F8F22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5201" y="4948512"/>
            <a:ext cx="1835150" cy="12226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6" name="Obraz 45">
            <a:extLst>
              <a:ext uri="{FF2B5EF4-FFF2-40B4-BE49-F238E27FC236}">
                <a16:creationId xmlns:a16="http://schemas.microsoft.com/office/drawing/2014/main" id="{0CAFA505-A26C-4439-93FF-D50B332447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8600" y="4951982"/>
            <a:ext cx="1828800"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7" name="Obraz 46">
            <a:extLst>
              <a:ext uri="{FF2B5EF4-FFF2-40B4-BE49-F238E27FC236}">
                <a16:creationId xmlns:a16="http://schemas.microsoft.com/office/drawing/2014/main" id="{74D799D2-8579-4812-BD8D-FAFCC40B26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796" y="4948513"/>
            <a:ext cx="1834003" cy="12226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8" name="Obraz 47">
            <a:extLst>
              <a:ext uri="{FF2B5EF4-FFF2-40B4-BE49-F238E27FC236}">
                <a16:creationId xmlns:a16="http://schemas.microsoft.com/office/drawing/2014/main" id="{3C291D05-74B8-4CE3-81F3-6CDCB1A521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0853" y="4948512"/>
            <a:ext cx="1841497" cy="12276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76448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IMG_2925">
            <a:extLst>
              <a:ext uri="{FF2B5EF4-FFF2-40B4-BE49-F238E27FC236}">
                <a16:creationId xmlns:a16="http://schemas.microsoft.com/office/drawing/2014/main" id="{D320700D-1741-446C-BA50-1A602FB6E7CF}"/>
              </a:ext>
            </a:extLst>
          </p:cNvPr>
          <p:cNvPicPr>
            <a:picLocks noGrp="1" noChangeAspect="1" noChangeArrowheads="1"/>
          </p:cNvPicPr>
          <p:nvPr>
            <p:ph idx="1"/>
          </p:nvPr>
        </p:nvPicPr>
        <p:blipFill>
          <a:blip r:embed="rId2" cstate="print"/>
          <a:srcRect/>
          <a:stretch>
            <a:fillRect/>
          </a:stretch>
        </p:blipFill>
        <p:spPr bwMode="auto">
          <a:xfrm>
            <a:off x="404726" y="1678577"/>
            <a:ext cx="6034617" cy="4525963"/>
          </a:xfrm>
          <a:prstGeom prst="rect">
            <a:avLst/>
          </a:prstGeom>
          <a:noFill/>
        </p:spPr>
      </p:pic>
      <p:pic>
        <p:nvPicPr>
          <p:cNvPr id="4" name="Picture 2" descr="http://polmiar.waw.pl/useruploads/images/przymiary_wst%C4%99gowe_-_ru_2.jpg">
            <a:extLst>
              <a:ext uri="{FF2B5EF4-FFF2-40B4-BE49-F238E27FC236}">
                <a16:creationId xmlns:a16="http://schemas.microsoft.com/office/drawing/2014/main" id="{1BB80E51-1D42-46C3-8188-EADC9BF73D10}"/>
              </a:ext>
            </a:extLst>
          </p:cNvPr>
          <p:cNvPicPr>
            <a:picLocks noChangeAspect="1" noChangeArrowheads="1"/>
          </p:cNvPicPr>
          <p:nvPr/>
        </p:nvPicPr>
        <p:blipFill>
          <a:blip r:embed="rId3" cstate="print"/>
          <a:srcRect l="791" t="2484" r="27228" b="24603"/>
          <a:stretch>
            <a:fillRect/>
          </a:stretch>
        </p:blipFill>
        <p:spPr bwMode="auto">
          <a:xfrm>
            <a:off x="5388428" y="4647606"/>
            <a:ext cx="3589317" cy="1620982"/>
          </a:xfrm>
          <a:prstGeom prst="rect">
            <a:avLst/>
          </a:prstGeom>
          <a:noFill/>
        </p:spPr>
      </p:pic>
      <p:pic>
        <p:nvPicPr>
          <p:cNvPr id="5" name="Picture 4" descr="Znalezione obrazy dla zapytania przymiar półsztywny">
            <a:extLst>
              <a:ext uri="{FF2B5EF4-FFF2-40B4-BE49-F238E27FC236}">
                <a16:creationId xmlns:a16="http://schemas.microsoft.com/office/drawing/2014/main" id="{2022381C-9E5F-44E7-BE1F-515076E81ED0}"/>
              </a:ext>
            </a:extLst>
          </p:cNvPr>
          <p:cNvPicPr>
            <a:picLocks noChangeAspect="1" noChangeArrowheads="1"/>
          </p:cNvPicPr>
          <p:nvPr/>
        </p:nvPicPr>
        <p:blipFill>
          <a:blip r:embed="rId4" cstate="print"/>
          <a:srcRect/>
          <a:stretch>
            <a:fillRect/>
          </a:stretch>
        </p:blipFill>
        <p:spPr bwMode="auto">
          <a:xfrm>
            <a:off x="6600825" y="2401727"/>
            <a:ext cx="2543175" cy="2114550"/>
          </a:xfrm>
          <a:prstGeom prst="rect">
            <a:avLst/>
          </a:prstGeom>
          <a:noFill/>
        </p:spPr>
      </p:pic>
      <p:sp>
        <p:nvSpPr>
          <p:cNvPr id="6" name="Text Box 9">
            <a:extLst>
              <a:ext uri="{FF2B5EF4-FFF2-40B4-BE49-F238E27FC236}">
                <a16:creationId xmlns:a16="http://schemas.microsoft.com/office/drawing/2014/main" id="{37D78928-8610-4BF2-A99D-5836C15EC14E}"/>
              </a:ext>
            </a:extLst>
          </p:cNvPr>
          <p:cNvSpPr txBox="1">
            <a:spLocks noChangeArrowheads="1"/>
          </p:cNvSpPr>
          <p:nvPr/>
        </p:nvSpPr>
        <p:spPr bwMode="auto">
          <a:xfrm>
            <a:off x="1939856" y="462582"/>
            <a:ext cx="4608990" cy="400110"/>
          </a:xfrm>
          <a:prstGeom prst="rect">
            <a:avLst/>
          </a:prstGeom>
          <a:solidFill>
            <a:schemeClr val="bg1"/>
          </a:solidFill>
          <a:ln w="9525">
            <a:noFill/>
            <a:miter lim="800000"/>
            <a:headEnd/>
            <a:tailEnd/>
          </a:ln>
        </p:spPr>
        <p:txBody>
          <a:bodyPr wrap="square">
            <a:spAutoFit/>
          </a:bodyPr>
          <a:lstStyle/>
          <a:p>
            <a:r>
              <a:rPr lang="pl-PL" sz="2000" dirty="0" err="1">
                <a:solidFill>
                  <a:schemeClr val="tx2"/>
                </a:solidFill>
              </a:rPr>
              <a:t>Length</a:t>
            </a:r>
            <a:r>
              <a:rPr lang="pl-PL" sz="2000" dirty="0">
                <a:solidFill>
                  <a:schemeClr val="tx2"/>
                </a:solidFill>
              </a:rPr>
              <a:t> </a:t>
            </a:r>
            <a:r>
              <a:rPr lang="pl-PL" sz="2000" dirty="0" err="1">
                <a:solidFill>
                  <a:schemeClr val="tx2"/>
                </a:solidFill>
              </a:rPr>
              <a:t>Laboratory</a:t>
            </a:r>
            <a:r>
              <a:rPr lang="pl-PL" sz="2000" dirty="0">
                <a:solidFill>
                  <a:schemeClr val="tx2"/>
                </a:solidFill>
              </a:rPr>
              <a:t> </a:t>
            </a:r>
            <a:r>
              <a:rPr lang="pl-PL" sz="2000" dirty="0">
                <a:solidFill>
                  <a:schemeClr val="tx2"/>
                </a:solidFill>
                <a:sym typeface="Symbol" panose="05050102010706020507" pitchFamily="18" charset="2"/>
              </a:rPr>
              <a:t></a:t>
            </a:r>
            <a:r>
              <a:rPr lang="pl-PL" sz="2000" dirty="0">
                <a:solidFill>
                  <a:schemeClr val="tx2"/>
                </a:solidFill>
              </a:rPr>
              <a:t> Geometry </a:t>
            </a:r>
            <a:r>
              <a:rPr lang="pl-PL" sz="2000" dirty="0" err="1">
                <a:solidFill>
                  <a:schemeClr val="tx2"/>
                </a:solidFill>
              </a:rPr>
              <a:t>Section</a:t>
            </a:r>
            <a:r>
              <a:rPr lang="en-US" sz="2000" dirty="0">
                <a:solidFill>
                  <a:schemeClr val="tx2"/>
                </a:solidFill>
              </a:rPr>
              <a:t> </a:t>
            </a:r>
          </a:p>
        </p:txBody>
      </p:sp>
      <p:sp>
        <p:nvSpPr>
          <p:cNvPr id="7" name="pole tekstowe 6">
            <a:extLst>
              <a:ext uri="{FF2B5EF4-FFF2-40B4-BE49-F238E27FC236}">
                <a16:creationId xmlns:a16="http://schemas.microsoft.com/office/drawing/2014/main" id="{7BBD0FF4-E0C9-4147-95FE-58694D3C7A2E}"/>
              </a:ext>
            </a:extLst>
          </p:cNvPr>
          <p:cNvSpPr txBox="1"/>
          <p:nvPr/>
        </p:nvSpPr>
        <p:spPr>
          <a:xfrm>
            <a:off x="404726" y="1085968"/>
            <a:ext cx="3472041" cy="369332"/>
          </a:xfrm>
          <a:prstGeom prst="rect">
            <a:avLst/>
          </a:prstGeom>
          <a:noFill/>
        </p:spPr>
        <p:txBody>
          <a:bodyPr wrap="none" rtlCol="0">
            <a:spAutoFit/>
          </a:bodyPr>
          <a:lstStyle/>
          <a:p>
            <a:r>
              <a:rPr lang="en-US" dirty="0">
                <a:solidFill>
                  <a:schemeClr val="accent1">
                    <a:lumMod val="50000"/>
                  </a:schemeClr>
                </a:solidFill>
              </a:rPr>
              <a:t>50 m interferometric tape bench</a:t>
            </a:r>
            <a:endParaRPr lang="pl-PL" dirty="0">
              <a:solidFill>
                <a:schemeClr val="accent1">
                  <a:lumMod val="50000"/>
                </a:schemeClr>
              </a:solidFill>
            </a:endParaRPr>
          </a:p>
        </p:txBody>
      </p:sp>
      <p:pic>
        <p:nvPicPr>
          <p:cNvPr id="9" name="Obraz 8">
            <a:extLst>
              <a:ext uri="{FF2B5EF4-FFF2-40B4-BE49-F238E27FC236}">
                <a16:creationId xmlns:a16="http://schemas.microsoft.com/office/drawing/2014/main" id="{91E7280C-BDDF-4B07-8BA2-23D4692348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8846" y="662637"/>
            <a:ext cx="2157090" cy="1894794"/>
          </a:xfrm>
          <a:prstGeom prst="rect">
            <a:avLst/>
          </a:prstGeom>
        </p:spPr>
      </p:pic>
    </p:spTree>
    <p:extLst>
      <p:ext uri="{BB962C8B-B14F-4D97-AF65-F5344CB8AC3E}">
        <p14:creationId xmlns:p14="http://schemas.microsoft.com/office/powerpoint/2010/main" val="1384639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60CDC8E2-83CB-4496-874D-4731D22884EE}"/>
              </a:ext>
            </a:extLst>
          </p:cNvPr>
          <p:cNvPicPr>
            <a:picLocks noGrp="1" noChangeAspect="1" noChangeArrowheads="1"/>
          </p:cNvPicPr>
          <p:nvPr>
            <p:ph idx="1"/>
          </p:nvPr>
        </p:nvPicPr>
        <p:blipFill>
          <a:blip r:embed="rId2" cstate="print"/>
          <a:srcRect l="13554" t="20297" r="48257" b="13751"/>
          <a:stretch>
            <a:fillRect/>
          </a:stretch>
        </p:blipFill>
        <p:spPr bwMode="auto">
          <a:xfrm>
            <a:off x="4200641" y="1676609"/>
            <a:ext cx="4661340" cy="4525963"/>
          </a:xfrm>
          <a:prstGeom prst="rect">
            <a:avLst/>
          </a:prstGeom>
          <a:noFill/>
          <a:ln w="9525">
            <a:noFill/>
            <a:miter lim="800000"/>
            <a:headEnd/>
            <a:tailEnd/>
          </a:ln>
        </p:spPr>
      </p:pic>
      <p:pic>
        <p:nvPicPr>
          <p:cNvPr id="9" name="Picture 2" descr="Znalezione obrazy dla zapytania ring standard sip cmm">
            <a:extLst>
              <a:ext uri="{FF2B5EF4-FFF2-40B4-BE49-F238E27FC236}">
                <a16:creationId xmlns:a16="http://schemas.microsoft.com/office/drawing/2014/main" id="{C463ECD2-DB95-498A-A15B-1289574A25D5}"/>
              </a:ext>
            </a:extLst>
          </p:cNvPr>
          <p:cNvPicPr>
            <a:picLocks noChangeAspect="1" noChangeArrowheads="1"/>
          </p:cNvPicPr>
          <p:nvPr/>
        </p:nvPicPr>
        <p:blipFill>
          <a:blip r:embed="rId3" cstate="print"/>
          <a:srcRect/>
          <a:stretch>
            <a:fillRect/>
          </a:stretch>
        </p:blipFill>
        <p:spPr bwMode="auto">
          <a:xfrm>
            <a:off x="172016" y="4244163"/>
            <a:ext cx="3934691" cy="1967346"/>
          </a:xfrm>
          <a:prstGeom prst="rect">
            <a:avLst/>
          </a:prstGeom>
          <a:noFill/>
        </p:spPr>
      </p:pic>
      <p:pic>
        <p:nvPicPr>
          <p:cNvPr id="10" name="Picture 4" descr="515_743__742__740_z_eps">
            <a:extLst>
              <a:ext uri="{FF2B5EF4-FFF2-40B4-BE49-F238E27FC236}">
                <a16:creationId xmlns:a16="http://schemas.microsoft.com/office/drawing/2014/main" id="{7B417AE6-7356-4E2F-A1E4-1D1B74C77833}"/>
              </a:ext>
            </a:extLst>
          </p:cNvPr>
          <p:cNvPicPr>
            <a:picLocks noChangeAspect="1" noChangeArrowheads="1"/>
          </p:cNvPicPr>
          <p:nvPr/>
        </p:nvPicPr>
        <p:blipFill>
          <a:blip r:embed="rId4" cstate="print"/>
          <a:srcRect/>
          <a:stretch>
            <a:fillRect/>
          </a:stretch>
        </p:blipFill>
        <p:spPr bwMode="auto">
          <a:xfrm>
            <a:off x="424571" y="2862691"/>
            <a:ext cx="3585152" cy="1322026"/>
          </a:xfrm>
          <a:prstGeom prst="rect">
            <a:avLst/>
          </a:prstGeom>
          <a:noFill/>
        </p:spPr>
      </p:pic>
      <p:pic>
        <p:nvPicPr>
          <p:cNvPr id="11" name="Picture 6" descr="972_106_1_eps">
            <a:extLst>
              <a:ext uri="{FF2B5EF4-FFF2-40B4-BE49-F238E27FC236}">
                <a16:creationId xmlns:a16="http://schemas.microsoft.com/office/drawing/2014/main" id="{F6438C3A-5A03-4429-8460-44D869C87724}"/>
              </a:ext>
            </a:extLst>
          </p:cNvPr>
          <p:cNvPicPr>
            <a:picLocks noChangeAspect="1" noChangeArrowheads="1"/>
          </p:cNvPicPr>
          <p:nvPr/>
        </p:nvPicPr>
        <p:blipFill>
          <a:blip r:embed="rId5" cstate="print"/>
          <a:srcRect/>
          <a:stretch>
            <a:fillRect/>
          </a:stretch>
        </p:blipFill>
        <p:spPr bwMode="auto">
          <a:xfrm>
            <a:off x="479989" y="963089"/>
            <a:ext cx="1143002" cy="2438405"/>
          </a:xfrm>
          <a:prstGeom prst="rect">
            <a:avLst/>
          </a:prstGeom>
          <a:noFill/>
        </p:spPr>
      </p:pic>
      <p:pic>
        <p:nvPicPr>
          <p:cNvPr id="12" name="Picture 8" descr="Znalezione obrazy dla zapytania ball cmm">
            <a:extLst>
              <a:ext uri="{FF2B5EF4-FFF2-40B4-BE49-F238E27FC236}">
                <a16:creationId xmlns:a16="http://schemas.microsoft.com/office/drawing/2014/main" id="{D0D6AB53-7BF4-44F9-B218-5E10D37164C9}"/>
              </a:ext>
            </a:extLst>
          </p:cNvPr>
          <p:cNvPicPr>
            <a:picLocks noChangeAspect="1" noChangeArrowheads="1"/>
          </p:cNvPicPr>
          <p:nvPr/>
        </p:nvPicPr>
        <p:blipFill>
          <a:blip r:embed="rId6" cstate="print"/>
          <a:srcRect l="21461" t="12879" r="22857" b="23485"/>
          <a:stretch>
            <a:fillRect/>
          </a:stretch>
        </p:blipFill>
        <p:spPr bwMode="auto">
          <a:xfrm>
            <a:off x="2250196" y="1544979"/>
            <a:ext cx="1357745" cy="1163782"/>
          </a:xfrm>
          <a:prstGeom prst="rect">
            <a:avLst/>
          </a:prstGeom>
          <a:noFill/>
        </p:spPr>
      </p:pic>
      <p:sp>
        <p:nvSpPr>
          <p:cNvPr id="13" name="Text Box 9">
            <a:extLst>
              <a:ext uri="{FF2B5EF4-FFF2-40B4-BE49-F238E27FC236}">
                <a16:creationId xmlns:a16="http://schemas.microsoft.com/office/drawing/2014/main" id="{13572C40-9638-4877-B875-729DDFE2740F}"/>
              </a:ext>
            </a:extLst>
          </p:cNvPr>
          <p:cNvSpPr txBox="1">
            <a:spLocks noChangeArrowheads="1"/>
          </p:cNvSpPr>
          <p:nvPr/>
        </p:nvSpPr>
        <p:spPr bwMode="auto">
          <a:xfrm>
            <a:off x="1939856" y="462582"/>
            <a:ext cx="4608990" cy="400110"/>
          </a:xfrm>
          <a:prstGeom prst="rect">
            <a:avLst/>
          </a:prstGeom>
          <a:solidFill>
            <a:schemeClr val="bg1"/>
          </a:solidFill>
          <a:ln w="9525">
            <a:noFill/>
            <a:miter lim="800000"/>
            <a:headEnd/>
            <a:tailEnd/>
          </a:ln>
        </p:spPr>
        <p:txBody>
          <a:bodyPr wrap="square">
            <a:spAutoFit/>
          </a:bodyPr>
          <a:lstStyle/>
          <a:p>
            <a:r>
              <a:rPr lang="pl-PL" sz="2000" dirty="0" err="1">
                <a:solidFill>
                  <a:schemeClr val="tx2"/>
                </a:solidFill>
              </a:rPr>
              <a:t>Length</a:t>
            </a:r>
            <a:r>
              <a:rPr lang="pl-PL" sz="2000" dirty="0">
                <a:solidFill>
                  <a:schemeClr val="tx2"/>
                </a:solidFill>
              </a:rPr>
              <a:t> </a:t>
            </a:r>
            <a:r>
              <a:rPr lang="pl-PL" sz="2000" dirty="0" err="1">
                <a:solidFill>
                  <a:schemeClr val="tx2"/>
                </a:solidFill>
              </a:rPr>
              <a:t>Laboratory</a:t>
            </a:r>
            <a:r>
              <a:rPr lang="pl-PL" sz="2000" dirty="0">
                <a:solidFill>
                  <a:schemeClr val="tx2"/>
                </a:solidFill>
              </a:rPr>
              <a:t> </a:t>
            </a:r>
            <a:r>
              <a:rPr lang="pl-PL" sz="2000" dirty="0">
                <a:solidFill>
                  <a:schemeClr val="tx2"/>
                </a:solidFill>
                <a:sym typeface="Symbol" panose="05050102010706020507" pitchFamily="18" charset="2"/>
              </a:rPr>
              <a:t></a:t>
            </a:r>
            <a:r>
              <a:rPr lang="pl-PL" sz="2000" dirty="0">
                <a:solidFill>
                  <a:schemeClr val="tx2"/>
                </a:solidFill>
              </a:rPr>
              <a:t> Geometry </a:t>
            </a:r>
            <a:r>
              <a:rPr lang="pl-PL" sz="2000" dirty="0" err="1">
                <a:solidFill>
                  <a:schemeClr val="tx2"/>
                </a:solidFill>
              </a:rPr>
              <a:t>Section</a:t>
            </a:r>
            <a:r>
              <a:rPr lang="en-US" sz="2000" dirty="0">
                <a:solidFill>
                  <a:schemeClr val="tx2"/>
                </a:solidFill>
              </a:rPr>
              <a:t> </a:t>
            </a:r>
          </a:p>
        </p:txBody>
      </p:sp>
      <p:sp>
        <p:nvSpPr>
          <p:cNvPr id="14" name="Prostokąt 13">
            <a:extLst>
              <a:ext uri="{FF2B5EF4-FFF2-40B4-BE49-F238E27FC236}">
                <a16:creationId xmlns:a16="http://schemas.microsoft.com/office/drawing/2014/main" id="{2690F009-8AF3-4809-B2CA-CD714A7B06ED}"/>
              </a:ext>
            </a:extLst>
          </p:cNvPr>
          <p:cNvSpPr/>
          <p:nvPr/>
        </p:nvSpPr>
        <p:spPr>
          <a:xfrm>
            <a:off x="4200641" y="963089"/>
            <a:ext cx="2078518" cy="369332"/>
          </a:xfrm>
          <a:prstGeom prst="rect">
            <a:avLst/>
          </a:prstGeom>
        </p:spPr>
        <p:txBody>
          <a:bodyPr wrap="none">
            <a:spAutoFit/>
          </a:bodyPr>
          <a:lstStyle/>
          <a:p>
            <a:r>
              <a:rPr lang="pl-PL" dirty="0" err="1">
                <a:solidFill>
                  <a:schemeClr val="accent1">
                    <a:lumMod val="50000"/>
                  </a:schemeClr>
                </a:solidFill>
                <a:latin typeface="Arial" charset="0"/>
                <a:cs typeface="Arial" charset="0"/>
              </a:rPr>
              <a:t>Tactile</a:t>
            </a:r>
            <a:r>
              <a:rPr lang="pl-PL" dirty="0">
                <a:solidFill>
                  <a:schemeClr val="accent1">
                    <a:lumMod val="50000"/>
                  </a:schemeClr>
                </a:solidFill>
                <a:latin typeface="Arial" charset="0"/>
                <a:cs typeface="Arial" charset="0"/>
              </a:rPr>
              <a:t> SIP CMM5 </a:t>
            </a:r>
            <a:endParaRPr lang="pl-PL" dirty="0">
              <a:solidFill>
                <a:schemeClr val="accent1">
                  <a:lumMod val="50000"/>
                </a:schemeClr>
              </a:solidFill>
            </a:endParaRPr>
          </a:p>
        </p:txBody>
      </p:sp>
    </p:spTree>
    <p:extLst>
      <p:ext uri="{BB962C8B-B14F-4D97-AF65-F5344CB8AC3E}">
        <p14:creationId xmlns:p14="http://schemas.microsoft.com/office/powerpoint/2010/main" val="18478838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CBD5A7EA-48F1-4956-AC01-5092E66DA2BB}"/>
              </a:ext>
            </a:extLst>
          </p:cNvPr>
          <p:cNvSpPr txBox="1"/>
          <p:nvPr/>
        </p:nvSpPr>
        <p:spPr>
          <a:xfrm>
            <a:off x="754381" y="1158239"/>
            <a:ext cx="7997733" cy="3508653"/>
          </a:xfrm>
          <a:prstGeom prst="rect">
            <a:avLst/>
          </a:prstGeom>
          <a:noFill/>
        </p:spPr>
        <p:txBody>
          <a:bodyPr wrap="square" rtlCol="0">
            <a:spAutoFit/>
          </a:bodyPr>
          <a:lstStyle/>
          <a:p>
            <a:pPr algn="ctr">
              <a:lnSpc>
                <a:spcPct val="120000"/>
              </a:lnSpc>
              <a:spcBef>
                <a:spcPts val="0"/>
              </a:spcBef>
              <a:spcAft>
                <a:spcPts val="0"/>
              </a:spcAft>
            </a:pPr>
            <a:r>
              <a:rPr lang="en-US" sz="1600" dirty="0">
                <a:solidFill>
                  <a:schemeClr val="accent1">
                    <a:lumMod val="50000"/>
                  </a:schemeClr>
                </a:solidFill>
              </a:rPr>
              <a:t>Measuring installations in </a:t>
            </a:r>
            <a:r>
              <a:rPr lang="pl-PL" sz="1600" dirty="0">
                <a:solidFill>
                  <a:schemeClr val="accent1">
                    <a:lumMod val="50000"/>
                  </a:schemeClr>
                </a:solidFill>
              </a:rPr>
              <a:t>Geometry</a:t>
            </a:r>
            <a:r>
              <a:rPr lang="en-US" sz="1600" dirty="0">
                <a:solidFill>
                  <a:schemeClr val="accent1">
                    <a:lumMod val="50000"/>
                  </a:schemeClr>
                </a:solidFill>
              </a:rPr>
              <a:t> Section:</a:t>
            </a:r>
            <a:endParaRPr lang="pl-PL" sz="1600" dirty="0">
              <a:solidFill>
                <a:schemeClr val="accent1">
                  <a:lumMod val="50000"/>
                </a:schemeClr>
              </a:solidFill>
            </a:endParaRPr>
          </a:p>
          <a:p>
            <a:pPr algn="ctr">
              <a:lnSpc>
                <a:spcPct val="120000"/>
              </a:lnSpc>
              <a:spcBef>
                <a:spcPts val="0"/>
              </a:spcBef>
              <a:spcAft>
                <a:spcPts val="0"/>
              </a:spcAft>
            </a:pPr>
            <a:endParaRPr lang="en-US" sz="1600" dirty="0">
              <a:solidFill>
                <a:schemeClr val="accent1">
                  <a:lumMod val="50000"/>
                </a:schemeClr>
              </a:solidFill>
            </a:endParaRPr>
          </a:p>
          <a:p>
            <a:pPr marL="285750" lvl="0" indent="-285750" defTabSz="444500">
              <a:lnSpc>
                <a:spcPct val="90000"/>
              </a:lnSpc>
              <a:spcBef>
                <a:spcPct val="0"/>
              </a:spcBef>
              <a:spcAft>
                <a:spcPct val="35000"/>
              </a:spcAft>
              <a:buFont typeface="Arial" panose="020B0604020202020204" pitchFamily="34" charset="0"/>
              <a:buChar char="•"/>
            </a:pPr>
            <a:r>
              <a:rPr lang="pl-PL" dirty="0">
                <a:solidFill>
                  <a:schemeClr val="accent1">
                    <a:lumMod val="50000"/>
                  </a:schemeClr>
                </a:solidFill>
              </a:rPr>
              <a:t>Line </a:t>
            </a:r>
            <a:r>
              <a:rPr lang="pl-PL" dirty="0" err="1">
                <a:solidFill>
                  <a:schemeClr val="accent1">
                    <a:lumMod val="50000"/>
                  </a:schemeClr>
                </a:solidFill>
              </a:rPr>
              <a:t>scales</a:t>
            </a:r>
            <a:r>
              <a:rPr lang="pl-PL" dirty="0">
                <a:solidFill>
                  <a:schemeClr val="accent1">
                    <a:lumMod val="50000"/>
                  </a:schemeClr>
                </a:solidFill>
              </a:rPr>
              <a:t> </a:t>
            </a:r>
            <a:r>
              <a:rPr lang="pl-PL" dirty="0" err="1">
                <a:solidFill>
                  <a:schemeClr val="accent1">
                    <a:lumMod val="50000"/>
                  </a:schemeClr>
                </a:solidFill>
              </a:rPr>
              <a:t>interferometric</a:t>
            </a:r>
            <a:r>
              <a:rPr lang="pl-PL" dirty="0">
                <a:solidFill>
                  <a:schemeClr val="accent1">
                    <a:lumMod val="50000"/>
                  </a:schemeClr>
                </a:solidFill>
              </a:rPr>
              <a:t> </a:t>
            </a:r>
            <a:r>
              <a:rPr lang="pl-PL" dirty="0" err="1">
                <a:solidFill>
                  <a:schemeClr val="accent1">
                    <a:lumMod val="50000"/>
                  </a:schemeClr>
                </a:solidFill>
              </a:rPr>
              <a:t>comparator</a:t>
            </a:r>
            <a:endParaRPr lang="pl-PL" dirty="0">
              <a:solidFill>
                <a:schemeClr val="accent1">
                  <a:lumMod val="50000"/>
                </a:schemeClr>
              </a:solidFill>
            </a:endParaRPr>
          </a:p>
          <a:p>
            <a:pPr marL="285750" lvl="0" indent="-285750" defTabSz="444500">
              <a:lnSpc>
                <a:spcPct val="90000"/>
              </a:lnSpc>
              <a:spcBef>
                <a:spcPct val="0"/>
              </a:spcBef>
              <a:spcAft>
                <a:spcPct val="35000"/>
              </a:spcAft>
              <a:buFont typeface="Arial" panose="020B0604020202020204" pitchFamily="34" charset="0"/>
              <a:buChar char="•"/>
            </a:pPr>
            <a:r>
              <a:rPr lang="pl-PL" dirty="0">
                <a:solidFill>
                  <a:schemeClr val="accent1">
                    <a:lumMod val="50000"/>
                  </a:schemeClr>
                </a:solidFill>
              </a:rPr>
              <a:t>50 m </a:t>
            </a:r>
            <a:r>
              <a:rPr lang="pl-PL" dirty="0" err="1">
                <a:solidFill>
                  <a:schemeClr val="accent1">
                    <a:lumMod val="50000"/>
                  </a:schemeClr>
                </a:solidFill>
              </a:rPr>
              <a:t>interferometric</a:t>
            </a:r>
            <a:r>
              <a:rPr lang="pl-PL" dirty="0">
                <a:solidFill>
                  <a:schemeClr val="accent1">
                    <a:lumMod val="50000"/>
                  </a:schemeClr>
                </a:solidFill>
              </a:rPr>
              <a:t> </a:t>
            </a:r>
            <a:r>
              <a:rPr lang="pl-PL" dirty="0" err="1">
                <a:solidFill>
                  <a:schemeClr val="accent1">
                    <a:lumMod val="50000"/>
                  </a:schemeClr>
                </a:solidFill>
              </a:rPr>
              <a:t>tape</a:t>
            </a:r>
            <a:r>
              <a:rPr lang="pl-PL" dirty="0">
                <a:solidFill>
                  <a:schemeClr val="accent1">
                    <a:lumMod val="50000"/>
                  </a:schemeClr>
                </a:solidFill>
              </a:rPr>
              <a:t> </a:t>
            </a:r>
            <a:r>
              <a:rPr lang="pl-PL" dirty="0" err="1">
                <a:solidFill>
                  <a:schemeClr val="accent1">
                    <a:lumMod val="50000"/>
                  </a:schemeClr>
                </a:solidFill>
              </a:rPr>
              <a:t>bench</a:t>
            </a:r>
            <a:endParaRPr lang="pl-PL" dirty="0">
              <a:solidFill>
                <a:schemeClr val="accent1">
                  <a:lumMod val="50000"/>
                </a:schemeClr>
              </a:solidFill>
            </a:endParaRPr>
          </a:p>
          <a:p>
            <a:pPr marL="285750" lvl="0" indent="-285750" defTabSz="444500">
              <a:lnSpc>
                <a:spcPct val="90000"/>
              </a:lnSpc>
              <a:spcBef>
                <a:spcPct val="0"/>
              </a:spcBef>
              <a:spcAft>
                <a:spcPct val="35000"/>
              </a:spcAft>
              <a:buFont typeface="Arial" panose="020B0604020202020204" pitchFamily="34" charset="0"/>
              <a:buChar char="•"/>
            </a:pPr>
            <a:r>
              <a:rPr lang="pl-PL" dirty="0" err="1">
                <a:solidFill>
                  <a:schemeClr val="accent1">
                    <a:lumMod val="50000"/>
                  </a:schemeClr>
                </a:solidFill>
              </a:rPr>
              <a:t>Tactile</a:t>
            </a:r>
            <a:r>
              <a:rPr lang="pl-PL" dirty="0">
                <a:solidFill>
                  <a:schemeClr val="accent1">
                    <a:lumMod val="50000"/>
                  </a:schemeClr>
                </a:solidFill>
              </a:rPr>
              <a:t> SIP CMM </a:t>
            </a:r>
          </a:p>
          <a:p>
            <a:pPr marL="285750" lvl="0" indent="-285750" defTabSz="444500">
              <a:lnSpc>
                <a:spcPct val="90000"/>
              </a:lnSpc>
              <a:spcBef>
                <a:spcPct val="0"/>
              </a:spcBef>
              <a:spcAft>
                <a:spcPct val="35000"/>
              </a:spcAft>
              <a:buFont typeface="Arial" panose="020B0604020202020204" pitchFamily="34" charset="0"/>
              <a:buChar char="•"/>
            </a:pPr>
            <a:r>
              <a:rPr lang="pl-PL" dirty="0">
                <a:solidFill>
                  <a:schemeClr val="accent1">
                    <a:lumMod val="50000"/>
                  </a:schemeClr>
                </a:solidFill>
              </a:rPr>
              <a:t>M</a:t>
            </a:r>
            <a:r>
              <a:rPr lang="en-US" dirty="0" err="1">
                <a:solidFill>
                  <a:schemeClr val="accent1">
                    <a:lumMod val="50000"/>
                  </a:schemeClr>
                </a:solidFill>
              </a:rPr>
              <a:t>icrointerferometer</a:t>
            </a:r>
            <a:r>
              <a:rPr lang="en-US" dirty="0">
                <a:solidFill>
                  <a:schemeClr val="accent1">
                    <a:lumMod val="50000"/>
                  </a:schemeClr>
                </a:solidFill>
              </a:rPr>
              <a:t> MII4 with an automatic fringe evaluation using a temporal phase shifting method</a:t>
            </a:r>
            <a:endParaRPr lang="pl-PL" dirty="0">
              <a:solidFill>
                <a:schemeClr val="accent1">
                  <a:lumMod val="50000"/>
                </a:schemeClr>
              </a:solidFill>
            </a:endParaRPr>
          </a:p>
          <a:p>
            <a:pPr marL="285750" lvl="0" indent="-285750" defTabSz="444500">
              <a:lnSpc>
                <a:spcPct val="90000"/>
              </a:lnSpc>
              <a:spcBef>
                <a:spcPct val="0"/>
              </a:spcBef>
              <a:spcAft>
                <a:spcPct val="35000"/>
              </a:spcAft>
              <a:buFont typeface="Arial" panose="020B0604020202020204" pitchFamily="34" charset="0"/>
              <a:buChar char="•"/>
            </a:pPr>
            <a:r>
              <a:rPr lang="pl-PL" dirty="0">
                <a:solidFill>
                  <a:schemeClr val="accent1">
                    <a:lumMod val="50000"/>
                  </a:schemeClr>
                </a:solidFill>
              </a:rPr>
              <a:t>Form </a:t>
            </a:r>
            <a:r>
              <a:rPr lang="pl-PL" dirty="0" err="1">
                <a:solidFill>
                  <a:schemeClr val="accent1">
                    <a:lumMod val="50000"/>
                  </a:schemeClr>
                </a:solidFill>
              </a:rPr>
              <a:t>Talysurf</a:t>
            </a:r>
            <a:r>
              <a:rPr lang="pl-PL" dirty="0">
                <a:solidFill>
                  <a:schemeClr val="accent1">
                    <a:lumMod val="50000"/>
                  </a:schemeClr>
                </a:solidFill>
              </a:rPr>
              <a:t> </a:t>
            </a:r>
            <a:r>
              <a:rPr lang="pl-PL" dirty="0" err="1">
                <a:solidFill>
                  <a:schemeClr val="accent1">
                    <a:lumMod val="50000"/>
                  </a:schemeClr>
                </a:solidFill>
              </a:rPr>
              <a:t>Profilometer</a:t>
            </a:r>
            <a:r>
              <a:rPr lang="pl-PL" dirty="0">
                <a:solidFill>
                  <a:schemeClr val="accent1">
                    <a:lumMod val="50000"/>
                  </a:schemeClr>
                </a:solidFill>
              </a:rPr>
              <a:t> Series 2 for </a:t>
            </a:r>
            <a:r>
              <a:rPr lang="pl-PL" dirty="0" err="1">
                <a:solidFill>
                  <a:schemeClr val="accent1">
                    <a:lumMod val="50000"/>
                  </a:schemeClr>
                </a:solidFill>
              </a:rPr>
              <a:t>measurement</a:t>
            </a:r>
            <a:r>
              <a:rPr lang="pl-PL" dirty="0">
                <a:solidFill>
                  <a:schemeClr val="accent1">
                    <a:lumMod val="50000"/>
                  </a:schemeClr>
                </a:solidFill>
              </a:rPr>
              <a:t> of </a:t>
            </a:r>
            <a:r>
              <a:rPr lang="pl-PL" dirty="0" err="1">
                <a:solidFill>
                  <a:schemeClr val="accent1">
                    <a:lumMod val="50000"/>
                  </a:schemeClr>
                </a:solidFill>
              </a:rPr>
              <a:t>surface</a:t>
            </a:r>
            <a:r>
              <a:rPr lang="pl-PL" dirty="0">
                <a:solidFill>
                  <a:schemeClr val="accent1">
                    <a:lumMod val="50000"/>
                  </a:schemeClr>
                </a:solidFill>
              </a:rPr>
              <a:t> </a:t>
            </a:r>
            <a:r>
              <a:rPr lang="pl-PL" dirty="0" err="1">
                <a:solidFill>
                  <a:schemeClr val="accent1">
                    <a:lumMod val="50000"/>
                  </a:schemeClr>
                </a:solidFill>
              </a:rPr>
              <a:t>texture</a:t>
            </a:r>
            <a:r>
              <a:rPr lang="pl-PL" dirty="0">
                <a:solidFill>
                  <a:schemeClr val="accent1">
                    <a:lumMod val="50000"/>
                  </a:schemeClr>
                </a:solidFill>
              </a:rPr>
              <a:t> </a:t>
            </a:r>
            <a:r>
              <a:rPr lang="pl-PL" dirty="0" err="1">
                <a:solidFill>
                  <a:schemeClr val="accent1">
                    <a:lumMod val="50000"/>
                  </a:schemeClr>
                </a:solidFill>
              </a:rPr>
              <a:t>standards</a:t>
            </a:r>
            <a:r>
              <a:rPr lang="pl-PL" dirty="0">
                <a:solidFill>
                  <a:schemeClr val="accent1">
                    <a:lumMod val="50000"/>
                  </a:schemeClr>
                </a:solidFill>
              </a:rPr>
              <a:t> (</a:t>
            </a:r>
            <a:r>
              <a:rPr lang="pl-PL" dirty="0" err="1">
                <a:solidFill>
                  <a:schemeClr val="accent1">
                    <a:lumMod val="50000"/>
                  </a:schemeClr>
                </a:solidFill>
              </a:rPr>
              <a:t>type</a:t>
            </a:r>
            <a:r>
              <a:rPr lang="pl-PL" dirty="0">
                <a:solidFill>
                  <a:schemeClr val="accent1">
                    <a:lumMod val="50000"/>
                  </a:schemeClr>
                </a:solidFill>
              </a:rPr>
              <a:t> A,B,C,D,E), </a:t>
            </a:r>
          </a:p>
          <a:p>
            <a:pPr marL="285750" lvl="0" indent="-285750" defTabSz="444500">
              <a:lnSpc>
                <a:spcPct val="90000"/>
              </a:lnSpc>
              <a:spcBef>
                <a:spcPct val="0"/>
              </a:spcBef>
              <a:spcAft>
                <a:spcPct val="35000"/>
              </a:spcAft>
              <a:buFont typeface="Arial" panose="020B0604020202020204" pitchFamily="34" charset="0"/>
              <a:buChar char="•"/>
            </a:pPr>
            <a:r>
              <a:rPr lang="pl-PL" dirty="0" err="1">
                <a:solidFill>
                  <a:schemeClr val="accent1">
                    <a:lumMod val="50000"/>
                  </a:schemeClr>
                </a:solidFill>
              </a:rPr>
              <a:t>Talyround</a:t>
            </a:r>
            <a:r>
              <a:rPr lang="pl-PL" dirty="0">
                <a:solidFill>
                  <a:schemeClr val="accent1">
                    <a:lumMod val="50000"/>
                  </a:schemeClr>
                </a:solidFill>
              </a:rPr>
              <a:t> 210 for </a:t>
            </a:r>
            <a:r>
              <a:rPr lang="pl-PL" dirty="0" err="1">
                <a:solidFill>
                  <a:schemeClr val="accent1">
                    <a:lumMod val="50000"/>
                  </a:schemeClr>
                </a:solidFill>
              </a:rPr>
              <a:t>roundness</a:t>
            </a:r>
            <a:r>
              <a:rPr lang="pl-PL" dirty="0">
                <a:solidFill>
                  <a:schemeClr val="accent1">
                    <a:lumMod val="50000"/>
                  </a:schemeClr>
                </a:solidFill>
              </a:rPr>
              <a:t> </a:t>
            </a:r>
            <a:r>
              <a:rPr lang="pl-PL" dirty="0" err="1">
                <a:solidFill>
                  <a:schemeClr val="accent1">
                    <a:lumMod val="50000"/>
                  </a:schemeClr>
                </a:solidFill>
              </a:rPr>
              <a:t>deviation</a:t>
            </a:r>
            <a:r>
              <a:rPr lang="pl-PL" dirty="0">
                <a:solidFill>
                  <a:schemeClr val="accent1">
                    <a:lumMod val="50000"/>
                  </a:schemeClr>
                </a:solidFill>
              </a:rPr>
              <a:t> </a:t>
            </a:r>
            <a:r>
              <a:rPr lang="pl-PL" dirty="0" err="1">
                <a:solidFill>
                  <a:schemeClr val="accent1">
                    <a:lumMod val="50000"/>
                  </a:schemeClr>
                </a:solidFill>
              </a:rPr>
              <a:t>measurements</a:t>
            </a:r>
            <a:endParaRPr lang="pl-PL" dirty="0">
              <a:solidFill>
                <a:schemeClr val="accent1">
                  <a:lumMod val="50000"/>
                </a:schemeClr>
              </a:solidFill>
            </a:endParaRPr>
          </a:p>
          <a:p>
            <a:pPr marL="285750" lvl="0" indent="-285750" defTabSz="444500">
              <a:lnSpc>
                <a:spcPct val="90000"/>
              </a:lnSpc>
              <a:spcBef>
                <a:spcPct val="0"/>
              </a:spcBef>
              <a:spcAft>
                <a:spcPct val="35000"/>
              </a:spcAft>
              <a:buFont typeface="Arial" panose="020B0604020202020204" pitchFamily="34" charset="0"/>
              <a:buChar char="•"/>
            </a:pPr>
            <a:r>
              <a:rPr lang="pl-PL" dirty="0">
                <a:solidFill>
                  <a:schemeClr val="accent1">
                    <a:lumMod val="50000"/>
                  </a:schemeClr>
                </a:solidFill>
              </a:rPr>
              <a:t>Laser </a:t>
            </a:r>
            <a:r>
              <a:rPr lang="pl-PL" dirty="0" err="1">
                <a:solidFill>
                  <a:schemeClr val="accent1">
                    <a:lumMod val="50000"/>
                  </a:schemeClr>
                </a:solidFill>
              </a:rPr>
              <a:t>Tracker</a:t>
            </a:r>
            <a:r>
              <a:rPr lang="pl-PL" dirty="0">
                <a:solidFill>
                  <a:schemeClr val="accent1">
                    <a:lumMod val="50000"/>
                  </a:schemeClr>
                </a:solidFill>
              </a:rPr>
              <a:t> API and </a:t>
            </a:r>
            <a:r>
              <a:rPr lang="pl-PL" dirty="0" err="1">
                <a:solidFill>
                  <a:schemeClr val="accent1">
                    <a:lumMod val="50000"/>
                  </a:schemeClr>
                </a:solidFill>
              </a:rPr>
              <a:t>KinAiry</a:t>
            </a:r>
            <a:r>
              <a:rPr lang="pl-PL" dirty="0">
                <a:solidFill>
                  <a:schemeClr val="accent1">
                    <a:lumMod val="50000"/>
                  </a:schemeClr>
                </a:solidFill>
              </a:rPr>
              <a:t> </a:t>
            </a:r>
            <a:r>
              <a:rPr lang="pl-PL" dirty="0" err="1">
                <a:solidFill>
                  <a:schemeClr val="accent1">
                    <a:lumMod val="50000"/>
                  </a:schemeClr>
                </a:solidFill>
              </a:rPr>
              <a:t>evaluation</a:t>
            </a:r>
            <a:r>
              <a:rPr lang="pl-PL" dirty="0">
                <a:solidFill>
                  <a:schemeClr val="accent1">
                    <a:lumMod val="50000"/>
                  </a:schemeClr>
                </a:solidFill>
              </a:rPr>
              <a:t> system</a:t>
            </a:r>
          </a:p>
        </p:txBody>
      </p:sp>
      <p:sp>
        <p:nvSpPr>
          <p:cNvPr id="5" name="Text Box 9">
            <a:extLst>
              <a:ext uri="{FF2B5EF4-FFF2-40B4-BE49-F238E27FC236}">
                <a16:creationId xmlns:a16="http://schemas.microsoft.com/office/drawing/2014/main" id="{6CE0DBCA-8B65-49B0-B2B1-7A4D222004C1}"/>
              </a:ext>
            </a:extLst>
          </p:cNvPr>
          <p:cNvSpPr txBox="1">
            <a:spLocks noChangeArrowheads="1"/>
          </p:cNvSpPr>
          <p:nvPr/>
        </p:nvSpPr>
        <p:spPr bwMode="auto">
          <a:xfrm>
            <a:off x="1939856" y="462582"/>
            <a:ext cx="4608990" cy="400110"/>
          </a:xfrm>
          <a:prstGeom prst="rect">
            <a:avLst/>
          </a:prstGeom>
          <a:solidFill>
            <a:schemeClr val="bg1"/>
          </a:solidFill>
          <a:ln w="9525">
            <a:noFill/>
            <a:miter lim="800000"/>
            <a:headEnd/>
            <a:tailEnd/>
          </a:ln>
        </p:spPr>
        <p:txBody>
          <a:bodyPr wrap="square">
            <a:spAutoFit/>
          </a:bodyPr>
          <a:lstStyle/>
          <a:p>
            <a:r>
              <a:rPr lang="pl-PL" sz="2000" dirty="0" err="1">
                <a:solidFill>
                  <a:schemeClr val="tx2"/>
                </a:solidFill>
              </a:rPr>
              <a:t>Length</a:t>
            </a:r>
            <a:r>
              <a:rPr lang="pl-PL" sz="2000" dirty="0">
                <a:solidFill>
                  <a:schemeClr val="tx2"/>
                </a:solidFill>
              </a:rPr>
              <a:t> </a:t>
            </a:r>
            <a:r>
              <a:rPr lang="pl-PL" sz="2000" dirty="0" err="1">
                <a:solidFill>
                  <a:schemeClr val="tx2"/>
                </a:solidFill>
              </a:rPr>
              <a:t>Laboratory</a:t>
            </a:r>
            <a:r>
              <a:rPr lang="pl-PL" sz="2000" dirty="0">
                <a:solidFill>
                  <a:schemeClr val="tx2"/>
                </a:solidFill>
              </a:rPr>
              <a:t> </a:t>
            </a:r>
            <a:r>
              <a:rPr lang="pl-PL" sz="2000" dirty="0">
                <a:solidFill>
                  <a:schemeClr val="tx2"/>
                </a:solidFill>
                <a:sym typeface="Symbol" panose="05050102010706020507" pitchFamily="18" charset="2"/>
              </a:rPr>
              <a:t></a:t>
            </a:r>
            <a:r>
              <a:rPr lang="pl-PL" sz="2000" dirty="0">
                <a:solidFill>
                  <a:schemeClr val="tx2"/>
                </a:solidFill>
              </a:rPr>
              <a:t> Geometry </a:t>
            </a:r>
            <a:r>
              <a:rPr lang="pl-PL" sz="2000" dirty="0" err="1">
                <a:solidFill>
                  <a:schemeClr val="tx2"/>
                </a:solidFill>
              </a:rPr>
              <a:t>Section</a:t>
            </a:r>
            <a:r>
              <a:rPr lang="en-US" sz="2000" dirty="0">
                <a:solidFill>
                  <a:schemeClr val="tx2"/>
                </a:solidFill>
              </a:rPr>
              <a:t> </a:t>
            </a:r>
          </a:p>
        </p:txBody>
      </p:sp>
    </p:spTree>
    <p:extLst>
      <p:ext uri="{BB962C8B-B14F-4D97-AF65-F5344CB8AC3E}">
        <p14:creationId xmlns:p14="http://schemas.microsoft.com/office/powerpoint/2010/main" val="10079419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E132D6DA-60F2-41FD-B4A5-BABDD8B412BB}"/>
              </a:ext>
            </a:extLst>
          </p:cNvPr>
          <p:cNvSpPr txBox="1"/>
          <p:nvPr/>
        </p:nvSpPr>
        <p:spPr>
          <a:xfrm>
            <a:off x="436866" y="1022449"/>
            <a:ext cx="8353888" cy="5586145"/>
          </a:xfrm>
          <a:prstGeom prst="rect">
            <a:avLst/>
          </a:prstGeom>
          <a:noFill/>
        </p:spPr>
        <p:txBody>
          <a:bodyPr wrap="square" rtlCol="0">
            <a:spAutoFit/>
          </a:bodyPr>
          <a:lstStyle/>
          <a:p>
            <a:r>
              <a:rPr lang="en-GB" sz="1600" dirty="0">
                <a:solidFill>
                  <a:schemeClr val="accent1">
                    <a:lumMod val="50000"/>
                  </a:schemeClr>
                </a:solidFill>
              </a:rPr>
              <a:t>International key and supplementary comparisons:</a:t>
            </a:r>
          </a:p>
          <a:p>
            <a:endParaRPr lang="en-GB" sz="1600" dirty="0">
              <a:solidFill>
                <a:schemeClr val="accent1">
                  <a:lumMod val="50000"/>
                </a:schemeClr>
              </a:solidFill>
            </a:endParaRPr>
          </a:p>
          <a:p>
            <a:pPr marL="285750" indent="-285750">
              <a:spcAft>
                <a:spcPts val="600"/>
              </a:spcAft>
              <a:buFont typeface="Wingdings" panose="05000000000000000000" pitchFamily="2" charset="2"/>
              <a:buChar char="v"/>
            </a:pPr>
            <a:r>
              <a:rPr lang="en-US" sz="1600" dirty="0">
                <a:solidFill>
                  <a:schemeClr val="accent1">
                    <a:lumMod val="50000"/>
                  </a:schemeClr>
                </a:solidFill>
              </a:rPr>
              <a:t>EUROMET.L-K7 Calibration of line scales 	</a:t>
            </a:r>
            <a:endParaRPr lang="pl-PL" sz="1600" dirty="0">
              <a:solidFill>
                <a:schemeClr val="accent1">
                  <a:lumMod val="50000"/>
                </a:schemeClr>
              </a:solidFill>
            </a:endParaRPr>
          </a:p>
          <a:p>
            <a:pPr marL="285750" indent="-285750">
              <a:spcAft>
                <a:spcPts val="600"/>
              </a:spcAft>
              <a:buFont typeface="Wingdings" panose="05000000000000000000" pitchFamily="2" charset="2"/>
              <a:buChar char="v"/>
            </a:pPr>
            <a:r>
              <a:rPr lang="en-US" sz="1600" dirty="0">
                <a:solidFill>
                  <a:schemeClr val="accent1">
                    <a:lumMod val="50000"/>
                  </a:schemeClr>
                </a:solidFill>
              </a:rPr>
              <a:t>EUROMET.L-S14 Steel tape measures</a:t>
            </a:r>
            <a:endParaRPr lang="pl-PL" sz="1600" dirty="0">
              <a:solidFill>
                <a:schemeClr val="accent1">
                  <a:lumMod val="50000"/>
                </a:schemeClr>
              </a:solidFill>
            </a:endParaRPr>
          </a:p>
          <a:p>
            <a:pPr marL="285750" indent="-285750">
              <a:spcAft>
                <a:spcPts val="600"/>
              </a:spcAft>
              <a:buFont typeface="Wingdings" panose="05000000000000000000" pitchFamily="2" charset="2"/>
              <a:buChar char="v"/>
            </a:pPr>
            <a:r>
              <a:rPr lang="en-US" sz="1600" dirty="0">
                <a:solidFill>
                  <a:schemeClr val="accent1">
                    <a:lumMod val="50000"/>
                  </a:schemeClr>
                </a:solidFill>
              </a:rPr>
              <a:t>EURAMET.L-K8 Calibration of roughness standards </a:t>
            </a:r>
            <a:endParaRPr lang="pl-PL" sz="1600" dirty="0">
              <a:solidFill>
                <a:schemeClr val="accent1">
                  <a:lumMod val="50000"/>
                </a:schemeClr>
              </a:solidFill>
            </a:endParaRPr>
          </a:p>
          <a:p>
            <a:pPr marL="285750" indent="-285750">
              <a:spcAft>
                <a:spcPts val="600"/>
              </a:spcAft>
              <a:buFont typeface="Wingdings" panose="05000000000000000000" pitchFamily="2" charset="2"/>
              <a:buChar char="v"/>
            </a:pPr>
            <a:r>
              <a:rPr lang="en-US" sz="1600" dirty="0">
                <a:solidFill>
                  <a:schemeClr val="accent1">
                    <a:lumMod val="50000"/>
                  </a:schemeClr>
                </a:solidFill>
              </a:rPr>
              <a:t>EUROMET.L-K6 Calibration of ball plate</a:t>
            </a:r>
            <a:endParaRPr lang="pl-PL" sz="1600" dirty="0">
              <a:solidFill>
                <a:schemeClr val="accent1">
                  <a:lumMod val="50000"/>
                </a:schemeClr>
              </a:solidFill>
            </a:endParaRPr>
          </a:p>
          <a:p>
            <a:pPr marL="285750" indent="-285750">
              <a:spcAft>
                <a:spcPts val="600"/>
              </a:spcAft>
              <a:buFont typeface="Wingdings" panose="05000000000000000000" pitchFamily="2" charset="2"/>
              <a:buChar char="v"/>
            </a:pPr>
            <a:r>
              <a:rPr lang="en-US" sz="1600" dirty="0">
                <a:solidFill>
                  <a:schemeClr val="accent1">
                    <a:lumMod val="50000"/>
                  </a:schemeClr>
                </a:solidFill>
              </a:rPr>
              <a:t>EUROMET.L-S10 Calibration of granite square and cylindrical steel square</a:t>
            </a:r>
            <a:endParaRPr lang="pl-PL" sz="1600" dirty="0">
              <a:solidFill>
                <a:schemeClr val="accent1">
                  <a:lumMod val="50000"/>
                </a:schemeClr>
              </a:solidFill>
            </a:endParaRPr>
          </a:p>
          <a:p>
            <a:pPr marL="285750" indent="-285750">
              <a:spcAft>
                <a:spcPts val="600"/>
              </a:spcAft>
              <a:buFont typeface="Wingdings" panose="05000000000000000000" pitchFamily="2" charset="2"/>
              <a:buChar char="v"/>
            </a:pPr>
            <a:r>
              <a:rPr lang="en-US" sz="1600" dirty="0">
                <a:solidFill>
                  <a:schemeClr val="accent1">
                    <a:lumMod val="50000"/>
                  </a:schemeClr>
                </a:solidFill>
              </a:rPr>
              <a:t>EUROMET.L-K4.2005 Calibration of diameter standards</a:t>
            </a:r>
            <a:endParaRPr lang="pl-PL" sz="1600" dirty="0">
              <a:solidFill>
                <a:schemeClr val="accent1">
                  <a:lumMod val="50000"/>
                </a:schemeClr>
              </a:solidFill>
            </a:endParaRPr>
          </a:p>
          <a:p>
            <a:pPr marL="285750" indent="-285750">
              <a:spcAft>
                <a:spcPts val="600"/>
              </a:spcAft>
              <a:buFont typeface="Wingdings" panose="05000000000000000000" pitchFamily="2" charset="2"/>
              <a:buChar char="v"/>
            </a:pPr>
            <a:r>
              <a:rPr lang="en-US" sz="1600" dirty="0">
                <a:solidFill>
                  <a:schemeClr val="accent1">
                    <a:lumMod val="50000"/>
                  </a:schemeClr>
                </a:solidFill>
              </a:rPr>
              <a:t>Nano2 Calibration of </a:t>
            </a:r>
            <a:r>
              <a:rPr lang="en-US" sz="1600" dirty="0" err="1">
                <a:solidFill>
                  <a:schemeClr val="accent1">
                    <a:lumMod val="50000"/>
                  </a:schemeClr>
                </a:solidFill>
              </a:rPr>
              <a:t>hight</a:t>
            </a:r>
            <a:r>
              <a:rPr lang="en-US" sz="1600" dirty="0">
                <a:solidFill>
                  <a:schemeClr val="accent1">
                    <a:lumMod val="50000"/>
                  </a:schemeClr>
                </a:solidFill>
              </a:rPr>
              <a:t> standards</a:t>
            </a:r>
            <a:endParaRPr lang="pl-PL" sz="1600" dirty="0">
              <a:solidFill>
                <a:schemeClr val="accent1">
                  <a:lumMod val="50000"/>
                </a:schemeClr>
              </a:solidFill>
            </a:endParaRPr>
          </a:p>
          <a:p>
            <a:pPr marL="285750" indent="-285750">
              <a:spcAft>
                <a:spcPts val="600"/>
              </a:spcAft>
              <a:buFont typeface="Wingdings" panose="05000000000000000000" pitchFamily="2" charset="2"/>
              <a:buChar char="v"/>
            </a:pPr>
            <a:r>
              <a:rPr lang="en-US" sz="1600" dirty="0">
                <a:solidFill>
                  <a:schemeClr val="accent1">
                    <a:lumMod val="50000"/>
                  </a:schemeClr>
                </a:solidFill>
              </a:rPr>
              <a:t>EUROMET.L-S11 Calibration of surface texture standards	</a:t>
            </a:r>
          </a:p>
          <a:p>
            <a:pPr>
              <a:spcBef>
                <a:spcPts val="1200"/>
              </a:spcBef>
              <a:spcAft>
                <a:spcPts val="1200"/>
              </a:spcAft>
            </a:pPr>
            <a:r>
              <a:rPr lang="pl-PL" sz="1600" dirty="0" err="1">
                <a:solidFill>
                  <a:schemeClr val="accent1">
                    <a:lumMod val="50000"/>
                  </a:schemeClr>
                </a:solidFill>
              </a:rPr>
              <a:t>Ongoing</a:t>
            </a:r>
            <a:r>
              <a:rPr lang="pl-PL" sz="1600" dirty="0">
                <a:solidFill>
                  <a:schemeClr val="accent1">
                    <a:lumMod val="50000"/>
                  </a:schemeClr>
                </a:solidFill>
              </a:rPr>
              <a:t>:</a:t>
            </a:r>
          </a:p>
          <a:p>
            <a:pPr marL="285750" indent="-285750">
              <a:spcBef>
                <a:spcPts val="600"/>
              </a:spcBef>
              <a:buFont typeface="Wingdings" panose="05000000000000000000" pitchFamily="2" charset="2"/>
              <a:buChar char="v"/>
            </a:pPr>
            <a:r>
              <a:rPr lang="pl-PL" sz="1600" dirty="0">
                <a:solidFill>
                  <a:schemeClr val="accent1">
                    <a:lumMod val="50000"/>
                  </a:schemeClr>
                </a:solidFill>
              </a:rPr>
              <a:t>EURAMET L-K5 </a:t>
            </a:r>
            <a:r>
              <a:rPr lang="en-US" sz="1600" dirty="0">
                <a:solidFill>
                  <a:schemeClr val="accent1">
                    <a:lumMod val="50000"/>
                  </a:schemeClr>
                </a:solidFill>
              </a:rPr>
              <a:t>Calibration of 1D CMM artefacts (step gauges) </a:t>
            </a:r>
            <a:br>
              <a:rPr lang="pl-PL" sz="1600" dirty="0">
                <a:solidFill>
                  <a:schemeClr val="accent1">
                    <a:lumMod val="50000"/>
                  </a:schemeClr>
                </a:solidFill>
              </a:rPr>
            </a:br>
            <a:r>
              <a:rPr lang="pl-PL" sz="1600" dirty="0">
                <a:solidFill>
                  <a:schemeClr val="accent1">
                    <a:lumMod val="50000"/>
                  </a:schemeClr>
                </a:solidFill>
              </a:rPr>
              <a:t>(</a:t>
            </a:r>
            <a:r>
              <a:rPr lang="pl-PL" sz="1600" dirty="0" err="1">
                <a:solidFill>
                  <a:schemeClr val="accent1">
                    <a:lumMod val="50000"/>
                  </a:schemeClr>
                </a:solidFill>
              </a:rPr>
              <a:t>April</a:t>
            </a:r>
            <a:r>
              <a:rPr lang="pl-PL" sz="1600" dirty="0">
                <a:solidFill>
                  <a:schemeClr val="accent1">
                    <a:lumMod val="50000"/>
                  </a:schemeClr>
                </a:solidFill>
              </a:rPr>
              <a:t> 2017 r.)</a:t>
            </a:r>
          </a:p>
          <a:p>
            <a:pPr marL="285750" indent="-285750">
              <a:spcBef>
                <a:spcPts val="600"/>
              </a:spcBef>
              <a:buFont typeface="Wingdings" panose="05000000000000000000" pitchFamily="2" charset="2"/>
              <a:buChar char="v"/>
            </a:pPr>
            <a:r>
              <a:rPr lang="pl-PL" sz="1600" dirty="0">
                <a:solidFill>
                  <a:schemeClr val="accent1">
                    <a:lumMod val="50000"/>
                  </a:schemeClr>
                </a:solidFill>
              </a:rPr>
              <a:t>EURAMET.L-S26 </a:t>
            </a:r>
            <a:r>
              <a:rPr lang="en-US" sz="1600" dirty="0">
                <a:solidFill>
                  <a:schemeClr val="accent1">
                    <a:lumMod val="50000"/>
                  </a:schemeClr>
                </a:solidFill>
              </a:rPr>
              <a:t>Measurement of groove depth standards in the range 1 µm up to 1 mm </a:t>
            </a:r>
            <a:r>
              <a:rPr lang="pl-PL" sz="1600" dirty="0">
                <a:solidFill>
                  <a:schemeClr val="accent1">
                    <a:lumMod val="50000"/>
                  </a:schemeClr>
                </a:solidFill>
              </a:rPr>
              <a:t>(</a:t>
            </a:r>
            <a:r>
              <a:rPr lang="pl-PL" sz="1600" dirty="0" err="1">
                <a:solidFill>
                  <a:schemeClr val="accent1">
                    <a:lumMod val="50000"/>
                  </a:schemeClr>
                </a:solidFill>
              </a:rPr>
              <a:t>October</a:t>
            </a:r>
            <a:r>
              <a:rPr lang="pl-PL" sz="1600" dirty="0">
                <a:solidFill>
                  <a:schemeClr val="accent1">
                    <a:lumMod val="50000"/>
                  </a:schemeClr>
                </a:solidFill>
              </a:rPr>
              <a:t> 2017 r.)</a:t>
            </a:r>
          </a:p>
          <a:p>
            <a:pPr marL="285750" indent="-285750">
              <a:spcBef>
                <a:spcPts val="600"/>
              </a:spcBef>
              <a:buFont typeface="Wingdings" panose="05000000000000000000" pitchFamily="2" charset="2"/>
              <a:buChar char="v"/>
            </a:pPr>
            <a:r>
              <a:rPr lang="pl-PL" sz="1600" dirty="0">
                <a:solidFill>
                  <a:schemeClr val="accent1">
                    <a:lumMod val="50000"/>
                  </a:schemeClr>
                </a:solidFill>
              </a:rPr>
              <a:t>EURAMET.L-S27 </a:t>
            </a:r>
            <a:r>
              <a:rPr lang="en-US" sz="1600" dirty="0">
                <a:solidFill>
                  <a:schemeClr val="accent1">
                    <a:lumMod val="50000"/>
                  </a:schemeClr>
                </a:solidFill>
              </a:rPr>
              <a:t>Measurement of Steel Tapes of 10 m and 50 m</a:t>
            </a:r>
            <a:r>
              <a:rPr lang="pl-PL" sz="1600" dirty="0">
                <a:solidFill>
                  <a:schemeClr val="accent1">
                    <a:lumMod val="50000"/>
                  </a:schemeClr>
                </a:solidFill>
              </a:rPr>
              <a:t> (</a:t>
            </a:r>
            <a:r>
              <a:rPr lang="pl-PL" sz="1600" dirty="0" err="1">
                <a:solidFill>
                  <a:schemeClr val="accent1">
                    <a:lumMod val="50000"/>
                  </a:schemeClr>
                </a:solidFill>
              </a:rPr>
              <a:t>April</a:t>
            </a:r>
            <a:r>
              <a:rPr lang="pl-PL" sz="1600" dirty="0">
                <a:solidFill>
                  <a:schemeClr val="accent1">
                    <a:lumMod val="50000"/>
                  </a:schemeClr>
                </a:solidFill>
              </a:rPr>
              <a:t> 2018 r.)</a:t>
            </a:r>
          </a:p>
          <a:p>
            <a:pPr marL="285750" indent="-285750">
              <a:spcBef>
                <a:spcPts val="1200"/>
              </a:spcBef>
              <a:spcAft>
                <a:spcPts val="1200"/>
              </a:spcAft>
              <a:buFont typeface="Wingdings" panose="05000000000000000000" pitchFamily="2" charset="2"/>
              <a:buChar char="v"/>
            </a:pPr>
            <a:endParaRPr lang="pl-PL" sz="1600" dirty="0">
              <a:solidFill>
                <a:schemeClr val="accent1">
                  <a:lumMod val="50000"/>
                </a:schemeClr>
              </a:solidFill>
            </a:endParaRPr>
          </a:p>
        </p:txBody>
      </p:sp>
      <p:sp>
        <p:nvSpPr>
          <p:cNvPr id="5" name="Text Box 9">
            <a:extLst>
              <a:ext uri="{FF2B5EF4-FFF2-40B4-BE49-F238E27FC236}">
                <a16:creationId xmlns:a16="http://schemas.microsoft.com/office/drawing/2014/main" id="{E3AC42E7-4899-4B28-94C5-8D16FE180C41}"/>
              </a:ext>
            </a:extLst>
          </p:cNvPr>
          <p:cNvSpPr txBox="1">
            <a:spLocks noChangeArrowheads="1"/>
          </p:cNvSpPr>
          <p:nvPr/>
        </p:nvSpPr>
        <p:spPr bwMode="auto">
          <a:xfrm>
            <a:off x="1939856" y="462582"/>
            <a:ext cx="4608990" cy="400110"/>
          </a:xfrm>
          <a:prstGeom prst="rect">
            <a:avLst/>
          </a:prstGeom>
          <a:solidFill>
            <a:schemeClr val="bg1"/>
          </a:solidFill>
          <a:ln w="9525">
            <a:noFill/>
            <a:miter lim="800000"/>
            <a:headEnd/>
            <a:tailEnd/>
          </a:ln>
        </p:spPr>
        <p:txBody>
          <a:bodyPr wrap="square">
            <a:spAutoFit/>
          </a:bodyPr>
          <a:lstStyle/>
          <a:p>
            <a:r>
              <a:rPr lang="pl-PL" sz="2000" dirty="0" err="1">
                <a:solidFill>
                  <a:schemeClr val="tx2"/>
                </a:solidFill>
              </a:rPr>
              <a:t>Length</a:t>
            </a:r>
            <a:r>
              <a:rPr lang="pl-PL" sz="2000" dirty="0">
                <a:solidFill>
                  <a:schemeClr val="tx2"/>
                </a:solidFill>
              </a:rPr>
              <a:t> </a:t>
            </a:r>
            <a:r>
              <a:rPr lang="pl-PL" sz="2000" dirty="0" err="1">
                <a:solidFill>
                  <a:schemeClr val="tx2"/>
                </a:solidFill>
              </a:rPr>
              <a:t>Laboratory</a:t>
            </a:r>
            <a:r>
              <a:rPr lang="pl-PL" sz="2000" dirty="0">
                <a:solidFill>
                  <a:schemeClr val="tx2"/>
                </a:solidFill>
              </a:rPr>
              <a:t> </a:t>
            </a:r>
            <a:r>
              <a:rPr lang="pl-PL" sz="2000" dirty="0">
                <a:solidFill>
                  <a:schemeClr val="tx2"/>
                </a:solidFill>
                <a:sym typeface="Symbol" panose="05050102010706020507" pitchFamily="18" charset="2"/>
              </a:rPr>
              <a:t></a:t>
            </a:r>
            <a:r>
              <a:rPr lang="pl-PL" sz="2000" dirty="0">
                <a:solidFill>
                  <a:schemeClr val="tx2"/>
                </a:solidFill>
              </a:rPr>
              <a:t> Geometry </a:t>
            </a:r>
            <a:r>
              <a:rPr lang="pl-PL" sz="2000" dirty="0" err="1">
                <a:solidFill>
                  <a:schemeClr val="tx2"/>
                </a:solidFill>
              </a:rPr>
              <a:t>Section</a:t>
            </a:r>
            <a:r>
              <a:rPr lang="en-US" sz="2000" dirty="0">
                <a:solidFill>
                  <a:schemeClr val="tx2"/>
                </a:solidFill>
              </a:rPr>
              <a:t> </a:t>
            </a:r>
          </a:p>
        </p:txBody>
      </p:sp>
    </p:spTree>
    <p:extLst>
      <p:ext uri="{BB962C8B-B14F-4D97-AF65-F5344CB8AC3E}">
        <p14:creationId xmlns:p14="http://schemas.microsoft.com/office/powerpoint/2010/main" val="31289815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865C05C9-705A-4EB2-8813-20AE3A2F95D3}"/>
              </a:ext>
            </a:extLst>
          </p:cNvPr>
          <p:cNvSpPr/>
          <p:nvPr/>
        </p:nvSpPr>
        <p:spPr>
          <a:xfrm>
            <a:off x="570411" y="1068866"/>
            <a:ext cx="7850778" cy="646331"/>
          </a:xfrm>
          <a:prstGeom prst="rect">
            <a:avLst/>
          </a:prstGeom>
        </p:spPr>
        <p:txBody>
          <a:bodyPr wrap="square">
            <a:spAutoFit/>
          </a:bodyPr>
          <a:lstStyle/>
          <a:p>
            <a:pPr marL="342900" lvl="0" indent="-342900" algn="ctr" defTabSz="914400" fontAlgn="base">
              <a:spcBef>
                <a:spcPts val="1200"/>
              </a:spcBef>
              <a:spcAft>
                <a:spcPts val="1200"/>
              </a:spcAft>
              <a:defRPr/>
            </a:pPr>
            <a:r>
              <a:rPr lang="en-US" dirty="0">
                <a:solidFill>
                  <a:schemeClr val="accent1">
                    <a:lumMod val="50000"/>
                  </a:schemeClr>
                </a:solidFill>
                <a:cs typeface="Arial" charset="0"/>
              </a:rPr>
              <a:t>Participation in research projects </a:t>
            </a:r>
            <a:r>
              <a:rPr lang="pl-PL" dirty="0">
                <a:solidFill>
                  <a:schemeClr val="accent1">
                    <a:lumMod val="50000"/>
                  </a:schemeClr>
                </a:solidFill>
                <a:cs typeface="Arial" charset="0"/>
              </a:rPr>
              <a:t>(</a:t>
            </a:r>
            <a:r>
              <a:rPr lang="en-US" dirty="0">
                <a:solidFill>
                  <a:schemeClr val="accent1">
                    <a:lumMod val="50000"/>
                  </a:schemeClr>
                </a:solidFill>
                <a:cs typeface="Arial" charset="0"/>
              </a:rPr>
              <a:t>national and international</a:t>
            </a:r>
            <a:r>
              <a:rPr lang="pl-PL" dirty="0">
                <a:solidFill>
                  <a:schemeClr val="accent1">
                    <a:lumMod val="50000"/>
                  </a:schemeClr>
                </a:solidFill>
                <a:cs typeface="Arial" charset="0"/>
              </a:rPr>
              <a:t>)</a:t>
            </a:r>
            <a:r>
              <a:rPr lang="en-US" dirty="0">
                <a:solidFill>
                  <a:schemeClr val="accent1">
                    <a:lumMod val="50000"/>
                  </a:schemeClr>
                </a:solidFill>
                <a:cs typeface="Arial" charset="0"/>
              </a:rPr>
              <a:t>, in the field of </a:t>
            </a:r>
            <a:r>
              <a:rPr lang="pl-PL" dirty="0" err="1">
                <a:solidFill>
                  <a:schemeClr val="accent1">
                    <a:lumMod val="50000"/>
                  </a:schemeClr>
                </a:solidFill>
                <a:cs typeface="Arial" charset="0"/>
              </a:rPr>
              <a:t>dimensional</a:t>
            </a:r>
            <a:r>
              <a:rPr lang="pl-PL" dirty="0">
                <a:solidFill>
                  <a:schemeClr val="accent1">
                    <a:lumMod val="50000"/>
                  </a:schemeClr>
                </a:solidFill>
                <a:cs typeface="Arial" charset="0"/>
              </a:rPr>
              <a:t> </a:t>
            </a:r>
            <a:r>
              <a:rPr lang="en-US" dirty="0">
                <a:solidFill>
                  <a:schemeClr val="accent1">
                    <a:lumMod val="50000"/>
                  </a:schemeClr>
                </a:solidFill>
                <a:cs typeface="Arial" charset="0"/>
              </a:rPr>
              <a:t>metrology</a:t>
            </a:r>
            <a:endParaRPr lang="pl-PL" dirty="0">
              <a:solidFill>
                <a:schemeClr val="accent1">
                  <a:lumMod val="50000"/>
                </a:schemeClr>
              </a:solidFill>
              <a:cs typeface="Arial" charset="0"/>
            </a:endParaRPr>
          </a:p>
        </p:txBody>
      </p:sp>
      <p:sp>
        <p:nvSpPr>
          <p:cNvPr id="9" name="pole tekstowe 8">
            <a:extLst>
              <a:ext uri="{FF2B5EF4-FFF2-40B4-BE49-F238E27FC236}">
                <a16:creationId xmlns:a16="http://schemas.microsoft.com/office/drawing/2014/main" id="{8EE86C3D-42C7-4A72-AA4A-34D7A60ACD2A}"/>
              </a:ext>
            </a:extLst>
          </p:cNvPr>
          <p:cNvSpPr txBox="1"/>
          <p:nvPr/>
        </p:nvSpPr>
        <p:spPr>
          <a:xfrm>
            <a:off x="356259" y="1930796"/>
            <a:ext cx="8562110" cy="2092881"/>
          </a:xfrm>
          <a:prstGeom prst="rect">
            <a:avLst/>
          </a:prstGeom>
          <a:noFill/>
        </p:spPr>
        <p:txBody>
          <a:bodyPr wrap="square" rtlCol="0">
            <a:spAutoFit/>
          </a:bodyPr>
          <a:lstStyle/>
          <a:p>
            <a:r>
              <a:rPr lang="pl-PL" sz="2000" dirty="0" err="1">
                <a:solidFill>
                  <a:schemeClr val="accent1">
                    <a:lumMod val="50000"/>
                  </a:schemeClr>
                </a:solidFill>
              </a:rPr>
              <a:t>Projects</a:t>
            </a:r>
            <a:r>
              <a:rPr lang="pl-PL" sz="2000" dirty="0">
                <a:solidFill>
                  <a:schemeClr val="accent1">
                    <a:lumMod val="50000"/>
                  </a:schemeClr>
                </a:solidFill>
              </a:rPr>
              <a:t> (EMPIR):</a:t>
            </a:r>
          </a:p>
          <a:p>
            <a:endParaRPr lang="pl-PL" sz="2000" dirty="0">
              <a:solidFill>
                <a:schemeClr val="accent1">
                  <a:lumMod val="50000"/>
                </a:schemeClr>
              </a:solidFill>
            </a:endParaRPr>
          </a:p>
          <a:p>
            <a:pPr marL="342900" indent="-342900">
              <a:spcBef>
                <a:spcPts val="1200"/>
              </a:spcBef>
              <a:spcAft>
                <a:spcPts val="1200"/>
              </a:spcAft>
              <a:buFont typeface="Wingdings" panose="05000000000000000000" pitchFamily="2" charset="2"/>
              <a:buChar char="F"/>
            </a:pPr>
            <a:r>
              <a:rPr lang="pl-PL" sz="2000" dirty="0">
                <a:solidFill>
                  <a:schemeClr val="accent1">
                    <a:lumMod val="50000"/>
                  </a:schemeClr>
                </a:solidFill>
              </a:rPr>
              <a:t>LAVA </a:t>
            </a:r>
            <a:r>
              <a:rPr lang="pl-PL" sz="2000" dirty="0" err="1">
                <a:solidFill>
                  <a:schemeClr val="accent1">
                    <a:lumMod val="50000"/>
                  </a:schemeClr>
                </a:solidFill>
              </a:rPr>
              <a:t>Large</a:t>
            </a:r>
            <a:r>
              <a:rPr lang="pl-PL" sz="2000" dirty="0">
                <a:solidFill>
                  <a:schemeClr val="accent1">
                    <a:lumMod val="50000"/>
                  </a:schemeClr>
                </a:solidFill>
              </a:rPr>
              <a:t> Volume </a:t>
            </a:r>
            <a:r>
              <a:rPr lang="pl-PL" sz="2000" dirty="0" err="1">
                <a:solidFill>
                  <a:schemeClr val="accent1">
                    <a:lumMod val="50000"/>
                  </a:schemeClr>
                </a:solidFill>
              </a:rPr>
              <a:t>Aplications</a:t>
            </a:r>
            <a:endParaRPr lang="pl-PL" sz="2000" dirty="0">
              <a:solidFill>
                <a:schemeClr val="accent1">
                  <a:lumMod val="50000"/>
                </a:schemeClr>
              </a:solidFill>
            </a:endParaRPr>
          </a:p>
          <a:p>
            <a:pPr marL="342900" indent="-342900">
              <a:spcBef>
                <a:spcPts val="1200"/>
              </a:spcBef>
              <a:spcAft>
                <a:spcPts val="1200"/>
              </a:spcAft>
              <a:buFont typeface="Wingdings" panose="05000000000000000000" pitchFamily="2" charset="2"/>
              <a:buChar char="F"/>
            </a:pPr>
            <a:r>
              <a:rPr lang="pl-PL" sz="2000" dirty="0" err="1">
                <a:solidFill>
                  <a:schemeClr val="accent1">
                    <a:lumMod val="50000"/>
                  </a:schemeClr>
                </a:solidFill>
              </a:rPr>
              <a:t>EUCoM</a:t>
            </a:r>
            <a:r>
              <a:rPr lang="pl-PL" sz="2000" dirty="0">
                <a:solidFill>
                  <a:schemeClr val="accent1">
                    <a:lumMod val="50000"/>
                  </a:schemeClr>
                </a:solidFill>
              </a:rPr>
              <a:t> </a:t>
            </a:r>
            <a:r>
              <a:rPr lang="pl-PL" sz="2000" dirty="0" err="1">
                <a:solidFill>
                  <a:schemeClr val="accent1">
                    <a:lumMod val="50000"/>
                  </a:schemeClr>
                </a:solidFill>
              </a:rPr>
              <a:t>Standards</a:t>
            </a:r>
            <a:r>
              <a:rPr lang="pl-PL" sz="2000" dirty="0">
                <a:solidFill>
                  <a:schemeClr val="accent1">
                    <a:lumMod val="50000"/>
                  </a:schemeClr>
                </a:solidFill>
              </a:rPr>
              <a:t> for the </a:t>
            </a:r>
            <a:r>
              <a:rPr lang="pl-PL" sz="2000" dirty="0" err="1">
                <a:solidFill>
                  <a:schemeClr val="accent1">
                    <a:lumMod val="50000"/>
                  </a:schemeClr>
                </a:solidFill>
              </a:rPr>
              <a:t>evaluation</a:t>
            </a:r>
            <a:r>
              <a:rPr lang="pl-PL" sz="2000" dirty="0">
                <a:solidFill>
                  <a:schemeClr val="accent1">
                    <a:lumMod val="50000"/>
                  </a:schemeClr>
                </a:solidFill>
              </a:rPr>
              <a:t> of the </a:t>
            </a:r>
            <a:r>
              <a:rPr lang="pl-PL" sz="2000" dirty="0" err="1">
                <a:solidFill>
                  <a:schemeClr val="accent1">
                    <a:lumMod val="50000"/>
                  </a:schemeClr>
                </a:solidFill>
              </a:rPr>
              <a:t>uncertainty</a:t>
            </a:r>
            <a:r>
              <a:rPr lang="pl-PL" sz="2000" dirty="0">
                <a:solidFill>
                  <a:schemeClr val="accent1">
                    <a:lumMod val="50000"/>
                  </a:schemeClr>
                </a:solidFill>
              </a:rPr>
              <a:t> of </a:t>
            </a:r>
            <a:r>
              <a:rPr lang="pl-PL" sz="2000" dirty="0" err="1">
                <a:solidFill>
                  <a:schemeClr val="accent1">
                    <a:lumMod val="50000"/>
                  </a:schemeClr>
                </a:solidFill>
              </a:rPr>
              <a:t>coordinate</a:t>
            </a:r>
            <a:r>
              <a:rPr lang="pl-PL" sz="2000" dirty="0">
                <a:solidFill>
                  <a:schemeClr val="accent1">
                    <a:lumMod val="50000"/>
                  </a:schemeClr>
                </a:solidFill>
              </a:rPr>
              <a:t> </a:t>
            </a:r>
            <a:r>
              <a:rPr lang="pl-PL" sz="2000" dirty="0" err="1">
                <a:solidFill>
                  <a:schemeClr val="accent1">
                    <a:lumMod val="50000"/>
                  </a:schemeClr>
                </a:solidFill>
              </a:rPr>
              <a:t>measurements</a:t>
            </a:r>
            <a:r>
              <a:rPr lang="pl-PL" sz="2000" dirty="0">
                <a:solidFill>
                  <a:schemeClr val="accent1">
                    <a:lumMod val="50000"/>
                  </a:schemeClr>
                </a:solidFill>
              </a:rPr>
              <a:t> in </a:t>
            </a:r>
            <a:r>
              <a:rPr lang="pl-PL" sz="2000" dirty="0" err="1">
                <a:solidFill>
                  <a:schemeClr val="accent1">
                    <a:lumMod val="50000"/>
                  </a:schemeClr>
                </a:solidFill>
              </a:rPr>
              <a:t>industry</a:t>
            </a:r>
            <a:endParaRPr lang="pl-PL" sz="2000" dirty="0">
              <a:solidFill>
                <a:schemeClr val="accent1">
                  <a:lumMod val="50000"/>
                </a:schemeClr>
              </a:solidFill>
            </a:endParaRPr>
          </a:p>
        </p:txBody>
      </p:sp>
      <p:sp>
        <p:nvSpPr>
          <p:cNvPr id="5" name="Text Box 9">
            <a:extLst>
              <a:ext uri="{FF2B5EF4-FFF2-40B4-BE49-F238E27FC236}">
                <a16:creationId xmlns:a16="http://schemas.microsoft.com/office/drawing/2014/main" id="{774B09E2-63F7-44F6-B20C-5D1FCB42320C}"/>
              </a:ext>
            </a:extLst>
          </p:cNvPr>
          <p:cNvSpPr txBox="1">
            <a:spLocks noChangeArrowheads="1"/>
          </p:cNvSpPr>
          <p:nvPr/>
        </p:nvSpPr>
        <p:spPr bwMode="auto">
          <a:xfrm>
            <a:off x="1939856" y="462582"/>
            <a:ext cx="4608990" cy="400110"/>
          </a:xfrm>
          <a:prstGeom prst="rect">
            <a:avLst/>
          </a:prstGeom>
          <a:solidFill>
            <a:schemeClr val="bg1"/>
          </a:solidFill>
          <a:ln w="9525">
            <a:noFill/>
            <a:miter lim="800000"/>
            <a:headEnd/>
            <a:tailEnd/>
          </a:ln>
        </p:spPr>
        <p:txBody>
          <a:bodyPr wrap="square">
            <a:spAutoFit/>
          </a:bodyPr>
          <a:lstStyle/>
          <a:p>
            <a:r>
              <a:rPr lang="pl-PL" sz="2000" dirty="0" err="1">
                <a:solidFill>
                  <a:schemeClr val="tx2"/>
                </a:solidFill>
              </a:rPr>
              <a:t>Length</a:t>
            </a:r>
            <a:r>
              <a:rPr lang="pl-PL" sz="2000" dirty="0">
                <a:solidFill>
                  <a:schemeClr val="tx2"/>
                </a:solidFill>
              </a:rPr>
              <a:t> </a:t>
            </a:r>
            <a:r>
              <a:rPr lang="pl-PL" sz="2000" dirty="0" err="1">
                <a:solidFill>
                  <a:schemeClr val="tx2"/>
                </a:solidFill>
              </a:rPr>
              <a:t>Laboratory</a:t>
            </a:r>
            <a:r>
              <a:rPr lang="pl-PL" sz="2000" dirty="0">
                <a:solidFill>
                  <a:schemeClr val="tx2"/>
                </a:solidFill>
              </a:rPr>
              <a:t> </a:t>
            </a:r>
            <a:r>
              <a:rPr lang="pl-PL" sz="2000" dirty="0">
                <a:solidFill>
                  <a:schemeClr val="tx2"/>
                </a:solidFill>
                <a:sym typeface="Symbol" panose="05050102010706020507" pitchFamily="18" charset="2"/>
              </a:rPr>
              <a:t></a:t>
            </a:r>
            <a:r>
              <a:rPr lang="pl-PL" sz="2000" dirty="0">
                <a:solidFill>
                  <a:schemeClr val="tx2"/>
                </a:solidFill>
              </a:rPr>
              <a:t> Geometry </a:t>
            </a:r>
            <a:r>
              <a:rPr lang="pl-PL" sz="2000" dirty="0" err="1">
                <a:solidFill>
                  <a:schemeClr val="tx2"/>
                </a:solidFill>
              </a:rPr>
              <a:t>Section</a:t>
            </a:r>
            <a:r>
              <a:rPr lang="en-US" sz="2000" dirty="0">
                <a:solidFill>
                  <a:schemeClr val="tx2"/>
                </a:solidFill>
              </a:rPr>
              <a:t> </a:t>
            </a:r>
          </a:p>
        </p:txBody>
      </p:sp>
    </p:spTree>
    <p:extLst>
      <p:ext uri="{BB962C8B-B14F-4D97-AF65-F5344CB8AC3E}">
        <p14:creationId xmlns:p14="http://schemas.microsoft.com/office/powerpoint/2010/main" val="39394700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865C05C9-705A-4EB2-8813-20AE3A2F95D3}"/>
              </a:ext>
            </a:extLst>
          </p:cNvPr>
          <p:cNvSpPr/>
          <p:nvPr/>
        </p:nvSpPr>
        <p:spPr>
          <a:xfrm>
            <a:off x="570411" y="1068866"/>
            <a:ext cx="7850778" cy="646331"/>
          </a:xfrm>
          <a:prstGeom prst="rect">
            <a:avLst/>
          </a:prstGeom>
        </p:spPr>
        <p:txBody>
          <a:bodyPr wrap="square">
            <a:spAutoFit/>
          </a:bodyPr>
          <a:lstStyle/>
          <a:p>
            <a:pPr marL="342900" lvl="0" indent="-342900" algn="ctr" defTabSz="914400" fontAlgn="base">
              <a:spcBef>
                <a:spcPts val="1200"/>
              </a:spcBef>
              <a:spcAft>
                <a:spcPts val="1200"/>
              </a:spcAft>
              <a:defRPr/>
            </a:pPr>
            <a:r>
              <a:rPr lang="en-US" dirty="0">
                <a:solidFill>
                  <a:schemeClr val="accent1">
                    <a:lumMod val="50000"/>
                  </a:schemeClr>
                </a:solidFill>
                <a:cs typeface="Arial" charset="0"/>
              </a:rPr>
              <a:t>Participation in research projects </a:t>
            </a:r>
            <a:r>
              <a:rPr lang="pl-PL" dirty="0">
                <a:solidFill>
                  <a:schemeClr val="accent1">
                    <a:lumMod val="50000"/>
                  </a:schemeClr>
                </a:solidFill>
                <a:cs typeface="Arial" charset="0"/>
              </a:rPr>
              <a:t>(</a:t>
            </a:r>
            <a:r>
              <a:rPr lang="en-US" dirty="0">
                <a:solidFill>
                  <a:schemeClr val="accent1">
                    <a:lumMod val="50000"/>
                  </a:schemeClr>
                </a:solidFill>
                <a:cs typeface="Arial" charset="0"/>
              </a:rPr>
              <a:t>national and international</a:t>
            </a:r>
            <a:r>
              <a:rPr lang="pl-PL" dirty="0">
                <a:solidFill>
                  <a:schemeClr val="accent1">
                    <a:lumMod val="50000"/>
                  </a:schemeClr>
                </a:solidFill>
                <a:cs typeface="Arial" charset="0"/>
              </a:rPr>
              <a:t>)</a:t>
            </a:r>
            <a:r>
              <a:rPr lang="en-US" dirty="0">
                <a:solidFill>
                  <a:schemeClr val="accent1">
                    <a:lumMod val="50000"/>
                  </a:schemeClr>
                </a:solidFill>
                <a:cs typeface="Arial" charset="0"/>
              </a:rPr>
              <a:t>, in the field of </a:t>
            </a:r>
            <a:r>
              <a:rPr lang="pl-PL" dirty="0" err="1">
                <a:solidFill>
                  <a:schemeClr val="accent1">
                    <a:lumMod val="50000"/>
                  </a:schemeClr>
                </a:solidFill>
                <a:cs typeface="Arial" charset="0"/>
              </a:rPr>
              <a:t>dimensional</a:t>
            </a:r>
            <a:r>
              <a:rPr lang="pl-PL" dirty="0">
                <a:solidFill>
                  <a:schemeClr val="accent1">
                    <a:lumMod val="50000"/>
                  </a:schemeClr>
                </a:solidFill>
                <a:cs typeface="Arial" charset="0"/>
              </a:rPr>
              <a:t> </a:t>
            </a:r>
            <a:r>
              <a:rPr lang="en-US" dirty="0">
                <a:solidFill>
                  <a:schemeClr val="accent1">
                    <a:lumMod val="50000"/>
                  </a:schemeClr>
                </a:solidFill>
                <a:cs typeface="Arial" charset="0"/>
              </a:rPr>
              <a:t>metrology</a:t>
            </a:r>
            <a:endParaRPr lang="pl-PL" dirty="0">
              <a:solidFill>
                <a:schemeClr val="accent1">
                  <a:lumMod val="50000"/>
                </a:schemeClr>
              </a:solidFill>
              <a:cs typeface="Arial" charset="0"/>
            </a:endParaRPr>
          </a:p>
        </p:txBody>
      </p:sp>
      <p:sp>
        <p:nvSpPr>
          <p:cNvPr id="5" name="Text Box 9">
            <a:extLst>
              <a:ext uri="{FF2B5EF4-FFF2-40B4-BE49-F238E27FC236}">
                <a16:creationId xmlns:a16="http://schemas.microsoft.com/office/drawing/2014/main" id="{5B6E8A1D-DB46-4C81-8471-680A9D5BD0AE}"/>
              </a:ext>
            </a:extLst>
          </p:cNvPr>
          <p:cNvSpPr txBox="1">
            <a:spLocks noChangeArrowheads="1"/>
          </p:cNvSpPr>
          <p:nvPr/>
        </p:nvSpPr>
        <p:spPr bwMode="auto">
          <a:xfrm>
            <a:off x="1939856" y="462582"/>
            <a:ext cx="4608990" cy="400110"/>
          </a:xfrm>
          <a:prstGeom prst="rect">
            <a:avLst/>
          </a:prstGeom>
          <a:solidFill>
            <a:schemeClr val="bg1"/>
          </a:solidFill>
          <a:ln w="9525">
            <a:noFill/>
            <a:miter lim="800000"/>
            <a:headEnd/>
            <a:tailEnd/>
          </a:ln>
        </p:spPr>
        <p:txBody>
          <a:bodyPr wrap="square">
            <a:spAutoFit/>
          </a:bodyPr>
          <a:lstStyle/>
          <a:p>
            <a:r>
              <a:rPr lang="pl-PL" sz="2000" dirty="0" err="1">
                <a:solidFill>
                  <a:schemeClr val="tx2"/>
                </a:solidFill>
              </a:rPr>
              <a:t>Length</a:t>
            </a:r>
            <a:r>
              <a:rPr lang="pl-PL" sz="2000" dirty="0">
                <a:solidFill>
                  <a:schemeClr val="tx2"/>
                </a:solidFill>
              </a:rPr>
              <a:t> </a:t>
            </a:r>
            <a:r>
              <a:rPr lang="pl-PL" sz="2000" dirty="0" err="1">
                <a:solidFill>
                  <a:schemeClr val="tx2"/>
                </a:solidFill>
              </a:rPr>
              <a:t>Laboratory</a:t>
            </a:r>
            <a:r>
              <a:rPr lang="pl-PL" sz="2000" dirty="0">
                <a:solidFill>
                  <a:schemeClr val="tx2"/>
                </a:solidFill>
              </a:rPr>
              <a:t> </a:t>
            </a:r>
            <a:r>
              <a:rPr lang="pl-PL" sz="2000" dirty="0">
                <a:solidFill>
                  <a:schemeClr val="tx2"/>
                </a:solidFill>
                <a:sym typeface="Symbol" panose="05050102010706020507" pitchFamily="18" charset="2"/>
              </a:rPr>
              <a:t></a:t>
            </a:r>
            <a:r>
              <a:rPr lang="pl-PL" sz="2000" dirty="0">
                <a:solidFill>
                  <a:schemeClr val="tx2"/>
                </a:solidFill>
              </a:rPr>
              <a:t> Geometry </a:t>
            </a:r>
            <a:r>
              <a:rPr lang="pl-PL" sz="2000" dirty="0" err="1">
                <a:solidFill>
                  <a:schemeClr val="tx2"/>
                </a:solidFill>
              </a:rPr>
              <a:t>Section</a:t>
            </a:r>
            <a:r>
              <a:rPr lang="en-US" sz="2000" dirty="0">
                <a:solidFill>
                  <a:schemeClr val="tx2"/>
                </a:solidFill>
              </a:rPr>
              <a:t> </a:t>
            </a:r>
          </a:p>
        </p:txBody>
      </p:sp>
      <p:sp>
        <p:nvSpPr>
          <p:cNvPr id="6" name="pole tekstowe 5">
            <a:extLst>
              <a:ext uri="{FF2B5EF4-FFF2-40B4-BE49-F238E27FC236}">
                <a16:creationId xmlns:a16="http://schemas.microsoft.com/office/drawing/2014/main" id="{C056295A-7CF9-49DC-983D-35A51E4C2232}"/>
              </a:ext>
            </a:extLst>
          </p:cNvPr>
          <p:cNvSpPr txBox="1"/>
          <p:nvPr/>
        </p:nvSpPr>
        <p:spPr>
          <a:xfrm>
            <a:off x="356259" y="1930796"/>
            <a:ext cx="8562110" cy="3016210"/>
          </a:xfrm>
          <a:prstGeom prst="rect">
            <a:avLst/>
          </a:prstGeom>
          <a:noFill/>
        </p:spPr>
        <p:txBody>
          <a:bodyPr wrap="square" rtlCol="0">
            <a:spAutoFit/>
          </a:bodyPr>
          <a:lstStyle/>
          <a:p>
            <a:r>
              <a:rPr lang="pl-PL" sz="2000" dirty="0" err="1">
                <a:solidFill>
                  <a:schemeClr val="accent1">
                    <a:lumMod val="50000"/>
                  </a:schemeClr>
                </a:solidFill>
              </a:rPr>
              <a:t>Planned</a:t>
            </a:r>
            <a:r>
              <a:rPr lang="pl-PL" sz="2000" dirty="0">
                <a:solidFill>
                  <a:schemeClr val="accent1">
                    <a:lumMod val="50000"/>
                  </a:schemeClr>
                </a:solidFill>
              </a:rPr>
              <a:t> </a:t>
            </a:r>
            <a:r>
              <a:rPr lang="pl-PL" sz="2000" dirty="0" err="1">
                <a:solidFill>
                  <a:schemeClr val="accent1">
                    <a:lumMod val="50000"/>
                  </a:schemeClr>
                </a:solidFill>
              </a:rPr>
              <a:t>projects</a:t>
            </a:r>
            <a:r>
              <a:rPr lang="pl-PL" sz="2000" dirty="0">
                <a:solidFill>
                  <a:schemeClr val="accent1">
                    <a:lumMod val="50000"/>
                  </a:schemeClr>
                </a:solidFill>
              </a:rPr>
              <a:t> (EMPIR):</a:t>
            </a:r>
          </a:p>
          <a:p>
            <a:endParaRPr lang="pl-PL" sz="2000" dirty="0">
              <a:solidFill>
                <a:schemeClr val="accent1">
                  <a:lumMod val="50000"/>
                </a:schemeClr>
              </a:solidFill>
            </a:endParaRPr>
          </a:p>
          <a:p>
            <a:r>
              <a:rPr lang="pl-PL" sz="2000" dirty="0">
                <a:solidFill>
                  <a:schemeClr val="accent1">
                    <a:lumMod val="50000"/>
                  </a:schemeClr>
                </a:solidFill>
              </a:rPr>
              <a:t>Call 2018</a:t>
            </a:r>
          </a:p>
          <a:p>
            <a:pPr>
              <a:spcBef>
                <a:spcPts val="600"/>
              </a:spcBef>
              <a:spcAft>
                <a:spcPts val="600"/>
              </a:spcAft>
            </a:pPr>
            <a:r>
              <a:rPr lang="pl-PL" sz="2000" i="1" dirty="0">
                <a:solidFill>
                  <a:schemeClr val="accent1">
                    <a:lumMod val="50000"/>
                  </a:schemeClr>
                </a:solidFill>
              </a:rPr>
              <a:t>SRT s07: </a:t>
            </a:r>
            <a:r>
              <a:rPr lang="en-US" sz="2000" i="1" dirty="0">
                <a:solidFill>
                  <a:schemeClr val="accent1">
                    <a:lumMod val="50000"/>
                  </a:schemeClr>
                </a:solidFill>
              </a:rPr>
              <a:t>Traceable measurement chain for textures on 3D surfaces at below 10 nm uncertainty level</a:t>
            </a:r>
            <a:endParaRPr lang="pl-PL" sz="2000" i="1" dirty="0">
              <a:solidFill>
                <a:schemeClr val="accent1">
                  <a:lumMod val="50000"/>
                </a:schemeClr>
              </a:solidFill>
            </a:endParaRPr>
          </a:p>
          <a:p>
            <a:pPr>
              <a:spcBef>
                <a:spcPts val="600"/>
              </a:spcBef>
              <a:spcAft>
                <a:spcPts val="600"/>
              </a:spcAft>
            </a:pPr>
            <a:r>
              <a:rPr lang="pl-PL" sz="2000" i="1" dirty="0">
                <a:solidFill>
                  <a:schemeClr val="accent1">
                    <a:lumMod val="50000"/>
                  </a:schemeClr>
                </a:solidFill>
              </a:rPr>
              <a:t>SRT s09: </a:t>
            </a:r>
            <a:r>
              <a:rPr lang="pl-PL" sz="2000" i="1" dirty="0" err="1">
                <a:solidFill>
                  <a:schemeClr val="accent1">
                    <a:lumMod val="50000"/>
                  </a:schemeClr>
                </a:solidFill>
              </a:rPr>
              <a:t>Large-scale</a:t>
            </a:r>
            <a:r>
              <a:rPr lang="pl-PL" sz="2000" i="1" dirty="0">
                <a:solidFill>
                  <a:schemeClr val="accent1">
                    <a:lumMod val="50000"/>
                  </a:schemeClr>
                </a:solidFill>
              </a:rPr>
              <a:t> </a:t>
            </a:r>
            <a:r>
              <a:rPr lang="pl-PL" sz="2000" i="1" dirty="0" err="1">
                <a:solidFill>
                  <a:schemeClr val="accent1">
                    <a:lumMod val="50000"/>
                  </a:schemeClr>
                </a:solidFill>
              </a:rPr>
              <a:t>dimensional</a:t>
            </a:r>
            <a:r>
              <a:rPr lang="pl-PL" sz="2000" i="1" dirty="0">
                <a:solidFill>
                  <a:schemeClr val="accent1">
                    <a:lumMod val="50000"/>
                  </a:schemeClr>
                </a:solidFill>
              </a:rPr>
              <a:t> </a:t>
            </a:r>
            <a:r>
              <a:rPr lang="pl-PL" sz="2000" i="1" dirty="0" err="1">
                <a:solidFill>
                  <a:schemeClr val="accent1">
                    <a:lumMod val="50000"/>
                  </a:schemeClr>
                </a:solidFill>
              </a:rPr>
              <a:t>measurements</a:t>
            </a:r>
            <a:r>
              <a:rPr lang="pl-PL" sz="2000" i="1" dirty="0">
                <a:solidFill>
                  <a:schemeClr val="accent1">
                    <a:lumMod val="50000"/>
                  </a:schemeClr>
                </a:solidFill>
              </a:rPr>
              <a:t> for </a:t>
            </a:r>
            <a:r>
              <a:rPr lang="pl-PL" sz="2000" i="1" dirty="0" err="1">
                <a:solidFill>
                  <a:schemeClr val="accent1">
                    <a:lumMod val="50000"/>
                  </a:schemeClr>
                </a:solidFill>
              </a:rPr>
              <a:t>geodesy</a:t>
            </a:r>
            <a:endParaRPr lang="pl-PL" sz="2000" i="1" dirty="0">
              <a:solidFill>
                <a:schemeClr val="accent1">
                  <a:lumMod val="50000"/>
                </a:schemeClr>
              </a:solidFill>
            </a:endParaRPr>
          </a:p>
          <a:p>
            <a:pPr>
              <a:spcBef>
                <a:spcPts val="600"/>
              </a:spcBef>
              <a:spcAft>
                <a:spcPts val="600"/>
              </a:spcAft>
            </a:pPr>
            <a:r>
              <a:rPr lang="en-US" sz="2000" i="1" dirty="0">
                <a:solidFill>
                  <a:schemeClr val="accent1">
                    <a:lumMod val="50000"/>
                  </a:schemeClr>
                </a:solidFill>
              </a:rPr>
              <a:t>SRT-r02: Traceability for contact probes and stylus instruments measurements</a:t>
            </a:r>
            <a:endParaRPr lang="pl-PL" sz="2000" i="1" dirty="0">
              <a:solidFill>
                <a:schemeClr val="accent1">
                  <a:lumMod val="50000"/>
                </a:schemeClr>
              </a:solidFill>
            </a:endParaRPr>
          </a:p>
          <a:p>
            <a:endParaRPr lang="pl-PL" sz="2000" dirty="0">
              <a:solidFill>
                <a:schemeClr val="accent1">
                  <a:lumMod val="50000"/>
                </a:schemeClr>
              </a:solidFill>
            </a:endParaRPr>
          </a:p>
        </p:txBody>
      </p:sp>
    </p:spTree>
    <p:extLst>
      <p:ext uri="{BB962C8B-B14F-4D97-AF65-F5344CB8AC3E}">
        <p14:creationId xmlns:p14="http://schemas.microsoft.com/office/powerpoint/2010/main" val="19604778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087D157A-017F-4A68-B3F4-C69A3722A59B}"/>
              </a:ext>
            </a:extLst>
          </p:cNvPr>
          <p:cNvSpPr txBox="1"/>
          <p:nvPr/>
        </p:nvSpPr>
        <p:spPr>
          <a:xfrm>
            <a:off x="600892" y="1166950"/>
            <a:ext cx="8152584" cy="4862870"/>
          </a:xfrm>
          <a:prstGeom prst="rect">
            <a:avLst/>
          </a:prstGeom>
          <a:noFill/>
        </p:spPr>
        <p:txBody>
          <a:bodyPr wrap="square" rtlCol="0">
            <a:spAutoFit/>
          </a:bodyPr>
          <a:lstStyle/>
          <a:p>
            <a:r>
              <a:rPr lang="pl-PL" sz="2000" dirty="0" err="1">
                <a:solidFill>
                  <a:schemeClr val="accent1">
                    <a:lumMod val="50000"/>
                  </a:schemeClr>
                </a:solidFill>
              </a:rPr>
              <a:t>Planned</a:t>
            </a:r>
            <a:r>
              <a:rPr lang="pl-PL" sz="2000" dirty="0">
                <a:solidFill>
                  <a:schemeClr val="accent1">
                    <a:lumMod val="50000"/>
                  </a:schemeClr>
                </a:solidFill>
              </a:rPr>
              <a:t> </a:t>
            </a:r>
            <a:r>
              <a:rPr lang="pl-PL" sz="2000" dirty="0" err="1">
                <a:solidFill>
                  <a:schemeClr val="accent1">
                    <a:lumMod val="50000"/>
                  </a:schemeClr>
                </a:solidFill>
              </a:rPr>
              <a:t>projects</a:t>
            </a:r>
            <a:r>
              <a:rPr lang="pl-PL" sz="2000" dirty="0">
                <a:solidFill>
                  <a:schemeClr val="accent1">
                    <a:lumMod val="50000"/>
                  </a:schemeClr>
                </a:solidFill>
              </a:rPr>
              <a:t> (national – </a:t>
            </a:r>
            <a:r>
              <a:rPr lang="pl-PL" sz="2000" dirty="0" err="1">
                <a:solidFill>
                  <a:schemeClr val="accent1">
                    <a:lumMod val="50000"/>
                  </a:schemeClr>
                </a:solidFill>
              </a:rPr>
              <a:t>Consultative</a:t>
            </a:r>
            <a:r>
              <a:rPr lang="pl-PL" sz="2000" dirty="0">
                <a:solidFill>
                  <a:schemeClr val="accent1">
                    <a:lumMod val="50000"/>
                  </a:schemeClr>
                </a:solidFill>
              </a:rPr>
              <a:t> Group on </a:t>
            </a:r>
            <a:r>
              <a:rPr lang="pl-PL" sz="2000" dirty="0" err="1">
                <a:solidFill>
                  <a:schemeClr val="accent1">
                    <a:lumMod val="50000"/>
                  </a:schemeClr>
                </a:solidFill>
              </a:rPr>
              <a:t>Metrology</a:t>
            </a:r>
            <a:r>
              <a:rPr lang="pl-PL" sz="2000" dirty="0">
                <a:solidFill>
                  <a:schemeClr val="accent1">
                    <a:lumMod val="50000"/>
                  </a:schemeClr>
                </a:solidFill>
              </a:rPr>
              <a:t>):</a:t>
            </a:r>
          </a:p>
          <a:p>
            <a:endParaRPr lang="pl-PL" sz="2000" dirty="0">
              <a:solidFill>
                <a:schemeClr val="accent1">
                  <a:lumMod val="50000"/>
                </a:schemeClr>
              </a:solidFill>
            </a:endParaRPr>
          </a:p>
          <a:p>
            <a:pPr marL="342900" indent="-342900">
              <a:spcBef>
                <a:spcPts val="1200"/>
              </a:spcBef>
              <a:spcAft>
                <a:spcPts val="1200"/>
              </a:spcAft>
              <a:buFont typeface="Arial" panose="020B0604020202020204" pitchFamily="34" charset="0"/>
              <a:buChar char="•"/>
            </a:pPr>
            <a:r>
              <a:rPr lang="pl-PL" sz="2000" dirty="0">
                <a:solidFill>
                  <a:schemeClr val="accent1">
                    <a:lumMod val="50000"/>
                  </a:schemeClr>
                </a:solidFill>
              </a:rPr>
              <a:t>N</a:t>
            </a:r>
            <a:r>
              <a:rPr lang="en-US" sz="2000" dirty="0" err="1">
                <a:solidFill>
                  <a:schemeClr val="accent1">
                    <a:lumMod val="50000"/>
                  </a:schemeClr>
                </a:solidFill>
              </a:rPr>
              <a:t>ew</a:t>
            </a:r>
            <a:r>
              <a:rPr lang="en-US" sz="2000" dirty="0">
                <a:solidFill>
                  <a:schemeClr val="accent1">
                    <a:lumMod val="50000"/>
                  </a:schemeClr>
                </a:solidFill>
              </a:rPr>
              <a:t> measuring station based on a </a:t>
            </a:r>
            <a:r>
              <a:rPr lang="en-US" sz="2000" dirty="0" err="1">
                <a:solidFill>
                  <a:schemeClr val="accent1">
                    <a:lumMod val="50000"/>
                  </a:schemeClr>
                </a:solidFill>
              </a:rPr>
              <a:t>multisensor</a:t>
            </a:r>
            <a:r>
              <a:rPr lang="en-US" sz="2000" dirty="0">
                <a:solidFill>
                  <a:schemeClr val="accent1">
                    <a:lumMod val="50000"/>
                  </a:schemeClr>
                </a:solidFill>
              </a:rPr>
              <a:t> measuring machine</a:t>
            </a:r>
            <a:r>
              <a:rPr lang="pl-PL" sz="2000" dirty="0">
                <a:solidFill>
                  <a:schemeClr val="accent1">
                    <a:lumMod val="50000"/>
                  </a:schemeClr>
                </a:solidFill>
              </a:rPr>
              <a:t> (</a:t>
            </a:r>
            <a:r>
              <a:rPr lang="pl-PL" sz="2000" dirty="0" err="1">
                <a:solidFill>
                  <a:schemeClr val="accent1">
                    <a:lumMod val="50000"/>
                  </a:schemeClr>
                </a:solidFill>
              </a:rPr>
              <a:t>optical</a:t>
            </a:r>
            <a:r>
              <a:rPr lang="pl-PL" sz="2000" dirty="0">
                <a:solidFill>
                  <a:schemeClr val="accent1">
                    <a:lumMod val="50000"/>
                  </a:schemeClr>
                </a:solidFill>
              </a:rPr>
              <a:t>, </a:t>
            </a:r>
            <a:r>
              <a:rPr lang="pl-PL" sz="2000" dirty="0" err="1">
                <a:solidFill>
                  <a:schemeClr val="accent1">
                    <a:lumMod val="50000"/>
                  </a:schemeClr>
                </a:solidFill>
              </a:rPr>
              <a:t>tactile</a:t>
            </a:r>
            <a:r>
              <a:rPr lang="pl-PL" sz="2000" dirty="0">
                <a:solidFill>
                  <a:schemeClr val="accent1">
                    <a:lumMod val="50000"/>
                  </a:schemeClr>
                </a:solidFill>
              </a:rPr>
              <a:t>, WLD)</a:t>
            </a:r>
          </a:p>
          <a:p>
            <a:pPr marL="342900" indent="-342900">
              <a:spcBef>
                <a:spcPts val="1200"/>
              </a:spcBef>
              <a:spcAft>
                <a:spcPts val="1200"/>
              </a:spcAft>
              <a:buFont typeface="Arial" panose="020B0604020202020204" pitchFamily="34" charset="0"/>
              <a:buChar char="•"/>
            </a:pPr>
            <a:r>
              <a:rPr lang="en-US" sz="2000" b="1" dirty="0">
                <a:solidFill>
                  <a:schemeClr val="accent1">
                    <a:lumMod val="50000"/>
                  </a:schemeClr>
                </a:solidFill>
              </a:rPr>
              <a:t>Polish </a:t>
            </a:r>
            <a:r>
              <a:rPr lang="en-US" sz="2000" b="1" dirty="0" err="1">
                <a:solidFill>
                  <a:schemeClr val="accent1">
                    <a:lumMod val="50000"/>
                  </a:schemeClr>
                </a:solidFill>
              </a:rPr>
              <a:t>micropro</a:t>
            </a:r>
            <a:r>
              <a:rPr lang="pl-PL" sz="2000" b="1" dirty="0" err="1">
                <a:solidFill>
                  <a:schemeClr val="accent1">
                    <a:lumMod val="50000"/>
                  </a:schemeClr>
                </a:solidFill>
              </a:rPr>
              <a:t>filometer</a:t>
            </a:r>
            <a:r>
              <a:rPr lang="pl-PL" sz="2000" b="1" dirty="0">
                <a:solidFill>
                  <a:schemeClr val="accent1">
                    <a:lumMod val="50000"/>
                  </a:schemeClr>
                </a:solidFill>
              </a:rPr>
              <a:t> </a:t>
            </a:r>
            <a:r>
              <a:rPr lang="pl-PL" sz="2000" b="1" dirty="0" err="1">
                <a:solidFill>
                  <a:schemeClr val="accent1">
                    <a:lumMod val="50000"/>
                  </a:schemeClr>
                </a:solidFill>
              </a:rPr>
              <a:t>based</a:t>
            </a:r>
            <a:r>
              <a:rPr lang="pl-PL" sz="2000" b="1" dirty="0">
                <a:solidFill>
                  <a:schemeClr val="accent1">
                    <a:lumMod val="50000"/>
                  </a:schemeClr>
                </a:solidFill>
              </a:rPr>
              <a:t> on </a:t>
            </a:r>
            <a:r>
              <a:rPr lang="pl-PL" sz="2000" b="1" dirty="0" err="1">
                <a:solidFill>
                  <a:schemeClr val="accent1">
                    <a:lumMod val="50000"/>
                  </a:schemeClr>
                </a:solidFill>
              </a:rPr>
              <a:t>low-coherence</a:t>
            </a:r>
            <a:r>
              <a:rPr lang="pl-PL" sz="2000" b="1" dirty="0">
                <a:solidFill>
                  <a:schemeClr val="accent1">
                    <a:lumMod val="50000"/>
                  </a:schemeClr>
                </a:solidFill>
              </a:rPr>
              <a:t> </a:t>
            </a:r>
            <a:r>
              <a:rPr lang="en-US" sz="2000" b="1" dirty="0" err="1">
                <a:solidFill>
                  <a:schemeClr val="accent1">
                    <a:lumMod val="50000"/>
                  </a:schemeClr>
                </a:solidFill>
              </a:rPr>
              <a:t>interferometry</a:t>
            </a:r>
            <a:r>
              <a:rPr lang="pl-PL" sz="2000" b="1" dirty="0">
                <a:solidFill>
                  <a:schemeClr val="accent1">
                    <a:lumMod val="50000"/>
                  </a:schemeClr>
                </a:solidFill>
              </a:rPr>
              <a:t> (LCI)</a:t>
            </a:r>
            <a:r>
              <a:rPr lang="en-US" sz="2000" b="1" dirty="0">
                <a:solidFill>
                  <a:schemeClr val="accent1">
                    <a:lumMod val="50000"/>
                  </a:schemeClr>
                </a:solidFill>
              </a:rPr>
              <a:t> for the study of the structure of surface layers in industry</a:t>
            </a:r>
            <a:endParaRPr lang="pl-PL" sz="2000" b="1" dirty="0">
              <a:solidFill>
                <a:schemeClr val="accent1">
                  <a:lumMod val="50000"/>
                </a:schemeClr>
              </a:solidFill>
            </a:endParaRPr>
          </a:p>
          <a:p>
            <a:pPr marL="342900" indent="-342900">
              <a:spcBef>
                <a:spcPts val="1200"/>
              </a:spcBef>
              <a:spcAft>
                <a:spcPts val="1200"/>
              </a:spcAft>
              <a:buFont typeface="Arial" panose="020B0604020202020204" pitchFamily="34" charset="0"/>
              <a:buChar char="•"/>
            </a:pPr>
            <a:r>
              <a:rPr lang="en-US" sz="2000" b="1" dirty="0">
                <a:solidFill>
                  <a:schemeClr val="accent1">
                    <a:lumMod val="50000"/>
                  </a:schemeClr>
                </a:solidFill>
              </a:rPr>
              <a:t>Development of new measurement methods for the geode</a:t>
            </a:r>
            <a:r>
              <a:rPr lang="pl-PL" sz="2000" b="1" dirty="0" err="1">
                <a:solidFill>
                  <a:schemeClr val="accent1">
                    <a:lumMod val="50000"/>
                  </a:schemeClr>
                </a:solidFill>
              </a:rPr>
              <a:t>tic</a:t>
            </a:r>
            <a:r>
              <a:rPr lang="pl-PL" sz="2000" b="1" dirty="0">
                <a:solidFill>
                  <a:schemeClr val="accent1">
                    <a:lumMod val="50000"/>
                  </a:schemeClr>
                </a:solidFill>
              </a:rPr>
              <a:t> </a:t>
            </a:r>
            <a:r>
              <a:rPr lang="pl-PL" sz="2000" b="1" dirty="0" err="1">
                <a:solidFill>
                  <a:schemeClr val="accent1">
                    <a:lumMod val="50000"/>
                  </a:schemeClr>
                </a:solidFill>
              </a:rPr>
              <a:t>measurements</a:t>
            </a:r>
            <a:r>
              <a:rPr lang="en-US" sz="2000" b="1" dirty="0">
                <a:solidFill>
                  <a:schemeClr val="accent1">
                    <a:lumMod val="50000"/>
                  </a:schemeClr>
                </a:solidFill>
              </a:rPr>
              <a:t> </a:t>
            </a:r>
            <a:endParaRPr lang="pl-PL" sz="2000" b="1" dirty="0">
              <a:solidFill>
                <a:schemeClr val="accent1">
                  <a:lumMod val="50000"/>
                </a:schemeClr>
              </a:solidFill>
            </a:endParaRPr>
          </a:p>
          <a:p>
            <a:pPr marL="342900" indent="-342900">
              <a:spcBef>
                <a:spcPts val="1200"/>
              </a:spcBef>
              <a:spcAft>
                <a:spcPts val="1200"/>
              </a:spcAft>
              <a:buFont typeface="Arial" panose="020B0604020202020204" pitchFamily="34" charset="0"/>
              <a:buChar char="•"/>
            </a:pPr>
            <a:r>
              <a:rPr lang="pl-PL" sz="2000" dirty="0" err="1">
                <a:solidFill>
                  <a:schemeClr val="accent1">
                    <a:lumMod val="50000"/>
                  </a:schemeClr>
                </a:solidFill>
              </a:rPr>
              <a:t>Interferometric</a:t>
            </a:r>
            <a:r>
              <a:rPr lang="pl-PL" sz="2000" dirty="0">
                <a:solidFill>
                  <a:schemeClr val="accent1">
                    <a:lumMod val="50000"/>
                  </a:schemeClr>
                </a:solidFill>
              </a:rPr>
              <a:t> </a:t>
            </a:r>
            <a:r>
              <a:rPr lang="pl-PL" sz="2000" dirty="0" err="1">
                <a:solidFill>
                  <a:schemeClr val="accent1">
                    <a:lumMod val="50000"/>
                  </a:schemeClr>
                </a:solidFill>
              </a:rPr>
              <a:t>comparator</a:t>
            </a:r>
            <a:r>
              <a:rPr lang="pl-PL" sz="2000" dirty="0">
                <a:solidFill>
                  <a:schemeClr val="accent1">
                    <a:lumMod val="50000"/>
                  </a:schemeClr>
                </a:solidFill>
              </a:rPr>
              <a:t> for </a:t>
            </a:r>
            <a:r>
              <a:rPr lang="pl-PL" sz="2000" dirty="0" err="1">
                <a:solidFill>
                  <a:schemeClr val="accent1">
                    <a:lumMod val="50000"/>
                  </a:schemeClr>
                </a:solidFill>
              </a:rPr>
              <a:t>calibration</a:t>
            </a:r>
            <a:r>
              <a:rPr lang="pl-PL" sz="2000" dirty="0">
                <a:solidFill>
                  <a:schemeClr val="accent1">
                    <a:lumMod val="50000"/>
                  </a:schemeClr>
                </a:solidFill>
              </a:rPr>
              <a:t> of 2D </a:t>
            </a:r>
            <a:r>
              <a:rPr lang="pl-PL" sz="2000" dirty="0" err="1">
                <a:solidFill>
                  <a:schemeClr val="accent1">
                    <a:lumMod val="50000"/>
                  </a:schemeClr>
                </a:solidFill>
              </a:rPr>
              <a:t>standards</a:t>
            </a:r>
            <a:r>
              <a:rPr lang="pl-PL" sz="2000" dirty="0">
                <a:solidFill>
                  <a:schemeClr val="accent1">
                    <a:lumMod val="50000"/>
                  </a:schemeClr>
                </a:solidFill>
              </a:rPr>
              <a:t> (</a:t>
            </a:r>
            <a:r>
              <a:rPr lang="pl-PL" sz="2000" dirty="0" err="1">
                <a:solidFill>
                  <a:schemeClr val="accent1">
                    <a:lumMod val="50000"/>
                  </a:schemeClr>
                </a:solidFill>
              </a:rPr>
              <a:t>photomask</a:t>
            </a:r>
            <a:r>
              <a:rPr lang="pl-PL" sz="2000" dirty="0">
                <a:solidFill>
                  <a:schemeClr val="accent1">
                    <a:lumMod val="50000"/>
                  </a:schemeClr>
                </a:solidFill>
              </a:rPr>
              <a:t>)</a:t>
            </a:r>
          </a:p>
          <a:p>
            <a:pPr marL="342900" indent="-342900">
              <a:spcBef>
                <a:spcPts val="1200"/>
              </a:spcBef>
              <a:spcAft>
                <a:spcPts val="1200"/>
              </a:spcAft>
              <a:buFont typeface="Arial" panose="020B0604020202020204" pitchFamily="34" charset="0"/>
              <a:buChar char="•"/>
            </a:pPr>
            <a:r>
              <a:rPr lang="pl-PL" sz="2000" b="1" dirty="0" err="1">
                <a:solidFill>
                  <a:schemeClr val="accent1">
                    <a:lumMod val="50000"/>
                  </a:schemeClr>
                </a:solidFill>
              </a:rPr>
              <a:t>Participation</a:t>
            </a:r>
            <a:r>
              <a:rPr lang="pl-PL" sz="2000" b="1" dirty="0">
                <a:solidFill>
                  <a:schemeClr val="accent1">
                    <a:lumMod val="50000"/>
                  </a:schemeClr>
                </a:solidFill>
              </a:rPr>
              <a:t> in the </a:t>
            </a:r>
            <a:r>
              <a:rPr lang="pl-PL" sz="2000" b="1" dirty="0" err="1">
                <a:solidFill>
                  <a:schemeClr val="accent1">
                    <a:lumMod val="50000"/>
                  </a:schemeClr>
                </a:solidFill>
              </a:rPr>
              <a:t>project</a:t>
            </a:r>
            <a:r>
              <a:rPr lang="pl-PL" sz="2000" b="1" dirty="0">
                <a:solidFill>
                  <a:schemeClr val="accent1">
                    <a:lumMod val="50000"/>
                  </a:schemeClr>
                </a:solidFill>
              </a:rPr>
              <a:t> </a:t>
            </a:r>
            <a:r>
              <a:rPr lang="pl-PL" sz="2000" b="1" dirty="0" err="1">
                <a:solidFill>
                  <a:schemeClr val="accent1">
                    <a:lumMod val="50000"/>
                  </a:schemeClr>
                </a:solidFill>
              </a:rPr>
              <a:t>using</a:t>
            </a:r>
            <a:r>
              <a:rPr lang="pl-PL" sz="2000" b="1" dirty="0">
                <a:solidFill>
                  <a:schemeClr val="accent1">
                    <a:lumMod val="50000"/>
                  </a:schemeClr>
                </a:solidFill>
              </a:rPr>
              <a:t> MEMS for AFM </a:t>
            </a:r>
            <a:r>
              <a:rPr lang="pl-PL" sz="2000" b="1" dirty="0" err="1">
                <a:solidFill>
                  <a:schemeClr val="accent1">
                    <a:lumMod val="50000"/>
                  </a:schemeClr>
                </a:solidFill>
              </a:rPr>
              <a:t>calibration</a:t>
            </a:r>
            <a:endParaRPr lang="pl-PL" sz="2000" b="1" dirty="0">
              <a:solidFill>
                <a:schemeClr val="accent1">
                  <a:lumMod val="50000"/>
                </a:schemeClr>
              </a:solidFill>
            </a:endParaRPr>
          </a:p>
        </p:txBody>
      </p:sp>
      <p:sp>
        <p:nvSpPr>
          <p:cNvPr id="4" name="Text Box 9">
            <a:extLst>
              <a:ext uri="{FF2B5EF4-FFF2-40B4-BE49-F238E27FC236}">
                <a16:creationId xmlns:a16="http://schemas.microsoft.com/office/drawing/2014/main" id="{8379599B-C838-4442-870F-7E7DCAA3DAE5}"/>
              </a:ext>
            </a:extLst>
          </p:cNvPr>
          <p:cNvSpPr txBox="1">
            <a:spLocks noChangeArrowheads="1"/>
          </p:cNvSpPr>
          <p:nvPr/>
        </p:nvSpPr>
        <p:spPr bwMode="auto">
          <a:xfrm>
            <a:off x="1939856" y="462582"/>
            <a:ext cx="4608990" cy="400110"/>
          </a:xfrm>
          <a:prstGeom prst="rect">
            <a:avLst/>
          </a:prstGeom>
          <a:solidFill>
            <a:schemeClr val="bg1"/>
          </a:solidFill>
          <a:ln w="9525">
            <a:noFill/>
            <a:miter lim="800000"/>
            <a:headEnd/>
            <a:tailEnd/>
          </a:ln>
        </p:spPr>
        <p:txBody>
          <a:bodyPr wrap="square">
            <a:spAutoFit/>
          </a:bodyPr>
          <a:lstStyle/>
          <a:p>
            <a:r>
              <a:rPr lang="pl-PL" sz="2000" dirty="0" err="1">
                <a:solidFill>
                  <a:schemeClr val="tx2"/>
                </a:solidFill>
              </a:rPr>
              <a:t>Length</a:t>
            </a:r>
            <a:r>
              <a:rPr lang="pl-PL" sz="2000" dirty="0">
                <a:solidFill>
                  <a:schemeClr val="tx2"/>
                </a:solidFill>
              </a:rPr>
              <a:t> </a:t>
            </a:r>
            <a:r>
              <a:rPr lang="pl-PL" sz="2000" dirty="0" err="1">
                <a:solidFill>
                  <a:schemeClr val="tx2"/>
                </a:solidFill>
              </a:rPr>
              <a:t>Laboratory</a:t>
            </a:r>
            <a:r>
              <a:rPr lang="pl-PL" sz="2000" dirty="0">
                <a:solidFill>
                  <a:schemeClr val="tx2"/>
                </a:solidFill>
              </a:rPr>
              <a:t> </a:t>
            </a:r>
            <a:r>
              <a:rPr lang="pl-PL" sz="2000" dirty="0">
                <a:solidFill>
                  <a:schemeClr val="tx2"/>
                </a:solidFill>
                <a:sym typeface="Symbol" panose="05050102010706020507" pitchFamily="18" charset="2"/>
              </a:rPr>
              <a:t></a:t>
            </a:r>
            <a:r>
              <a:rPr lang="pl-PL" sz="2000" dirty="0">
                <a:solidFill>
                  <a:schemeClr val="tx2"/>
                </a:solidFill>
              </a:rPr>
              <a:t> Geometry </a:t>
            </a:r>
            <a:r>
              <a:rPr lang="pl-PL" sz="2000" dirty="0" err="1">
                <a:solidFill>
                  <a:schemeClr val="tx2"/>
                </a:solidFill>
              </a:rPr>
              <a:t>Section</a:t>
            </a:r>
            <a:r>
              <a:rPr lang="en-US" sz="2000" dirty="0">
                <a:solidFill>
                  <a:schemeClr val="tx2"/>
                </a:solidFill>
              </a:rPr>
              <a:t> </a:t>
            </a:r>
          </a:p>
        </p:txBody>
      </p:sp>
    </p:spTree>
    <p:extLst>
      <p:ext uri="{BB962C8B-B14F-4D97-AF65-F5344CB8AC3E}">
        <p14:creationId xmlns:p14="http://schemas.microsoft.com/office/powerpoint/2010/main" val="40806713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a:extLst>
              <a:ext uri="{FF2B5EF4-FFF2-40B4-BE49-F238E27FC236}">
                <a16:creationId xmlns:a16="http://schemas.microsoft.com/office/drawing/2014/main" id="{A218B541-2C4B-4473-A1FD-AEA01CF17716}"/>
              </a:ext>
            </a:extLst>
          </p:cNvPr>
          <p:cNvSpPr txBox="1">
            <a:spLocks noChangeArrowheads="1"/>
          </p:cNvSpPr>
          <p:nvPr/>
        </p:nvSpPr>
        <p:spPr bwMode="auto">
          <a:xfrm>
            <a:off x="1939856" y="462582"/>
            <a:ext cx="4608990" cy="400110"/>
          </a:xfrm>
          <a:prstGeom prst="rect">
            <a:avLst/>
          </a:prstGeom>
          <a:solidFill>
            <a:schemeClr val="bg1"/>
          </a:solidFill>
          <a:ln w="9525">
            <a:noFill/>
            <a:miter lim="800000"/>
            <a:headEnd/>
            <a:tailEnd/>
          </a:ln>
        </p:spPr>
        <p:txBody>
          <a:bodyPr wrap="square">
            <a:spAutoFit/>
          </a:bodyPr>
          <a:lstStyle/>
          <a:p>
            <a:r>
              <a:rPr lang="pl-PL" sz="2000" dirty="0" err="1">
                <a:solidFill>
                  <a:schemeClr val="tx2"/>
                </a:solidFill>
              </a:rPr>
              <a:t>Length</a:t>
            </a:r>
            <a:r>
              <a:rPr lang="pl-PL" sz="2000" dirty="0">
                <a:solidFill>
                  <a:schemeClr val="tx2"/>
                </a:solidFill>
              </a:rPr>
              <a:t> </a:t>
            </a:r>
            <a:r>
              <a:rPr lang="pl-PL" sz="2000" dirty="0" err="1">
                <a:solidFill>
                  <a:schemeClr val="tx2"/>
                </a:solidFill>
              </a:rPr>
              <a:t>Laboratory</a:t>
            </a:r>
            <a:r>
              <a:rPr lang="pl-PL" sz="2000" dirty="0">
                <a:solidFill>
                  <a:schemeClr val="tx2"/>
                </a:solidFill>
              </a:rPr>
              <a:t> </a:t>
            </a:r>
            <a:r>
              <a:rPr lang="pl-PL" sz="2000" dirty="0">
                <a:solidFill>
                  <a:schemeClr val="tx2"/>
                </a:solidFill>
                <a:sym typeface="Symbol" panose="05050102010706020507" pitchFamily="18" charset="2"/>
              </a:rPr>
              <a:t></a:t>
            </a:r>
            <a:r>
              <a:rPr lang="pl-PL" sz="2000" dirty="0">
                <a:solidFill>
                  <a:schemeClr val="tx2"/>
                </a:solidFill>
              </a:rPr>
              <a:t> Geometry </a:t>
            </a:r>
            <a:r>
              <a:rPr lang="pl-PL" sz="2000" dirty="0" err="1">
                <a:solidFill>
                  <a:schemeClr val="tx2"/>
                </a:solidFill>
              </a:rPr>
              <a:t>Section</a:t>
            </a:r>
            <a:r>
              <a:rPr lang="en-US" sz="2000" dirty="0">
                <a:solidFill>
                  <a:schemeClr val="tx2"/>
                </a:solidFill>
              </a:rPr>
              <a:t> </a:t>
            </a:r>
          </a:p>
        </p:txBody>
      </p:sp>
      <p:sp>
        <p:nvSpPr>
          <p:cNvPr id="5" name="pole tekstowe 4">
            <a:extLst>
              <a:ext uri="{FF2B5EF4-FFF2-40B4-BE49-F238E27FC236}">
                <a16:creationId xmlns:a16="http://schemas.microsoft.com/office/drawing/2014/main" id="{CBA994BD-9C9D-4378-859F-ECE5E74A13FE}"/>
              </a:ext>
            </a:extLst>
          </p:cNvPr>
          <p:cNvSpPr txBox="1"/>
          <p:nvPr/>
        </p:nvSpPr>
        <p:spPr>
          <a:xfrm>
            <a:off x="746081" y="1250436"/>
            <a:ext cx="7917083" cy="5847755"/>
          </a:xfrm>
          <a:prstGeom prst="rect">
            <a:avLst/>
          </a:prstGeom>
          <a:noFill/>
        </p:spPr>
        <p:txBody>
          <a:bodyPr wrap="square" rtlCol="0">
            <a:spAutoFit/>
          </a:bodyPr>
          <a:lstStyle/>
          <a:p>
            <a:r>
              <a:rPr lang="pl-PL" sz="1600" dirty="0">
                <a:solidFill>
                  <a:schemeClr val="accent1">
                    <a:lumMod val="50000"/>
                  </a:schemeClr>
                </a:solidFill>
              </a:rPr>
              <a:t>Conference:</a:t>
            </a:r>
          </a:p>
          <a:p>
            <a:pPr marL="285750" indent="-285750">
              <a:spcBef>
                <a:spcPts val="600"/>
              </a:spcBef>
              <a:spcAft>
                <a:spcPts val="600"/>
              </a:spcAft>
              <a:buFont typeface="Arial" panose="020B0604020202020204" pitchFamily="34" charset="0"/>
              <a:buChar char="•"/>
            </a:pPr>
            <a:r>
              <a:rPr lang="en-US" sz="1200" dirty="0">
                <a:solidFill>
                  <a:schemeClr val="accent1">
                    <a:lumMod val="50000"/>
                  </a:schemeClr>
                </a:solidFill>
              </a:rPr>
              <a:t>11th - 13th of April 2018</a:t>
            </a:r>
            <a:r>
              <a:rPr lang="pl-PL" sz="1200" dirty="0">
                <a:solidFill>
                  <a:schemeClr val="accent1">
                    <a:lumMod val="50000"/>
                  </a:schemeClr>
                </a:solidFill>
              </a:rPr>
              <a:t> </a:t>
            </a:r>
            <a:r>
              <a:rPr lang="en-US" sz="1200" dirty="0">
                <a:solidFill>
                  <a:schemeClr val="accent1">
                    <a:lumMod val="50000"/>
                  </a:schemeClr>
                </a:solidFill>
              </a:rPr>
              <a:t>XIII International Scientific</a:t>
            </a:r>
            <a:r>
              <a:rPr lang="pl-PL" sz="1200" dirty="0">
                <a:solidFill>
                  <a:schemeClr val="accent1">
                    <a:lumMod val="50000"/>
                  </a:schemeClr>
                </a:solidFill>
              </a:rPr>
              <a:t> </a:t>
            </a:r>
            <a:r>
              <a:rPr lang="en-US" sz="1200" dirty="0">
                <a:solidFill>
                  <a:schemeClr val="accent1">
                    <a:lumMod val="50000"/>
                  </a:schemeClr>
                </a:solidFill>
              </a:rPr>
              <a:t>Conference Coordinate</a:t>
            </a:r>
            <a:r>
              <a:rPr lang="pl-PL" sz="1200" dirty="0">
                <a:solidFill>
                  <a:schemeClr val="accent1">
                    <a:lumMod val="50000"/>
                  </a:schemeClr>
                </a:solidFill>
              </a:rPr>
              <a:t> </a:t>
            </a:r>
            <a:r>
              <a:rPr lang="en-US" sz="1200" dirty="0">
                <a:solidFill>
                  <a:schemeClr val="accent1">
                    <a:lumMod val="50000"/>
                  </a:schemeClr>
                </a:solidFill>
              </a:rPr>
              <a:t>Measuring Technique</a:t>
            </a:r>
            <a:r>
              <a:rPr lang="pl-PL" sz="1200" dirty="0">
                <a:solidFill>
                  <a:schemeClr val="accent1">
                    <a:lumMod val="50000"/>
                  </a:schemeClr>
                </a:solidFill>
              </a:rPr>
              <a:t>, Bielsko-Biała, „</a:t>
            </a:r>
            <a:r>
              <a:rPr lang="en-US" sz="1200" dirty="0">
                <a:solidFill>
                  <a:schemeClr val="accent1">
                    <a:lumMod val="50000"/>
                  </a:schemeClr>
                </a:solidFill>
              </a:rPr>
              <a:t>Traceability of coordinate measurements at Central Office of Measures</a:t>
            </a:r>
            <a:r>
              <a:rPr lang="pl-PL" sz="1200" dirty="0">
                <a:solidFill>
                  <a:schemeClr val="accent1">
                    <a:lumMod val="50000"/>
                  </a:schemeClr>
                </a:solidFill>
              </a:rPr>
              <a:t>”, „</a:t>
            </a:r>
            <a:r>
              <a:rPr lang="en-US" sz="1200" dirty="0">
                <a:solidFill>
                  <a:schemeClr val="accent1">
                    <a:lumMod val="50000"/>
                  </a:schemeClr>
                </a:solidFill>
              </a:rPr>
              <a:t>Calibration procedure for portable coordinate measuring systems</a:t>
            </a:r>
            <a:r>
              <a:rPr lang="pl-PL" sz="1200" dirty="0">
                <a:solidFill>
                  <a:schemeClr val="accent1">
                    <a:lumMod val="50000"/>
                  </a:schemeClr>
                </a:solidFill>
              </a:rPr>
              <a:t>”</a:t>
            </a:r>
            <a:endParaRPr lang="en-US" sz="1200" dirty="0">
              <a:solidFill>
                <a:schemeClr val="accent1">
                  <a:lumMod val="50000"/>
                </a:schemeClr>
              </a:solidFill>
            </a:endParaRPr>
          </a:p>
          <a:p>
            <a:pPr marL="285750" indent="-285750">
              <a:spcBef>
                <a:spcPts val="600"/>
              </a:spcBef>
              <a:spcAft>
                <a:spcPts val="600"/>
              </a:spcAft>
              <a:buFont typeface="Arial" panose="020B0604020202020204" pitchFamily="34" charset="0"/>
              <a:buChar char="•"/>
            </a:pPr>
            <a:r>
              <a:rPr lang="pl-PL" sz="1200" dirty="0">
                <a:solidFill>
                  <a:schemeClr val="accent1">
                    <a:lumMod val="50000"/>
                  </a:schemeClr>
                </a:solidFill>
              </a:rPr>
              <a:t>04.÷ 06.07.2017, </a:t>
            </a:r>
            <a:r>
              <a:rPr lang="en-US" sz="1200" dirty="0">
                <a:solidFill>
                  <a:schemeClr val="accent1">
                    <a:lumMod val="50000"/>
                  </a:schemeClr>
                </a:solidFill>
              </a:rPr>
              <a:t>CNM2017 „5th conference on </a:t>
            </a:r>
            <a:r>
              <a:rPr lang="en-US" sz="1200" dirty="0" err="1">
                <a:solidFill>
                  <a:schemeClr val="accent1">
                    <a:lumMod val="50000"/>
                  </a:schemeClr>
                </a:solidFill>
              </a:rPr>
              <a:t>nano</a:t>
            </a:r>
            <a:r>
              <a:rPr lang="en-US" sz="1200" dirty="0">
                <a:solidFill>
                  <a:schemeClr val="accent1">
                    <a:lumMod val="50000"/>
                  </a:schemeClr>
                </a:solidFill>
              </a:rPr>
              <a:t> and</a:t>
            </a:r>
            <a:r>
              <a:rPr lang="pl-PL" sz="1200" dirty="0">
                <a:solidFill>
                  <a:schemeClr val="accent1">
                    <a:lumMod val="50000"/>
                  </a:schemeClr>
                </a:solidFill>
              </a:rPr>
              <a:t> </a:t>
            </a:r>
            <a:r>
              <a:rPr lang="en-US" sz="1200" dirty="0">
                <a:solidFill>
                  <a:schemeClr val="accent1">
                    <a:lumMod val="50000"/>
                  </a:schemeClr>
                </a:solidFill>
              </a:rPr>
              <a:t>micromechanics”</a:t>
            </a:r>
            <a:r>
              <a:rPr lang="pl-PL" sz="1200" dirty="0">
                <a:solidFill>
                  <a:schemeClr val="accent1">
                    <a:lumMod val="50000"/>
                  </a:schemeClr>
                </a:solidFill>
              </a:rPr>
              <a:t> </a:t>
            </a:r>
            <a:r>
              <a:rPr lang="pl-PL" sz="1200" dirty="0" err="1">
                <a:solidFill>
                  <a:schemeClr val="accent1">
                    <a:lumMod val="50000"/>
                  </a:schemeClr>
                </a:solidFill>
              </a:rPr>
              <a:t>Wroclaw</a:t>
            </a:r>
            <a:r>
              <a:rPr lang="pl-PL" sz="1200" dirty="0">
                <a:solidFill>
                  <a:schemeClr val="accent1">
                    <a:lumMod val="50000"/>
                  </a:schemeClr>
                </a:solidFill>
              </a:rPr>
              <a:t>, poster </a:t>
            </a:r>
            <a:r>
              <a:rPr lang="en-US" sz="1200" dirty="0">
                <a:solidFill>
                  <a:schemeClr val="accent1">
                    <a:lumMod val="50000"/>
                  </a:schemeClr>
                </a:solidFill>
              </a:rPr>
              <a:t>„Electromagnetically actuated microbridges for nanometrology application”</a:t>
            </a:r>
            <a:r>
              <a:rPr lang="pl-PL" sz="1200" dirty="0">
                <a:solidFill>
                  <a:schemeClr val="accent1">
                    <a:lumMod val="50000"/>
                  </a:schemeClr>
                </a:solidFill>
              </a:rPr>
              <a:t> </a:t>
            </a:r>
          </a:p>
          <a:p>
            <a:pPr marL="285750" indent="-285750">
              <a:spcBef>
                <a:spcPts val="600"/>
              </a:spcBef>
              <a:spcAft>
                <a:spcPts val="600"/>
              </a:spcAft>
              <a:buFont typeface="Arial" panose="020B0604020202020204" pitchFamily="34" charset="0"/>
              <a:buChar char="•"/>
            </a:pPr>
            <a:r>
              <a:rPr lang="pl-PL" sz="1200" dirty="0">
                <a:solidFill>
                  <a:schemeClr val="accent1">
                    <a:lumMod val="50000"/>
                  </a:schemeClr>
                </a:solidFill>
              </a:rPr>
              <a:t>23.÷ 26.05.2017, MWK’17, Waplewo, poster „</a:t>
            </a:r>
            <a:r>
              <a:rPr lang="en-US" sz="1200" dirty="0">
                <a:solidFill>
                  <a:schemeClr val="accent1">
                    <a:lumMod val="50000"/>
                  </a:schemeClr>
                </a:solidFill>
              </a:rPr>
              <a:t>Analysis of the accuracy of measurements of </a:t>
            </a:r>
            <a:r>
              <a:rPr lang="pl-PL" sz="1200" dirty="0">
                <a:solidFill>
                  <a:schemeClr val="accent1">
                    <a:lumMod val="50000"/>
                  </a:schemeClr>
                </a:solidFill>
              </a:rPr>
              <a:t>the </a:t>
            </a:r>
            <a:r>
              <a:rPr lang="en-US" sz="1200" dirty="0">
                <a:solidFill>
                  <a:schemeClr val="accent1">
                    <a:lumMod val="50000"/>
                  </a:schemeClr>
                </a:solidFill>
              </a:rPr>
              <a:t>nanometric surface microgeometry </a:t>
            </a:r>
            <a:r>
              <a:rPr lang="pl-PL" sz="1200" dirty="0" err="1">
                <a:solidFill>
                  <a:schemeClr val="accent1">
                    <a:lumMod val="50000"/>
                  </a:schemeClr>
                </a:solidFill>
              </a:rPr>
              <a:t>standards</a:t>
            </a:r>
            <a:r>
              <a:rPr lang="en-US" sz="1200" dirty="0">
                <a:solidFill>
                  <a:schemeClr val="accent1">
                    <a:lumMod val="50000"/>
                  </a:schemeClr>
                </a:solidFill>
              </a:rPr>
              <a:t> using a </a:t>
            </a:r>
            <a:r>
              <a:rPr lang="en-US" sz="1200" dirty="0" err="1">
                <a:solidFill>
                  <a:schemeClr val="accent1">
                    <a:lumMod val="50000"/>
                  </a:schemeClr>
                </a:solidFill>
              </a:rPr>
              <a:t>microinterferometer</a:t>
            </a:r>
            <a:r>
              <a:rPr lang="en-US" sz="1200" dirty="0">
                <a:solidFill>
                  <a:schemeClr val="accent1">
                    <a:lumMod val="50000"/>
                  </a:schemeClr>
                </a:solidFill>
              </a:rPr>
              <a:t> and </a:t>
            </a:r>
            <a:r>
              <a:rPr lang="pl-PL" sz="1200" dirty="0">
                <a:solidFill>
                  <a:schemeClr val="accent1">
                    <a:lumMod val="50000"/>
                  </a:schemeClr>
                </a:solidFill>
              </a:rPr>
              <a:t>stylus </a:t>
            </a:r>
            <a:r>
              <a:rPr lang="en-US" sz="1200" dirty="0">
                <a:solidFill>
                  <a:schemeClr val="accent1">
                    <a:lumMod val="50000"/>
                  </a:schemeClr>
                </a:solidFill>
              </a:rPr>
              <a:t>profilometer</a:t>
            </a:r>
            <a:r>
              <a:rPr lang="pl-PL" sz="1200" dirty="0">
                <a:solidFill>
                  <a:schemeClr val="accent1">
                    <a:lumMod val="50000"/>
                  </a:schemeClr>
                </a:solidFill>
              </a:rPr>
              <a:t>”</a:t>
            </a:r>
          </a:p>
          <a:p>
            <a:pPr marL="285750" indent="-285750">
              <a:spcBef>
                <a:spcPts val="600"/>
              </a:spcBef>
              <a:spcAft>
                <a:spcPts val="600"/>
              </a:spcAft>
              <a:buFont typeface="Arial" panose="020B0604020202020204" pitchFamily="34" charset="0"/>
              <a:buChar char="•"/>
            </a:pPr>
            <a:r>
              <a:rPr lang="pl-PL" sz="1200" dirty="0">
                <a:solidFill>
                  <a:schemeClr val="accent1">
                    <a:lumMod val="50000"/>
                  </a:schemeClr>
                </a:solidFill>
              </a:rPr>
              <a:t>18.÷ 20.04.2016, XII CMT, Bielsko-Biała </a:t>
            </a:r>
            <a:r>
              <a:rPr lang="en-US" sz="1200" dirty="0">
                <a:solidFill>
                  <a:schemeClr val="accent1">
                    <a:lumMod val="50000"/>
                  </a:schemeClr>
                </a:solidFill>
              </a:rPr>
              <a:t>„Comparative analysis of a measurement uncertainty of the diameter standards using the cmm5 coordinate measuring machine and the 1-d measuring machine equipped with a laser interferometer”</a:t>
            </a:r>
            <a:endParaRPr lang="pl-PL" sz="1200" dirty="0">
              <a:solidFill>
                <a:schemeClr val="accent1">
                  <a:lumMod val="50000"/>
                </a:schemeClr>
              </a:solidFill>
            </a:endParaRPr>
          </a:p>
          <a:p>
            <a:pPr marL="285750" indent="-285750">
              <a:spcBef>
                <a:spcPts val="600"/>
              </a:spcBef>
              <a:spcAft>
                <a:spcPts val="600"/>
              </a:spcAft>
              <a:buFont typeface="Arial" panose="020B0604020202020204" pitchFamily="34" charset="0"/>
              <a:buChar char="•"/>
            </a:pPr>
            <a:r>
              <a:rPr lang="pl-PL" sz="1200" dirty="0">
                <a:solidFill>
                  <a:schemeClr val="accent1">
                    <a:lumMod val="50000"/>
                  </a:schemeClr>
                </a:solidFill>
              </a:rPr>
              <a:t>09.÷ 11.03.2016, Nanoscale2016, </a:t>
            </a:r>
            <a:r>
              <a:rPr lang="pl-PL" sz="1200" dirty="0" err="1">
                <a:solidFill>
                  <a:schemeClr val="accent1">
                    <a:lumMod val="50000"/>
                  </a:schemeClr>
                </a:solidFill>
              </a:rPr>
              <a:t>Wroclaw</a:t>
            </a:r>
            <a:r>
              <a:rPr lang="pl-PL" sz="1200" dirty="0">
                <a:solidFill>
                  <a:schemeClr val="accent1">
                    <a:lumMod val="50000"/>
                  </a:schemeClr>
                </a:solidFill>
              </a:rPr>
              <a:t>, </a:t>
            </a:r>
            <a:r>
              <a:rPr lang="pl-PL" sz="1200" dirty="0" err="1">
                <a:solidFill>
                  <a:schemeClr val="accent1">
                    <a:lumMod val="50000"/>
                  </a:schemeClr>
                </a:solidFill>
              </a:rPr>
              <a:t>posters</a:t>
            </a:r>
            <a:r>
              <a:rPr lang="pl-PL" sz="1200" dirty="0">
                <a:solidFill>
                  <a:schemeClr val="accent1">
                    <a:lumMod val="50000"/>
                  </a:schemeClr>
                </a:solidFill>
              </a:rPr>
              <a:t>: „</a:t>
            </a:r>
            <a:r>
              <a:rPr lang="pl-PL" sz="1200" dirty="0" err="1">
                <a:solidFill>
                  <a:schemeClr val="accent1">
                    <a:lumMod val="50000"/>
                  </a:schemeClr>
                </a:solidFill>
              </a:rPr>
              <a:t>Measurement</a:t>
            </a:r>
            <a:r>
              <a:rPr lang="pl-PL" sz="1200" dirty="0">
                <a:solidFill>
                  <a:schemeClr val="accent1">
                    <a:lumMod val="50000"/>
                  </a:schemeClr>
                </a:solidFill>
              </a:rPr>
              <a:t> </a:t>
            </a:r>
            <a:r>
              <a:rPr lang="pl-PL" sz="1200" dirty="0" err="1">
                <a:solidFill>
                  <a:schemeClr val="accent1">
                    <a:lumMod val="50000"/>
                  </a:schemeClr>
                </a:solidFill>
              </a:rPr>
              <a:t>accuracy</a:t>
            </a:r>
            <a:r>
              <a:rPr lang="pl-PL" sz="1200" dirty="0">
                <a:solidFill>
                  <a:schemeClr val="accent1">
                    <a:lumMod val="50000"/>
                  </a:schemeClr>
                </a:solidFill>
              </a:rPr>
              <a:t> </a:t>
            </a:r>
            <a:r>
              <a:rPr lang="pl-PL" sz="1200" dirty="0" err="1">
                <a:solidFill>
                  <a:schemeClr val="accent1">
                    <a:lumMod val="50000"/>
                  </a:schemeClr>
                </a:solidFill>
              </a:rPr>
              <a:t>analysis</a:t>
            </a:r>
            <a:r>
              <a:rPr lang="pl-PL" sz="1200" dirty="0">
                <a:solidFill>
                  <a:schemeClr val="accent1">
                    <a:lumMod val="50000"/>
                  </a:schemeClr>
                </a:solidFill>
              </a:rPr>
              <a:t> for </a:t>
            </a:r>
            <a:r>
              <a:rPr lang="pl-PL" sz="1200" dirty="0" err="1">
                <a:solidFill>
                  <a:schemeClr val="accent1">
                    <a:lumMod val="50000"/>
                  </a:schemeClr>
                </a:solidFill>
              </a:rPr>
              <a:t>surface</a:t>
            </a:r>
            <a:r>
              <a:rPr lang="pl-PL" sz="1200" dirty="0">
                <a:solidFill>
                  <a:schemeClr val="accent1">
                    <a:lumMod val="50000"/>
                  </a:schemeClr>
                </a:solidFill>
              </a:rPr>
              <a:t> </a:t>
            </a:r>
            <a:r>
              <a:rPr lang="pl-PL" sz="1200" dirty="0" err="1">
                <a:solidFill>
                  <a:schemeClr val="accent1">
                    <a:lumMod val="50000"/>
                  </a:schemeClr>
                </a:solidFill>
              </a:rPr>
              <a:t>microgeometry</a:t>
            </a:r>
            <a:r>
              <a:rPr lang="pl-PL" sz="1200" dirty="0">
                <a:solidFill>
                  <a:schemeClr val="accent1">
                    <a:lumMod val="50000"/>
                  </a:schemeClr>
                </a:solidFill>
              </a:rPr>
              <a:t> </a:t>
            </a:r>
            <a:r>
              <a:rPr lang="pl-PL" sz="1200" dirty="0" err="1">
                <a:solidFill>
                  <a:schemeClr val="accent1">
                    <a:lumMod val="50000"/>
                  </a:schemeClr>
                </a:solidFill>
              </a:rPr>
              <a:t>nano</a:t>
            </a:r>
            <a:r>
              <a:rPr lang="pl-PL" sz="1200" dirty="0">
                <a:solidFill>
                  <a:schemeClr val="accent1">
                    <a:lumMod val="50000"/>
                  </a:schemeClr>
                </a:solidFill>
              </a:rPr>
              <a:t> </a:t>
            </a:r>
            <a:r>
              <a:rPr lang="pl-PL" sz="1200" dirty="0" err="1">
                <a:solidFill>
                  <a:schemeClr val="accent1">
                    <a:lumMod val="50000"/>
                  </a:schemeClr>
                </a:solidFill>
              </a:rPr>
              <a:t>standards</a:t>
            </a:r>
            <a:r>
              <a:rPr lang="pl-PL" sz="1200" dirty="0">
                <a:solidFill>
                  <a:schemeClr val="accent1">
                    <a:lumMod val="50000"/>
                  </a:schemeClr>
                </a:solidFill>
              </a:rPr>
              <a:t> with </a:t>
            </a:r>
            <a:r>
              <a:rPr lang="pl-PL" sz="1200" dirty="0" err="1">
                <a:solidFill>
                  <a:schemeClr val="accent1">
                    <a:lumMod val="50000"/>
                  </a:schemeClr>
                </a:solidFill>
              </a:rPr>
              <a:t>irregularity</a:t>
            </a:r>
            <a:r>
              <a:rPr lang="pl-PL" sz="1200" dirty="0">
                <a:solidFill>
                  <a:schemeClr val="accent1">
                    <a:lumMod val="50000"/>
                  </a:schemeClr>
                </a:solidFill>
              </a:rPr>
              <a:t> </a:t>
            </a:r>
            <a:r>
              <a:rPr lang="pl-PL" sz="1200" dirty="0" err="1">
                <a:solidFill>
                  <a:schemeClr val="accent1">
                    <a:lumMod val="50000"/>
                  </a:schemeClr>
                </a:solidFill>
              </a:rPr>
              <a:t>height</a:t>
            </a:r>
            <a:r>
              <a:rPr lang="pl-PL" sz="1200" dirty="0">
                <a:solidFill>
                  <a:schemeClr val="accent1">
                    <a:lumMod val="50000"/>
                  </a:schemeClr>
                </a:solidFill>
              </a:rPr>
              <a:t>/</a:t>
            </a:r>
            <a:r>
              <a:rPr lang="pl-PL" sz="1200" dirty="0" err="1">
                <a:solidFill>
                  <a:schemeClr val="accent1">
                    <a:lumMod val="50000"/>
                  </a:schemeClr>
                </a:solidFill>
              </a:rPr>
              <a:t>depth</a:t>
            </a:r>
            <a:r>
              <a:rPr lang="pl-PL" sz="1200" dirty="0">
                <a:solidFill>
                  <a:schemeClr val="accent1">
                    <a:lumMod val="50000"/>
                  </a:schemeClr>
                </a:solidFill>
              </a:rPr>
              <a:t> </a:t>
            </a:r>
            <a:r>
              <a:rPr lang="pl-PL" sz="1200" dirty="0" err="1">
                <a:solidFill>
                  <a:schemeClr val="accent1">
                    <a:lumMod val="50000"/>
                  </a:schemeClr>
                </a:solidFill>
              </a:rPr>
              <a:t>below</a:t>
            </a:r>
            <a:r>
              <a:rPr lang="pl-PL" sz="1200" dirty="0">
                <a:solidFill>
                  <a:schemeClr val="accent1">
                    <a:lumMod val="50000"/>
                  </a:schemeClr>
                </a:solidFill>
              </a:rPr>
              <a:t> 1 µm for 2D </a:t>
            </a:r>
            <a:r>
              <a:rPr lang="pl-PL" sz="1200" dirty="0" err="1">
                <a:solidFill>
                  <a:schemeClr val="accent1">
                    <a:lumMod val="50000"/>
                  </a:schemeClr>
                </a:solidFill>
              </a:rPr>
              <a:t>parameters</a:t>
            </a:r>
            <a:r>
              <a:rPr lang="pl-PL" sz="1200" dirty="0">
                <a:solidFill>
                  <a:schemeClr val="accent1">
                    <a:lumMod val="50000"/>
                  </a:schemeClr>
                </a:solidFill>
              </a:rPr>
              <a:t>” and „</a:t>
            </a:r>
            <a:r>
              <a:rPr lang="en-US" sz="1200" dirty="0">
                <a:solidFill>
                  <a:schemeClr val="accent1">
                    <a:lumMod val="50000"/>
                  </a:schemeClr>
                </a:solidFill>
              </a:rPr>
              <a:t>Development of a long-travel</a:t>
            </a:r>
            <a:r>
              <a:rPr lang="pl-PL" sz="1200" dirty="0">
                <a:solidFill>
                  <a:schemeClr val="accent1">
                    <a:lumMod val="50000"/>
                  </a:schemeClr>
                </a:solidFill>
              </a:rPr>
              <a:t> </a:t>
            </a:r>
            <a:r>
              <a:rPr lang="en-US" sz="1200" dirty="0" err="1">
                <a:solidFill>
                  <a:schemeClr val="accent1">
                    <a:lumMod val="50000"/>
                  </a:schemeClr>
                </a:solidFill>
              </a:rPr>
              <a:t>nanopositioning</a:t>
            </a:r>
            <a:r>
              <a:rPr lang="en-US" sz="1200" dirty="0">
                <a:solidFill>
                  <a:schemeClr val="accent1">
                    <a:lumMod val="50000"/>
                  </a:schemeClr>
                </a:solidFill>
              </a:rPr>
              <a:t> air bearing stage</a:t>
            </a:r>
            <a:r>
              <a:rPr lang="pl-PL" sz="1200" dirty="0">
                <a:solidFill>
                  <a:schemeClr val="accent1">
                    <a:lumMod val="50000"/>
                  </a:schemeClr>
                </a:solidFill>
              </a:rPr>
              <a:t>”</a:t>
            </a:r>
          </a:p>
          <a:p>
            <a:pPr marL="285750" indent="-285750">
              <a:spcBef>
                <a:spcPts val="600"/>
              </a:spcBef>
              <a:spcAft>
                <a:spcPts val="600"/>
              </a:spcAft>
              <a:buFont typeface="Arial" panose="020B0604020202020204" pitchFamily="34" charset="0"/>
              <a:buChar char="•"/>
            </a:pPr>
            <a:r>
              <a:rPr lang="pl-PL" sz="1200" dirty="0">
                <a:solidFill>
                  <a:schemeClr val="accent1">
                    <a:lumMod val="50000"/>
                  </a:schemeClr>
                </a:solidFill>
              </a:rPr>
              <a:t>21 – 24.09.2015, XX International </a:t>
            </a:r>
            <a:r>
              <a:rPr lang="pl-PL" sz="1200" dirty="0" err="1">
                <a:solidFill>
                  <a:schemeClr val="accent1">
                    <a:lumMod val="50000"/>
                  </a:schemeClr>
                </a:solidFill>
              </a:rPr>
              <a:t>Seminar</a:t>
            </a:r>
            <a:r>
              <a:rPr lang="pl-PL" sz="1200" dirty="0">
                <a:solidFill>
                  <a:schemeClr val="accent1">
                    <a:lumMod val="50000"/>
                  </a:schemeClr>
                </a:solidFill>
              </a:rPr>
              <a:t> of </a:t>
            </a:r>
            <a:r>
              <a:rPr lang="pl-PL" sz="1200" dirty="0" err="1">
                <a:solidFill>
                  <a:schemeClr val="accent1">
                    <a:lumMod val="50000"/>
                  </a:schemeClr>
                </a:solidFill>
              </a:rPr>
              <a:t>Metrology</a:t>
            </a:r>
            <a:r>
              <a:rPr lang="pl-PL" sz="1200" dirty="0">
                <a:solidFill>
                  <a:schemeClr val="accent1">
                    <a:lumMod val="50000"/>
                  </a:schemeClr>
                </a:solidFill>
              </a:rPr>
              <a:t>, Rzeszów „</a:t>
            </a:r>
            <a:r>
              <a:rPr lang="en-US" sz="1200" dirty="0">
                <a:solidFill>
                  <a:schemeClr val="accent1">
                    <a:lumMod val="50000"/>
                  </a:schemeClr>
                </a:solidFill>
              </a:rPr>
              <a:t>An accurate method of alignment of the laser</a:t>
            </a:r>
            <a:r>
              <a:rPr lang="pl-PL" sz="1200" dirty="0">
                <a:solidFill>
                  <a:schemeClr val="accent1">
                    <a:lumMod val="50000"/>
                  </a:schemeClr>
                </a:solidFill>
              </a:rPr>
              <a:t> </a:t>
            </a:r>
            <a:r>
              <a:rPr lang="en-US" sz="1200" dirty="0">
                <a:solidFill>
                  <a:schemeClr val="accent1">
                    <a:lumMod val="50000"/>
                  </a:schemeClr>
                </a:solidFill>
              </a:rPr>
              <a:t>interferometer using quadrant photodiode</a:t>
            </a:r>
            <a:r>
              <a:rPr lang="pl-PL" sz="1200" dirty="0">
                <a:solidFill>
                  <a:schemeClr val="accent1">
                    <a:lumMod val="50000"/>
                  </a:schemeClr>
                </a:solidFill>
              </a:rPr>
              <a:t>”</a:t>
            </a:r>
          </a:p>
          <a:p>
            <a:pPr marL="285750" indent="-285750">
              <a:spcBef>
                <a:spcPts val="600"/>
              </a:spcBef>
              <a:spcAft>
                <a:spcPts val="600"/>
              </a:spcAft>
              <a:buFont typeface="Arial" panose="020B0604020202020204" pitchFamily="34" charset="0"/>
              <a:buChar char="•"/>
            </a:pPr>
            <a:r>
              <a:rPr lang="en-US" sz="1200" dirty="0">
                <a:solidFill>
                  <a:schemeClr val="accent1">
                    <a:lumMod val="50000"/>
                  </a:schemeClr>
                </a:solidFill>
              </a:rPr>
              <a:t>28th – 30th October 2014, BEV, Vienna, Austria</a:t>
            </a:r>
            <a:r>
              <a:rPr lang="pl-PL" sz="1200" dirty="0">
                <a:solidFill>
                  <a:schemeClr val="accent1">
                    <a:lumMod val="50000"/>
                  </a:schemeClr>
                </a:solidFill>
              </a:rPr>
              <a:t>, MACROSCALE, </a:t>
            </a:r>
            <a:r>
              <a:rPr lang="pl-PL" sz="1200" dirty="0" err="1">
                <a:solidFill>
                  <a:schemeClr val="accent1">
                    <a:lumMod val="50000"/>
                  </a:schemeClr>
                </a:solidFill>
              </a:rPr>
              <a:t>posters</a:t>
            </a:r>
            <a:r>
              <a:rPr lang="pl-PL" sz="1200" dirty="0">
                <a:solidFill>
                  <a:schemeClr val="accent1">
                    <a:lumMod val="50000"/>
                  </a:schemeClr>
                </a:solidFill>
              </a:rPr>
              <a:t>: „</a:t>
            </a:r>
            <a:r>
              <a:rPr lang="en-US" sz="1200" dirty="0">
                <a:solidFill>
                  <a:schemeClr val="accent1">
                    <a:lumMod val="50000"/>
                  </a:schemeClr>
                </a:solidFill>
              </a:rPr>
              <a:t>Simulation of industrial environment in EMRP project JRP IND53 LUMINAR „Large Volume</a:t>
            </a:r>
            <a:r>
              <a:rPr lang="pl-PL" sz="1200" dirty="0">
                <a:solidFill>
                  <a:schemeClr val="accent1">
                    <a:lumMod val="50000"/>
                  </a:schemeClr>
                </a:solidFill>
              </a:rPr>
              <a:t> </a:t>
            </a:r>
            <a:r>
              <a:rPr lang="en-US" sz="1200" dirty="0">
                <a:solidFill>
                  <a:schemeClr val="accent1">
                    <a:lumMod val="50000"/>
                  </a:schemeClr>
                </a:solidFill>
              </a:rPr>
              <a:t>Metrology in industry”</a:t>
            </a:r>
            <a:r>
              <a:rPr lang="pl-PL" sz="1200" dirty="0">
                <a:solidFill>
                  <a:schemeClr val="accent1">
                    <a:lumMod val="50000"/>
                  </a:schemeClr>
                </a:solidFill>
              </a:rPr>
              <a:t> and „</a:t>
            </a:r>
            <a:r>
              <a:rPr lang="en-US" sz="1200" dirty="0">
                <a:solidFill>
                  <a:schemeClr val="accent1">
                    <a:lumMod val="50000"/>
                  </a:schemeClr>
                </a:solidFill>
              </a:rPr>
              <a:t>Modernized interferometric comparator for calibration of line scale</a:t>
            </a:r>
            <a:r>
              <a:rPr lang="pl-PL" sz="1200" dirty="0">
                <a:solidFill>
                  <a:schemeClr val="accent1">
                    <a:lumMod val="50000"/>
                  </a:schemeClr>
                </a:solidFill>
              </a:rPr>
              <a:t>”</a:t>
            </a:r>
          </a:p>
          <a:p>
            <a:pPr marL="285750" indent="-285750">
              <a:spcBef>
                <a:spcPts val="1200"/>
              </a:spcBef>
              <a:spcAft>
                <a:spcPts val="1200"/>
              </a:spcAft>
              <a:buFont typeface="Arial" panose="020B0604020202020204" pitchFamily="34" charset="0"/>
              <a:buChar char="•"/>
            </a:pPr>
            <a:endParaRPr lang="pl-PL" sz="1600" dirty="0">
              <a:solidFill>
                <a:schemeClr val="accent1">
                  <a:lumMod val="50000"/>
                </a:schemeClr>
              </a:solidFill>
            </a:endParaRPr>
          </a:p>
          <a:p>
            <a:pPr marL="285750" indent="-285750">
              <a:spcBef>
                <a:spcPts val="1200"/>
              </a:spcBef>
              <a:spcAft>
                <a:spcPts val="1200"/>
              </a:spcAft>
              <a:buFont typeface="Arial" panose="020B0604020202020204" pitchFamily="34" charset="0"/>
              <a:buChar char="•"/>
            </a:pPr>
            <a:endParaRPr lang="pl-PL" sz="1600" dirty="0">
              <a:solidFill>
                <a:schemeClr val="accent1">
                  <a:lumMod val="50000"/>
                </a:schemeClr>
              </a:solidFill>
            </a:endParaRPr>
          </a:p>
        </p:txBody>
      </p:sp>
    </p:spTree>
    <p:extLst>
      <p:ext uri="{BB962C8B-B14F-4D97-AF65-F5344CB8AC3E}">
        <p14:creationId xmlns:p14="http://schemas.microsoft.com/office/powerpoint/2010/main" val="15162910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1B1B7521-E7C1-4882-9EE4-D7E36E75055F}"/>
              </a:ext>
            </a:extLst>
          </p:cNvPr>
          <p:cNvSpPr txBox="1"/>
          <p:nvPr/>
        </p:nvSpPr>
        <p:spPr>
          <a:xfrm>
            <a:off x="443886" y="851626"/>
            <a:ext cx="8513685" cy="5262979"/>
          </a:xfrm>
          <a:prstGeom prst="rect">
            <a:avLst/>
          </a:prstGeom>
          <a:noFill/>
        </p:spPr>
        <p:txBody>
          <a:bodyPr wrap="square" rtlCol="0">
            <a:spAutoFit/>
          </a:bodyPr>
          <a:lstStyle/>
          <a:p>
            <a:r>
              <a:rPr lang="pl-PL" sz="2800" dirty="0">
                <a:solidFill>
                  <a:schemeClr val="accent1">
                    <a:lumMod val="50000"/>
                  </a:schemeClr>
                </a:solidFill>
              </a:rPr>
              <a:t>Publications:</a:t>
            </a:r>
          </a:p>
          <a:p>
            <a:pPr marL="171450" indent="-171450">
              <a:buFont typeface="Wingdings" panose="05000000000000000000" pitchFamily="2" charset="2"/>
              <a:buChar char="§"/>
            </a:pPr>
            <a:r>
              <a:rPr lang="pl-PL" sz="1100" dirty="0">
                <a:solidFill>
                  <a:schemeClr val="accent1">
                    <a:lumMod val="50000"/>
                  </a:schemeClr>
                </a:solidFill>
              </a:rPr>
              <a:t>Piotr Sosinowski: Źródła niepewności przy wzorcowaniu wzorców kreskowych na komparatorze interferencyjnym. Biuletyn GUM, nr 3 (2011).</a:t>
            </a:r>
          </a:p>
          <a:p>
            <a:pPr marL="171450" indent="-171450">
              <a:buFont typeface="Wingdings" panose="05000000000000000000" pitchFamily="2" charset="2"/>
              <a:buChar char="§"/>
            </a:pPr>
            <a:r>
              <a:rPr lang="pl-PL" sz="1100" dirty="0">
                <a:solidFill>
                  <a:schemeClr val="accent1">
                    <a:lumMod val="50000"/>
                  </a:schemeClr>
                </a:solidFill>
              </a:rPr>
              <a:t>Emilio Prieto, Nicholas Brown, Antti Lassila, Andrew Lewis, Michael Matus, Georges </a:t>
            </a:r>
            <a:r>
              <a:rPr lang="pl-PL" sz="1100" dirty="0" err="1">
                <a:solidFill>
                  <a:schemeClr val="accent1">
                    <a:lumMod val="50000"/>
                  </a:schemeClr>
                </a:solidFill>
              </a:rPr>
              <a:t>Vailleau</a:t>
            </a:r>
            <a:r>
              <a:rPr lang="pl-PL" sz="1100" dirty="0">
                <a:solidFill>
                  <a:schemeClr val="accent1">
                    <a:lumMod val="50000"/>
                  </a:schemeClr>
                </a:solidFill>
              </a:rPr>
              <a:t>, Leonardo De </a:t>
            </a:r>
            <a:r>
              <a:rPr lang="pl-PL" sz="1100" dirty="0" err="1">
                <a:solidFill>
                  <a:schemeClr val="accent1">
                    <a:lumMod val="50000"/>
                  </a:schemeClr>
                </a:solidFill>
              </a:rPr>
              <a:t>Chiffre</a:t>
            </a:r>
            <a:r>
              <a:rPr lang="pl-PL" sz="1100" dirty="0">
                <a:solidFill>
                  <a:schemeClr val="accent1">
                    <a:lumMod val="50000"/>
                  </a:schemeClr>
                </a:solidFill>
              </a:rPr>
              <a:t>, Gerard W J L Kotte, Mikael </a:t>
            </a:r>
            <a:r>
              <a:rPr lang="pl-PL" sz="1100" dirty="0" err="1">
                <a:solidFill>
                  <a:schemeClr val="accent1">
                    <a:lumMod val="50000"/>
                  </a:schemeClr>
                </a:solidFill>
              </a:rPr>
              <a:t>Frennberg</a:t>
            </a:r>
            <a:r>
              <a:rPr lang="pl-PL" sz="1100" dirty="0">
                <a:solidFill>
                  <a:schemeClr val="accent1">
                    <a:lumMod val="50000"/>
                  </a:schemeClr>
                </a:solidFill>
              </a:rPr>
              <a:t>, Howard </a:t>
            </a:r>
            <a:r>
              <a:rPr lang="pl-PL" sz="1100" dirty="0" err="1">
                <a:solidFill>
                  <a:schemeClr val="accent1">
                    <a:lumMod val="50000"/>
                  </a:schemeClr>
                </a:solidFill>
              </a:rPr>
              <a:t>McQuoid</a:t>
            </a:r>
            <a:r>
              <a:rPr lang="pl-PL" sz="1100" dirty="0">
                <a:solidFill>
                  <a:schemeClr val="accent1">
                    <a:lumMod val="50000"/>
                  </a:schemeClr>
                </a:solidFill>
              </a:rPr>
              <a:t>, </a:t>
            </a:r>
            <a:r>
              <a:rPr lang="pl-PL" sz="1100" dirty="0" err="1">
                <a:solidFill>
                  <a:schemeClr val="accent1">
                    <a:lumMod val="50000"/>
                  </a:schemeClr>
                </a:solidFill>
              </a:rPr>
              <a:t>Vít</a:t>
            </a:r>
            <a:r>
              <a:rPr lang="pl-PL" sz="1100" dirty="0">
                <a:solidFill>
                  <a:schemeClr val="accent1">
                    <a:lumMod val="50000"/>
                  </a:schemeClr>
                </a:solidFill>
              </a:rPr>
              <a:t> </a:t>
            </a:r>
            <a:r>
              <a:rPr lang="pl-PL" sz="1100" dirty="0" err="1">
                <a:solidFill>
                  <a:schemeClr val="accent1">
                    <a:lumMod val="50000"/>
                  </a:schemeClr>
                </a:solidFill>
              </a:rPr>
              <a:t>Zelený</a:t>
            </a:r>
            <a:r>
              <a:rPr lang="pl-PL" sz="1100" dirty="0">
                <a:solidFill>
                  <a:schemeClr val="accent1">
                    <a:lumMod val="50000"/>
                  </a:schemeClr>
                </a:solidFill>
              </a:rPr>
              <a:t>, Zbigniew Ramotowski, Edit </a:t>
            </a:r>
            <a:r>
              <a:rPr lang="pl-PL" sz="1100" dirty="0" err="1">
                <a:solidFill>
                  <a:schemeClr val="accent1">
                    <a:lumMod val="50000"/>
                  </a:schemeClr>
                </a:solidFill>
              </a:rPr>
              <a:t>Bánréti</a:t>
            </a:r>
            <a:r>
              <a:rPr lang="pl-PL" sz="1100" dirty="0">
                <a:solidFill>
                  <a:schemeClr val="accent1">
                    <a:lumMod val="50000"/>
                  </a:schemeClr>
                </a:solidFill>
              </a:rPr>
              <a:t>, </a:t>
            </a:r>
            <a:r>
              <a:rPr lang="pl-PL" sz="1100" dirty="0" err="1">
                <a:solidFill>
                  <a:schemeClr val="accent1">
                    <a:lumMod val="50000"/>
                  </a:schemeClr>
                </a:solidFill>
              </a:rPr>
              <a:t>Alexandru</a:t>
            </a:r>
            <a:r>
              <a:rPr lang="pl-PL" sz="1100" dirty="0">
                <a:solidFill>
                  <a:schemeClr val="accent1">
                    <a:lumMod val="50000"/>
                  </a:schemeClr>
                </a:solidFill>
              </a:rPr>
              <a:t> </a:t>
            </a:r>
            <a:r>
              <a:rPr lang="pl-PL" sz="1100" dirty="0" err="1">
                <a:solidFill>
                  <a:schemeClr val="accent1">
                    <a:lumMod val="50000"/>
                  </a:schemeClr>
                </a:solidFill>
              </a:rPr>
              <a:t>Duta</a:t>
            </a:r>
            <a:r>
              <a:rPr lang="pl-PL" sz="1100" dirty="0">
                <a:solidFill>
                  <a:schemeClr val="accent1">
                    <a:lumMod val="50000"/>
                  </a:schemeClr>
                </a:solidFill>
              </a:rPr>
              <a:t>, </a:t>
            </a:r>
            <a:r>
              <a:rPr lang="pl-PL" sz="1100" dirty="0" err="1">
                <a:solidFill>
                  <a:schemeClr val="accent1">
                    <a:lumMod val="50000"/>
                  </a:schemeClr>
                </a:solidFill>
              </a:rPr>
              <a:t>Gian</a:t>
            </a:r>
            <a:r>
              <a:rPr lang="pl-PL" sz="1100" dirty="0">
                <a:solidFill>
                  <a:schemeClr val="accent1">
                    <a:lumMod val="50000"/>
                  </a:schemeClr>
                </a:solidFill>
              </a:rPr>
              <a:t> </a:t>
            </a:r>
            <a:r>
              <a:rPr lang="pl-PL" sz="1100" dirty="0" err="1">
                <a:solidFill>
                  <a:schemeClr val="accent1">
                    <a:lumMod val="50000"/>
                  </a:schemeClr>
                </a:solidFill>
              </a:rPr>
              <a:t>Bartolo</a:t>
            </a:r>
            <a:r>
              <a:rPr lang="pl-PL" sz="1100" dirty="0">
                <a:solidFill>
                  <a:schemeClr val="accent1">
                    <a:lumMod val="50000"/>
                  </a:schemeClr>
                </a:solidFill>
              </a:rPr>
              <a:t> </a:t>
            </a:r>
            <a:r>
              <a:rPr lang="pl-PL" sz="1100" dirty="0" err="1">
                <a:solidFill>
                  <a:schemeClr val="accent1">
                    <a:lumMod val="50000"/>
                  </a:schemeClr>
                </a:solidFill>
              </a:rPr>
              <a:t>Picotto</a:t>
            </a:r>
            <a:r>
              <a:rPr lang="pl-PL" sz="1100" dirty="0">
                <a:solidFill>
                  <a:schemeClr val="accent1">
                    <a:lumMod val="50000"/>
                  </a:schemeClr>
                </a:solidFill>
              </a:rPr>
              <a:t>, </a:t>
            </a:r>
            <a:r>
              <a:rPr lang="pl-PL" sz="1100" dirty="0" err="1">
                <a:solidFill>
                  <a:schemeClr val="accent1">
                    <a:lumMod val="50000"/>
                  </a:schemeClr>
                </a:solidFill>
              </a:rPr>
              <a:t>Kostadin</a:t>
            </a:r>
            <a:r>
              <a:rPr lang="pl-PL" sz="1100" dirty="0">
                <a:solidFill>
                  <a:schemeClr val="accent1">
                    <a:lumMod val="50000"/>
                  </a:schemeClr>
                </a:solidFill>
              </a:rPr>
              <a:t> </a:t>
            </a:r>
            <a:r>
              <a:rPr lang="pl-PL" sz="1100" dirty="0" err="1">
                <a:solidFill>
                  <a:schemeClr val="accent1">
                    <a:lumMod val="50000"/>
                  </a:schemeClr>
                </a:solidFill>
              </a:rPr>
              <a:t>Doytchinov</a:t>
            </a:r>
            <a:r>
              <a:rPr lang="pl-PL" sz="1100" dirty="0">
                <a:solidFill>
                  <a:schemeClr val="accent1">
                    <a:lumMod val="50000"/>
                  </a:schemeClr>
                </a:solidFill>
              </a:rPr>
              <a:t>, </a:t>
            </a:r>
            <a:r>
              <a:rPr lang="pl-PL" sz="1100" dirty="0" err="1">
                <a:solidFill>
                  <a:schemeClr val="accent1">
                    <a:lumMod val="50000"/>
                  </a:schemeClr>
                </a:solidFill>
              </a:rPr>
              <a:t>Jose</a:t>
            </a:r>
            <a:r>
              <a:rPr lang="pl-PL" sz="1100" dirty="0">
                <a:solidFill>
                  <a:schemeClr val="accent1">
                    <a:lumMod val="50000"/>
                  </a:schemeClr>
                </a:solidFill>
              </a:rPr>
              <a:t> Carlos </a:t>
            </a:r>
            <a:r>
              <a:rPr lang="pl-PL" sz="1100" dirty="0" err="1">
                <a:solidFill>
                  <a:schemeClr val="accent1">
                    <a:lumMod val="50000"/>
                  </a:schemeClr>
                </a:solidFill>
              </a:rPr>
              <a:t>Valente</a:t>
            </a:r>
            <a:r>
              <a:rPr lang="pl-PL" sz="1100" dirty="0">
                <a:solidFill>
                  <a:schemeClr val="accent1">
                    <a:lumMod val="50000"/>
                  </a:schemeClr>
                </a:solidFill>
              </a:rPr>
              <a:t> de Oliveira, Miguel </a:t>
            </a:r>
            <a:r>
              <a:rPr lang="pl-PL" sz="1100" dirty="0" err="1">
                <a:solidFill>
                  <a:schemeClr val="accent1">
                    <a:lumMod val="50000"/>
                  </a:schemeClr>
                </a:solidFill>
              </a:rPr>
              <a:t>Viliesid</a:t>
            </a:r>
            <a:r>
              <a:rPr lang="pl-PL" sz="1100" dirty="0">
                <a:solidFill>
                  <a:schemeClr val="accent1">
                    <a:lumMod val="50000"/>
                  </a:schemeClr>
                </a:solidFill>
              </a:rPr>
              <a:t> Alonso, Konstantin </a:t>
            </a:r>
            <a:r>
              <a:rPr lang="pl-PL" sz="1100" dirty="0" err="1">
                <a:solidFill>
                  <a:schemeClr val="accent1">
                    <a:lumMod val="50000"/>
                  </a:schemeClr>
                </a:solidFill>
              </a:rPr>
              <a:t>Chekirda</a:t>
            </a:r>
            <a:r>
              <a:rPr lang="pl-PL" sz="1100" dirty="0">
                <a:solidFill>
                  <a:schemeClr val="accent1">
                    <a:lumMod val="50000"/>
                  </a:schemeClr>
                </a:solidFill>
              </a:rPr>
              <a:t>. </a:t>
            </a:r>
            <a:r>
              <a:rPr lang="pl-PL" sz="1100" dirty="0" err="1">
                <a:solidFill>
                  <a:schemeClr val="accent1">
                    <a:lumMod val="50000"/>
                  </a:schemeClr>
                </a:solidFill>
              </a:rPr>
              <a:t>Final</a:t>
            </a:r>
            <a:r>
              <a:rPr lang="pl-PL" sz="1100" dirty="0">
                <a:solidFill>
                  <a:schemeClr val="accent1">
                    <a:lumMod val="50000"/>
                  </a:schemeClr>
                </a:solidFill>
              </a:rPr>
              <a:t> report on </a:t>
            </a:r>
            <a:r>
              <a:rPr lang="pl-PL" sz="1100" dirty="0" err="1">
                <a:solidFill>
                  <a:schemeClr val="accent1">
                    <a:lumMod val="50000"/>
                  </a:schemeClr>
                </a:solidFill>
              </a:rPr>
              <a:t>inter</a:t>
            </a:r>
            <a:r>
              <a:rPr lang="pl-PL" sz="1100" dirty="0">
                <a:solidFill>
                  <a:schemeClr val="accent1">
                    <a:lumMod val="50000"/>
                  </a:schemeClr>
                </a:solidFill>
              </a:rPr>
              <a:t>-RMO </a:t>
            </a:r>
            <a:r>
              <a:rPr lang="pl-PL" sz="1100" dirty="0" err="1">
                <a:solidFill>
                  <a:schemeClr val="accent1">
                    <a:lumMod val="50000"/>
                  </a:schemeClr>
                </a:solidFill>
              </a:rPr>
              <a:t>Key</a:t>
            </a:r>
            <a:r>
              <a:rPr lang="pl-PL" sz="1100" dirty="0">
                <a:solidFill>
                  <a:schemeClr val="accent1">
                    <a:lumMod val="50000"/>
                  </a:schemeClr>
                </a:solidFill>
              </a:rPr>
              <a:t> </a:t>
            </a:r>
            <a:r>
              <a:rPr lang="pl-PL" sz="1100" dirty="0" err="1">
                <a:solidFill>
                  <a:schemeClr val="accent1">
                    <a:lumMod val="50000"/>
                  </a:schemeClr>
                </a:solidFill>
              </a:rPr>
              <a:t>Comparison</a:t>
            </a:r>
            <a:r>
              <a:rPr lang="pl-PL" sz="1100" dirty="0">
                <a:solidFill>
                  <a:schemeClr val="accent1">
                    <a:lumMod val="50000"/>
                  </a:schemeClr>
                </a:solidFill>
              </a:rPr>
              <a:t> EUROMET.L-K5.2004: </a:t>
            </a:r>
            <a:r>
              <a:rPr lang="pl-PL" sz="1100" dirty="0" err="1">
                <a:solidFill>
                  <a:schemeClr val="accent1">
                    <a:lumMod val="50000"/>
                  </a:schemeClr>
                </a:solidFill>
              </a:rPr>
              <a:t>Calibration</a:t>
            </a:r>
            <a:r>
              <a:rPr lang="pl-PL" sz="1100" dirty="0">
                <a:solidFill>
                  <a:schemeClr val="accent1">
                    <a:lumMod val="50000"/>
                  </a:schemeClr>
                </a:solidFill>
              </a:rPr>
              <a:t> of a step </a:t>
            </a:r>
            <a:r>
              <a:rPr lang="pl-PL" sz="1100" dirty="0" err="1">
                <a:solidFill>
                  <a:schemeClr val="accent1">
                    <a:lumMod val="50000"/>
                  </a:schemeClr>
                </a:solidFill>
              </a:rPr>
              <a:t>gauge</a:t>
            </a:r>
            <a:r>
              <a:rPr lang="pl-PL" sz="1100" dirty="0">
                <a:solidFill>
                  <a:schemeClr val="accent1">
                    <a:lumMod val="50000"/>
                  </a:schemeClr>
                </a:solidFill>
              </a:rPr>
              <a:t>. Metrologia, vol. 49 (2012), Technical </a:t>
            </a:r>
            <a:r>
              <a:rPr lang="pl-PL" sz="1100" dirty="0" err="1">
                <a:solidFill>
                  <a:schemeClr val="accent1">
                    <a:lumMod val="50000"/>
                  </a:schemeClr>
                </a:solidFill>
              </a:rPr>
              <a:t>Supplement</a:t>
            </a:r>
            <a:r>
              <a:rPr lang="pl-PL" sz="1100" dirty="0">
                <a:solidFill>
                  <a:schemeClr val="accent1">
                    <a:lumMod val="50000"/>
                  </a:schemeClr>
                </a:solidFill>
              </a:rPr>
              <a:t>. </a:t>
            </a:r>
          </a:p>
          <a:p>
            <a:pPr marL="171450" indent="-171450">
              <a:buFont typeface="Wingdings" panose="05000000000000000000" pitchFamily="2" charset="2"/>
              <a:buChar char="§"/>
            </a:pPr>
            <a:r>
              <a:rPr lang="pl-PL" sz="1100" dirty="0">
                <a:solidFill>
                  <a:schemeClr val="accent1">
                    <a:lumMod val="50000"/>
                  </a:schemeClr>
                </a:solidFill>
              </a:rPr>
              <a:t>O. Jusko, E. </a:t>
            </a:r>
            <a:r>
              <a:rPr lang="pl-PL" sz="1100" dirty="0" err="1">
                <a:solidFill>
                  <a:schemeClr val="accent1">
                    <a:lumMod val="50000"/>
                  </a:schemeClr>
                </a:solidFill>
              </a:rPr>
              <a:t>Banreti</a:t>
            </a:r>
            <a:r>
              <a:rPr lang="pl-PL" sz="1100" dirty="0">
                <a:solidFill>
                  <a:schemeClr val="accent1">
                    <a:lumMod val="50000"/>
                  </a:schemeClr>
                </a:solidFill>
              </a:rPr>
              <a:t>, R. </a:t>
            </a:r>
            <a:r>
              <a:rPr lang="pl-PL" sz="1100" dirty="0" err="1">
                <a:solidFill>
                  <a:schemeClr val="accent1">
                    <a:lumMod val="50000"/>
                  </a:schemeClr>
                </a:solidFill>
              </a:rPr>
              <a:t>Bergmans</a:t>
            </a:r>
            <a:r>
              <a:rPr lang="pl-PL" sz="1100" dirty="0">
                <a:solidFill>
                  <a:schemeClr val="accent1">
                    <a:lumMod val="50000"/>
                  </a:schemeClr>
                </a:solidFill>
              </a:rPr>
              <a:t>, L. de </a:t>
            </a:r>
            <a:r>
              <a:rPr lang="pl-PL" sz="1100" dirty="0" err="1">
                <a:solidFill>
                  <a:schemeClr val="accent1">
                    <a:lumMod val="50000"/>
                  </a:schemeClr>
                </a:solidFill>
              </a:rPr>
              <a:t>Chiffre</a:t>
            </a:r>
            <a:r>
              <a:rPr lang="pl-PL" sz="1100" dirty="0">
                <a:solidFill>
                  <a:schemeClr val="accent1">
                    <a:lumMod val="50000"/>
                  </a:schemeClr>
                </a:solidFill>
              </a:rPr>
              <a:t>, Antti Lassila, A. Lewis, Z. Ramotowski, F. </a:t>
            </a:r>
            <a:r>
              <a:rPr lang="pl-PL" sz="1100" dirty="0" err="1">
                <a:solidFill>
                  <a:schemeClr val="accent1">
                    <a:lumMod val="50000"/>
                  </a:schemeClr>
                </a:solidFill>
              </a:rPr>
              <a:t>Saraiva</a:t>
            </a:r>
            <a:r>
              <a:rPr lang="pl-PL" sz="1100" dirty="0">
                <a:solidFill>
                  <a:schemeClr val="accent1">
                    <a:lumMod val="50000"/>
                  </a:schemeClr>
                </a:solidFill>
              </a:rPr>
              <a:t>, R. </a:t>
            </a:r>
            <a:r>
              <a:rPr lang="pl-PL" sz="1100" dirty="0" err="1">
                <a:solidFill>
                  <a:schemeClr val="accent1">
                    <a:lumMod val="50000"/>
                  </a:schemeClr>
                </a:solidFill>
              </a:rPr>
              <a:t>Thalmann</a:t>
            </a:r>
            <a:r>
              <a:rPr lang="pl-PL" sz="1100" dirty="0">
                <a:solidFill>
                  <a:schemeClr val="accent1">
                    <a:lumMod val="50000"/>
                  </a:schemeClr>
                </a:solidFill>
              </a:rPr>
              <a:t>, P. Turner, V. </a:t>
            </a:r>
            <a:r>
              <a:rPr lang="pl-PL" sz="1100" dirty="0" err="1">
                <a:solidFill>
                  <a:schemeClr val="accent1">
                    <a:lumMod val="50000"/>
                  </a:schemeClr>
                </a:solidFill>
              </a:rPr>
              <a:t>Zeleny</a:t>
            </a:r>
            <a:r>
              <a:rPr lang="pl-PL" sz="1100" dirty="0">
                <a:solidFill>
                  <a:schemeClr val="accent1">
                    <a:lumMod val="50000"/>
                  </a:schemeClr>
                </a:solidFill>
              </a:rPr>
              <a:t>. </a:t>
            </a:r>
            <a:r>
              <a:rPr lang="pl-PL" sz="1100" dirty="0" err="1">
                <a:solidFill>
                  <a:schemeClr val="accent1">
                    <a:lumMod val="50000"/>
                  </a:schemeClr>
                </a:solidFill>
              </a:rPr>
              <a:t>Final</a:t>
            </a:r>
            <a:r>
              <a:rPr lang="pl-PL" sz="1100" dirty="0">
                <a:solidFill>
                  <a:schemeClr val="accent1">
                    <a:lumMod val="50000"/>
                  </a:schemeClr>
                </a:solidFill>
              </a:rPr>
              <a:t> report on RMO </a:t>
            </a:r>
            <a:r>
              <a:rPr lang="pl-PL" sz="1100" dirty="0" err="1">
                <a:solidFill>
                  <a:schemeClr val="accent1">
                    <a:lumMod val="50000"/>
                  </a:schemeClr>
                </a:solidFill>
              </a:rPr>
              <a:t>key</a:t>
            </a:r>
            <a:r>
              <a:rPr lang="pl-PL" sz="1100" dirty="0">
                <a:solidFill>
                  <a:schemeClr val="accent1">
                    <a:lumMod val="50000"/>
                  </a:schemeClr>
                </a:solidFill>
              </a:rPr>
              <a:t> </a:t>
            </a:r>
            <a:r>
              <a:rPr lang="pl-PL" sz="1100" dirty="0" err="1">
                <a:solidFill>
                  <a:schemeClr val="accent1">
                    <a:lumMod val="50000"/>
                  </a:schemeClr>
                </a:solidFill>
              </a:rPr>
              <a:t>comparison</a:t>
            </a:r>
            <a:r>
              <a:rPr lang="pl-PL" sz="1100" dirty="0">
                <a:solidFill>
                  <a:schemeClr val="accent1">
                    <a:lumMod val="50000"/>
                  </a:schemeClr>
                </a:solidFill>
              </a:rPr>
              <a:t> EURAMET.L-K6: CMM 2-D </a:t>
            </a:r>
            <a:r>
              <a:rPr lang="pl-PL" sz="1100" dirty="0" err="1">
                <a:solidFill>
                  <a:schemeClr val="accent1">
                    <a:lumMod val="50000"/>
                  </a:schemeClr>
                </a:solidFill>
              </a:rPr>
              <a:t>artifact</a:t>
            </a:r>
            <a:r>
              <a:rPr lang="pl-PL" sz="1100" dirty="0">
                <a:solidFill>
                  <a:schemeClr val="accent1">
                    <a:lumMod val="50000"/>
                  </a:schemeClr>
                </a:solidFill>
              </a:rPr>
              <a:t>: </a:t>
            </a:r>
            <a:r>
              <a:rPr lang="pl-PL" sz="1100" dirty="0" err="1">
                <a:solidFill>
                  <a:schemeClr val="accent1">
                    <a:lumMod val="50000"/>
                  </a:schemeClr>
                </a:solidFill>
              </a:rPr>
              <a:t>ball</a:t>
            </a:r>
            <a:r>
              <a:rPr lang="pl-PL" sz="1100" dirty="0">
                <a:solidFill>
                  <a:schemeClr val="accent1">
                    <a:lumMod val="50000"/>
                  </a:schemeClr>
                </a:solidFill>
              </a:rPr>
              <a:t> </a:t>
            </a:r>
            <a:r>
              <a:rPr lang="pl-PL" sz="1100" dirty="0" err="1">
                <a:solidFill>
                  <a:schemeClr val="accent1">
                    <a:lumMod val="50000"/>
                  </a:schemeClr>
                </a:solidFill>
              </a:rPr>
              <a:t>plate</a:t>
            </a:r>
            <a:r>
              <a:rPr lang="pl-PL" sz="1100" dirty="0">
                <a:solidFill>
                  <a:schemeClr val="accent1">
                    <a:lumMod val="50000"/>
                  </a:schemeClr>
                </a:solidFill>
              </a:rPr>
              <a:t>. Metrologia, vol. 50 (2013), Technical </a:t>
            </a:r>
            <a:r>
              <a:rPr lang="pl-PL" sz="1100" dirty="0" err="1">
                <a:solidFill>
                  <a:schemeClr val="accent1">
                    <a:lumMod val="50000"/>
                  </a:schemeClr>
                </a:solidFill>
              </a:rPr>
              <a:t>Supplement</a:t>
            </a:r>
            <a:r>
              <a:rPr lang="pl-PL" sz="1100" dirty="0">
                <a:solidFill>
                  <a:schemeClr val="accent1">
                    <a:lumMod val="50000"/>
                  </a:schemeClr>
                </a:solidFill>
              </a:rPr>
              <a:t>. </a:t>
            </a:r>
          </a:p>
          <a:p>
            <a:pPr marL="171450" indent="-171450">
              <a:buFont typeface="Wingdings" panose="05000000000000000000" pitchFamily="2" charset="2"/>
              <a:buChar char="§"/>
            </a:pPr>
            <a:r>
              <a:rPr lang="pl-PL" sz="1100" dirty="0">
                <a:solidFill>
                  <a:schemeClr val="accent1">
                    <a:lumMod val="50000"/>
                  </a:schemeClr>
                </a:solidFill>
              </a:rPr>
              <a:t>Piotr Sosinowski: Modernizacja przesuwu karetki pomiarowej na stanowisku komparatora interferencyjnego do wzorcowania wzorców kreskowych. PAK, nr 05 (2013). </a:t>
            </a:r>
          </a:p>
          <a:p>
            <a:pPr marL="171450" indent="-171450">
              <a:buFont typeface="Wingdings" panose="05000000000000000000" pitchFamily="2" charset="2"/>
              <a:buChar char="§"/>
            </a:pPr>
            <a:r>
              <a:rPr lang="pl-PL" sz="1100" dirty="0">
                <a:solidFill>
                  <a:schemeClr val="accent1">
                    <a:lumMod val="50000"/>
                  </a:schemeClr>
                </a:solidFill>
              </a:rPr>
              <a:t>.Piotr Sosinowski: Wpływ wzrokowego ustalania środka kreski na niepewność wyników wzorcowania wzorców kreskowych na komparatorze interferencyjnym w GUM. PAK, nr 8 (2014). </a:t>
            </a:r>
          </a:p>
          <a:p>
            <a:pPr marL="171450" indent="-171450">
              <a:buFont typeface="Wingdings" panose="05000000000000000000" pitchFamily="2" charset="2"/>
              <a:buChar char="§"/>
            </a:pPr>
            <a:r>
              <a:rPr lang="pl-PL" sz="1100" dirty="0">
                <a:solidFill>
                  <a:schemeClr val="accent1">
                    <a:lumMod val="50000"/>
                  </a:schemeClr>
                </a:solidFill>
              </a:rPr>
              <a:t>Mariusz </a:t>
            </a:r>
            <a:r>
              <a:rPr lang="pl-PL" sz="1100" dirty="0" err="1">
                <a:solidFill>
                  <a:schemeClr val="accent1">
                    <a:lumMod val="50000"/>
                  </a:schemeClr>
                </a:solidFill>
              </a:rPr>
              <a:t>Wisniewski</a:t>
            </a:r>
            <a:r>
              <a:rPr lang="pl-PL" sz="1100" dirty="0">
                <a:solidFill>
                  <a:schemeClr val="accent1">
                    <a:lumMod val="50000"/>
                  </a:schemeClr>
                </a:solidFill>
              </a:rPr>
              <a:t>, Zbigniew Ramotowski, Florian </a:t>
            </a:r>
            <a:r>
              <a:rPr lang="pl-PL" sz="1100" dirty="0" err="1">
                <a:solidFill>
                  <a:schemeClr val="accent1">
                    <a:lumMod val="50000"/>
                  </a:schemeClr>
                </a:solidFill>
              </a:rPr>
              <a:t>Pollinger</a:t>
            </a:r>
            <a:r>
              <a:rPr lang="pl-PL" sz="1100" dirty="0">
                <a:solidFill>
                  <a:schemeClr val="accent1">
                    <a:lumMod val="50000"/>
                  </a:schemeClr>
                </a:solidFill>
              </a:rPr>
              <a:t>, Martin </a:t>
            </a:r>
            <a:r>
              <a:rPr lang="pl-PL" sz="1100" dirty="0" err="1">
                <a:solidFill>
                  <a:schemeClr val="accent1">
                    <a:lumMod val="50000"/>
                  </a:schemeClr>
                </a:solidFill>
              </a:rPr>
              <a:t>Wedde</a:t>
            </a:r>
            <a:r>
              <a:rPr lang="pl-PL" sz="1100" dirty="0">
                <a:solidFill>
                  <a:schemeClr val="accent1">
                    <a:lumMod val="50000"/>
                  </a:schemeClr>
                </a:solidFill>
              </a:rPr>
              <a:t>, Michael Matus, </a:t>
            </a:r>
            <a:r>
              <a:rPr lang="pl-PL" sz="1100" dirty="0" err="1">
                <a:solidFill>
                  <a:schemeClr val="accent1">
                    <a:lumMod val="50000"/>
                  </a:schemeClr>
                </a:solidFill>
              </a:rPr>
              <a:t>Zita</a:t>
            </a:r>
            <a:r>
              <a:rPr lang="pl-PL" sz="1100" dirty="0">
                <a:solidFill>
                  <a:schemeClr val="accent1">
                    <a:lumMod val="50000"/>
                  </a:schemeClr>
                </a:solidFill>
              </a:rPr>
              <a:t> </a:t>
            </a:r>
            <a:r>
              <a:rPr lang="pl-PL" sz="1100" dirty="0" err="1">
                <a:solidFill>
                  <a:schemeClr val="accent1">
                    <a:lumMod val="50000"/>
                  </a:schemeClr>
                </a:solidFill>
              </a:rPr>
              <a:t>Banhidi-Bergendorf</a:t>
            </a:r>
            <a:r>
              <a:rPr lang="pl-PL" sz="1100" dirty="0">
                <a:solidFill>
                  <a:schemeClr val="accent1">
                    <a:lumMod val="50000"/>
                  </a:schemeClr>
                </a:solidFill>
              </a:rPr>
              <a:t>, Oliver </a:t>
            </a:r>
            <a:r>
              <a:rPr lang="pl-PL" sz="1100" dirty="0" err="1">
                <a:solidFill>
                  <a:schemeClr val="accent1">
                    <a:lumMod val="50000"/>
                  </a:schemeClr>
                </a:solidFill>
              </a:rPr>
              <a:t>Stalder</a:t>
            </a:r>
            <a:r>
              <a:rPr lang="pl-PL" sz="1100" dirty="0">
                <a:solidFill>
                  <a:schemeClr val="accent1">
                    <a:lumMod val="50000"/>
                  </a:schemeClr>
                </a:solidFill>
              </a:rPr>
              <a:t>, Rudolf </a:t>
            </a:r>
            <a:r>
              <a:rPr lang="pl-PL" sz="1100" dirty="0" err="1">
                <a:solidFill>
                  <a:schemeClr val="accent1">
                    <a:lumMod val="50000"/>
                  </a:schemeClr>
                </a:solidFill>
              </a:rPr>
              <a:t>Thalmann</a:t>
            </a:r>
            <a:r>
              <a:rPr lang="pl-PL" sz="1100" dirty="0">
                <a:solidFill>
                  <a:schemeClr val="accent1">
                    <a:lumMod val="50000"/>
                  </a:schemeClr>
                </a:solidFill>
              </a:rPr>
              <a:t>, Antti Lassila, </a:t>
            </a:r>
            <a:r>
              <a:rPr lang="pl-PL" sz="1100" dirty="0" err="1">
                <a:solidFill>
                  <a:schemeClr val="accent1">
                    <a:lumMod val="50000"/>
                  </a:schemeClr>
                </a:solidFill>
              </a:rPr>
              <a:t>Jarkko</a:t>
            </a:r>
            <a:r>
              <a:rPr lang="pl-PL" sz="1100" dirty="0">
                <a:solidFill>
                  <a:schemeClr val="accent1">
                    <a:lumMod val="50000"/>
                  </a:schemeClr>
                </a:solidFill>
              </a:rPr>
              <a:t> </a:t>
            </a:r>
            <a:r>
              <a:rPr lang="pl-PL" sz="1100" dirty="0" err="1">
                <a:solidFill>
                  <a:schemeClr val="accent1">
                    <a:lumMod val="50000"/>
                  </a:schemeClr>
                </a:solidFill>
              </a:rPr>
              <a:t>Unkuri</a:t>
            </a:r>
            <a:r>
              <a:rPr lang="pl-PL" sz="1100" dirty="0">
                <a:solidFill>
                  <a:schemeClr val="accent1">
                    <a:lumMod val="50000"/>
                  </a:schemeClr>
                </a:solidFill>
              </a:rPr>
              <a:t>, Petr </a:t>
            </a:r>
            <a:r>
              <a:rPr lang="pl-PL" sz="1100" dirty="0" err="1">
                <a:solidFill>
                  <a:schemeClr val="accent1">
                    <a:lumMod val="50000"/>
                  </a:schemeClr>
                </a:solidFill>
              </a:rPr>
              <a:t>Balling</a:t>
            </a:r>
            <a:r>
              <a:rPr lang="pl-PL" sz="1100" dirty="0">
                <a:solidFill>
                  <a:schemeClr val="accent1">
                    <a:lumMod val="50000"/>
                  </a:schemeClr>
                </a:solidFill>
              </a:rPr>
              <a:t>, </a:t>
            </a:r>
            <a:r>
              <a:rPr lang="pl-PL" sz="1100" dirty="0" err="1">
                <a:solidFill>
                  <a:schemeClr val="accent1">
                    <a:lumMod val="50000"/>
                  </a:schemeClr>
                </a:solidFill>
              </a:rPr>
              <a:t>Jaromír</a:t>
            </a:r>
            <a:r>
              <a:rPr lang="pl-PL" sz="1100" dirty="0">
                <a:solidFill>
                  <a:schemeClr val="accent1">
                    <a:lumMod val="50000"/>
                  </a:schemeClr>
                </a:solidFill>
              </a:rPr>
              <a:t> Hynek, Milena </a:t>
            </a:r>
            <a:r>
              <a:rPr lang="pl-PL" sz="1100" dirty="0" err="1">
                <a:solidFill>
                  <a:schemeClr val="accent1">
                    <a:lumMod val="50000"/>
                  </a:schemeClr>
                </a:solidFill>
              </a:rPr>
              <a:t>Astrua</a:t>
            </a:r>
            <a:r>
              <a:rPr lang="pl-PL" sz="1100" dirty="0">
                <a:solidFill>
                  <a:schemeClr val="accent1">
                    <a:lumMod val="50000"/>
                  </a:schemeClr>
                </a:solidFill>
              </a:rPr>
              <a:t>, Marco Pisani, Emilio Prieto, </a:t>
            </a:r>
            <a:r>
              <a:rPr lang="pl-PL" sz="1100" dirty="0" err="1">
                <a:solidFill>
                  <a:schemeClr val="accent1">
                    <a:lumMod val="50000"/>
                  </a:schemeClr>
                </a:solidFill>
              </a:rPr>
              <a:t>Helge</a:t>
            </a:r>
            <a:r>
              <a:rPr lang="pl-PL" sz="1100" dirty="0">
                <a:solidFill>
                  <a:schemeClr val="accent1">
                    <a:lumMod val="50000"/>
                  </a:schemeClr>
                </a:solidFill>
              </a:rPr>
              <a:t> </a:t>
            </a:r>
            <a:r>
              <a:rPr lang="pl-PL" sz="1100" dirty="0" err="1">
                <a:solidFill>
                  <a:schemeClr val="accent1">
                    <a:lumMod val="50000"/>
                  </a:schemeClr>
                </a:solidFill>
              </a:rPr>
              <a:t>Karlsson</a:t>
            </a:r>
            <a:r>
              <a:rPr lang="pl-PL" sz="1100" dirty="0">
                <a:solidFill>
                  <a:schemeClr val="accent1">
                    <a:lumMod val="50000"/>
                  </a:schemeClr>
                </a:solidFill>
              </a:rPr>
              <a:t>, Peter </a:t>
            </a:r>
            <a:r>
              <a:rPr lang="pl-PL" sz="1100" dirty="0" err="1">
                <a:solidFill>
                  <a:schemeClr val="accent1">
                    <a:lumMod val="50000"/>
                  </a:schemeClr>
                </a:solidFill>
              </a:rPr>
              <a:t>Hansrud</a:t>
            </a:r>
            <a:r>
              <a:rPr lang="pl-PL" sz="1100" dirty="0">
                <a:solidFill>
                  <a:schemeClr val="accent1">
                    <a:lumMod val="50000"/>
                  </a:schemeClr>
                </a:solidFill>
              </a:rPr>
              <a:t> </a:t>
            </a:r>
            <a:r>
              <a:rPr lang="pl-PL" sz="1100" dirty="0" err="1">
                <a:solidFill>
                  <a:schemeClr val="accent1">
                    <a:lumMod val="50000"/>
                  </a:schemeClr>
                </a:solidFill>
              </a:rPr>
              <a:t>Kjær</a:t>
            </a:r>
            <a:r>
              <a:rPr lang="pl-PL" sz="1100" dirty="0">
                <a:solidFill>
                  <a:schemeClr val="accent1">
                    <a:lumMod val="50000"/>
                  </a:schemeClr>
                </a:solidFill>
              </a:rPr>
              <a:t>, </a:t>
            </a:r>
            <a:r>
              <a:rPr lang="pl-PL" sz="1100" dirty="0" err="1">
                <a:solidFill>
                  <a:schemeClr val="accent1">
                    <a:lumMod val="50000"/>
                  </a:schemeClr>
                </a:solidFill>
              </a:rPr>
              <a:t>Olena</a:t>
            </a:r>
            <a:r>
              <a:rPr lang="pl-PL" sz="1100" dirty="0">
                <a:solidFill>
                  <a:schemeClr val="accent1">
                    <a:lumMod val="50000"/>
                  </a:schemeClr>
                </a:solidFill>
              </a:rPr>
              <a:t> </a:t>
            </a:r>
            <a:r>
              <a:rPr lang="pl-PL" sz="1100" dirty="0" err="1">
                <a:solidFill>
                  <a:schemeClr val="accent1">
                    <a:lumMod val="50000"/>
                  </a:schemeClr>
                </a:solidFill>
              </a:rPr>
              <a:t>Flys</a:t>
            </a:r>
            <a:r>
              <a:rPr lang="pl-PL" sz="1100" dirty="0">
                <a:solidFill>
                  <a:schemeClr val="accent1">
                    <a:lumMod val="50000"/>
                  </a:schemeClr>
                </a:solidFill>
              </a:rPr>
              <a:t>, </a:t>
            </a:r>
            <a:r>
              <a:rPr lang="pl-PL" sz="1100" dirty="0" err="1">
                <a:solidFill>
                  <a:schemeClr val="accent1">
                    <a:lumMod val="50000"/>
                  </a:schemeClr>
                </a:solidFill>
              </a:rPr>
              <a:t>Lauri</a:t>
            </a:r>
            <a:r>
              <a:rPr lang="pl-PL" sz="1100" dirty="0">
                <a:solidFill>
                  <a:schemeClr val="accent1">
                    <a:lumMod val="50000"/>
                  </a:schemeClr>
                </a:solidFill>
              </a:rPr>
              <a:t> </a:t>
            </a:r>
            <a:r>
              <a:rPr lang="pl-PL" sz="1100" dirty="0" err="1">
                <a:solidFill>
                  <a:schemeClr val="accent1">
                    <a:lumMod val="50000"/>
                  </a:schemeClr>
                </a:solidFill>
              </a:rPr>
              <a:t>Lillepea</a:t>
            </a:r>
            <a:r>
              <a:rPr lang="pl-PL" sz="1100" dirty="0">
                <a:solidFill>
                  <a:schemeClr val="accent1">
                    <a:lumMod val="50000"/>
                  </a:schemeClr>
                </a:solidFill>
              </a:rPr>
              <a:t>, </a:t>
            </a:r>
            <a:r>
              <a:rPr lang="pl-PL" sz="1100" dirty="0" err="1">
                <a:solidFill>
                  <a:schemeClr val="accent1">
                    <a:lumMod val="50000"/>
                  </a:schemeClr>
                </a:solidFill>
              </a:rPr>
              <a:t>Indrek</a:t>
            </a:r>
            <a:r>
              <a:rPr lang="pl-PL" sz="1100" dirty="0">
                <a:solidFill>
                  <a:schemeClr val="accent1">
                    <a:lumMod val="50000"/>
                  </a:schemeClr>
                </a:solidFill>
              </a:rPr>
              <a:t> </a:t>
            </a:r>
            <a:r>
              <a:rPr lang="pl-PL" sz="1100" dirty="0" err="1">
                <a:solidFill>
                  <a:schemeClr val="accent1">
                    <a:lumMod val="50000"/>
                  </a:schemeClr>
                </a:solidFill>
              </a:rPr>
              <a:t>Odrats</a:t>
            </a:r>
            <a:r>
              <a:rPr lang="pl-PL" sz="1100" dirty="0">
                <a:solidFill>
                  <a:schemeClr val="accent1">
                    <a:lumMod val="50000"/>
                  </a:schemeClr>
                </a:solidFill>
              </a:rPr>
              <a:t>, Roman </a:t>
            </a:r>
            <a:r>
              <a:rPr lang="pl-PL" sz="1100" dirty="0" err="1">
                <a:solidFill>
                  <a:schemeClr val="accent1">
                    <a:lumMod val="50000"/>
                  </a:schemeClr>
                </a:solidFill>
              </a:rPr>
              <a:t>Fíra</a:t>
            </a:r>
            <a:r>
              <a:rPr lang="pl-PL" sz="1100" dirty="0">
                <a:solidFill>
                  <a:schemeClr val="accent1">
                    <a:lumMod val="50000"/>
                  </a:schemeClr>
                </a:solidFill>
              </a:rPr>
              <a:t>, Anna </a:t>
            </a:r>
            <a:r>
              <a:rPr lang="pl-PL" sz="1100" dirty="0" err="1">
                <a:solidFill>
                  <a:schemeClr val="accent1">
                    <a:lumMod val="50000"/>
                  </a:schemeClr>
                </a:solidFill>
              </a:rPr>
              <a:t>Fodrekova</a:t>
            </a:r>
            <a:r>
              <a:rPr lang="pl-PL" sz="1100" dirty="0">
                <a:solidFill>
                  <a:schemeClr val="accent1">
                    <a:lumMod val="50000"/>
                  </a:schemeClr>
                </a:solidFill>
              </a:rPr>
              <a:t>, </a:t>
            </a:r>
            <a:r>
              <a:rPr lang="pl-PL" sz="1100" dirty="0" err="1">
                <a:solidFill>
                  <a:schemeClr val="accent1">
                    <a:lumMod val="50000"/>
                  </a:schemeClr>
                </a:solidFill>
              </a:rPr>
              <a:t>Eva</a:t>
            </a:r>
            <a:r>
              <a:rPr lang="pl-PL" sz="1100" dirty="0">
                <a:solidFill>
                  <a:schemeClr val="accent1">
                    <a:lumMod val="50000"/>
                  </a:schemeClr>
                </a:solidFill>
              </a:rPr>
              <a:t> </a:t>
            </a:r>
            <a:r>
              <a:rPr lang="pl-PL" sz="1100" dirty="0" err="1">
                <a:solidFill>
                  <a:schemeClr val="accent1">
                    <a:lumMod val="50000"/>
                  </a:schemeClr>
                </a:solidFill>
              </a:rPr>
              <a:t>Harnosova</a:t>
            </a:r>
            <a:r>
              <a:rPr lang="pl-PL" sz="1100" dirty="0">
                <a:solidFill>
                  <a:schemeClr val="accent1">
                    <a:lumMod val="50000"/>
                  </a:schemeClr>
                </a:solidFill>
              </a:rPr>
              <a:t>, </a:t>
            </a:r>
            <a:r>
              <a:rPr lang="pl-PL" sz="1100" dirty="0" err="1">
                <a:solidFill>
                  <a:schemeClr val="accent1">
                    <a:lumMod val="50000"/>
                  </a:schemeClr>
                </a:solidFill>
              </a:rPr>
              <a:t>Alexandru</a:t>
            </a:r>
            <a:r>
              <a:rPr lang="pl-PL" sz="1100" dirty="0">
                <a:solidFill>
                  <a:schemeClr val="accent1">
                    <a:lumMod val="50000"/>
                  </a:schemeClr>
                </a:solidFill>
              </a:rPr>
              <a:t> </a:t>
            </a:r>
            <a:r>
              <a:rPr lang="pl-PL" sz="1100" dirty="0" err="1">
                <a:solidFill>
                  <a:schemeClr val="accent1">
                    <a:lumMod val="50000"/>
                  </a:schemeClr>
                </a:solidFill>
              </a:rPr>
              <a:t>Duta</a:t>
            </a:r>
            <a:r>
              <a:rPr lang="pl-PL" sz="1100" dirty="0">
                <a:solidFill>
                  <a:schemeClr val="accent1">
                    <a:lumMod val="50000"/>
                  </a:schemeClr>
                </a:solidFill>
              </a:rPr>
              <a:t>, </a:t>
            </a:r>
            <a:r>
              <a:rPr lang="pl-PL" sz="1100" dirty="0" err="1">
                <a:solidFill>
                  <a:schemeClr val="accent1">
                    <a:lumMod val="50000"/>
                  </a:schemeClr>
                </a:solidFill>
              </a:rPr>
              <a:t>Dragos</a:t>
            </a:r>
            <a:r>
              <a:rPr lang="pl-PL" sz="1100" dirty="0">
                <a:solidFill>
                  <a:schemeClr val="accent1">
                    <a:lumMod val="50000"/>
                  </a:schemeClr>
                </a:solidFill>
              </a:rPr>
              <a:t> </a:t>
            </a:r>
            <a:r>
              <a:rPr lang="pl-PL" sz="1100" dirty="0" err="1">
                <a:solidFill>
                  <a:schemeClr val="accent1">
                    <a:lumMod val="50000"/>
                  </a:schemeClr>
                </a:solidFill>
              </a:rPr>
              <a:t>Teoderescu</a:t>
            </a:r>
            <a:r>
              <a:rPr lang="pl-PL" sz="1100" dirty="0">
                <a:solidFill>
                  <a:schemeClr val="accent1">
                    <a:lumMod val="50000"/>
                  </a:schemeClr>
                </a:solidFill>
              </a:rPr>
              <a:t>: </a:t>
            </a:r>
            <a:r>
              <a:rPr lang="pl-PL" sz="1100" dirty="0" err="1">
                <a:solidFill>
                  <a:schemeClr val="accent1">
                    <a:lumMod val="50000"/>
                  </a:schemeClr>
                </a:solidFill>
              </a:rPr>
              <a:t>Final</a:t>
            </a:r>
            <a:r>
              <a:rPr lang="pl-PL" sz="1100" dirty="0">
                <a:solidFill>
                  <a:schemeClr val="accent1">
                    <a:lumMod val="50000"/>
                  </a:schemeClr>
                </a:solidFill>
              </a:rPr>
              <a:t> report on </a:t>
            </a:r>
            <a:r>
              <a:rPr lang="pl-PL" sz="1100" dirty="0" err="1">
                <a:solidFill>
                  <a:schemeClr val="accent1">
                    <a:lumMod val="50000"/>
                  </a:schemeClr>
                </a:solidFill>
              </a:rPr>
              <a:t>supplementary</a:t>
            </a:r>
            <a:r>
              <a:rPr lang="pl-PL" sz="1100" dirty="0">
                <a:solidFill>
                  <a:schemeClr val="accent1">
                    <a:lumMod val="50000"/>
                  </a:schemeClr>
                </a:solidFill>
              </a:rPr>
              <a:t> </a:t>
            </a:r>
            <a:r>
              <a:rPr lang="pl-PL" sz="1100" dirty="0" err="1">
                <a:solidFill>
                  <a:schemeClr val="accent1">
                    <a:lumMod val="50000"/>
                  </a:schemeClr>
                </a:solidFill>
              </a:rPr>
              <a:t>comparison</a:t>
            </a:r>
            <a:r>
              <a:rPr lang="pl-PL" sz="1100" dirty="0">
                <a:solidFill>
                  <a:schemeClr val="accent1">
                    <a:lumMod val="50000"/>
                  </a:schemeClr>
                </a:solidFill>
              </a:rPr>
              <a:t> EURAMET.L-S20: </a:t>
            </a:r>
            <a:r>
              <a:rPr lang="pl-PL" sz="1100" dirty="0" err="1">
                <a:solidFill>
                  <a:schemeClr val="accent1">
                    <a:lumMod val="50000"/>
                  </a:schemeClr>
                </a:solidFill>
              </a:rPr>
              <a:t>Comparison</a:t>
            </a:r>
            <a:r>
              <a:rPr lang="pl-PL" sz="1100" dirty="0">
                <a:solidFill>
                  <a:schemeClr val="accent1">
                    <a:lumMod val="50000"/>
                  </a:schemeClr>
                </a:solidFill>
              </a:rPr>
              <a:t> of laser </a:t>
            </a:r>
            <a:r>
              <a:rPr lang="pl-PL" sz="1100" dirty="0" err="1">
                <a:solidFill>
                  <a:schemeClr val="accent1">
                    <a:lumMod val="50000"/>
                  </a:schemeClr>
                </a:solidFill>
              </a:rPr>
              <a:t>distance</a:t>
            </a:r>
            <a:r>
              <a:rPr lang="pl-PL" sz="1100" dirty="0">
                <a:solidFill>
                  <a:schemeClr val="accent1">
                    <a:lumMod val="50000"/>
                  </a:schemeClr>
                </a:solidFill>
              </a:rPr>
              <a:t> </a:t>
            </a:r>
            <a:r>
              <a:rPr lang="pl-PL" sz="1100" dirty="0" err="1">
                <a:solidFill>
                  <a:schemeClr val="accent1">
                    <a:lumMod val="50000"/>
                  </a:schemeClr>
                </a:solidFill>
              </a:rPr>
              <a:t>measuring</a:t>
            </a:r>
            <a:r>
              <a:rPr lang="pl-PL" sz="1100" dirty="0">
                <a:solidFill>
                  <a:schemeClr val="accent1">
                    <a:lumMod val="50000"/>
                  </a:schemeClr>
                </a:solidFill>
              </a:rPr>
              <a:t> </a:t>
            </a:r>
            <a:r>
              <a:rPr lang="pl-PL" sz="1100" dirty="0" err="1">
                <a:solidFill>
                  <a:schemeClr val="accent1">
                    <a:lumMod val="50000"/>
                  </a:schemeClr>
                </a:solidFill>
              </a:rPr>
              <a:t>instruments</a:t>
            </a:r>
            <a:r>
              <a:rPr lang="pl-PL" sz="1100" dirty="0">
                <a:solidFill>
                  <a:schemeClr val="accent1">
                    <a:lumMod val="50000"/>
                  </a:schemeClr>
                </a:solidFill>
              </a:rPr>
              <a:t>. Metrologia, vol. 51 (2014), Technical Suplement. </a:t>
            </a:r>
          </a:p>
          <a:p>
            <a:pPr marL="171450" indent="-171450">
              <a:buFont typeface="Wingdings" panose="05000000000000000000" pitchFamily="2" charset="2"/>
              <a:buChar char="§"/>
            </a:pPr>
            <a:r>
              <a:rPr lang="pl-PL" sz="1100" dirty="0">
                <a:solidFill>
                  <a:schemeClr val="accent1">
                    <a:lumMod val="50000"/>
                  </a:schemeClr>
                </a:solidFill>
              </a:rPr>
              <a:t>Mariusz Wiśniewski, Dariusz Czułek, Robert Szumski: </a:t>
            </a:r>
            <a:r>
              <a:rPr lang="pl-PL" sz="1100" dirty="0" err="1">
                <a:solidFill>
                  <a:schemeClr val="accent1">
                    <a:lumMod val="50000"/>
                  </a:schemeClr>
                </a:solidFill>
              </a:rPr>
              <a:t>Simulation</a:t>
            </a:r>
            <a:r>
              <a:rPr lang="pl-PL" sz="1100" dirty="0">
                <a:solidFill>
                  <a:schemeClr val="accent1">
                    <a:lumMod val="50000"/>
                  </a:schemeClr>
                </a:solidFill>
              </a:rPr>
              <a:t> of </a:t>
            </a:r>
            <a:r>
              <a:rPr lang="pl-PL" sz="1100" dirty="0" err="1">
                <a:solidFill>
                  <a:schemeClr val="accent1">
                    <a:lumMod val="50000"/>
                  </a:schemeClr>
                </a:solidFill>
              </a:rPr>
              <a:t>industrial</a:t>
            </a:r>
            <a:r>
              <a:rPr lang="pl-PL" sz="1100" dirty="0">
                <a:solidFill>
                  <a:schemeClr val="accent1">
                    <a:lumMod val="50000"/>
                  </a:schemeClr>
                </a:solidFill>
              </a:rPr>
              <a:t> environment in </a:t>
            </a:r>
            <a:r>
              <a:rPr lang="pl-PL" sz="1100" dirty="0" err="1">
                <a:solidFill>
                  <a:schemeClr val="accent1">
                    <a:lumMod val="50000"/>
                  </a:schemeClr>
                </a:solidFill>
              </a:rPr>
              <a:t>Large</a:t>
            </a:r>
            <a:r>
              <a:rPr lang="pl-PL" sz="1100" dirty="0">
                <a:solidFill>
                  <a:schemeClr val="accent1">
                    <a:lumMod val="50000"/>
                  </a:schemeClr>
                </a:solidFill>
              </a:rPr>
              <a:t> Volume </a:t>
            </a:r>
            <a:r>
              <a:rPr lang="pl-PL" sz="1100" dirty="0" err="1">
                <a:solidFill>
                  <a:schemeClr val="accent1">
                    <a:lumMod val="50000"/>
                  </a:schemeClr>
                </a:solidFill>
              </a:rPr>
              <a:t>Metrology</a:t>
            </a:r>
            <a:r>
              <a:rPr lang="pl-PL" sz="1100" dirty="0">
                <a:solidFill>
                  <a:schemeClr val="accent1">
                    <a:lumMod val="50000"/>
                  </a:schemeClr>
                </a:solidFill>
              </a:rPr>
              <a:t>. </a:t>
            </a:r>
            <a:r>
              <a:rPr lang="pl-PL" sz="1100" dirty="0" err="1">
                <a:solidFill>
                  <a:schemeClr val="accent1">
                    <a:lumMod val="50000"/>
                  </a:schemeClr>
                </a:solidFill>
              </a:rPr>
              <a:t>Macroscale</a:t>
            </a:r>
            <a:r>
              <a:rPr lang="pl-PL" sz="1100" dirty="0">
                <a:solidFill>
                  <a:schemeClr val="accent1">
                    <a:lumMod val="50000"/>
                  </a:schemeClr>
                </a:solidFill>
              </a:rPr>
              <a:t> 2014, BEV, Wiedeń, Austria. </a:t>
            </a:r>
          </a:p>
          <a:p>
            <a:pPr marL="171450" indent="-171450">
              <a:buFont typeface="Wingdings" panose="05000000000000000000" pitchFamily="2" charset="2"/>
              <a:buChar char="§"/>
            </a:pPr>
            <a:r>
              <a:rPr lang="pl-PL" sz="1100" dirty="0">
                <a:solidFill>
                  <a:schemeClr val="accent1">
                    <a:lumMod val="50000"/>
                  </a:schemeClr>
                </a:solidFill>
              </a:rPr>
              <a:t>Piotr Sosinowski: Zastosowanie fotodiody kwadrantowej do precyzyjnego justowania interferometru laserowego. Przegląd Elektrotechniczny, nr 12 (2015). </a:t>
            </a:r>
          </a:p>
          <a:p>
            <a:pPr marL="171450" indent="-171450">
              <a:buFont typeface="Wingdings" panose="05000000000000000000" pitchFamily="2" charset="2"/>
              <a:buChar char="§"/>
            </a:pPr>
            <a:r>
              <a:rPr lang="pl-PL" sz="1100" dirty="0">
                <a:solidFill>
                  <a:schemeClr val="accent1">
                    <a:lumMod val="50000"/>
                  </a:schemeClr>
                </a:solidFill>
              </a:rPr>
              <a:t>Mariusz Wiśniewski, Zbigniew Ramotowski: </a:t>
            </a:r>
            <a:r>
              <a:rPr lang="pl-PL" sz="1100" dirty="0" err="1">
                <a:solidFill>
                  <a:schemeClr val="accent1">
                    <a:lumMod val="50000"/>
                  </a:schemeClr>
                </a:solidFill>
              </a:rPr>
              <a:t>Comparison</a:t>
            </a:r>
            <a:r>
              <a:rPr lang="pl-PL" sz="1100" dirty="0">
                <a:solidFill>
                  <a:schemeClr val="accent1">
                    <a:lumMod val="50000"/>
                  </a:schemeClr>
                </a:solidFill>
              </a:rPr>
              <a:t> of laser </a:t>
            </a:r>
            <a:r>
              <a:rPr lang="pl-PL" sz="1100" dirty="0" err="1">
                <a:solidFill>
                  <a:schemeClr val="accent1">
                    <a:lumMod val="50000"/>
                  </a:schemeClr>
                </a:solidFill>
              </a:rPr>
              <a:t>distance</a:t>
            </a:r>
            <a:r>
              <a:rPr lang="pl-PL" sz="1100" dirty="0">
                <a:solidFill>
                  <a:schemeClr val="accent1">
                    <a:lumMod val="50000"/>
                  </a:schemeClr>
                </a:solidFill>
              </a:rPr>
              <a:t> </a:t>
            </a:r>
            <a:r>
              <a:rPr lang="pl-PL" sz="1100" dirty="0" err="1">
                <a:solidFill>
                  <a:schemeClr val="accent1">
                    <a:lumMod val="50000"/>
                  </a:schemeClr>
                </a:solidFill>
              </a:rPr>
              <a:t>measuring</a:t>
            </a:r>
            <a:r>
              <a:rPr lang="pl-PL" sz="1100" dirty="0">
                <a:solidFill>
                  <a:schemeClr val="accent1">
                    <a:lumMod val="50000"/>
                  </a:schemeClr>
                </a:solidFill>
              </a:rPr>
              <a:t> </a:t>
            </a:r>
            <a:r>
              <a:rPr lang="pl-PL" sz="1100" dirty="0" err="1">
                <a:solidFill>
                  <a:schemeClr val="accent1">
                    <a:lumMod val="50000"/>
                  </a:schemeClr>
                </a:solidFill>
              </a:rPr>
              <a:t>instruments</a:t>
            </a:r>
            <a:r>
              <a:rPr lang="pl-PL" sz="1100" dirty="0">
                <a:solidFill>
                  <a:schemeClr val="accent1">
                    <a:lumMod val="50000"/>
                  </a:schemeClr>
                </a:solidFill>
              </a:rPr>
              <a:t>. IMEKO 2015 World </a:t>
            </a:r>
            <a:r>
              <a:rPr lang="pl-PL" sz="1100" dirty="0" err="1">
                <a:solidFill>
                  <a:schemeClr val="accent1">
                    <a:lumMod val="50000"/>
                  </a:schemeClr>
                </a:solidFill>
              </a:rPr>
              <a:t>Congress</a:t>
            </a:r>
            <a:r>
              <a:rPr lang="pl-PL" sz="1100" dirty="0">
                <a:solidFill>
                  <a:schemeClr val="accent1">
                    <a:lumMod val="50000"/>
                  </a:schemeClr>
                </a:solidFill>
              </a:rPr>
              <a:t>”, Praga, Czechy. 29. 31. R. </a:t>
            </a:r>
            <a:r>
              <a:rPr lang="pl-PL" sz="1100" dirty="0" err="1">
                <a:solidFill>
                  <a:schemeClr val="accent1">
                    <a:lumMod val="50000"/>
                  </a:schemeClr>
                </a:solidFill>
              </a:rPr>
              <a:t>Thalmann</a:t>
            </a:r>
            <a:r>
              <a:rPr lang="pl-PL" sz="1100" dirty="0">
                <a:solidFill>
                  <a:schemeClr val="accent1">
                    <a:lumMod val="50000"/>
                  </a:schemeClr>
                </a:solidFill>
              </a:rPr>
              <a:t>, A. </a:t>
            </a:r>
            <a:r>
              <a:rPr lang="pl-PL" sz="1100" dirty="0" err="1">
                <a:solidFill>
                  <a:schemeClr val="accent1">
                    <a:lumMod val="50000"/>
                  </a:schemeClr>
                </a:solidFill>
              </a:rPr>
              <a:t>Nicolet</a:t>
            </a:r>
            <a:r>
              <a:rPr lang="pl-PL" sz="1100" dirty="0">
                <a:solidFill>
                  <a:schemeClr val="accent1">
                    <a:lumMod val="50000"/>
                  </a:schemeClr>
                </a:solidFill>
              </a:rPr>
              <a:t>, F. </a:t>
            </a:r>
            <a:r>
              <a:rPr lang="pl-PL" sz="1100" dirty="0" err="1">
                <a:solidFill>
                  <a:schemeClr val="accent1">
                    <a:lumMod val="50000"/>
                  </a:schemeClr>
                </a:solidFill>
              </a:rPr>
              <a:t>Meli</a:t>
            </a:r>
            <a:r>
              <a:rPr lang="pl-PL" sz="1100" dirty="0">
                <a:solidFill>
                  <a:schemeClr val="accent1">
                    <a:lumMod val="50000"/>
                  </a:schemeClr>
                </a:solidFill>
              </a:rPr>
              <a:t>, G. B. </a:t>
            </a:r>
            <a:r>
              <a:rPr lang="pl-PL" sz="1100" dirty="0" err="1">
                <a:solidFill>
                  <a:schemeClr val="accent1">
                    <a:lumMod val="50000"/>
                  </a:schemeClr>
                </a:solidFill>
              </a:rPr>
              <a:t>Picotto</a:t>
            </a:r>
            <a:r>
              <a:rPr lang="pl-PL" sz="1100" dirty="0">
                <a:solidFill>
                  <a:schemeClr val="accent1">
                    <a:lumMod val="50000"/>
                  </a:schemeClr>
                </a:solidFill>
              </a:rPr>
              <a:t>, M. Matus, L. </a:t>
            </a:r>
            <a:r>
              <a:rPr lang="pl-PL" sz="1100" dirty="0" err="1">
                <a:solidFill>
                  <a:schemeClr val="accent1">
                    <a:lumMod val="50000"/>
                  </a:schemeClr>
                </a:solidFill>
              </a:rPr>
              <a:t>Carcedo</a:t>
            </a:r>
            <a:r>
              <a:rPr lang="pl-PL" sz="1100" dirty="0">
                <a:solidFill>
                  <a:schemeClr val="accent1">
                    <a:lumMod val="50000"/>
                  </a:schemeClr>
                </a:solidFill>
              </a:rPr>
              <a:t>, B. </a:t>
            </a:r>
            <a:r>
              <a:rPr lang="pl-PL" sz="1100" dirty="0" err="1">
                <a:solidFill>
                  <a:schemeClr val="accent1">
                    <a:lumMod val="50000"/>
                  </a:schemeClr>
                </a:solidFill>
              </a:rPr>
              <a:t>Hemming</a:t>
            </a:r>
            <a:r>
              <a:rPr lang="pl-PL" sz="1100" dirty="0">
                <a:solidFill>
                  <a:schemeClr val="accent1">
                    <a:lumMod val="50000"/>
                  </a:schemeClr>
                </a:solidFill>
              </a:rPr>
              <a:t>, O. </a:t>
            </a:r>
            <a:r>
              <a:rPr lang="pl-PL" sz="1100" dirty="0" err="1">
                <a:solidFill>
                  <a:schemeClr val="accent1">
                    <a:lumMod val="50000"/>
                  </a:schemeClr>
                </a:solidFill>
              </a:rPr>
              <a:t>Ganioglu</a:t>
            </a:r>
            <a:r>
              <a:rPr lang="pl-PL" sz="1100" dirty="0">
                <a:solidFill>
                  <a:schemeClr val="accent1">
                    <a:lumMod val="50000"/>
                  </a:schemeClr>
                </a:solidFill>
              </a:rPr>
              <a:t>, L. De </a:t>
            </a:r>
            <a:r>
              <a:rPr lang="pl-PL" sz="1100" dirty="0" err="1">
                <a:solidFill>
                  <a:schemeClr val="accent1">
                    <a:lumMod val="50000"/>
                  </a:schemeClr>
                </a:solidFill>
              </a:rPr>
              <a:t>Chiffre</a:t>
            </a:r>
            <a:r>
              <a:rPr lang="pl-PL" sz="1100" dirty="0">
                <a:solidFill>
                  <a:schemeClr val="accent1">
                    <a:lumMod val="50000"/>
                  </a:schemeClr>
                </a:solidFill>
              </a:rPr>
              <a:t>, F. </a:t>
            </a:r>
            <a:r>
              <a:rPr lang="pl-PL" sz="1100" dirty="0" err="1">
                <a:solidFill>
                  <a:schemeClr val="accent1">
                    <a:lumMod val="50000"/>
                  </a:schemeClr>
                </a:solidFill>
              </a:rPr>
              <a:t>Saraiva</a:t>
            </a:r>
            <a:r>
              <a:rPr lang="pl-PL" sz="1100" dirty="0">
                <a:solidFill>
                  <a:schemeClr val="accent1">
                    <a:lumMod val="50000"/>
                  </a:schemeClr>
                </a:solidFill>
              </a:rPr>
              <a:t>, S. </a:t>
            </a:r>
            <a:r>
              <a:rPr lang="pl-PL" sz="1100" dirty="0" err="1">
                <a:solidFill>
                  <a:schemeClr val="accent1">
                    <a:lumMod val="50000"/>
                  </a:schemeClr>
                </a:solidFill>
              </a:rPr>
              <a:t>Bergstrand</a:t>
            </a:r>
            <a:r>
              <a:rPr lang="pl-PL" sz="1100" dirty="0">
                <a:solidFill>
                  <a:schemeClr val="accent1">
                    <a:lumMod val="50000"/>
                  </a:schemeClr>
                </a:solidFill>
              </a:rPr>
              <a:t>, S. </a:t>
            </a:r>
            <a:r>
              <a:rPr lang="pl-PL" sz="1100" dirty="0" err="1">
                <a:solidFill>
                  <a:schemeClr val="accent1">
                    <a:lumMod val="50000"/>
                  </a:schemeClr>
                </a:solidFill>
              </a:rPr>
              <a:t>Zelenika</a:t>
            </a:r>
            <a:r>
              <a:rPr lang="pl-PL" sz="1100" dirty="0">
                <a:solidFill>
                  <a:schemeClr val="accent1">
                    <a:lumMod val="50000"/>
                  </a:schemeClr>
                </a:solidFill>
              </a:rPr>
              <a:t>, A. </a:t>
            </a:r>
            <a:r>
              <a:rPr lang="pl-PL" sz="1100" dirty="0" err="1">
                <a:solidFill>
                  <a:schemeClr val="accent1">
                    <a:lumMod val="50000"/>
                  </a:schemeClr>
                </a:solidFill>
              </a:rPr>
              <a:t>Tonmueanwai</a:t>
            </a:r>
            <a:r>
              <a:rPr lang="pl-PL" sz="1100" dirty="0">
                <a:solidFill>
                  <a:schemeClr val="accent1">
                    <a:lumMod val="50000"/>
                  </a:schemeClr>
                </a:solidFill>
              </a:rPr>
              <a:t>, C –L. </a:t>
            </a:r>
            <a:r>
              <a:rPr lang="pl-PL" sz="1100" dirty="0" err="1">
                <a:solidFill>
                  <a:schemeClr val="accent1">
                    <a:lumMod val="50000"/>
                  </a:schemeClr>
                </a:solidFill>
              </a:rPr>
              <a:t>Tsai</a:t>
            </a:r>
            <a:r>
              <a:rPr lang="pl-PL" sz="1100" dirty="0">
                <a:solidFill>
                  <a:schemeClr val="accent1">
                    <a:lumMod val="50000"/>
                  </a:schemeClr>
                </a:solidFill>
              </a:rPr>
              <a:t>, W. </a:t>
            </a:r>
            <a:r>
              <a:rPr lang="pl-PL" sz="1100" dirty="0" err="1">
                <a:solidFill>
                  <a:schemeClr val="accent1">
                    <a:lumMod val="50000"/>
                  </a:schemeClr>
                </a:solidFill>
              </a:rPr>
              <a:t>Shihua</a:t>
            </a:r>
            <a:r>
              <a:rPr lang="pl-PL" sz="1100" dirty="0">
                <a:solidFill>
                  <a:schemeClr val="accent1">
                    <a:lumMod val="50000"/>
                  </a:schemeClr>
                </a:solidFill>
              </a:rPr>
              <a:t>, O. Kruger, M. M. de </a:t>
            </a:r>
            <a:r>
              <a:rPr lang="pl-PL" sz="1100" dirty="0" err="1">
                <a:solidFill>
                  <a:schemeClr val="accent1">
                    <a:lumMod val="50000"/>
                  </a:schemeClr>
                </a:solidFill>
              </a:rPr>
              <a:t>Souza</a:t>
            </a:r>
            <a:r>
              <a:rPr lang="pl-PL" sz="1100" dirty="0">
                <a:solidFill>
                  <a:schemeClr val="accent1">
                    <a:lumMod val="50000"/>
                  </a:schemeClr>
                </a:solidFill>
              </a:rPr>
              <a:t>, J. A. Salgado, Z. Ramotowski: </a:t>
            </a:r>
            <a:r>
              <a:rPr lang="pl-PL" sz="1100" dirty="0" err="1">
                <a:solidFill>
                  <a:schemeClr val="accent1">
                    <a:lumMod val="50000"/>
                  </a:schemeClr>
                </a:solidFill>
              </a:rPr>
              <a:t>Calibration</a:t>
            </a:r>
            <a:r>
              <a:rPr lang="pl-PL" sz="1100" dirty="0">
                <a:solidFill>
                  <a:schemeClr val="accent1">
                    <a:lumMod val="50000"/>
                  </a:schemeClr>
                </a:solidFill>
              </a:rPr>
              <a:t> of </a:t>
            </a:r>
            <a:r>
              <a:rPr lang="pl-PL" sz="1100" dirty="0" err="1">
                <a:solidFill>
                  <a:schemeClr val="accent1">
                    <a:lumMod val="50000"/>
                  </a:schemeClr>
                </a:solidFill>
              </a:rPr>
              <a:t>surface</a:t>
            </a:r>
            <a:r>
              <a:rPr lang="pl-PL" sz="1100" dirty="0">
                <a:solidFill>
                  <a:schemeClr val="accent1">
                    <a:lumMod val="50000"/>
                  </a:schemeClr>
                </a:solidFill>
              </a:rPr>
              <a:t> </a:t>
            </a:r>
            <a:r>
              <a:rPr lang="pl-PL" sz="1100" dirty="0" err="1">
                <a:solidFill>
                  <a:schemeClr val="accent1">
                    <a:lumMod val="50000"/>
                  </a:schemeClr>
                </a:solidFill>
              </a:rPr>
              <a:t>roughness</a:t>
            </a:r>
            <a:r>
              <a:rPr lang="pl-PL" sz="1100" dirty="0">
                <a:solidFill>
                  <a:schemeClr val="accent1">
                    <a:lumMod val="50000"/>
                  </a:schemeClr>
                </a:solidFill>
              </a:rPr>
              <a:t> </a:t>
            </a:r>
            <a:r>
              <a:rPr lang="pl-PL" sz="1100" dirty="0" err="1">
                <a:solidFill>
                  <a:schemeClr val="accent1">
                    <a:lumMod val="50000"/>
                  </a:schemeClr>
                </a:solidFill>
              </a:rPr>
              <a:t>standards</a:t>
            </a:r>
            <a:r>
              <a:rPr lang="pl-PL" sz="1100" dirty="0">
                <a:solidFill>
                  <a:schemeClr val="accent1">
                    <a:lumMod val="50000"/>
                  </a:schemeClr>
                </a:solidFill>
              </a:rPr>
              <a:t>. Metrologia, vol. 53 (2016), Technical </a:t>
            </a:r>
            <a:r>
              <a:rPr lang="pl-PL" sz="1100" dirty="0" err="1">
                <a:solidFill>
                  <a:schemeClr val="accent1">
                    <a:lumMod val="50000"/>
                  </a:schemeClr>
                </a:solidFill>
              </a:rPr>
              <a:t>Supplement</a:t>
            </a:r>
            <a:r>
              <a:rPr lang="pl-PL" sz="1100" dirty="0">
                <a:solidFill>
                  <a:schemeClr val="accent1">
                    <a:lumMod val="50000"/>
                  </a:schemeClr>
                </a:solidFill>
              </a:rPr>
              <a:t>.</a:t>
            </a:r>
          </a:p>
          <a:p>
            <a:pPr marL="171450" indent="-171450">
              <a:buFont typeface="Wingdings" panose="05000000000000000000" pitchFamily="2" charset="2"/>
              <a:buChar char="§"/>
            </a:pPr>
            <a:r>
              <a:rPr lang="en-GB" sz="1100" dirty="0">
                <a:solidFill>
                  <a:schemeClr val="accent1">
                    <a:lumMod val="50000"/>
                  </a:schemeClr>
                </a:solidFill>
              </a:rPr>
              <a:t>A. </a:t>
            </a:r>
            <a:r>
              <a:rPr lang="en-GB" sz="1100" dirty="0" err="1">
                <a:solidFill>
                  <a:schemeClr val="accent1">
                    <a:lumMod val="50000"/>
                  </a:schemeClr>
                </a:solidFill>
              </a:rPr>
              <a:t>Kapińska-Kiszko</a:t>
            </a:r>
            <a:r>
              <a:rPr lang="en-GB" sz="1100" dirty="0">
                <a:solidFill>
                  <a:schemeClr val="accent1">
                    <a:lumMod val="50000"/>
                  </a:schemeClr>
                </a:solidFill>
              </a:rPr>
              <a:t>, A. Wójtowicz: Assuring of measurement results credibility using coordinate technique through international comparisons, Proceedings of the XI International</a:t>
            </a:r>
            <a:endParaRPr lang="pl-PL" altLang="pl-PL" sz="1100" dirty="0">
              <a:solidFill>
                <a:schemeClr val="accent1">
                  <a:lumMod val="50000"/>
                </a:schemeClr>
              </a:solidFill>
              <a:latin typeface="Trebuchet MS" panose="020B0603020202020204" pitchFamily="34" charset="0"/>
              <a:sym typeface="Wingdings" panose="05000000000000000000" pitchFamily="2" charset="2"/>
            </a:endParaRPr>
          </a:p>
        </p:txBody>
      </p:sp>
      <p:sp>
        <p:nvSpPr>
          <p:cNvPr id="5" name="Text Box 9">
            <a:extLst>
              <a:ext uri="{FF2B5EF4-FFF2-40B4-BE49-F238E27FC236}">
                <a16:creationId xmlns:a16="http://schemas.microsoft.com/office/drawing/2014/main" id="{33936D14-14D6-4C9B-853D-E94F54B1EABD}"/>
              </a:ext>
            </a:extLst>
          </p:cNvPr>
          <p:cNvSpPr txBox="1">
            <a:spLocks noChangeArrowheads="1"/>
          </p:cNvSpPr>
          <p:nvPr/>
        </p:nvSpPr>
        <p:spPr bwMode="auto">
          <a:xfrm>
            <a:off x="1939856" y="462582"/>
            <a:ext cx="4608990" cy="400110"/>
          </a:xfrm>
          <a:prstGeom prst="rect">
            <a:avLst/>
          </a:prstGeom>
          <a:solidFill>
            <a:schemeClr val="bg1"/>
          </a:solidFill>
          <a:ln w="9525">
            <a:noFill/>
            <a:miter lim="800000"/>
            <a:headEnd/>
            <a:tailEnd/>
          </a:ln>
        </p:spPr>
        <p:txBody>
          <a:bodyPr wrap="square">
            <a:spAutoFit/>
          </a:bodyPr>
          <a:lstStyle/>
          <a:p>
            <a:r>
              <a:rPr lang="pl-PL" sz="2000" dirty="0" err="1">
                <a:solidFill>
                  <a:schemeClr val="tx2"/>
                </a:solidFill>
              </a:rPr>
              <a:t>Length</a:t>
            </a:r>
            <a:r>
              <a:rPr lang="pl-PL" sz="2000" dirty="0">
                <a:solidFill>
                  <a:schemeClr val="tx2"/>
                </a:solidFill>
              </a:rPr>
              <a:t> </a:t>
            </a:r>
            <a:r>
              <a:rPr lang="pl-PL" sz="2000" dirty="0" err="1">
                <a:solidFill>
                  <a:schemeClr val="tx2"/>
                </a:solidFill>
              </a:rPr>
              <a:t>Laboratory</a:t>
            </a:r>
            <a:r>
              <a:rPr lang="pl-PL" sz="2000" dirty="0">
                <a:solidFill>
                  <a:schemeClr val="tx2"/>
                </a:solidFill>
              </a:rPr>
              <a:t> </a:t>
            </a:r>
            <a:r>
              <a:rPr lang="pl-PL" sz="2000" dirty="0">
                <a:solidFill>
                  <a:schemeClr val="tx2"/>
                </a:solidFill>
                <a:sym typeface="Symbol" panose="05050102010706020507" pitchFamily="18" charset="2"/>
              </a:rPr>
              <a:t></a:t>
            </a:r>
            <a:r>
              <a:rPr lang="pl-PL" sz="2000" dirty="0">
                <a:solidFill>
                  <a:schemeClr val="tx2"/>
                </a:solidFill>
              </a:rPr>
              <a:t> Geometry </a:t>
            </a:r>
            <a:r>
              <a:rPr lang="pl-PL" sz="2000" dirty="0" err="1">
                <a:solidFill>
                  <a:schemeClr val="tx2"/>
                </a:solidFill>
              </a:rPr>
              <a:t>Section</a:t>
            </a:r>
            <a:r>
              <a:rPr lang="en-US" sz="2000" dirty="0">
                <a:solidFill>
                  <a:schemeClr val="tx2"/>
                </a:solidFill>
              </a:rPr>
              <a:t> </a:t>
            </a:r>
          </a:p>
        </p:txBody>
      </p:sp>
    </p:spTree>
    <p:extLst>
      <p:ext uri="{BB962C8B-B14F-4D97-AF65-F5344CB8AC3E}">
        <p14:creationId xmlns:p14="http://schemas.microsoft.com/office/powerpoint/2010/main" val="34068294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ytuł 1">
            <a:extLst>
              <a:ext uri="{FF2B5EF4-FFF2-40B4-BE49-F238E27FC236}">
                <a16:creationId xmlns:a16="http://schemas.microsoft.com/office/drawing/2014/main" id="{548F139E-E4B6-4DFE-B69C-CF952DB30B21}"/>
              </a:ext>
            </a:extLst>
          </p:cNvPr>
          <p:cNvSpPr>
            <a:spLocks noGrp="1"/>
          </p:cNvSpPr>
          <p:nvPr>
            <p:ph type="title" idx="4294967295"/>
          </p:nvPr>
        </p:nvSpPr>
        <p:spPr>
          <a:xfrm>
            <a:off x="1911897" y="501880"/>
            <a:ext cx="6828978" cy="372936"/>
          </a:xfrm>
          <a:solidFill>
            <a:schemeClr val="bg1"/>
          </a:solidFill>
        </p:spPr>
        <p:txBody>
          <a:bodyPr>
            <a:normAutofit fontScale="90000"/>
          </a:bodyPr>
          <a:lstStyle/>
          <a:p>
            <a:r>
              <a:rPr lang="pl-PL" altLang="pl-PL" sz="3600" dirty="0">
                <a:solidFill>
                  <a:schemeClr val="accent1">
                    <a:lumMod val="50000"/>
                  </a:schemeClr>
                </a:solidFill>
                <a:latin typeface="+mn-lt"/>
              </a:rPr>
              <a:t>A </a:t>
            </a:r>
            <a:r>
              <a:rPr lang="pl-PL" altLang="pl-PL" sz="3600" dirty="0" err="1">
                <a:solidFill>
                  <a:schemeClr val="accent1">
                    <a:lumMod val="50000"/>
                  </a:schemeClr>
                </a:solidFill>
                <a:latin typeface="+mn-lt"/>
              </a:rPr>
              <a:t>new</a:t>
            </a:r>
            <a:r>
              <a:rPr lang="pl-PL" altLang="pl-PL" sz="3600" dirty="0">
                <a:solidFill>
                  <a:schemeClr val="accent1">
                    <a:lumMod val="50000"/>
                  </a:schemeClr>
                </a:solidFill>
                <a:latin typeface="+mn-lt"/>
              </a:rPr>
              <a:t> </a:t>
            </a:r>
            <a:r>
              <a:rPr lang="pl-PL" altLang="pl-PL" sz="3600" dirty="0" err="1">
                <a:solidFill>
                  <a:schemeClr val="accent1">
                    <a:lumMod val="50000"/>
                  </a:schemeClr>
                </a:solidFill>
                <a:latin typeface="+mn-lt"/>
              </a:rPr>
              <a:t>laboratory</a:t>
            </a:r>
            <a:r>
              <a:rPr lang="pl-PL" altLang="pl-PL" sz="3600" dirty="0">
                <a:solidFill>
                  <a:schemeClr val="accent1">
                    <a:lumMod val="50000"/>
                  </a:schemeClr>
                </a:solidFill>
                <a:latin typeface="+mn-lt"/>
              </a:rPr>
              <a:t> campus</a:t>
            </a:r>
          </a:p>
        </p:txBody>
      </p:sp>
      <p:sp>
        <p:nvSpPr>
          <p:cNvPr id="5" name="Rectangle 15">
            <a:extLst>
              <a:ext uri="{FF2B5EF4-FFF2-40B4-BE49-F238E27FC236}">
                <a16:creationId xmlns:a16="http://schemas.microsoft.com/office/drawing/2014/main" id="{F60A70D5-6F64-4C3F-A074-5203879EE87E}"/>
              </a:ext>
            </a:extLst>
          </p:cNvPr>
          <p:cNvSpPr>
            <a:spLocks noChangeArrowheads="1"/>
          </p:cNvSpPr>
          <p:nvPr/>
        </p:nvSpPr>
        <p:spPr bwMode="auto">
          <a:xfrm>
            <a:off x="1825625" y="1319213"/>
            <a:ext cx="5886450" cy="2169825"/>
          </a:xfrm>
          <a:prstGeom prst="rect">
            <a:avLst/>
          </a:prstGeom>
          <a:noFill/>
          <a:ln>
            <a:noFill/>
          </a:ln>
          <a:effectLst/>
          <a:extLst/>
        </p:spPr>
        <p:txBody>
          <a:bodyPr anchor="t">
            <a:spAutoFit/>
          </a:bodyPr>
          <a:lstStyle>
            <a:lvl1pPr>
              <a:defRPr>
                <a:solidFill>
                  <a:schemeClr val="tx1"/>
                </a:solidFill>
                <a:latin typeface="Calibri" panose="020F0502020204030204" pitchFamily="34" charset="0"/>
                <a:cs typeface="Arial" panose="020B0604020202020204" pitchFamily="34" charset="0"/>
              </a:defRPr>
            </a:lvl1pPr>
            <a:lvl2pPr marL="496888" indent="-288925">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pl-PL" altLang="pl-PL" sz="2400" b="1" dirty="0" err="1">
                <a:solidFill>
                  <a:srgbClr val="44546A"/>
                </a:solidFill>
                <a:latin typeface="+mn-lt"/>
                <a:cs typeface="Helvetica" panose="020B0604020202020204" pitchFamily="34" charset="0"/>
              </a:rPr>
              <a:t>Aims</a:t>
            </a:r>
            <a:r>
              <a:rPr lang="pl-PL" altLang="pl-PL" sz="2400" b="1" dirty="0">
                <a:solidFill>
                  <a:srgbClr val="44546A"/>
                </a:solidFill>
                <a:latin typeface="+mn-lt"/>
                <a:cs typeface="Helvetica" panose="020B0604020202020204" pitchFamily="34" charset="0"/>
              </a:rPr>
              <a:t> of the </a:t>
            </a:r>
            <a:r>
              <a:rPr lang="pl-PL" altLang="pl-PL" sz="2400" b="1" dirty="0" err="1">
                <a:solidFill>
                  <a:srgbClr val="44546A"/>
                </a:solidFill>
                <a:latin typeface="+mn-lt"/>
                <a:cs typeface="Helvetica" panose="020B0604020202020204" pitchFamily="34" charset="0"/>
              </a:rPr>
              <a:t>project</a:t>
            </a:r>
            <a:r>
              <a:rPr lang="pl-PL" altLang="pl-PL" sz="2400" b="1" dirty="0">
                <a:solidFill>
                  <a:srgbClr val="2F5496"/>
                </a:solidFill>
                <a:latin typeface="+mn-lt"/>
                <a:cs typeface="Helvetica" panose="020B0604020202020204" pitchFamily="34" charset="0"/>
              </a:rPr>
              <a:t>:</a:t>
            </a:r>
          </a:p>
          <a:p>
            <a:endParaRPr lang="pl-PL" altLang="pl-PL" sz="2400" b="1" dirty="0">
              <a:solidFill>
                <a:srgbClr val="2F5496"/>
              </a:solidFill>
              <a:latin typeface="+mn-lt"/>
              <a:cs typeface="Helvetica" panose="020B0604020202020204" pitchFamily="34" charset="0"/>
            </a:endParaRPr>
          </a:p>
          <a:p>
            <a:pPr marL="496570" lvl="1">
              <a:buFont typeface="Wingdings" panose="05000000000000000000" pitchFamily="2" charset="2"/>
              <a:buChar char="§"/>
            </a:pPr>
            <a:r>
              <a:rPr lang="pl-PL" altLang="pl-PL" dirty="0" err="1">
                <a:solidFill>
                  <a:schemeClr val="tx2"/>
                </a:solidFill>
                <a:latin typeface="+mn-lt"/>
                <a:cs typeface="Helvetica" panose="020B0604020202020204" pitchFamily="34" charset="0"/>
              </a:rPr>
              <a:t>Creating</a:t>
            </a:r>
            <a:r>
              <a:rPr lang="pl-PL" altLang="pl-PL" dirty="0">
                <a:solidFill>
                  <a:schemeClr val="tx2"/>
                </a:solidFill>
                <a:latin typeface="+mn-lt"/>
                <a:cs typeface="Helvetica" panose="020B0604020202020204" pitchFamily="34" charset="0"/>
              </a:rPr>
              <a:t> </a:t>
            </a:r>
            <a:r>
              <a:rPr lang="pl-PL" altLang="pl-PL" dirty="0" err="1">
                <a:solidFill>
                  <a:schemeClr val="tx2"/>
                </a:solidFill>
                <a:latin typeface="+mn-lt"/>
                <a:cs typeface="Helvetica" panose="020B0604020202020204" pitchFamily="34" charset="0"/>
              </a:rPr>
              <a:t>center</a:t>
            </a:r>
            <a:r>
              <a:rPr lang="pl-PL" altLang="pl-PL" dirty="0">
                <a:solidFill>
                  <a:schemeClr val="tx2"/>
                </a:solidFill>
                <a:latin typeface="+mn-lt"/>
                <a:cs typeface="Helvetica" panose="020B0604020202020204" pitchFamily="34" charset="0"/>
              </a:rPr>
              <a:t> of the </a:t>
            </a:r>
            <a:r>
              <a:rPr lang="pl-PL" altLang="pl-PL" dirty="0" err="1">
                <a:solidFill>
                  <a:schemeClr val="tx2"/>
                </a:solidFill>
                <a:latin typeface="+mn-lt"/>
                <a:cs typeface="Helvetica" panose="020B0604020202020204" pitchFamily="34" charset="0"/>
              </a:rPr>
              <a:t>Polish</a:t>
            </a:r>
            <a:r>
              <a:rPr lang="pl-PL" altLang="pl-PL" dirty="0">
                <a:solidFill>
                  <a:schemeClr val="tx2"/>
                </a:solidFill>
                <a:latin typeface="+mn-lt"/>
                <a:cs typeface="Helvetica" panose="020B0604020202020204" pitchFamily="34" charset="0"/>
              </a:rPr>
              <a:t> </a:t>
            </a:r>
            <a:r>
              <a:rPr lang="pl-PL" altLang="pl-PL" dirty="0" err="1">
                <a:solidFill>
                  <a:schemeClr val="tx2"/>
                </a:solidFill>
                <a:latin typeface="+mn-lt"/>
                <a:cs typeface="Helvetica" panose="020B0604020202020204" pitchFamily="34" charset="0"/>
              </a:rPr>
              <a:t>metrology</a:t>
            </a:r>
            <a:endParaRPr lang="pl-PL" altLang="pl-PL" dirty="0">
              <a:solidFill>
                <a:schemeClr val="tx2"/>
              </a:solidFill>
              <a:latin typeface="+mn-lt"/>
              <a:cs typeface="Helvetica" panose="020B0604020202020204" pitchFamily="34" charset="0"/>
            </a:endParaRPr>
          </a:p>
          <a:p>
            <a:pPr marL="496570" lvl="1">
              <a:buFont typeface="Wingdings" panose="05000000000000000000" pitchFamily="2" charset="2"/>
              <a:buChar char="§"/>
            </a:pPr>
            <a:r>
              <a:rPr lang="pl-PL" altLang="pl-PL" dirty="0" err="1">
                <a:solidFill>
                  <a:schemeClr val="tx2"/>
                </a:solidFill>
                <a:latin typeface="+mn-lt"/>
                <a:cs typeface="Helvetica" panose="020B0604020202020204" pitchFamily="34" charset="0"/>
              </a:rPr>
              <a:t>Building</a:t>
            </a:r>
            <a:r>
              <a:rPr lang="pl-PL" altLang="pl-PL" dirty="0">
                <a:solidFill>
                  <a:schemeClr val="tx2"/>
                </a:solidFill>
                <a:latin typeface="+mn-lt"/>
                <a:cs typeface="Helvetica" panose="020B0604020202020204" pitchFamily="34" charset="0"/>
              </a:rPr>
              <a:t> the modern </a:t>
            </a:r>
            <a:r>
              <a:rPr lang="pl-PL" altLang="pl-PL" dirty="0" err="1">
                <a:solidFill>
                  <a:schemeClr val="tx2"/>
                </a:solidFill>
                <a:latin typeface="+mn-lt"/>
                <a:cs typeface="Helvetica" panose="020B0604020202020204" pitchFamily="34" charset="0"/>
              </a:rPr>
              <a:t>metrological</a:t>
            </a:r>
            <a:r>
              <a:rPr lang="pl-PL" altLang="pl-PL" dirty="0">
                <a:solidFill>
                  <a:schemeClr val="tx2"/>
                </a:solidFill>
                <a:latin typeface="+mn-lt"/>
                <a:cs typeface="Helvetica" panose="020B0604020202020204" pitchFamily="34" charset="0"/>
              </a:rPr>
              <a:t> </a:t>
            </a:r>
            <a:r>
              <a:rPr lang="pl-PL" altLang="pl-PL" dirty="0" err="1">
                <a:solidFill>
                  <a:schemeClr val="tx2"/>
                </a:solidFill>
                <a:latin typeface="+mn-lt"/>
                <a:cs typeface="Helvetica" panose="020B0604020202020204" pitchFamily="34" charset="0"/>
              </a:rPr>
              <a:t>research</a:t>
            </a:r>
            <a:r>
              <a:rPr lang="pl-PL" altLang="pl-PL" dirty="0">
                <a:solidFill>
                  <a:schemeClr val="tx2"/>
                </a:solidFill>
                <a:latin typeface="+mn-lt"/>
                <a:cs typeface="Helvetica" panose="020B0604020202020204" pitchFamily="34" charset="0"/>
              </a:rPr>
              <a:t> and </a:t>
            </a:r>
            <a:r>
              <a:rPr lang="pl-PL" altLang="pl-PL" dirty="0" err="1">
                <a:solidFill>
                  <a:schemeClr val="tx2"/>
                </a:solidFill>
                <a:latin typeface="+mn-lt"/>
                <a:cs typeface="Helvetica" panose="020B0604020202020204" pitchFamily="34" charset="0"/>
              </a:rPr>
              <a:t>scientific</a:t>
            </a:r>
            <a:r>
              <a:rPr lang="pl-PL" altLang="pl-PL" dirty="0">
                <a:solidFill>
                  <a:schemeClr val="tx2"/>
                </a:solidFill>
                <a:latin typeface="+mn-lt"/>
                <a:cs typeface="Helvetica" panose="020B0604020202020204" pitchFamily="34" charset="0"/>
              </a:rPr>
              <a:t> </a:t>
            </a:r>
            <a:r>
              <a:rPr lang="pl-PL" altLang="pl-PL" dirty="0" err="1">
                <a:solidFill>
                  <a:schemeClr val="tx2"/>
                </a:solidFill>
                <a:latin typeface="+mn-lt"/>
                <a:cs typeface="Helvetica" panose="020B0604020202020204" pitchFamily="34" charset="0"/>
              </a:rPr>
              <a:t>center</a:t>
            </a:r>
            <a:r>
              <a:rPr lang="pl-PL" altLang="pl-PL" dirty="0">
                <a:solidFill>
                  <a:schemeClr val="tx2"/>
                </a:solidFill>
                <a:latin typeface="+mn-lt"/>
                <a:cs typeface="Helvetica" panose="020B0604020202020204" pitchFamily="34" charset="0"/>
              </a:rPr>
              <a:t> for science, </a:t>
            </a:r>
            <a:r>
              <a:rPr lang="pl-PL" altLang="pl-PL" dirty="0" err="1">
                <a:solidFill>
                  <a:schemeClr val="tx2"/>
                </a:solidFill>
                <a:latin typeface="+mn-lt"/>
                <a:cs typeface="Helvetica" panose="020B0604020202020204" pitchFamily="34" charset="0"/>
              </a:rPr>
              <a:t>economy</a:t>
            </a:r>
            <a:r>
              <a:rPr lang="pl-PL" altLang="pl-PL" dirty="0">
                <a:solidFill>
                  <a:schemeClr val="tx2"/>
                </a:solidFill>
                <a:latin typeface="+mn-lt"/>
                <a:cs typeface="Helvetica" panose="020B0604020202020204" pitchFamily="34" charset="0"/>
              </a:rPr>
              <a:t>, </a:t>
            </a:r>
            <a:r>
              <a:rPr lang="pl-PL" altLang="pl-PL" dirty="0" err="1">
                <a:solidFill>
                  <a:schemeClr val="tx2"/>
                </a:solidFill>
                <a:latin typeface="+mn-lt"/>
                <a:cs typeface="Helvetica" panose="020B0604020202020204" pitchFamily="34" charset="0"/>
              </a:rPr>
              <a:t>industry</a:t>
            </a:r>
            <a:r>
              <a:rPr lang="pl-PL" altLang="pl-PL" dirty="0">
                <a:solidFill>
                  <a:schemeClr val="tx2"/>
                </a:solidFill>
                <a:latin typeface="+mn-lt"/>
                <a:cs typeface="Helvetica" panose="020B0604020202020204" pitchFamily="34" charset="0"/>
              </a:rPr>
              <a:t> and </a:t>
            </a:r>
            <a:r>
              <a:rPr lang="pl-PL" altLang="pl-PL" dirty="0" err="1">
                <a:solidFill>
                  <a:schemeClr val="tx2"/>
                </a:solidFill>
                <a:latin typeface="+mn-lt"/>
                <a:cs typeface="Helvetica" panose="020B0604020202020204" pitchFamily="34" charset="0"/>
              </a:rPr>
              <a:t>social</a:t>
            </a:r>
            <a:r>
              <a:rPr lang="pl-PL" altLang="pl-PL" dirty="0">
                <a:solidFill>
                  <a:schemeClr val="tx2"/>
                </a:solidFill>
                <a:latin typeface="+mn-lt"/>
                <a:cs typeface="Helvetica" panose="020B0604020202020204" pitchFamily="34" charset="0"/>
              </a:rPr>
              <a:t> life;</a:t>
            </a:r>
          </a:p>
          <a:p>
            <a:pPr lvl="2"/>
            <a:endParaRPr lang="pl-PL" altLang="pl-PL" sz="1500" dirty="0">
              <a:solidFill>
                <a:srgbClr val="ED7D31"/>
              </a:solidFill>
              <a:effectLst>
                <a:outerShdw blurRad="38100" dist="38100" dir="2700000" algn="tl">
                  <a:srgbClr val="C0C0C0"/>
                </a:outerShdw>
              </a:effectLst>
              <a:latin typeface="+mn-lt"/>
              <a:cs typeface="Helvetica" panose="020B0604020202020204" pitchFamily="34" charset="0"/>
            </a:endParaRPr>
          </a:p>
        </p:txBody>
      </p:sp>
      <p:sp>
        <p:nvSpPr>
          <p:cNvPr id="65540" name="Rectangle 15">
            <a:extLst>
              <a:ext uri="{FF2B5EF4-FFF2-40B4-BE49-F238E27FC236}">
                <a16:creationId xmlns:a16="http://schemas.microsoft.com/office/drawing/2014/main" id="{50E49874-BB10-4F48-84E1-808BBDF2C9A3}"/>
              </a:ext>
            </a:extLst>
          </p:cNvPr>
          <p:cNvSpPr>
            <a:spLocks noChangeArrowheads="1"/>
          </p:cNvSpPr>
          <p:nvPr/>
        </p:nvSpPr>
        <p:spPr bwMode="auto">
          <a:xfrm>
            <a:off x="1825625" y="3717925"/>
            <a:ext cx="6135688"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defRPr>
                <a:solidFill>
                  <a:schemeClr val="tx1"/>
                </a:solidFill>
                <a:latin typeface="Calibri" panose="020F0502020204030204" pitchFamily="34" charset="0"/>
                <a:cs typeface="Arial" panose="020B0604020202020204" pitchFamily="34" charset="0"/>
              </a:defRPr>
            </a:lvl1pPr>
            <a:lvl2pPr marL="536575" indent="-288925">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pl-PL" altLang="pl-PL" sz="2400" b="1">
                <a:solidFill>
                  <a:schemeClr val="tx2"/>
                </a:solidFill>
                <a:latin typeface="+mn-lt"/>
                <a:cs typeface="Helvetica" panose="020B0604020202020204" pitchFamily="34" charset="0"/>
              </a:rPr>
              <a:t>Components of the </a:t>
            </a:r>
            <a:r>
              <a:rPr lang="pl-PL" altLang="pl-PL" sz="2400" b="1" err="1">
                <a:solidFill>
                  <a:schemeClr val="tx2"/>
                </a:solidFill>
                <a:latin typeface="+mn-lt"/>
                <a:cs typeface="Helvetica" panose="020B0604020202020204" pitchFamily="34" charset="0"/>
              </a:rPr>
              <a:t>project</a:t>
            </a:r>
            <a:r>
              <a:rPr lang="pl-PL" altLang="pl-PL" sz="2400" b="1">
                <a:solidFill>
                  <a:schemeClr val="tx2"/>
                </a:solidFill>
                <a:latin typeface="+mn-lt"/>
                <a:cs typeface="Helvetica" panose="020B0604020202020204" pitchFamily="34" charset="0"/>
              </a:rPr>
              <a:t>:</a:t>
            </a:r>
          </a:p>
          <a:p>
            <a:pPr lvl="1">
              <a:buFont typeface="Wingdings" panose="05000000000000000000" pitchFamily="2" charset="2"/>
              <a:buChar char="§"/>
            </a:pPr>
            <a:r>
              <a:rPr lang="pl-PL" altLang="pl-PL" err="1">
                <a:solidFill>
                  <a:schemeClr val="tx2"/>
                </a:solidFill>
                <a:latin typeface="+mn-lt"/>
                <a:cs typeface="Helvetica" panose="020B0604020202020204" pitchFamily="34" charset="0"/>
              </a:rPr>
              <a:t>innovative</a:t>
            </a:r>
            <a:r>
              <a:rPr lang="pl-PL" altLang="pl-PL">
                <a:solidFill>
                  <a:schemeClr val="tx2"/>
                </a:solidFill>
                <a:latin typeface="+mn-lt"/>
                <a:cs typeface="Helvetica" panose="020B0604020202020204" pitchFamily="34" charset="0"/>
              </a:rPr>
              <a:t> </a:t>
            </a:r>
            <a:r>
              <a:rPr lang="pl-PL" altLang="pl-PL" err="1">
                <a:solidFill>
                  <a:schemeClr val="tx2"/>
                </a:solidFill>
                <a:latin typeface="+mn-lt"/>
                <a:cs typeface="Helvetica" panose="020B0604020202020204" pitchFamily="34" charset="0"/>
              </a:rPr>
              <a:t>laboratory</a:t>
            </a:r>
            <a:r>
              <a:rPr lang="pl-PL" altLang="pl-PL">
                <a:solidFill>
                  <a:schemeClr val="tx2"/>
                </a:solidFill>
                <a:latin typeface="+mn-lt"/>
                <a:cs typeface="Helvetica" panose="020B0604020202020204" pitchFamily="34" charset="0"/>
              </a:rPr>
              <a:t> </a:t>
            </a:r>
            <a:r>
              <a:rPr lang="pl-PL" altLang="pl-PL" err="1">
                <a:solidFill>
                  <a:schemeClr val="tx2"/>
                </a:solidFill>
                <a:latin typeface="+mn-lt"/>
                <a:cs typeface="Helvetica" panose="020B0604020202020204" pitchFamily="34" charset="0"/>
              </a:rPr>
              <a:t>basis</a:t>
            </a:r>
            <a:r>
              <a:rPr lang="pl-PL" altLang="pl-PL">
                <a:solidFill>
                  <a:schemeClr val="tx2"/>
                </a:solidFill>
                <a:latin typeface="+mn-lt"/>
                <a:cs typeface="Helvetica" panose="020B0604020202020204" pitchFamily="34" charset="0"/>
              </a:rPr>
              <a:t> (</a:t>
            </a:r>
            <a:r>
              <a:rPr lang="pl-PL" altLang="pl-PL" err="1">
                <a:solidFill>
                  <a:schemeClr val="tx2"/>
                </a:solidFill>
                <a:latin typeface="+mn-lt"/>
                <a:cs typeface="Helvetica" panose="020B0604020202020204" pitchFamily="34" charset="0"/>
              </a:rPr>
              <a:t>biotechnology</a:t>
            </a:r>
            <a:r>
              <a:rPr lang="pl-PL" altLang="pl-PL">
                <a:solidFill>
                  <a:schemeClr val="tx2"/>
                </a:solidFill>
                <a:latin typeface="+mn-lt"/>
                <a:cs typeface="Helvetica" panose="020B0604020202020204" pitchFamily="34" charset="0"/>
              </a:rPr>
              <a:t>, </a:t>
            </a:r>
            <a:r>
              <a:rPr lang="pl-PL" altLang="pl-PL" err="1">
                <a:solidFill>
                  <a:schemeClr val="tx2"/>
                </a:solidFill>
                <a:latin typeface="+mn-lt"/>
                <a:cs typeface="Helvetica" panose="020B0604020202020204" pitchFamily="34" charset="0"/>
              </a:rPr>
              <a:t>nanometrology</a:t>
            </a:r>
            <a:r>
              <a:rPr lang="pl-PL" altLang="pl-PL">
                <a:solidFill>
                  <a:schemeClr val="tx2"/>
                </a:solidFill>
                <a:latin typeface="+mn-lt"/>
                <a:cs typeface="Helvetica" panose="020B0604020202020204" pitchFamily="34" charset="0"/>
              </a:rPr>
              <a:t>);</a:t>
            </a:r>
          </a:p>
          <a:p>
            <a:pPr lvl="1">
              <a:buFont typeface="Wingdings" panose="05000000000000000000" pitchFamily="2" charset="2"/>
              <a:buChar char="§"/>
            </a:pPr>
            <a:r>
              <a:rPr lang="pl-PL" altLang="pl-PL" err="1">
                <a:solidFill>
                  <a:schemeClr val="tx2"/>
                </a:solidFill>
                <a:latin typeface="+mn-lt"/>
                <a:cs typeface="Helvetica" panose="020B0604020202020204" pitchFamily="34" charset="0"/>
              </a:rPr>
              <a:t>Educational-conference</a:t>
            </a:r>
            <a:r>
              <a:rPr lang="pl-PL" altLang="pl-PL">
                <a:solidFill>
                  <a:schemeClr val="tx2"/>
                </a:solidFill>
                <a:latin typeface="+mn-lt"/>
                <a:cs typeface="Helvetica" panose="020B0604020202020204" pitchFamily="34" charset="0"/>
              </a:rPr>
              <a:t> campus</a:t>
            </a:r>
          </a:p>
          <a:p>
            <a:pPr lvl="1">
              <a:buFont typeface="Wingdings" panose="05000000000000000000" pitchFamily="2" charset="2"/>
              <a:buChar char="§"/>
            </a:pPr>
            <a:r>
              <a:rPr lang="pl-PL" altLang="pl-PL">
                <a:solidFill>
                  <a:schemeClr val="tx2"/>
                </a:solidFill>
                <a:latin typeface="+mn-lt"/>
                <a:cs typeface="Helvetica" panose="020B0604020202020204" pitchFamily="34" charset="0"/>
              </a:rPr>
              <a:t>Hotel and </a:t>
            </a:r>
            <a:r>
              <a:rPr lang="pl-PL" altLang="pl-PL" err="1">
                <a:solidFill>
                  <a:schemeClr val="tx2"/>
                </a:solidFill>
                <a:latin typeface="+mn-lt"/>
                <a:cs typeface="Helvetica" panose="020B0604020202020204" pitchFamily="34" charset="0"/>
              </a:rPr>
              <a:t>acommodation</a:t>
            </a:r>
            <a:r>
              <a:rPr lang="pl-PL" altLang="pl-PL">
                <a:solidFill>
                  <a:schemeClr val="tx2"/>
                </a:solidFill>
                <a:latin typeface="+mn-lt"/>
                <a:cs typeface="Helvetica" panose="020B0604020202020204" pitchFamily="34" charset="0"/>
              </a:rPr>
              <a:t> </a:t>
            </a:r>
            <a:r>
              <a:rPr lang="pl-PL" altLang="pl-PL" err="1">
                <a:solidFill>
                  <a:schemeClr val="tx2"/>
                </a:solidFill>
                <a:latin typeface="+mn-lt"/>
                <a:cs typeface="Helvetica" panose="020B0604020202020204" pitchFamily="34" charset="0"/>
              </a:rPr>
              <a:t>base</a:t>
            </a:r>
            <a:r>
              <a:rPr lang="pl-PL" altLang="pl-PL">
                <a:solidFill>
                  <a:schemeClr val="tx2"/>
                </a:solidFill>
                <a:latin typeface="+mn-lt"/>
                <a:cs typeface="Helvetica" panose="020B0604020202020204" pitchFamily="34" charset="0"/>
              </a:rPr>
              <a:t>;</a:t>
            </a:r>
          </a:p>
          <a:p>
            <a:pPr lvl="1">
              <a:buFont typeface="Wingdings" panose="05000000000000000000" pitchFamily="2" charset="2"/>
              <a:buChar char="§"/>
            </a:pPr>
            <a:r>
              <a:rPr lang="pl-PL" altLang="pl-PL" err="1">
                <a:solidFill>
                  <a:schemeClr val="tx2"/>
                </a:solidFill>
                <a:latin typeface="+mn-lt"/>
                <a:cs typeface="Helvetica" panose="020B0604020202020204" pitchFamily="34" charset="0"/>
              </a:rPr>
              <a:t>Specialized</a:t>
            </a:r>
            <a:r>
              <a:rPr lang="pl-PL" altLang="pl-PL">
                <a:solidFill>
                  <a:schemeClr val="tx2"/>
                </a:solidFill>
                <a:latin typeface="+mn-lt"/>
                <a:cs typeface="Helvetica" panose="020B0604020202020204" pitchFamily="34" charset="0"/>
              </a:rPr>
              <a:t> </a:t>
            </a:r>
            <a:r>
              <a:rPr lang="pl-PL" altLang="pl-PL" err="1">
                <a:solidFill>
                  <a:schemeClr val="tx2"/>
                </a:solidFill>
                <a:latin typeface="+mn-lt"/>
                <a:cs typeface="Helvetica" panose="020B0604020202020204" pitchFamily="34" charset="0"/>
              </a:rPr>
              <a:t>scientific</a:t>
            </a:r>
            <a:r>
              <a:rPr lang="pl-PL" altLang="pl-PL">
                <a:solidFill>
                  <a:schemeClr val="tx2"/>
                </a:solidFill>
                <a:latin typeface="+mn-lt"/>
                <a:cs typeface="Helvetica" panose="020B0604020202020204" pitchFamily="34" charset="0"/>
              </a:rPr>
              <a:t> </a:t>
            </a:r>
            <a:r>
              <a:rPr lang="pl-PL" altLang="pl-PL" err="1">
                <a:solidFill>
                  <a:schemeClr val="tx2"/>
                </a:solidFill>
                <a:latin typeface="+mn-lt"/>
                <a:cs typeface="Helvetica" panose="020B0604020202020204" pitchFamily="34" charset="0"/>
              </a:rPr>
              <a:t>metrology</a:t>
            </a:r>
            <a:r>
              <a:rPr lang="pl-PL" altLang="pl-PL">
                <a:solidFill>
                  <a:schemeClr val="tx2"/>
                </a:solidFill>
                <a:latin typeface="+mn-lt"/>
                <a:cs typeface="Helvetica" panose="020B0604020202020204" pitchFamily="34" charset="0"/>
              </a:rPr>
              <a:t> </a:t>
            </a:r>
            <a:r>
              <a:rPr lang="pl-PL" altLang="pl-PL" err="1">
                <a:solidFill>
                  <a:schemeClr val="tx2"/>
                </a:solidFill>
                <a:latin typeface="+mn-lt"/>
                <a:cs typeface="Helvetica" panose="020B0604020202020204" pitchFamily="34" charset="0"/>
              </a:rPr>
              <a:t>staff</a:t>
            </a:r>
            <a:r>
              <a:rPr lang="pl-PL" altLang="pl-PL">
                <a:solidFill>
                  <a:schemeClr val="tx2"/>
                </a:solidFill>
                <a:latin typeface="+mn-lt"/>
                <a:cs typeface="Helvetica" panose="020B0604020202020204" pitchFamily="34" charset="0"/>
              </a:rPr>
              <a:t>;</a:t>
            </a:r>
          </a:p>
        </p:txBody>
      </p:sp>
      <p:sp>
        <p:nvSpPr>
          <p:cNvPr id="4" name="Symbol zastępczy stopki 3">
            <a:extLst>
              <a:ext uri="{FF2B5EF4-FFF2-40B4-BE49-F238E27FC236}">
                <a16:creationId xmlns:a16="http://schemas.microsoft.com/office/drawing/2014/main" id="{E61306E3-6FC8-49F6-AD06-76C6A0EF08DE}"/>
              </a:ext>
            </a:extLst>
          </p:cNvPr>
          <p:cNvSpPr txBox="1">
            <a:spLocks noGrp="1"/>
          </p:cNvSpPr>
          <p:nvPr/>
        </p:nvSpPr>
        <p:spPr>
          <a:xfrm>
            <a:off x="3028950" y="6356350"/>
            <a:ext cx="3086100" cy="365125"/>
          </a:xfrm>
          <a:prstGeom prst="rect">
            <a:avLst/>
          </a:prstGeom>
          <a:noFill/>
        </p:spPr>
        <p:txBody>
          <a:bodyPr anchor="ctr"/>
          <a:lstStyle/>
          <a:p>
            <a:pPr algn="ctr" fontAlgn="auto">
              <a:spcBef>
                <a:spcPts val="0"/>
              </a:spcBef>
              <a:spcAft>
                <a:spcPts val="0"/>
              </a:spcAft>
              <a:defRPr/>
            </a:pPr>
            <a:r>
              <a:rPr lang="en-US" sz="1200">
                <a:solidFill>
                  <a:schemeClr val="tx1">
                    <a:tint val="75000"/>
                  </a:schemeClr>
                </a:solidFill>
                <a:latin typeface="+mn-lt"/>
                <a:cs typeface="+mn-cs"/>
              </a:rPr>
              <a:t>
              </a:t>
            </a:r>
          </a:p>
        </p:txBody>
      </p:sp>
      <p:pic>
        <p:nvPicPr>
          <p:cNvPr id="13" name="Obraz 12">
            <a:extLst>
              <a:ext uri="{FF2B5EF4-FFF2-40B4-BE49-F238E27FC236}">
                <a16:creationId xmlns:a16="http://schemas.microsoft.com/office/drawing/2014/main" id="{CC7FFEEC-BFF8-4424-A3BE-48DF118D0E89}"/>
              </a:ext>
            </a:extLst>
          </p:cNvPr>
          <p:cNvPicPr>
            <a:picLocks noChangeAspect="1"/>
          </p:cNvPicPr>
          <p:nvPr/>
        </p:nvPicPr>
        <p:blipFill>
          <a:blip r:embed="rId2">
            <a:duotone>
              <a:schemeClr val="accent3">
                <a:shade val="45000"/>
                <a:satMod val="135000"/>
              </a:schemeClr>
              <a:prstClr val="white"/>
            </a:duotone>
          </a:blip>
          <a:stretch>
            <a:fillRect/>
          </a:stretch>
        </p:blipFill>
        <p:spPr>
          <a:xfrm flipH="1">
            <a:off x="740470" y="1708987"/>
            <a:ext cx="966824" cy="818939"/>
          </a:xfrm>
          <a:prstGeom prst="rect">
            <a:avLst/>
          </a:prstGeom>
        </p:spPr>
      </p:pic>
      <p:pic>
        <p:nvPicPr>
          <p:cNvPr id="14" name="Obraz 13">
            <a:extLst>
              <a:ext uri="{FF2B5EF4-FFF2-40B4-BE49-F238E27FC236}">
                <a16:creationId xmlns:a16="http://schemas.microsoft.com/office/drawing/2014/main" id="{9549654F-7121-4050-B4E8-080B23A0A778}"/>
              </a:ext>
            </a:extLst>
          </p:cNvPr>
          <p:cNvPicPr>
            <a:picLocks noChangeAspect="1"/>
          </p:cNvPicPr>
          <p:nvPr/>
        </p:nvPicPr>
        <p:blipFill>
          <a:blip r:embed="rId3">
            <a:duotone>
              <a:schemeClr val="accent3">
                <a:shade val="45000"/>
                <a:satMod val="135000"/>
              </a:schemeClr>
              <a:prstClr val="white"/>
            </a:duotone>
          </a:blip>
          <a:stretch>
            <a:fillRect/>
          </a:stretch>
        </p:blipFill>
        <p:spPr>
          <a:xfrm>
            <a:off x="700307" y="3813536"/>
            <a:ext cx="1047150" cy="1047150"/>
          </a:xfrm>
          <a:prstGeom prst="rect">
            <a:avLst/>
          </a:prstGeom>
        </p:spPr>
      </p:pic>
      <p:pic>
        <p:nvPicPr>
          <p:cNvPr id="7" name="Obraz 6">
            <a:extLst>
              <a:ext uri="{FF2B5EF4-FFF2-40B4-BE49-F238E27FC236}">
                <a16:creationId xmlns:a16="http://schemas.microsoft.com/office/drawing/2014/main" id="{3796D799-4E9C-4155-949C-E8A1E02C0A48}"/>
              </a:ext>
            </a:extLst>
          </p:cNvPr>
          <p:cNvPicPr>
            <a:picLocks noChangeAspect="1"/>
          </p:cNvPicPr>
          <p:nvPr/>
        </p:nvPicPr>
        <p:blipFill>
          <a:blip r:embed="rId4"/>
          <a:stretch>
            <a:fillRect/>
          </a:stretch>
        </p:blipFill>
        <p:spPr>
          <a:xfrm>
            <a:off x="384226" y="373885"/>
            <a:ext cx="1527671" cy="628926"/>
          </a:xfrm>
          <a:prstGeom prst="rect">
            <a:avLst/>
          </a:prstGeom>
        </p:spPr>
      </p:pic>
    </p:spTree>
    <p:extLst>
      <p:ext uri="{BB962C8B-B14F-4D97-AF65-F5344CB8AC3E}">
        <p14:creationId xmlns:p14="http://schemas.microsoft.com/office/powerpoint/2010/main" val="2656475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9AC57CF-7C34-4C2D-B8EA-B92944DA3E0A}"/>
              </a:ext>
            </a:extLst>
          </p:cNvPr>
          <p:cNvSpPr>
            <a:spLocks noGrp="1"/>
          </p:cNvSpPr>
          <p:nvPr>
            <p:ph type="title"/>
          </p:nvPr>
        </p:nvSpPr>
        <p:spPr>
          <a:xfrm>
            <a:off x="1901441" y="508128"/>
            <a:ext cx="6784534" cy="406345"/>
          </a:xfrm>
          <a:solidFill>
            <a:schemeClr val="bg1"/>
          </a:solidFill>
        </p:spPr>
        <p:txBody>
          <a:bodyPr rtlCol="0">
            <a:noAutofit/>
          </a:bodyPr>
          <a:lstStyle/>
          <a:p>
            <a:pPr>
              <a:spcBef>
                <a:spcPts val="0"/>
              </a:spcBef>
              <a:defRPr/>
            </a:pPr>
            <a:r>
              <a:rPr lang="en-US" sz="2800" b="0" dirty="0">
                <a:ea typeface="Lato Black" panose="020F0502020204030203" pitchFamily="34" charset="0"/>
                <a:cs typeface="Lato Black" panose="020F0502020204030203" pitchFamily="34" charset="0"/>
              </a:rPr>
              <a:t>Structure of the Polish metrology</a:t>
            </a:r>
            <a:r>
              <a:rPr lang="pl-PL" sz="2800" b="0" dirty="0">
                <a:ea typeface="Lato Black" panose="020F0502020204030203" pitchFamily="34" charset="0"/>
                <a:cs typeface="Lato Black" panose="020F0502020204030203" pitchFamily="34" charset="0"/>
              </a:rPr>
              <a:t> system</a:t>
            </a:r>
            <a:endParaRPr lang="pl-PL" sz="2800" b="0" dirty="0">
              <a:effectLst>
                <a:outerShdw blurRad="38100" dist="38100" dir="2700000" algn="tl">
                  <a:srgbClr val="000000">
                    <a:alpha val="43137"/>
                  </a:srgbClr>
                </a:outerShdw>
              </a:effectLst>
              <a:ea typeface="Lato Black" panose="020F0502020204030203" pitchFamily="34" charset="0"/>
              <a:cs typeface="Lato Black" panose="020F0502020204030203" pitchFamily="34" charset="0"/>
            </a:endParaRPr>
          </a:p>
        </p:txBody>
      </p:sp>
      <p:sp>
        <p:nvSpPr>
          <p:cNvPr id="4" name="pole tekstowe 3">
            <a:extLst>
              <a:ext uri="{FF2B5EF4-FFF2-40B4-BE49-F238E27FC236}">
                <a16:creationId xmlns:a16="http://schemas.microsoft.com/office/drawing/2014/main" id="{DD79AD18-35E5-D24C-A97A-62B97D5E7ADA}"/>
              </a:ext>
            </a:extLst>
          </p:cNvPr>
          <p:cNvSpPr txBox="1"/>
          <p:nvPr/>
        </p:nvSpPr>
        <p:spPr>
          <a:xfrm>
            <a:off x="1436530" y="3313535"/>
            <a:ext cx="1427999" cy="553998"/>
          </a:xfrm>
          <a:prstGeom prst="rect">
            <a:avLst/>
          </a:prstGeom>
          <a:noFill/>
          <a:ln>
            <a:noFill/>
          </a:ln>
        </p:spPr>
        <p:txBody>
          <a:bodyPr wrap="square" rtlCol="0">
            <a:spAutoFit/>
          </a:bodyPr>
          <a:lstStyle/>
          <a:p>
            <a:pPr algn="ctr"/>
            <a:r>
              <a:rPr lang="pl-PL" sz="1000" b="1" dirty="0">
                <a:solidFill>
                  <a:srgbClr val="002060"/>
                </a:solidFill>
                <a:latin typeface="Lato" panose="020F0502020204030203" pitchFamily="34" charset="0"/>
                <a:ea typeface="Lato" panose="020F0502020204030203" pitchFamily="34" charset="0"/>
                <a:cs typeface="Lato" panose="020F0502020204030203" pitchFamily="34" charset="0"/>
              </a:rPr>
              <a:t>Technical </a:t>
            </a:r>
            <a:r>
              <a:rPr lang="pl-PL" sz="1000" b="1" dirty="0" err="1">
                <a:solidFill>
                  <a:srgbClr val="002060"/>
                </a:solidFill>
                <a:latin typeface="Lato" panose="020F0502020204030203" pitchFamily="34" charset="0"/>
                <a:ea typeface="Lato" panose="020F0502020204030203" pitchFamily="34" charset="0"/>
                <a:cs typeface="Lato" panose="020F0502020204030203" pitchFamily="34" charset="0"/>
              </a:rPr>
              <a:t>Committees</a:t>
            </a:r>
            <a:r>
              <a:rPr lang="pl-PL" sz="1000" b="1" dirty="0">
                <a:solidFill>
                  <a:srgbClr val="002060"/>
                </a:solidFill>
                <a:latin typeface="Lato" panose="020F0502020204030203" pitchFamily="34" charset="0"/>
                <a:ea typeface="Lato" panose="020F0502020204030203" pitchFamily="34" charset="0"/>
                <a:cs typeface="Lato" panose="020F0502020204030203" pitchFamily="34" charset="0"/>
              </a:rPr>
              <a:t> </a:t>
            </a:r>
            <a:br>
              <a:rPr lang="pl-PL" sz="1000" b="1" dirty="0">
                <a:solidFill>
                  <a:srgbClr val="002060"/>
                </a:solidFill>
                <a:latin typeface="Lato" panose="020F0502020204030203" pitchFamily="34" charset="0"/>
                <a:ea typeface="Lato" panose="020F0502020204030203" pitchFamily="34" charset="0"/>
                <a:cs typeface="Lato" panose="020F0502020204030203" pitchFamily="34" charset="0"/>
              </a:rPr>
            </a:br>
            <a:r>
              <a:rPr lang="pl-PL" sz="1000" b="1" dirty="0">
                <a:solidFill>
                  <a:srgbClr val="002060"/>
                </a:solidFill>
                <a:latin typeface="Lato" panose="020F0502020204030203" pitchFamily="34" charset="0"/>
                <a:ea typeface="Lato" panose="020F0502020204030203" pitchFamily="34" charset="0"/>
                <a:cs typeface="Lato" panose="020F0502020204030203" pitchFamily="34" charset="0"/>
              </a:rPr>
              <a:t>of GUM</a:t>
            </a:r>
          </a:p>
        </p:txBody>
      </p:sp>
      <p:sp>
        <p:nvSpPr>
          <p:cNvPr id="9" name="pole tekstowe 8">
            <a:extLst>
              <a:ext uri="{FF2B5EF4-FFF2-40B4-BE49-F238E27FC236}">
                <a16:creationId xmlns:a16="http://schemas.microsoft.com/office/drawing/2014/main" id="{E7AB18C0-B743-EA4C-9D1A-B97508601AB6}"/>
              </a:ext>
            </a:extLst>
          </p:cNvPr>
          <p:cNvSpPr txBox="1"/>
          <p:nvPr/>
        </p:nvSpPr>
        <p:spPr>
          <a:xfrm>
            <a:off x="1539776" y="4631227"/>
            <a:ext cx="1330844" cy="553998"/>
          </a:xfrm>
          <a:prstGeom prst="rect">
            <a:avLst/>
          </a:prstGeom>
          <a:noFill/>
          <a:ln>
            <a:noFill/>
          </a:ln>
        </p:spPr>
        <p:txBody>
          <a:bodyPr wrap="square" rtlCol="0">
            <a:spAutoFit/>
          </a:bodyPr>
          <a:lstStyle>
            <a:defPPr>
              <a:defRPr lang="pl-PL"/>
            </a:defPPr>
            <a:lvl1pPr algn="ctr">
              <a:defRPr sz="900">
                <a:latin typeface="Lato" panose="020F0502020204030203" pitchFamily="34" charset="0"/>
                <a:ea typeface="Lato" panose="020F0502020204030203" pitchFamily="34" charset="0"/>
                <a:cs typeface="Lato" panose="020F0502020204030203" pitchFamily="34" charset="0"/>
              </a:defRPr>
            </a:lvl1pPr>
          </a:lstStyle>
          <a:p>
            <a:r>
              <a:rPr lang="pl-PL" sz="1000" b="1" dirty="0">
                <a:solidFill>
                  <a:srgbClr val="002060"/>
                </a:solidFill>
              </a:rPr>
              <a:t>4 </a:t>
            </a:r>
            <a:r>
              <a:rPr lang="pl-PL" sz="1000" b="1" dirty="0" err="1">
                <a:solidFill>
                  <a:srgbClr val="002060"/>
                </a:solidFill>
              </a:rPr>
              <a:t>Years</a:t>
            </a:r>
            <a:r>
              <a:rPr lang="pl-PL" sz="1000" b="1" dirty="0">
                <a:solidFill>
                  <a:srgbClr val="002060"/>
                </a:solidFill>
              </a:rPr>
              <a:t> Strategic </a:t>
            </a:r>
            <a:r>
              <a:rPr lang="pl-PL" sz="1000" b="1" dirty="0" err="1">
                <a:solidFill>
                  <a:srgbClr val="002060"/>
                </a:solidFill>
              </a:rPr>
              <a:t>Activities</a:t>
            </a:r>
            <a:r>
              <a:rPr lang="pl-PL" sz="1000" b="1" dirty="0">
                <a:solidFill>
                  <a:srgbClr val="002060"/>
                </a:solidFill>
              </a:rPr>
              <a:t> Plan </a:t>
            </a:r>
          </a:p>
          <a:p>
            <a:r>
              <a:rPr lang="pl-PL" sz="1000" b="1" dirty="0">
                <a:solidFill>
                  <a:srgbClr val="002060"/>
                </a:solidFill>
              </a:rPr>
              <a:t>of GUM</a:t>
            </a:r>
          </a:p>
        </p:txBody>
      </p:sp>
      <p:sp>
        <p:nvSpPr>
          <p:cNvPr id="12" name="pole tekstowe 11">
            <a:extLst>
              <a:ext uri="{FF2B5EF4-FFF2-40B4-BE49-F238E27FC236}">
                <a16:creationId xmlns:a16="http://schemas.microsoft.com/office/drawing/2014/main" id="{36102394-C4E3-8A4B-BEFE-972F6635995C}"/>
              </a:ext>
            </a:extLst>
          </p:cNvPr>
          <p:cNvSpPr txBox="1"/>
          <p:nvPr/>
        </p:nvSpPr>
        <p:spPr>
          <a:xfrm>
            <a:off x="1436531" y="2233139"/>
            <a:ext cx="1427999" cy="246221"/>
          </a:xfrm>
          <a:prstGeom prst="rect">
            <a:avLst/>
          </a:prstGeom>
          <a:noFill/>
          <a:ln>
            <a:noFill/>
          </a:ln>
        </p:spPr>
        <p:txBody>
          <a:bodyPr wrap="square" rtlCol="0">
            <a:spAutoFit/>
          </a:bodyPr>
          <a:lstStyle/>
          <a:p>
            <a:pPr algn="ctr"/>
            <a:r>
              <a:rPr lang="pl-PL" sz="1000" b="1" dirty="0" err="1">
                <a:solidFill>
                  <a:srgbClr val="002060"/>
                </a:solidFill>
                <a:latin typeface="Lato" panose="020F0502020204030203" pitchFamily="34" charset="0"/>
                <a:ea typeface="Lato" panose="020F0502020204030203" pitchFamily="34" charset="0"/>
                <a:cs typeface="Lato" panose="020F0502020204030203" pitchFamily="34" charset="0"/>
              </a:rPr>
              <a:t>Metrology</a:t>
            </a:r>
            <a:r>
              <a:rPr lang="pl-PL" sz="1000" b="1" dirty="0">
                <a:solidFill>
                  <a:srgbClr val="002060"/>
                </a:solidFill>
                <a:latin typeface="Lato" panose="020F0502020204030203" pitchFamily="34" charset="0"/>
                <a:ea typeface="Lato" panose="020F0502020204030203" pitchFamily="34" charset="0"/>
                <a:cs typeface="Lato" panose="020F0502020204030203" pitchFamily="34" charset="0"/>
              </a:rPr>
              <a:t> </a:t>
            </a:r>
            <a:r>
              <a:rPr lang="pl-PL" sz="1000" b="1" dirty="0" err="1">
                <a:solidFill>
                  <a:srgbClr val="002060"/>
                </a:solidFill>
                <a:latin typeface="Lato" panose="020F0502020204030203" pitchFamily="34" charset="0"/>
                <a:ea typeface="Lato" panose="020F0502020204030203" pitchFamily="34" charset="0"/>
                <a:cs typeface="Lato" panose="020F0502020204030203" pitchFamily="34" charset="0"/>
              </a:rPr>
              <a:t>Council</a:t>
            </a:r>
            <a:endParaRPr lang="pl-PL" sz="1000" b="1" dirty="0">
              <a:solidFill>
                <a:srgbClr val="002060"/>
              </a:solidFill>
              <a:latin typeface="Lato" panose="020F0502020204030203" pitchFamily="34" charset="0"/>
              <a:ea typeface="Lato" panose="020F0502020204030203" pitchFamily="34" charset="0"/>
              <a:cs typeface="Lato" panose="020F0502020204030203" pitchFamily="34" charset="0"/>
            </a:endParaRPr>
          </a:p>
        </p:txBody>
      </p:sp>
      <p:sp>
        <p:nvSpPr>
          <p:cNvPr id="13" name="pole tekstowe 12">
            <a:extLst>
              <a:ext uri="{FF2B5EF4-FFF2-40B4-BE49-F238E27FC236}">
                <a16:creationId xmlns:a16="http://schemas.microsoft.com/office/drawing/2014/main" id="{1F601B5C-C8A7-9444-A594-02D746DACA0C}"/>
              </a:ext>
            </a:extLst>
          </p:cNvPr>
          <p:cNvSpPr txBox="1"/>
          <p:nvPr/>
        </p:nvSpPr>
        <p:spPr>
          <a:xfrm>
            <a:off x="1436532" y="2725292"/>
            <a:ext cx="1427999" cy="400110"/>
          </a:xfrm>
          <a:prstGeom prst="rect">
            <a:avLst/>
          </a:prstGeom>
          <a:noFill/>
          <a:ln>
            <a:noFill/>
          </a:ln>
        </p:spPr>
        <p:txBody>
          <a:bodyPr wrap="square" rtlCol="0">
            <a:spAutoFit/>
          </a:bodyPr>
          <a:lstStyle/>
          <a:p>
            <a:pPr algn="ctr"/>
            <a:r>
              <a:rPr lang="pl-PL" sz="1000" b="1" dirty="0" err="1">
                <a:solidFill>
                  <a:srgbClr val="002060"/>
                </a:solidFill>
                <a:latin typeface="Lato" panose="020F0502020204030203" pitchFamily="34" charset="0"/>
                <a:ea typeface="Lato" panose="020F0502020204030203" pitchFamily="34" charset="0"/>
                <a:cs typeface="Lato" panose="020F0502020204030203" pitchFamily="34" charset="0"/>
              </a:rPr>
              <a:t>Consultative</a:t>
            </a:r>
            <a:r>
              <a:rPr lang="pl-PL" sz="1000" b="1" dirty="0">
                <a:solidFill>
                  <a:srgbClr val="002060"/>
                </a:solidFill>
                <a:latin typeface="Lato" panose="020F0502020204030203" pitchFamily="34" charset="0"/>
                <a:ea typeface="Lato" panose="020F0502020204030203" pitchFamily="34" charset="0"/>
                <a:cs typeface="Lato" panose="020F0502020204030203" pitchFamily="34" charset="0"/>
              </a:rPr>
              <a:t> </a:t>
            </a:r>
            <a:r>
              <a:rPr lang="pl-PL" sz="1000" b="1" dirty="0" err="1">
                <a:solidFill>
                  <a:srgbClr val="002060"/>
                </a:solidFill>
                <a:latin typeface="Lato" panose="020F0502020204030203" pitchFamily="34" charset="0"/>
                <a:ea typeface="Lato" panose="020F0502020204030203" pitchFamily="34" charset="0"/>
                <a:cs typeface="Lato" panose="020F0502020204030203" pitchFamily="34" charset="0"/>
              </a:rPr>
              <a:t>Metrology</a:t>
            </a:r>
            <a:r>
              <a:rPr lang="pl-PL" sz="1000" b="1" dirty="0">
                <a:solidFill>
                  <a:srgbClr val="002060"/>
                </a:solidFill>
                <a:latin typeface="Lato" panose="020F0502020204030203" pitchFamily="34" charset="0"/>
                <a:ea typeface="Lato" panose="020F0502020204030203" pitchFamily="34" charset="0"/>
                <a:cs typeface="Lato" panose="020F0502020204030203" pitchFamily="34" charset="0"/>
              </a:rPr>
              <a:t> </a:t>
            </a:r>
            <a:r>
              <a:rPr lang="pl-PL" sz="1000" b="1" dirty="0" err="1">
                <a:solidFill>
                  <a:srgbClr val="002060"/>
                </a:solidFill>
                <a:latin typeface="Lato" panose="020F0502020204030203" pitchFamily="34" charset="0"/>
                <a:ea typeface="Lato" panose="020F0502020204030203" pitchFamily="34" charset="0"/>
                <a:cs typeface="Lato" panose="020F0502020204030203" pitchFamily="34" charset="0"/>
              </a:rPr>
              <a:t>Teams</a:t>
            </a:r>
            <a:endParaRPr lang="pl-PL" sz="1000" b="1" dirty="0">
              <a:solidFill>
                <a:srgbClr val="002060"/>
              </a:solidFill>
              <a:latin typeface="Lato" panose="020F0502020204030203" pitchFamily="34" charset="0"/>
              <a:ea typeface="Lato" panose="020F0502020204030203" pitchFamily="34" charset="0"/>
              <a:cs typeface="Lato" panose="020F0502020204030203" pitchFamily="34" charset="0"/>
            </a:endParaRPr>
          </a:p>
        </p:txBody>
      </p:sp>
      <p:sp>
        <p:nvSpPr>
          <p:cNvPr id="11" name="Owal 10">
            <a:extLst>
              <a:ext uri="{FF2B5EF4-FFF2-40B4-BE49-F238E27FC236}">
                <a16:creationId xmlns:a16="http://schemas.microsoft.com/office/drawing/2014/main" id="{EFF192AF-76E1-A547-BA48-69D90BF7D924}"/>
              </a:ext>
            </a:extLst>
          </p:cNvPr>
          <p:cNvSpPr/>
          <p:nvPr/>
        </p:nvSpPr>
        <p:spPr>
          <a:xfrm>
            <a:off x="3611461" y="2486890"/>
            <a:ext cx="1886090" cy="1886088"/>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pole tekstowe 19">
            <a:extLst>
              <a:ext uri="{FF2B5EF4-FFF2-40B4-BE49-F238E27FC236}">
                <a16:creationId xmlns:a16="http://schemas.microsoft.com/office/drawing/2014/main" id="{29266D74-8068-DE4D-8230-544C626D484C}"/>
              </a:ext>
            </a:extLst>
          </p:cNvPr>
          <p:cNvSpPr txBox="1"/>
          <p:nvPr/>
        </p:nvSpPr>
        <p:spPr>
          <a:xfrm>
            <a:off x="3281993" y="5117613"/>
            <a:ext cx="1330844" cy="553998"/>
          </a:xfrm>
          <a:prstGeom prst="rect">
            <a:avLst/>
          </a:prstGeom>
          <a:noFill/>
          <a:ln>
            <a:noFill/>
          </a:ln>
        </p:spPr>
        <p:txBody>
          <a:bodyPr wrap="square" rtlCol="0">
            <a:spAutoFit/>
          </a:bodyPr>
          <a:lstStyle>
            <a:defPPr>
              <a:defRPr lang="pl-PL"/>
            </a:defPPr>
            <a:lvl1pPr algn="ctr">
              <a:defRPr sz="900">
                <a:latin typeface="Lato" panose="020F0502020204030203" pitchFamily="34" charset="0"/>
                <a:ea typeface="Lato" panose="020F0502020204030203" pitchFamily="34" charset="0"/>
                <a:cs typeface="Lato" panose="020F0502020204030203" pitchFamily="34" charset="0"/>
              </a:defRPr>
            </a:lvl1pPr>
          </a:lstStyle>
          <a:p>
            <a:r>
              <a:rPr lang="pl-PL" sz="1000" b="1" dirty="0">
                <a:solidFill>
                  <a:srgbClr val="002060"/>
                </a:solidFill>
              </a:rPr>
              <a:t>9 </a:t>
            </a:r>
          </a:p>
          <a:p>
            <a:r>
              <a:rPr lang="pl-PL" sz="1000" b="1" dirty="0" err="1">
                <a:solidFill>
                  <a:srgbClr val="002060"/>
                </a:solidFill>
              </a:rPr>
              <a:t>Regional</a:t>
            </a:r>
            <a:r>
              <a:rPr lang="pl-PL" sz="1000" b="1" dirty="0">
                <a:solidFill>
                  <a:srgbClr val="002060"/>
                </a:solidFill>
              </a:rPr>
              <a:t> </a:t>
            </a:r>
            <a:br>
              <a:rPr lang="pl-PL" sz="1000" b="1" dirty="0">
                <a:solidFill>
                  <a:srgbClr val="002060"/>
                </a:solidFill>
              </a:rPr>
            </a:br>
            <a:r>
              <a:rPr lang="pl-PL" sz="1000" b="1" dirty="0" err="1">
                <a:solidFill>
                  <a:srgbClr val="002060"/>
                </a:solidFill>
              </a:rPr>
              <a:t>Offices</a:t>
            </a:r>
            <a:r>
              <a:rPr lang="pl-PL" sz="1000" b="1" dirty="0">
                <a:solidFill>
                  <a:srgbClr val="002060"/>
                </a:solidFill>
              </a:rPr>
              <a:t> of </a:t>
            </a:r>
            <a:r>
              <a:rPr lang="pl-PL" sz="1000" b="1" dirty="0" err="1">
                <a:solidFill>
                  <a:srgbClr val="002060"/>
                </a:solidFill>
              </a:rPr>
              <a:t>Measures</a:t>
            </a:r>
            <a:endParaRPr lang="pl-PL" sz="1000" b="1" dirty="0">
              <a:solidFill>
                <a:srgbClr val="002060"/>
              </a:solidFill>
            </a:endParaRPr>
          </a:p>
        </p:txBody>
      </p:sp>
      <p:cxnSp>
        <p:nvCxnSpPr>
          <p:cNvPr id="21" name="Łącznik prosty 20">
            <a:extLst>
              <a:ext uri="{FF2B5EF4-FFF2-40B4-BE49-F238E27FC236}">
                <a16:creationId xmlns:a16="http://schemas.microsoft.com/office/drawing/2014/main" id="{BB30A28F-C9E8-D146-9399-6CBC9583A0AF}"/>
              </a:ext>
            </a:extLst>
          </p:cNvPr>
          <p:cNvCxnSpPr>
            <a:cxnSpLocks/>
            <a:stCxn id="11" idx="1"/>
          </p:cNvCxnSpPr>
          <p:nvPr/>
        </p:nvCxnSpPr>
        <p:spPr>
          <a:xfrm flipH="1" flipV="1">
            <a:off x="2493769" y="1360449"/>
            <a:ext cx="1393903" cy="140265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Łącznik prosty 22">
            <a:extLst>
              <a:ext uri="{FF2B5EF4-FFF2-40B4-BE49-F238E27FC236}">
                <a16:creationId xmlns:a16="http://schemas.microsoft.com/office/drawing/2014/main" id="{81F28C02-FA82-244C-BC67-4CCF0F47DE83}"/>
              </a:ext>
            </a:extLst>
          </p:cNvPr>
          <p:cNvCxnSpPr>
            <a:stCxn id="11" idx="7"/>
          </p:cNvCxnSpPr>
          <p:nvPr/>
        </p:nvCxnSpPr>
        <p:spPr>
          <a:xfrm flipV="1">
            <a:off x="5221340" y="1360449"/>
            <a:ext cx="1446702" cy="14026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Łącznik prosty 24">
            <a:extLst>
              <a:ext uri="{FF2B5EF4-FFF2-40B4-BE49-F238E27FC236}">
                <a16:creationId xmlns:a16="http://schemas.microsoft.com/office/drawing/2014/main" id="{7B885018-7E9B-0644-A4E0-439A2FCCF087}"/>
              </a:ext>
            </a:extLst>
          </p:cNvPr>
          <p:cNvCxnSpPr>
            <a:stCxn id="11" idx="5"/>
          </p:cNvCxnSpPr>
          <p:nvPr/>
        </p:nvCxnSpPr>
        <p:spPr>
          <a:xfrm>
            <a:off x="5221340" y="4096767"/>
            <a:ext cx="1393903" cy="14230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Łącznik prosty 26">
            <a:extLst>
              <a:ext uri="{FF2B5EF4-FFF2-40B4-BE49-F238E27FC236}">
                <a16:creationId xmlns:a16="http://schemas.microsoft.com/office/drawing/2014/main" id="{CF9B2BE7-6524-EA4C-A8A7-2F638E746201}"/>
              </a:ext>
            </a:extLst>
          </p:cNvPr>
          <p:cNvCxnSpPr>
            <a:stCxn id="11" idx="3"/>
          </p:cNvCxnSpPr>
          <p:nvPr/>
        </p:nvCxnSpPr>
        <p:spPr>
          <a:xfrm flipH="1">
            <a:off x="2277795" y="4096767"/>
            <a:ext cx="1609877" cy="1577036"/>
          </a:xfrm>
          <a:prstGeom prst="line">
            <a:avLst/>
          </a:prstGeom>
        </p:spPr>
        <p:style>
          <a:lnRef idx="1">
            <a:schemeClr val="accent1"/>
          </a:lnRef>
          <a:fillRef idx="0">
            <a:schemeClr val="accent1"/>
          </a:fillRef>
          <a:effectRef idx="0">
            <a:schemeClr val="accent1"/>
          </a:effectRef>
          <a:fontRef idx="minor">
            <a:schemeClr val="tx1"/>
          </a:fontRef>
        </p:style>
      </p:cxnSp>
      <p:sp>
        <p:nvSpPr>
          <p:cNvPr id="29" name="pole tekstowe 28">
            <a:extLst>
              <a:ext uri="{FF2B5EF4-FFF2-40B4-BE49-F238E27FC236}">
                <a16:creationId xmlns:a16="http://schemas.microsoft.com/office/drawing/2014/main" id="{C809171C-3D79-0D4B-BF96-5F838813A4FF}"/>
              </a:ext>
            </a:extLst>
          </p:cNvPr>
          <p:cNvSpPr txBox="1"/>
          <p:nvPr/>
        </p:nvSpPr>
        <p:spPr>
          <a:xfrm>
            <a:off x="3283876" y="5744107"/>
            <a:ext cx="1330844" cy="507831"/>
          </a:xfrm>
          <a:prstGeom prst="rect">
            <a:avLst/>
          </a:prstGeom>
          <a:noFill/>
          <a:ln>
            <a:noFill/>
          </a:ln>
        </p:spPr>
        <p:txBody>
          <a:bodyPr wrap="square" rtlCol="0">
            <a:spAutoFit/>
          </a:bodyPr>
          <a:lstStyle>
            <a:defPPr>
              <a:defRPr lang="pl-PL"/>
            </a:defPPr>
            <a:lvl1pPr algn="ctr">
              <a:defRPr sz="900">
                <a:latin typeface="Lato" panose="020F0502020204030203" pitchFamily="34" charset="0"/>
                <a:ea typeface="Lato" panose="020F0502020204030203" pitchFamily="34" charset="0"/>
                <a:cs typeface="Lato" panose="020F0502020204030203" pitchFamily="34" charset="0"/>
              </a:defRPr>
            </a:lvl1pPr>
          </a:lstStyle>
          <a:p>
            <a:r>
              <a:rPr lang="pl-PL" dirty="0"/>
              <a:t>58 </a:t>
            </a:r>
          </a:p>
          <a:p>
            <a:r>
              <a:rPr lang="pl-PL" dirty="0" err="1"/>
              <a:t>Local</a:t>
            </a:r>
            <a:r>
              <a:rPr lang="pl-PL" dirty="0"/>
              <a:t> </a:t>
            </a:r>
            <a:br>
              <a:rPr lang="pl-PL" dirty="0"/>
            </a:br>
            <a:r>
              <a:rPr lang="pl-PL" dirty="0" err="1"/>
              <a:t>Offices</a:t>
            </a:r>
            <a:r>
              <a:rPr lang="pl-PL" dirty="0"/>
              <a:t> of </a:t>
            </a:r>
            <a:r>
              <a:rPr lang="pl-PL" dirty="0" err="1"/>
              <a:t>Measures</a:t>
            </a:r>
            <a:endParaRPr lang="pl-PL" dirty="0"/>
          </a:p>
        </p:txBody>
      </p:sp>
      <p:sp>
        <p:nvSpPr>
          <p:cNvPr id="30" name="pole tekstowe 29">
            <a:extLst>
              <a:ext uri="{FF2B5EF4-FFF2-40B4-BE49-F238E27FC236}">
                <a16:creationId xmlns:a16="http://schemas.microsoft.com/office/drawing/2014/main" id="{58C7C6D4-2461-4C41-8534-FD1FEB08F940}"/>
              </a:ext>
            </a:extLst>
          </p:cNvPr>
          <p:cNvSpPr txBox="1"/>
          <p:nvPr/>
        </p:nvSpPr>
        <p:spPr>
          <a:xfrm>
            <a:off x="4500394" y="5103042"/>
            <a:ext cx="1330844" cy="553998"/>
          </a:xfrm>
          <a:prstGeom prst="rect">
            <a:avLst/>
          </a:prstGeom>
          <a:noFill/>
          <a:ln>
            <a:noFill/>
          </a:ln>
        </p:spPr>
        <p:txBody>
          <a:bodyPr wrap="square" rtlCol="0">
            <a:spAutoFit/>
          </a:bodyPr>
          <a:lstStyle>
            <a:defPPr>
              <a:defRPr lang="pl-PL"/>
            </a:defPPr>
            <a:lvl1pPr algn="ctr">
              <a:defRPr sz="900">
                <a:latin typeface="Lato" panose="020F0502020204030203" pitchFamily="34" charset="0"/>
                <a:ea typeface="Lato" panose="020F0502020204030203" pitchFamily="34" charset="0"/>
                <a:cs typeface="Lato" panose="020F0502020204030203" pitchFamily="34" charset="0"/>
              </a:defRPr>
            </a:lvl1pPr>
          </a:lstStyle>
          <a:p>
            <a:r>
              <a:rPr lang="pl-PL" sz="1000" b="1" dirty="0">
                <a:solidFill>
                  <a:srgbClr val="002060"/>
                </a:solidFill>
              </a:rPr>
              <a:t>2 </a:t>
            </a:r>
          </a:p>
          <a:p>
            <a:r>
              <a:rPr lang="pl-PL" sz="1000" b="1" dirty="0" err="1">
                <a:solidFill>
                  <a:srgbClr val="002060"/>
                </a:solidFill>
              </a:rPr>
              <a:t>Regional</a:t>
            </a:r>
            <a:r>
              <a:rPr lang="pl-PL" sz="1000" b="1" dirty="0">
                <a:solidFill>
                  <a:srgbClr val="002060"/>
                </a:solidFill>
              </a:rPr>
              <a:t> </a:t>
            </a:r>
            <a:br>
              <a:rPr lang="pl-PL" sz="1000" b="1" dirty="0">
                <a:solidFill>
                  <a:srgbClr val="002060"/>
                </a:solidFill>
              </a:rPr>
            </a:br>
            <a:r>
              <a:rPr lang="pl-PL" sz="1000" b="1" dirty="0" err="1">
                <a:solidFill>
                  <a:srgbClr val="002060"/>
                </a:solidFill>
              </a:rPr>
              <a:t>Assay</a:t>
            </a:r>
            <a:r>
              <a:rPr lang="pl-PL" sz="1000" b="1" dirty="0">
                <a:solidFill>
                  <a:srgbClr val="002060"/>
                </a:solidFill>
              </a:rPr>
              <a:t> </a:t>
            </a:r>
            <a:r>
              <a:rPr lang="pl-PL" sz="1000" b="1" dirty="0" err="1">
                <a:solidFill>
                  <a:srgbClr val="002060"/>
                </a:solidFill>
              </a:rPr>
              <a:t>Offices</a:t>
            </a:r>
            <a:endParaRPr lang="pl-PL" sz="1000" b="1" dirty="0">
              <a:solidFill>
                <a:srgbClr val="002060"/>
              </a:solidFill>
            </a:endParaRPr>
          </a:p>
        </p:txBody>
      </p:sp>
      <p:sp>
        <p:nvSpPr>
          <p:cNvPr id="31" name="pole tekstowe 30">
            <a:extLst>
              <a:ext uri="{FF2B5EF4-FFF2-40B4-BE49-F238E27FC236}">
                <a16:creationId xmlns:a16="http://schemas.microsoft.com/office/drawing/2014/main" id="{BACB99F3-DF93-4743-B335-157E38DC1AC3}"/>
              </a:ext>
            </a:extLst>
          </p:cNvPr>
          <p:cNvSpPr txBox="1"/>
          <p:nvPr/>
        </p:nvSpPr>
        <p:spPr>
          <a:xfrm>
            <a:off x="4494049" y="5754440"/>
            <a:ext cx="1330844" cy="507831"/>
          </a:xfrm>
          <a:prstGeom prst="rect">
            <a:avLst/>
          </a:prstGeom>
          <a:noFill/>
          <a:ln>
            <a:noFill/>
          </a:ln>
        </p:spPr>
        <p:txBody>
          <a:bodyPr wrap="square" rtlCol="0">
            <a:spAutoFit/>
          </a:bodyPr>
          <a:lstStyle>
            <a:defPPr>
              <a:defRPr lang="pl-PL"/>
            </a:defPPr>
            <a:lvl1pPr algn="ctr">
              <a:defRPr sz="900">
                <a:latin typeface="Lato" panose="020F0502020204030203" pitchFamily="34" charset="0"/>
                <a:ea typeface="Lato" panose="020F0502020204030203" pitchFamily="34" charset="0"/>
                <a:cs typeface="Lato" panose="020F0502020204030203" pitchFamily="34" charset="0"/>
              </a:defRPr>
            </a:lvl1pPr>
          </a:lstStyle>
          <a:p>
            <a:r>
              <a:rPr lang="pl-PL" dirty="0"/>
              <a:t>2 </a:t>
            </a:r>
          </a:p>
          <a:p>
            <a:r>
              <a:rPr lang="pl-PL" dirty="0" err="1"/>
              <a:t>Regional</a:t>
            </a:r>
            <a:r>
              <a:rPr lang="pl-PL" dirty="0"/>
              <a:t> </a:t>
            </a:r>
            <a:br>
              <a:rPr lang="pl-PL" dirty="0"/>
            </a:br>
            <a:r>
              <a:rPr lang="pl-PL" dirty="0" err="1"/>
              <a:t>Assay</a:t>
            </a:r>
            <a:r>
              <a:rPr lang="pl-PL" dirty="0"/>
              <a:t> </a:t>
            </a:r>
            <a:r>
              <a:rPr lang="pl-PL" dirty="0" err="1"/>
              <a:t>Offices</a:t>
            </a:r>
            <a:endParaRPr lang="pl-PL" dirty="0"/>
          </a:p>
        </p:txBody>
      </p:sp>
      <p:cxnSp>
        <p:nvCxnSpPr>
          <p:cNvPr id="32" name="Łącznik prosty 31">
            <a:extLst>
              <a:ext uri="{FF2B5EF4-FFF2-40B4-BE49-F238E27FC236}">
                <a16:creationId xmlns:a16="http://schemas.microsoft.com/office/drawing/2014/main" id="{E0F7DDD5-BC8C-124D-8B49-A4DCDD220998}"/>
              </a:ext>
            </a:extLst>
          </p:cNvPr>
          <p:cNvCxnSpPr>
            <a:cxnSpLocks/>
          </p:cNvCxnSpPr>
          <p:nvPr/>
        </p:nvCxnSpPr>
        <p:spPr>
          <a:xfrm>
            <a:off x="4612837" y="5380041"/>
            <a:ext cx="0" cy="88223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Łącznik prosty 33">
            <a:extLst>
              <a:ext uri="{FF2B5EF4-FFF2-40B4-BE49-F238E27FC236}">
                <a16:creationId xmlns:a16="http://schemas.microsoft.com/office/drawing/2014/main" id="{18ACF57B-8500-EA4E-AD27-3AC2E135B80F}"/>
              </a:ext>
            </a:extLst>
          </p:cNvPr>
          <p:cNvCxnSpPr/>
          <p:nvPr/>
        </p:nvCxnSpPr>
        <p:spPr>
          <a:xfrm>
            <a:off x="3533700" y="5744107"/>
            <a:ext cx="1948878"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pole tekstowe 35">
            <a:extLst>
              <a:ext uri="{FF2B5EF4-FFF2-40B4-BE49-F238E27FC236}">
                <a16:creationId xmlns:a16="http://schemas.microsoft.com/office/drawing/2014/main" id="{7939217A-5612-E548-9F5A-47E466B7877B}"/>
              </a:ext>
            </a:extLst>
          </p:cNvPr>
          <p:cNvSpPr txBox="1"/>
          <p:nvPr/>
        </p:nvSpPr>
        <p:spPr>
          <a:xfrm>
            <a:off x="5859405" y="3327356"/>
            <a:ext cx="950235" cy="400110"/>
          </a:xfrm>
          <a:prstGeom prst="rect">
            <a:avLst/>
          </a:prstGeom>
          <a:noFill/>
          <a:ln>
            <a:noFill/>
          </a:ln>
        </p:spPr>
        <p:txBody>
          <a:bodyPr wrap="square" rtlCol="0">
            <a:spAutoFit/>
          </a:bodyPr>
          <a:lstStyle>
            <a:defPPr>
              <a:defRPr lang="pl-PL"/>
            </a:defPPr>
            <a:lvl1pPr algn="ctr">
              <a:defRPr sz="900">
                <a:latin typeface="Lato" panose="020F0502020204030203" pitchFamily="34" charset="0"/>
                <a:ea typeface="Lato" panose="020F0502020204030203" pitchFamily="34" charset="0"/>
                <a:cs typeface="Lato" panose="020F0502020204030203" pitchFamily="34" charset="0"/>
              </a:defRPr>
            </a:lvl1pPr>
          </a:lstStyle>
          <a:p>
            <a:r>
              <a:rPr lang="pl-PL" sz="1000" b="1" dirty="0" err="1">
                <a:solidFill>
                  <a:srgbClr val="002060"/>
                </a:solidFill>
              </a:rPr>
              <a:t>Designated</a:t>
            </a:r>
            <a:r>
              <a:rPr lang="pl-PL" sz="1000" b="1" dirty="0">
                <a:solidFill>
                  <a:srgbClr val="002060"/>
                </a:solidFill>
              </a:rPr>
              <a:t> </a:t>
            </a:r>
            <a:r>
              <a:rPr lang="pl-PL" sz="1000" b="1" dirty="0" err="1">
                <a:solidFill>
                  <a:srgbClr val="002060"/>
                </a:solidFill>
              </a:rPr>
              <a:t>Institutes</a:t>
            </a:r>
            <a:endParaRPr lang="pl-PL" sz="1000" b="1" dirty="0">
              <a:solidFill>
                <a:srgbClr val="002060"/>
              </a:solidFill>
            </a:endParaRPr>
          </a:p>
        </p:txBody>
      </p:sp>
      <p:sp>
        <p:nvSpPr>
          <p:cNvPr id="37" name="pole tekstowe 36">
            <a:extLst>
              <a:ext uri="{FF2B5EF4-FFF2-40B4-BE49-F238E27FC236}">
                <a16:creationId xmlns:a16="http://schemas.microsoft.com/office/drawing/2014/main" id="{C293C906-5845-0F4C-8385-8A7BFFC30A88}"/>
              </a:ext>
            </a:extLst>
          </p:cNvPr>
          <p:cNvSpPr txBox="1"/>
          <p:nvPr/>
        </p:nvSpPr>
        <p:spPr>
          <a:xfrm>
            <a:off x="6908246" y="2878744"/>
            <a:ext cx="1104358" cy="507831"/>
          </a:xfrm>
          <a:prstGeom prst="rect">
            <a:avLst/>
          </a:prstGeom>
          <a:noFill/>
          <a:ln>
            <a:noFill/>
          </a:ln>
        </p:spPr>
        <p:txBody>
          <a:bodyPr wrap="square" rtlCol="0">
            <a:spAutoFit/>
          </a:bodyPr>
          <a:lstStyle>
            <a:defPPr>
              <a:defRPr lang="pl-PL"/>
            </a:defPPr>
            <a:lvl1pPr algn="ctr">
              <a:defRPr sz="900">
                <a:latin typeface="Lato" panose="020F0502020204030203" pitchFamily="34" charset="0"/>
                <a:ea typeface="Lato" panose="020F0502020204030203" pitchFamily="34" charset="0"/>
                <a:cs typeface="Lato" panose="020F0502020204030203" pitchFamily="34" charset="0"/>
              </a:defRPr>
            </a:lvl1pPr>
          </a:lstStyle>
          <a:p>
            <a:r>
              <a:rPr lang="pl-PL" dirty="0" err="1"/>
              <a:t>National</a:t>
            </a:r>
            <a:r>
              <a:rPr lang="pl-PL" dirty="0"/>
              <a:t> Centre for </a:t>
            </a:r>
            <a:r>
              <a:rPr lang="pl-PL" dirty="0" err="1"/>
              <a:t>Nuclear</a:t>
            </a:r>
            <a:r>
              <a:rPr lang="pl-PL" dirty="0"/>
              <a:t> </a:t>
            </a:r>
            <a:r>
              <a:rPr lang="pl-PL" dirty="0" err="1"/>
              <a:t>Research</a:t>
            </a:r>
            <a:endParaRPr lang="pl-PL" dirty="0"/>
          </a:p>
        </p:txBody>
      </p:sp>
      <p:sp>
        <p:nvSpPr>
          <p:cNvPr id="38" name="pole tekstowe 37">
            <a:extLst>
              <a:ext uri="{FF2B5EF4-FFF2-40B4-BE49-F238E27FC236}">
                <a16:creationId xmlns:a16="http://schemas.microsoft.com/office/drawing/2014/main" id="{DB30F10C-8013-734D-A18D-5A295392CCA8}"/>
              </a:ext>
            </a:extLst>
          </p:cNvPr>
          <p:cNvSpPr txBox="1"/>
          <p:nvPr/>
        </p:nvSpPr>
        <p:spPr>
          <a:xfrm>
            <a:off x="6977097" y="3555054"/>
            <a:ext cx="1104358" cy="646331"/>
          </a:xfrm>
          <a:prstGeom prst="rect">
            <a:avLst/>
          </a:prstGeom>
          <a:noFill/>
          <a:ln>
            <a:noFill/>
          </a:ln>
        </p:spPr>
        <p:txBody>
          <a:bodyPr wrap="square" rtlCol="0">
            <a:spAutoFit/>
          </a:bodyPr>
          <a:lstStyle>
            <a:defPPr>
              <a:defRPr lang="pl-PL"/>
            </a:defPPr>
            <a:lvl1pPr algn="ctr">
              <a:defRPr sz="900">
                <a:latin typeface="Lato" panose="020F0502020204030203" pitchFamily="34" charset="0"/>
                <a:ea typeface="Lato" panose="020F0502020204030203" pitchFamily="34" charset="0"/>
                <a:cs typeface="Lato" panose="020F0502020204030203" pitchFamily="34" charset="0"/>
              </a:defRPr>
            </a:lvl1pPr>
          </a:lstStyle>
          <a:p>
            <a:r>
              <a:rPr lang="pl-PL" dirty="0" err="1"/>
              <a:t>Institute</a:t>
            </a:r>
            <a:r>
              <a:rPr lang="pl-PL" dirty="0"/>
              <a:t> of </a:t>
            </a:r>
            <a:r>
              <a:rPr lang="pl-PL" dirty="0" err="1"/>
              <a:t>Low</a:t>
            </a:r>
            <a:r>
              <a:rPr lang="pl-PL" dirty="0"/>
              <a:t> </a:t>
            </a:r>
            <a:r>
              <a:rPr lang="pl-PL" dirty="0" err="1"/>
              <a:t>Temperature</a:t>
            </a:r>
            <a:r>
              <a:rPr lang="pl-PL" dirty="0"/>
              <a:t> </a:t>
            </a:r>
          </a:p>
          <a:p>
            <a:r>
              <a:rPr lang="pl-PL" dirty="0"/>
              <a:t>and </a:t>
            </a:r>
            <a:r>
              <a:rPr lang="pl-PL" dirty="0" err="1"/>
              <a:t>Structure</a:t>
            </a:r>
            <a:r>
              <a:rPr lang="pl-PL" dirty="0"/>
              <a:t> </a:t>
            </a:r>
            <a:r>
              <a:rPr lang="pl-PL" dirty="0" err="1"/>
              <a:t>Research</a:t>
            </a:r>
            <a:endParaRPr lang="pl-PL" dirty="0"/>
          </a:p>
        </p:txBody>
      </p:sp>
      <p:sp>
        <p:nvSpPr>
          <p:cNvPr id="28" name="Owal 27">
            <a:extLst>
              <a:ext uri="{FF2B5EF4-FFF2-40B4-BE49-F238E27FC236}">
                <a16:creationId xmlns:a16="http://schemas.microsoft.com/office/drawing/2014/main" id="{70B2DDF4-666E-5543-B388-734A6534A709}"/>
              </a:ext>
            </a:extLst>
          </p:cNvPr>
          <p:cNvSpPr/>
          <p:nvPr/>
        </p:nvSpPr>
        <p:spPr>
          <a:xfrm>
            <a:off x="3187084" y="2059930"/>
            <a:ext cx="2723062" cy="2723060"/>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33" name="Łącznik prosty 32">
            <a:extLst>
              <a:ext uri="{FF2B5EF4-FFF2-40B4-BE49-F238E27FC236}">
                <a16:creationId xmlns:a16="http://schemas.microsoft.com/office/drawing/2014/main" id="{60738CCF-169B-3A4B-ACCF-90543A44B5EC}"/>
              </a:ext>
            </a:extLst>
          </p:cNvPr>
          <p:cNvCxnSpPr>
            <a:cxnSpLocks/>
          </p:cNvCxnSpPr>
          <p:nvPr/>
        </p:nvCxnSpPr>
        <p:spPr>
          <a:xfrm>
            <a:off x="6875501" y="2766102"/>
            <a:ext cx="0" cy="1463911"/>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Łącznik prosty 34">
            <a:extLst>
              <a:ext uri="{FF2B5EF4-FFF2-40B4-BE49-F238E27FC236}">
                <a16:creationId xmlns:a16="http://schemas.microsoft.com/office/drawing/2014/main" id="{47CF0BF5-261F-F047-B4CF-2A795B69F3A9}"/>
              </a:ext>
            </a:extLst>
          </p:cNvPr>
          <p:cNvCxnSpPr>
            <a:cxnSpLocks/>
          </p:cNvCxnSpPr>
          <p:nvPr/>
        </p:nvCxnSpPr>
        <p:spPr>
          <a:xfrm>
            <a:off x="6870357" y="3483743"/>
            <a:ext cx="1265041"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Obraz 5">
            <a:extLst>
              <a:ext uri="{FF2B5EF4-FFF2-40B4-BE49-F238E27FC236}">
                <a16:creationId xmlns:a16="http://schemas.microsoft.com/office/drawing/2014/main" id="{DB1DAA40-86DF-FE4A-A662-CF87038D4E21}"/>
              </a:ext>
            </a:extLst>
          </p:cNvPr>
          <p:cNvPicPr>
            <a:picLocks noChangeAspect="1"/>
          </p:cNvPicPr>
          <p:nvPr/>
        </p:nvPicPr>
        <p:blipFill>
          <a:blip r:embed="rId2">
            <a:duotone>
              <a:schemeClr val="accent1">
                <a:shade val="45000"/>
                <a:satMod val="135000"/>
              </a:schemeClr>
              <a:prstClr val="white"/>
            </a:duotone>
          </a:blip>
          <a:stretch>
            <a:fillRect/>
          </a:stretch>
        </p:blipFill>
        <p:spPr>
          <a:xfrm>
            <a:off x="1973522" y="4230013"/>
            <a:ext cx="401710" cy="401710"/>
          </a:xfrm>
          <a:prstGeom prst="rect">
            <a:avLst/>
          </a:prstGeom>
        </p:spPr>
      </p:pic>
      <p:pic>
        <p:nvPicPr>
          <p:cNvPr id="8" name="Obraz 7">
            <a:extLst>
              <a:ext uri="{FF2B5EF4-FFF2-40B4-BE49-F238E27FC236}">
                <a16:creationId xmlns:a16="http://schemas.microsoft.com/office/drawing/2014/main" id="{1C2B0E65-798F-6448-A97E-F0456869DECE}"/>
              </a:ext>
            </a:extLst>
          </p:cNvPr>
          <p:cNvPicPr>
            <a:picLocks noChangeAspect="1"/>
          </p:cNvPicPr>
          <p:nvPr/>
        </p:nvPicPr>
        <p:blipFill>
          <a:blip r:embed="rId3">
            <a:duotone>
              <a:schemeClr val="accent1">
                <a:shade val="45000"/>
                <a:satMod val="135000"/>
              </a:schemeClr>
              <a:prstClr val="white"/>
            </a:duotone>
          </a:blip>
          <a:stretch>
            <a:fillRect/>
          </a:stretch>
        </p:blipFill>
        <p:spPr>
          <a:xfrm>
            <a:off x="4467350" y="4972677"/>
            <a:ext cx="275616" cy="275616"/>
          </a:xfrm>
          <a:prstGeom prst="rect">
            <a:avLst/>
          </a:prstGeom>
        </p:spPr>
      </p:pic>
      <p:pic>
        <p:nvPicPr>
          <p:cNvPr id="15" name="Obraz 14">
            <a:extLst>
              <a:ext uri="{FF2B5EF4-FFF2-40B4-BE49-F238E27FC236}">
                <a16:creationId xmlns:a16="http://schemas.microsoft.com/office/drawing/2014/main" id="{8F6B95A9-CEC8-AF4E-897C-02AA13335961}"/>
              </a:ext>
            </a:extLst>
          </p:cNvPr>
          <p:cNvPicPr>
            <a:picLocks noChangeAspect="1"/>
          </p:cNvPicPr>
          <p:nvPr/>
        </p:nvPicPr>
        <p:blipFill>
          <a:blip r:embed="rId4">
            <a:duotone>
              <a:schemeClr val="accent1">
                <a:shade val="45000"/>
                <a:satMod val="135000"/>
              </a:schemeClr>
              <a:prstClr val="white"/>
            </a:duotone>
          </a:blip>
          <a:stretch>
            <a:fillRect/>
          </a:stretch>
        </p:blipFill>
        <p:spPr>
          <a:xfrm>
            <a:off x="6089187" y="2967891"/>
            <a:ext cx="303636" cy="303636"/>
          </a:xfrm>
          <a:prstGeom prst="rect">
            <a:avLst/>
          </a:prstGeom>
        </p:spPr>
      </p:pic>
      <p:pic>
        <p:nvPicPr>
          <p:cNvPr id="18" name="Obraz 17">
            <a:extLst>
              <a:ext uri="{FF2B5EF4-FFF2-40B4-BE49-F238E27FC236}">
                <a16:creationId xmlns:a16="http://schemas.microsoft.com/office/drawing/2014/main" id="{44C2B0DF-9E2B-4644-B607-C89B802A6CE5}"/>
              </a:ext>
            </a:extLst>
          </p:cNvPr>
          <p:cNvPicPr>
            <a:picLocks noChangeAspect="1"/>
          </p:cNvPicPr>
          <p:nvPr/>
        </p:nvPicPr>
        <p:blipFill>
          <a:blip r:embed="rId5">
            <a:duotone>
              <a:schemeClr val="accent1">
                <a:shade val="45000"/>
                <a:satMod val="135000"/>
              </a:schemeClr>
              <a:prstClr val="white"/>
            </a:duotone>
          </a:blip>
          <a:stretch>
            <a:fillRect/>
          </a:stretch>
        </p:blipFill>
        <p:spPr>
          <a:xfrm>
            <a:off x="1901441" y="1848270"/>
            <a:ext cx="384869" cy="384869"/>
          </a:xfrm>
          <a:prstGeom prst="rect">
            <a:avLst/>
          </a:prstGeom>
        </p:spPr>
      </p:pic>
      <p:cxnSp>
        <p:nvCxnSpPr>
          <p:cNvPr id="39" name="Łącznik prosty 38">
            <a:extLst>
              <a:ext uri="{FF2B5EF4-FFF2-40B4-BE49-F238E27FC236}">
                <a16:creationId xmlns:a16="http://schemas.microsoft.com/office/drawing/2014/main" id="{DDD4E002-0882-D343-80B2-5F727E0A560C}"/>
              </a:ext>
            </a:extLst>
          </p:cNvPr>
          <p:cNvCxnSpPr>
            <a:cxnSpLocks/>
          </p:cNvCxnSpPr>
          <p:nvPr/>
        </p:nvCxnSpPr>
        <p:spPr>
          <a:xfrm>
            <a:off x="1518008" y="2632533"/>
            <a:ext cx="12650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Łącznik prosty 39">
            <a:extLst>
              <a:ext uri="{FF2B5EF4-FFF2-40B4-BE49-F238E27FC236}">
                <a16:creationId xmlns:a16="http://schemas.microsoft.com/office/drawing/2014/main" id="{D04C10A8-702B-1745-864D-67C3F3C0D451}"/>
              </a:ext>
            </a:extLst>
          </p:cNvPr>
          <p:cNvCxnSpPr>
            <a:cxnSpLocks/>
          </p:cNvCxnSpPr>
          <p:nvPr/>
        </p:nvCxnSpPr>
        <p:spPr>
          <a:xfrm>
            <a:off x="1518008" y="3271527"/>
            <a:ext cx="1265041"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Obraz 9">
            <a:extLst>
              <a:ext uri="{FF2B5EF4-FFF2-40B4-BE49-F238E27FC236}">
                <a16:creationId xmlns:a16="http://schemas.microsoft.com/office/drawing/2014/main" id="{4B7BE2B1-A33F-EB4A-BF36-66F748499E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8376" y="3132659"/>
            <a:ext cx="1372082" cy="558405"/>
          </a:xfrm>
          <a:prstGeom prst="rect">
            <a:avLst/>
          </a:prstGeom>
        </p:spPr>
      </p:pic>
      <p:pic>
        <p:nvPicPr>
          <p:cNvPr id="41" name="Obraz 40">
            <a:extLst>
              <a:ext uri="{FF2B5EF4-FFF2-40B4-BE49-F238E27FC236}">
                <a16:creationId xmlns:a16="http://schemas.microsoft.com/office/drawing/2014/main" id="{9A0A86FF-3B09-F44E-B6CA-4AEC9D69D39B}"/>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619978" y="798368"/>
            <a:ext cx="1735860" cy="1251229"/>
          </a:xfrm>
          <a:prstGeom prst="rect">
            <a:avLst/>
          </a:prstGeom>
        </p:spPr>
      </p:pic>
    </p:spTree>
    <p:extLst>
      <p:ext uri="{BB962C8B-B14F-4D97-AF65-F5344CB8AC3E}">
        <p14:creationId xmlns:p14="http://schemas.microsoft.com/office/powerpoint/2010/main" val="9162150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4D8A34B5-BCDA-4FEF-89D4-DA79E1907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6904" y="1437189"/>
            <a:ext cx="5296795" cy="3514644"/>
          </a:xfrm>
          <a:prstGeom prst="rect">
            <a:avLst/>
          </a:prstGeom>
        </p:spPr>
      </p:pic>
      <p:sp>
        <p:nvSpPr>
          <p:cNvPr id="6" name="Owal 5">
            <a:extLst>
              <a:ext uri="{FF2B5EF4-FFF2-40B4-BE49-F238E27FC236}">
                <a16:creationId xmlns:a16="http://schemas.microsoft.com/office/drawing/2014/main" id="{2B8CC6B9-77E4-451C-8FAB-F076E11940B6}"/>
              </a:ext>
            </a:extLst>
          </p:cNvPr>
          <p:cNvSpPr/>
          <p:nvPr/>
        </p:nvSpPr>
        <p:spPr>
          <a:xfrm>
            <a:off x="2238909" y="4970681"/>
            <a:ext cx="135735" cy="1357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842" name="Rectangle 15">
            <a:extLst>
              <a:ext uri="{FF2B5EF4-FFF2-40B4-BE49-F238E27FC236}">
                <a16:creationId xmlns:a16="http://schemas.microsoft.com/office/drawing/2014/main" id="{276F798B-95B7-409C-B71F-D25206AC0494}"/>
              </a:ext>
            </a:extLst>
          </p:cNvPr>
          <p:cNvSpPr>
            <a:spLocks noChangeArrowheads="1"/>
          </p:cNvSpPr>
          <p:nvPr/>
        </p:nvSpPr>
        <p:spPr bwMode="auto">
          <a:xfrm>
            <a:off x="593725" y="1376363"/>
            <a:ext cx="36528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pl-PL" altLang="pl-PL" sz="1600" b="1">
                <a:solidFill>
                  <a:schemeClr val="tx2"/>
                </a:solidFill>
                <a:latin typeface="Helvetica" panose="020B0604020202020204" pitchFamily="34" charset="0"/>
              </a:rPr>
              <a:t>Place</a:t>
            </a:r>
            <a:r>
              <a:rPr lang="pl-PL" altLang="pl-PL" sz="1600" b="1">
                <a:solidFill>
                  <a:schemeClr val="tx2"/>
                </a:solidFill>
                <a:latin typeface="Helvetica" panose="020B0604020202020204" pitchFamily="34" charset="0"/>
                <a:cs typeface="Helvetica"/>
              </a:rPr>
              <a:t> of the </a:t>
            </a:r>
            <a:r>
              <a:rPr lang="pl-PL" altLang="pl-PL" sz="1600" b="1" err="1">
                <a:solidFill>
                  <a:schemeClr val="tx2"/>
                </a:solidFill>
                <a:latin typeface="Helvetica" panose="020B0604020202020204" pitchFamily="34" charset="0"/>
                <a:cs typeface="Helvetica"/>
              </a:rPr>
              <a:t>project</a:t>
            </a:r>
            <a:r>
              <a:rPr lang="pl-PL" altLang="pl-PL" sz="1600" b="1">
                <a:solidFill>
                  <a:schemeClr val="tx2"/>
                </a:solidFill>
                <a:latin typeface="Helvetica" panose="020B0604020202020204" pitchFamily="34" charset="0"/>
                <a:cs typeface="Helvetica"/>
              </a:rPr>
              <a:t> </a:t>
            </a:r>
            <a:r>
              <a:rPr lang="pl-PL" altLang="pl-PL" sz="1600" b="1" err="1">
                <a:solidFill>
                  <a:schemeClr val="tx2"/>
                </a:solidFill>
                <a:latin typeface="Helvetica" panose="020B0604020202020204" pitchFamily="34" charset="0"/>
                <a:cs typeface="Helvetica"/>
              </a:rPr>
              <a:t>realization</a:t>
            </a:r>
          </a:p>
          <a:p>
            <a:r>
              <a:rPr lang="pl-PL" altLang="pl-PL" sz="1600">
                <a:solidFill>
                  <a:schemeClr val="tx2"/>
                </a:solidFill>
                <a:latin typeface="Helvetica" panose="020B0604020202020204" pitchFamily="34" charset="0"/>
              </a:rPr>
              <a:t>Kielce City, </a:t>
            </a:r>
            <a:r>
              <a:rPr lang="pl-PL" altLang="pl-PL" sz="1600" err="1">
                <a:solidFill>
                  <a:srgbClr val="44546A"/>
                </a:solidFill>
                <a:latin typeface="Helvetica" panose="020B0604020202020204" pitchFamily="34" charset="0"/>
                <a:cs typeface="Helvetica"/>
              </a:rPr>
              <a:t>foothills</a:t>
            </a:r>
            <a:r>
              <a:rPr lang="pl-PL" altLang="pl-PL" sz="1600">
                <a:solidFill>
                  <a:srgbClr val="44546A"/>
                </a:solidFill>
                <a:latin typeface="Helvetica" panose="020B0604020202020204" pitchFamily="34" charset="0"/>
                <a:cs typeface="Helvetica"/>
              </a:rPr>
              <a:t> of the Świętokrzyskie Mountains</a:t>
            </a:r>
            <a:br>
              <a:rPr lang="pl-PL" altLang="pl-PL" sz="1600">
                <a:solidFill>
                  <a:srgbClr val="44546A"/>
                </a:solidFill>
                <a:latin typeface="Helvetica" panose="020B0604020202020204" pitchFamily="34" charset="0"/>
                <a:cs typeface="Helvetica"/>
              </a:rPr>
            </a:br>
            <a:endParaRPr lang="pl-PL" altLang="pl-PL" sz="1600">
              <a:solidFill>
                <a:schemeClr val="tx2"/>
              </a:solidFill>
              <a:latin typeface="Helvetica" panose="020B0604020202020204" pitchFamily="34" charset="0"/>
              <a:cs typeface="Helvetica"/>
            </a:endParaRPr>
          </a:p>
        </p:txBody>
      </p:sp>
      <p:pic>
        <p:nvPicPr>
          <p:cNvPr id="35845" name="Obraz 8">
            <a:extLst>
              <a:ext uri="{FF2B5EF4-FFF2-40B4-BE49-F238E27FC236}">
                <a16:creationId xmlns:a16="http://schemas.microsoft.com/office/drawing/2014/main" id="{CE802854-51B1-4184-8B55-CB025807C3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8850" y="5535613"/>
            <a:ext cx="612775" cy="11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pole tekstowe 12">
            <a:extLst>
              <a:ext uri="{FF2B5EF4-FFF2-40B4-BE49-F238E27FC236}">
                <a16:creationId xmlns:a16="http://schemas.microsoft.com/office/drawing/2014/main" id="{461C578B-E56C-4294-BCCD-6ED9F80615CA}"/>
              </a:ext>
            </a:extLst>
          </p:cNvPr>
          <p:cNvSpPr txBox="1"/>
          <p:nvPr/>
        </p:nvSpPr>
        <p:spPr>
          <a:xfrm>
            <a:off x="3805605" y="5242495"/>
            <a:ext cx="4244975" cy="923330"/>
          </a:xfrm>
          <a:prstGeom prst="rect">
            <a:avLst/>
          </a:prstGeom>
          <a:solidFill>
            <a:srgbClr val="003668"/>
          </a:solidFill>
        </p:spPr>
        <p:txBody>
          <a:bodyPr anchor="t">
            <a:spAutoFit/>
          </a:bodyPr>
          <a:lstStyle/>
          <a:p>
            <a:pPr>
              <a:defRPr/>
            </a:pPr>
            <a:r>
              <a:rPr lang="pl-PL" altLang="pl-PL" b="1" dirty="0" err="1">
                <a:solidFill>
                  <a:schemeClr val="bg1"/>
                </a:solidFill>
                <a:latin typeface="Helvetica" panose="020B0604020202030204" pitchFamily="34" charset="0"/>
              </a:rPr>
              <a:t>Area</a:t>
            </a:r>
            <a:r>
              <a:rPr lang="pl-PL" altLang="pl-PL" b="1" dirty="0">
                <a:solidFill>
                  <a:schemeClr val="bg1"/>
                </a:solidFill>
                <a:latin typeface="Helvetica" panose="020B0604020202030204" pitchFamily="34" charset="0"/>
              </a:rPr>
              <a:t> of the Campus</a:t>
            </a:r>
            <a:r>
              <a:rPr lang="pl-PL" altLang="pl-PL" b="1" dirty="0">
                <a:solidFill>
                  <a:schemeClr val="bg1"/>
                </a:solidFill>
                <a:latin typeface="Helvetica" panose="020B0604020202030204" pitchFamily="34" charset="0"/>
                <a:cs typeface="+mn-cs"/>
              </a:rPr>
              <a:t>:</a:t>
            </a:r>
            <a:endParaRPr lang="pl-PL" altLang="pl-PL" dirty="0">
              <a:solidFill>
                <a:schemeClr val="bg1"/>
              </a:solidFill>
              <a:latin typeface="Helvetica" panose="020B0604020202030204" pitchFamily="34" charset="0"/>
              <a:cs typeface="+mn-cs"/>
            </a:endParaRPr>
          </a:p>
          <a:p>
            <a:pPr>
              <a:defRPr/>
            </a:pPr>
            <a:r>
              <a:rPr lang="pl-PL" altLang="pl-PL" dirty="0">
                <a:solidFill>
                  <a:schemeClr val="bg1"/>
                </a:solidFill>
                <a:latin typeface="Helvetica" panose="020B0604020202030204" pitchFamily="34" charset="0"/>
              </a:rPr>
              <a:t>Ca.</a:t>
            </a:r>
            <a:r>
              <a:rPr lang="pl-PL" altLang="pl-PL" dirty="0">
                <a:solidFill>
                  <a:schemeClr val="bg1"/>
                </a:solidFill>
                <a:latin typeface="Helvetica" panose="020B0604020202030204" pitchFamily="34" charset="0"/>
                <a:cs typeface="+mn-cs"/>
              </a:rPr>
              <a:t> 14 ha </a:t>
            </a:r>
            <a:r>
              <a:rPr lang="pl-PL" altLang="pl-PL" i="1" dirty="0">
                <a:solidFill>
                  <a:schemeClr val="bg1"/>
                </a:solidFill>
                <a:latin typeface="Helvetica" panose="020B0604020202030204" pitchFamily="34" charset="0"/>
              </a:rPr>
              <a:t>(investment </a:t>
            </a:r>
            <a:r>
              <a:rPr lang="pl-PL" altLang="pl-PL" i="1" dirty="0" err="1">
                <a:solidFill>
                  <a:schemeClr val="bg1"/>
                </a:solidFill>
                <a:latin typeface="Helvetica" panose="020B0604020202030204" pitchFamily="34" charset="0"/>
              </a:rPr>
              <a:t>area</a:t>
            </a:r>
            <a:r>
              <a:rPr lang="pl-PL" altLang="pl-PL" i="1" dirty="0">
                <a:solidFill>
                  <a:schemeClr val="bg1"/>
                </a:solidFill>
                <a:latin typeface="Helvetica" panose="020B0604020202030204" pitchFamily="34" charset="0"/>
              </a:rPr>
              <a:t> of the Kielce City and </a:t>
            </a:r>
            <a:r>
              <a:rPr lang="pl-PL" altLang="pl-PL" i="1" dirty="0" err="1">
                <a:solidFill>
                  <a:schemeClr val="bg1"/>
                </a:solidFill>
                <a:latin typeface="Helvetica" panose="020B0604020202030204" pitchFamily="34" charset="0"/>
              </a:rPr>
              <a:t>State</a:t>
            </a:r>
            <a:r>
              <a:rPr lang="pl-PL" altLang="pl-PL" i="1" dirty="0">
                <a:solidFill>
                  <a:schemeClr val="bg1"/>
                </a:solidFill>
                <a:latin typeface="Helvetica" panose="020B0604020202030204" pitchFamily="34" charset="0"/>
              </a:rPr>
              <a:t> </a:t>
            </a:r>
            <a:r>
              <a:rPr lang="pl-PL" altLang="pl-PL" i="1" dirty="0" err="1">
                <a:solidFill>
                  <a:schemeClr val="bg1"/>
                </a:solidFill>
                <a:latin typeface="Helvetica" panose="020B0604020202030204" pitchFamily="34" charset="0"/>
              </a:rPr>
              <a:t>Forest</a:t>
            </a:r>
            <a:r>
              <a:rPr lang="pl-PL" altLang="pl-PL" i="1" dirty="0">
                <a:solidFill>
                  <a:schemeClr val="bg1"/>
                </a:solidFill>
                <a:latin typeface="Helvetica" panose="020B0604020202030204" pitchFamily="34" charset="0"/>
              </a:rPr>
              <a:t>)</a:t>
            </a:r>
            <a:endParaRPr lang="pl-PL" altLang="pl-PL" i="1" dirty="0">
              <a:solidFill>
                <a:schemeClr val="bg1"/>
              </a:solidFill>
              <a:latin typeface="Helvetica" panose="020B0604020202030204" pitchFamily="34" charset="0"/>
              <a:cs typeface="Helvetica"/>
            </a:endParaRPr>
          </a:p>
        </p:txBody>
      </p:sp>
      <p:sp>
        <p:nvSpPr>
          <p:cNvPr id="11" name="Tytuł 1">
            <a:extLst>
              <a:ext uri="{FF2B5EF4-FFF2-40B4-BE49-F238E27FC236}">
                <a16:creationId xmlns:a16="http://schemas.microsoft.com/office/drawing/2014/main" id="{4174B651-A383-4951-82CB-8366E74ACC84}"/>
              </a:ext>
            </a:extLst>
          </p:cNvPr>
          <p:cNvSpPr>
            <a:spLocks noGrp="1"/>
          </p:cNvSpPr>
          <p:nvPr>
            <p:ph type="title" idx="4294967295"/>
          </p:nvPr>
        </p:nvSpPr>
        <p:spPr>
          <a:xfrm>
            <a:off x="1834333" y="351069"/>
            <a:ext cx="6961188" cy="709613"/>
          </a:xfrm>
          <a:solidFill>
            <a:schemeClr val="bg1"/>
          </a:solidFill>
        </p:spPr>
        <p:txBody>
          <a:bodyPr>
            <a:normAutofit/>
          </a:bodyPr>
          <a:lstStyle/>
          <a:p>
            <a:r>
              <a:rPr lang="pl-PL" altLang="pl-PL" sz="3200" dirty="0">
                <a:solidFill>
                  <a:srgbClr val="002060"/>
                </a:solidFill>
                <a:latin typeface="+mn-lt"/>
              </a:rPr>
              <a:t>A </a:t>
            </a:r>
            <a:r>
              <a:rPr lang="pl-PL" altLang="pl-PL" sz="3200" dirty="0" err="1">
                <a:solidFill>
                  <a:srgbClr val="002060"/>
                </a:solidFill>
                <a:latin typeface="+mn-lt"/>
              </a:rPr>
              <a:t>new</a:t>
            </a:r>
            <a:r>
              <a:rPr lang="pl-PL" altLang="pl-PL" sz="3200" dirty="0">
                <a:solidFill>
                  <a:srgbClr val="002060"/>
                </a:solidFill>
                <a:latin typeface="+mn-lt"/>
              </a:rPr>
              <a:t> </a:t>
            </a:r>
            <a:r>
              <a:rPr lang="pl-PL" altLang="pl-PL" sz="3200" dirty="0" err="1">
                <a:solidFill>
                  <a:srgbClr val="002060"/>
                </a:solidFill>
                <a:latin typeface="+mn-lt"/>
              </a:rPr>
              <a:t>laboratory</a:t>
            </a:r>
            <a:r>
              <a:rPr lang="pl-PL" altLang="pl-PL" sz="3200" dirty="0">
                <a:solidFill>
                  <a:srgbClr val="002060"/>
                </a:solidFill>
                <a:latin typeface="+mn-lt"/>
              </a:rPr>
              <a:t> campus</a:t>
            </a:r>
          </a:p>
        </p:txBody>
      </p:sp>
      <p:pic>
        <p:nvPicPr>
          <p:cNvPr id="3" name="Obraz 2">
            <a:extLst>
              <a:ext uri="{FF2B5EF4-FFF2-40B4-BE49-F238E27FC236}">
                <a16:creationId xmlns:a16="http://schemas.microsoft.com/office/drawing/2014/main" id="{F0461BB3-C18A-44C7-9F06-1C492F146B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207" y="3763317"/>
            <a:ext cx="2035357" cy="1938677"/>
          </a:xfrm>
          <a:prstGeom prst="rect">
            <a:avLst/>
          </a:prstGeom>
        </p:spPr>
      </p:pic>
      <p:sp>
        <p:nvSpPr>
          <p:cNvPr id="5" name="Strzałka: w dół 4">
            <a:extLst>
              <a:ext uri="{FF2B5EF4-FFF2-40B4-BE49-F238E27FC236}">
                <a16:creationId xmlns:a16="http://schemas.microsoft.com/office/drawing/2014/main" id="{0784197F-9839-4DF6-8B33-BF62E53A8D2B}"/>
              </a:ext>
            </a:extLst>
          </p:cNvPr>
          <p:cNvSpPr/>
          <p:nvPr/>
        </p:nvSpPr>
        <p:spPr>
          <a:xfrm>
            <a:off x="2082431" y="4358223"/>
            <a:ext cx="448689" cy="612458"/>
          </a:xfrm>
          <a:prstGeom prst="downArrow">
            <a:avLst/>
          </a:prstGeom>
          <a:noFill/>
          <a:ln w="38100">
            <a:solidFill>
              <a:srgbClr val="003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Rectangle 16">
            <a:extLst>
              <a:ext uri="{FF2B5EF4-FFF2-40B4-BE49-F238E27FC236}">
                <a16:creationId xmlns:a16="http://schemas.microsoft.com/office/drawing/2014/main" id="{BAB8E520-5E5B-4C46-BE84-F2C5F7D67405}"/>
              </a:ext>
            </a:extLst>
          </p:cNvPr>
          <p:cNvSpPr>
            <a:spLocks noChangeArrowheads="1"/>
          </p:cNvSpPr>
          <p:nvPr/>
        </p:nvSpPr>
        <p:spPr bwMode="auto">
          <a:xfrm>
            <a:off x="693842" y="2595012"/>
            <a:ext cx="28585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pl-PL" altLang="pl-PL" sz="1600" dirty="0" err="1">
                <a:solidFill>
                  <a:schemeClr val="tx2"/>
                </a:solidFill>
                <a:latin typeface="Helvetica" panose="020B0604020202020204" pitchFamily="34" charset="0"/>
              </a:rPr>
              <a:t>Estimated</a:t>
            </a:r>
            <a:r>
              <a:rPr lang="pl-PL" altLang="pl-PL" sz="1600" dirty="0">
                <a:solidFill>
                  <a:schemeClr val="tx2"/>
                </a:solidFill>
                <a:latin typeface="Helvetica" panose="020B0604020202020204" pitchFamily="34" charset="0"/>
              </a:rPr>
              <a:t> </a:t>
            </a:r>
            <a:r>
              <a:rPr lang="pl-PL" altLang="pl-PL" sz="1600" dirty="0" err="1">
                <a:solidFill>
                  <a:schemeClr val="tx2"/>
                </a:solidFill>
                <a:latin typeface="Helvetica" panose="020B0604020202020204" pitchFamily="34" charset="0"/>
              </a:rPr>
              <a:t>budget</a:t>
            </a:r>
            <a:r>
              <a:rPr lang="pl-PL" altLang="pl-PL" sz="1600" dirty="0">
                <a:solidFill>
                  <a:schemeClr val="tx2"/>
                </a:solidFill>
                <a:latin typeface="Helvetica" panose="020B0604020202020204" pitchFamily="34" charset="0"/>
              </a:rPr>
              <a:t> of the </a:t>
            </a:r>
            <a:r>
              <a:rPr lang="pl-PL" altLang="pl-PL" sz="1600" dirty="0" err="1">
                <a:solidFill>
                  <a:schemeClr val="tx2"/>
                </a:solidFill>
                <a:latin typeface="Helvetica" panose="020B0604020202020204" pitchFamily="34" charset="0"/>
              </a:rPr>
              <a:t>project</a:t>
            </a:r>
            <a:r>
              <a:rPr lang="pl-PL" altLang="pl-PL" sz="1600" dirty="0">
                <a:solidFill>
                  <a:schemeClr val="tx2"/>
                </a:solidFill>
                <a:latin typeface="Helvetica" panose="020B0604020202020204" pitchFamily="34" charset="0"/>
              </a:rPr>
              <a:t>    </a:t>
            </a:r>
            <a:endParaRPr lang="en-US" dirty="0"/>
          </a:p>
          <a:p>
            <a:r>
              <a:rPr lang="pl-PL" altLang="pl-PL" sz="1600" dirty="0">
                <a:solidFill>
                  <a:schemeClr val="tx2"/>
                </a:solidFill>
                <a:latin typeface="Helvetica" panose="020B0604020202020204" pitchFamily="34" charset="0"/>
              </a:rPr>
              <a:t>Ca.. 200 mln PLN</a:t>
            </a:r>
            <a:endParaRPr lang="pl-PL" dirty="0"/>
          </a:p>
        </p:txBody>
      </p:sp>
    </p:spTree>
    <p:extLst>
      <p:ext uri="{BB962C8B-B14F-4D97-AF65-F5344CB8AC3E}">
        <p14:creationId xmlns:p14="http://schemas.microsoft.com/office/powerpoint/2010/main" val="5956571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27">
            <a:extLst>
              <a:ext uri="{FF2B5EF4-FFF2-40B4-BE49-F238E27FC236}">
                <a16:creationId xmlns:a16="http://schemas.microsoft.com/office/drawing/2014/main" id="{A94A8232-F61D-4027-8A08-857B5C51CE6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39935" y="766955"/>
            <a:ext cx="1663115" cy="128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trzałka: w prawo 19">
            <a:extLst>
              <a:ext uri="{FF2B5EF4-FFF2-40B4-BE49-F238E27FC236}">
                <a16:creationId xmlns:a16="http://schemas.microsoft.com/office/drawing/2014/main" id="{7C2890DC-F7C1-4788-91A8-6BABC7926266}"/>
              </a:ext>
            </a:extLst>
          </p:cNvPr>
          <p:cNvSpPr/>
          <p:nvPr/>
        </p:nvSpPr>
        <p:spPr>
          <a:xfrm>
            <a:off x="683406" y="5741771"/>
            <a:ext cx="6782321" cy="263375"/>
          </a:xfrm>
          <a:prstGeom prst="rightArrow">
            <a:avLst/>
          </a:prstGeom>
          <a:solidFill>
            <a:srgbClr val="003668"/>
          </a:solidFill>
          <a:ln w="12700" cap="flat" cmpd="sng" algn="ctr">
            <a:solidFill>
              <a:schemeClr val="tx2"/>
            </a:solidFill>
            <a:prstDash val="solid"/>
            <a:miter lim="800000"/>
          </a:ln>
          <a:effectLst/>
        </p:spPr>
        <p:txBody>
          <a:bodyPr rtlCol="0" anchor="ctr"/>
          <a:lstStyle/>
          <a:p>
            <a:pPr algn="ctr" defTabSz="685800">
              <a:defRPr/>
            </a:pPr>
            <a:endParaRPr lang="pl-PL" sz="1350" kern="0">
              <a:solidFill>
                <a:prstClr val="white"/>
              </a:solidFill>
              <a:latin typeface="Calibri" panose="020F0502020204030204"/>
            </a:endParaRPr>
          </a:p>
        </p:txBody>
      </p:sp>
      <p:sp>
        <p:nvSpPr>
          <p:cNvPr id="21" name="Prostokąt: zaokrąglone rogi 20">
            <a:extLst>
              <a:ext uri="{FF2B5EF4-FFF2-40B4-BE49-F238E27FC236}">
                <a16:creationId xmlns:a16="http://schemas.microsoft.com/office/drawing/2014/main" id="{002AF9E1-8758-40B7-B1E5-AC6488B2B6CF}"/>
              </a:ext>
            </a:extLst>
          </p:cNvPr>
          <p:cNvSpPr/>
          <p:nvPr/>
        </p:nvSpPr>
        <p:spPr>
          <a:xfrm>
            <a:off x="1261801" y="5660432"/>
            <a:ext cx="1707177" cy="469434"/>
          </a:xfrm>
          <a:prstGeom prst="roundRect">
            <a:avLst/>
          </a:prstGeom>
          <a:solidFill>
            <a:schemeClr val="bg1">
              <a:lumMod val="95000"/>
            </a:schemeClr>
          </a:solidFill>
          <a:ln w="12700" cap="flat" cmpd="sng" algn="ctr">
            <a:solidFill>
              <a:srgbClr val="003668"/>
            </a:solidFill>
            <a:prstDash val="solid"/>
            <a:miter lim="800000"/>
          </a:ln>
          <a:effectLst/>
        </p:spPr>
        <p:txBody>
          <a:bodyPr rtlCol="0" anchor="ctr"/>
          <a:lstStyle/>
          <a:p>
            <a:pPr algn="ctr" defTabSz="685800">
              <a:defRPr/>
            </a:pPr>
            <a:r>
              <a:rPr lang="pl-PL" sz="1200" dirty="0" err="1">
                <a:latin typeface="Lato" panose="020F0502020204030203" pitchFamily="34" charset="0"/>
                <a:ea typeface="Lato" panose="020F0502020204030203" pitchFamily="34" charset="0"/>
                <a:cs typeface="Lato" panose="020F0502020204030203" pitchFamily="34" charset="0"/>
              </a:rPr>
              <a:t>Measurement</a:t>
            </a:r>
            <a:r>
              <a:rPr lang="pl-PL" sz="1200" dirty="0">
                <a:latin typeface="Lato" panose="020F0502020204030203" pitchFamily="34" charset="0"/>
                <a:ea typeface="Lato" panose="020F0502020204030203" pitchFamily="34" charset="0"/>
                <a:cs typeface="Lato" panose="020F0502020204030203" pitchFamily="34" charset="0"/>
              </a:rPr>
              <a:t> </a:t>
            </a:r>
            <a:r>
              <a:rPr lang="pl-PL" sz="1200" dirty="0" err="1">
                <a:latin typeface="Lato" panose="020F0502020204030203" pitchFamily="34" charset="0"/>
                <a:ea typeface="Lato" panose="020F0502020204030203" pitchFamily="34" charset="0"/>
                <a:cs typeface="Lato" panose="020F0502020204030203" pitchFamily="34" charset="0"/>
              </a:rPr>
              <a:t>Standards</a:t>
            </a:r>
            <a:endParaRPr lang="pl-PL" sz="1200" dirty="0">
              <a:latin typeface="Lato" panose="020F0502020204030203" pitchFamily="34" charset="0"/>
              <a:ea typeface="Lato" panose="020F0502020204030203" pitchFamily="34" charset="0"/>
              <a:cs typeface="Lato" panose="020F0502020204030203" pitchFamily="34" charset="0"/>
            </a:endParaRPr>
          </a:p>
        </p:txBody>
      </p:sp>
      <p:sp>
        <p:nvSpPr>
          <p:cNvPr id="22" name="Prostokąt: zaokrąglone rogi 21">
            <a:extLst>
              <a:ext uri="{FF2B5EF4-FFF2-40B4-BE49-F238E27FC236}">
                <a16:creationId xmlns:a16="http://schemas.microsoft.com/office/drawing/2014/main" id="{E2EAF608-7E4B-4260-826F-A3E6BA6B9F57}"/>
              </a:ext>
            </a:extLst>
          </p:cNvPr>
          <p:cNvSpPr/>
          <p:nvPr/>
        </p:nvSpPr>
        <p:spPr>
          <a:xfrm>
            <a:off x="3368093" y="5660432"/>
            <a:ext cx="1434957" cy="469433"/>
          </a:xfrm>
          <a:prstGeom prst="roundRect">
            <a:avLst/>
          </a:prstGeom>
          <a:solidFill>
            <a:schemeClr val="bg1">
              <a:lumMod val="95000"/>
            </a:schemeClr>
          </a:solidFill>
          <a:ln w="12700" cap="flat" cmpd="sng" algn="ctr">
            <a:solidFill>
              <a:srgbClr val="003668"/>
            </a:solidFill>
            <a:prstDash val="solid"/>
            <a:miter lim="800000"/>
          </a:ln>
          <a:effectLst/>
        </p:spPr>
        <p:txBody>
          <a:bodyPr rtlCol="0" anchor="ctr"/>
          <a:lstStyle/>
          <a:p>
            <a:pPr algn="ctr"/>
            <a:r>
              <a:rPr lang="pl-PL" sz="1200" dirty="0">
                <a:latin typeface="Lato" panose="020F0502020204030203" pitchFamily="34" charset="0"/>
                <a:ea typeface="Lato" panose="020F0502020204030203" pitchFamily="34" charset="0"/>
                <a:cs typeface="Lato" panose="020F0502020204030203" pitchFamily="34" charset="0"/>
              </a:rPr>
              <a:t>Technologies</a:t>
            </a:r>
          </a:p>
        </p:txBody>
      </p:sp>
      <p:sp>
        <p:nvSpPr>
          <p:cNvPr id="23" name="Prostokąt: zaokrąglone rogi 22">
            <a:extLst>
              <a:ext uri="{FF2B5EF4-FFF2-40B4-BE49-F238E27FC236}">
                <a16:creationId xmlns:a16="http://schemas.microsoft.com/office/drawing/2014/main" id="{9CB2175D-B813-4B47-BF1B-ED3347448277}"/>
              </a:ext>
            </a:extLst>
          </p:cNvPr>
          <p:cNvSpPr/>
          <p:nvPr/>
        </p:nvSpPr>
        <p:spPr>
          <a:xfrm>
            <a:off x="5416910" y="5639760"/>
            <a:ext cx="1434957" cy="490105"/>
          </a:xfrm>
          <a:prstGeom prst="roundRect">
            <a:avLst/>
          </a:prstGeom>
          <a:solidFill>
            <a:schemeClr val="bg1">
              <a:lumMod val="95000"/>
            </a:schemeClr>
          </a:solidFill>
          <a:ln w="12700" cap="flat" cmpd="sng" algn="ctr">
            <a:solidFill>
              <a:srgbClr val="003668"/>
            </a:solidFill>
            <a:prstDash val="solid"/>
            <a:miter lim="800000"/>
          </a:ln>
          <a:effectLst/>
        </p:spPr>
        <p:txBody>
          <a:bodyPr rtlCol="0" anchor="ctr"/>
          <a:lstStyle/>
          <a:p>
            <a:pPr algn="ctr"/>
            <a:r>
              <a:rPr lang="pl-PL" sz="1200" dirty="0">
                <a:latin typeface="Lato" panose="020F0502020204030203" pitchFamily="34" charset="0"/>
                <a:ea typeface="Lato" panose="020F0502020204030203" pitchFamily="34" charset="0"/>
                <a:cs typeface="Lato" panose="020F0502020204030203" pitchFamily="34" charset="0"/>
              </a:rPr>
              <a:t>Administration of </a:t>
            </a:r>
            <a:r>
              <a:rPr lang="pl-PL" sz="1200" dirty="0" err="1">
                <a:latin typeface="Lato" panose="020F0502020204030203" pitchFamily="34" charset="0"/>
                <a:ea typeface="Lato" panose="020F0502020204030203" pitchFamily="34" charset="0"/>
                <a:cs typeface="Lato" panose="020F0502020204030203" pitchFamily="34" charset="0"/>
              </a:rPr>
              <a:t>Measures</a:t>
            </a:r>
            <a:endParaRPr lang="pl-PL" sz="1200" dirty="0">
              <a:latin typeface="Lato" panose="020F0502020204030203" pitchFamily="34" charset="0"/>
              <a:ea typeface="Lato" panose="020F0502020204030203" pitchFamily="34" charset="0"/>
              <a:cs typeface="Lato" panose="020F0502020204030203" pitchFamily="34" charset="0"/>
            </a:endParaRPr>
          </a:p>
        </p:txBody>
      </p:sp>
      <p:pic>
        <p:nvPicPr>
          <p:cNvPr id="2" name="Obraz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04150" y="765227"/>
            <a:ext cx="1637924" cy="1280759"/>
          </a:xfrm>
          <a:prstGeom prst="rect">
            <a:avLst/>
          </a:prstGeom>
        </p:spPr>
      </p:pic>
      <p:pic>
        <p:nvPicPr>
          <p:cNvPr id="9" name="Obraz 8">
            <a:extLst>
              <a:ext uri="{FF2B5EF4-FFF2-40B4-BE49-F238E27FC236}">
                <a16:creationId xmlns:a16="http://schemas.microsoft.com/office/drawing/2014/main" id="{404F588A-C31D-4D7E-9FCF-BDB42C502F0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04150" y="2147997"/>
            <a:ext cx="3898900" cy="3043940"/>
          </a:xfrm>
          <a:prstGeom prst="rect">
            <a:avLst/>
          </a:prstGeom>
        </p:spPr>
      </p:pic>
      <p:sp>
        <p:nvSpPr>
          <p:cNvPr id="18" name="Symbol zastępczy zawartości 2">
            <a:extLst>
              <a:ext uri="{FF2B5EF4-FFF2-40B4-BE49-F238E27FC236}">
                <a16:creationId xmlns:a16="http://schemas.microsoft.com/office/drawing/2014/main" id="{975F3C1C-E2C9-4922-A2B8-E8F1616792A1}"/>
              </a:ext>
            </a:extLst>
          </p:cNvPr>
          <p:cNvSpPr txBox="1">
            <a:spLocks/>
          </p:cNvSpPr>
          <p:nvPr/>
        </p:nvSpPr>
        <p:spPr>
          <a:xfrm>
            <a:off x="6361787" y="1885414"/>
            <a:ext cx="2249726" cy="2203388"/>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pl-PL" sz="1400" dirty="0"/>
              <a:t>Elektoralna st. 2, </a:t>
            </a:r>
            <a:br>
              <a:rPr lang="pl-PL" sz="1400" dirty="0"/>
            </a:br>
            <a:r>
              <a:rPr lang="pl-PL" sz="1400" dirty="0"/>
              <a:t>00-139 </a:t>
            </a:r>
            <a:r>
              <a:rPr lang="pl-PL" sz="1400" dirty="0" err="1"/>
              <a:t>Warsaw</a:t>
            </a:r>
            <a:r>
              <a:rPr lang="pl-PL" sz="1400" dirty="0"/>
              <a:t>, Poland</a:t>
            </a:r>
          </a:p>
          <a:p>
            <a:pPr algn="l"/>
            <a:r>
              <a:rPr lang="pl-PL" sz="1400" dirty="0"/>
              <a:t>length@gum.gov.pl</a:t>
            </a:r>
          </a:p>
          <a:p>
            <a:pPr algn="l"/>
            <a:r>
              <a:rPr lang="pl-PL" sz="1400" dirty="0"/>
              <a:t>t</a:t>
            </a:r>
            <a:r>
              <a:rPr lang="es-ES" sz="1400" dirty="0"/>
              <a:t>el.:  </a:t>
            </a:r>
            <a:r>
              <a:rPr lang="pl-PL" sz="1400" dirty="0"/>
              <a:t>+48 </a:t>
            </a:r>
            <a:r>
              <a:rPr lang="es-ES" sz="1400" dirty="0"/>
              <a:t>22 581 9</a:t>
            </a:r>
            <a:r>
              <a:rPr lang="pl-PL" sz="1400" dirty="0"/>
              <a:t>5</a:t>
            </a:r>
            <a:r>
              <a:rPr lang="es-ES" sz="1400" dirty="0"/>
              <a:t> </a:t>
            </a:r>
            <a:r>
              <a:rPr lang="pl-PL" sz="1400" dirty="0"/>
              <a:t>43</a:t>
            </a:r>
            <a:r>
              <a:rPr lang="es-ES" sz="1400" dirty="0"/>
              <a:t> </a:t>
            </a:r>
            <a:endParaRPr lang="pl-PL" sz="1400" dirty="0"/>
          </a:p>
          <a:p>
            <a:pPr algn="l"/>
            <a:r>
              <a:rPr lang="pl-PL" sz="1400" dirty="0"/>
              <a:t>www.gum.gov.pl</a:t>
            </a:r>
          </a:p>
        </p:txBody>
      </p:sp>
      <p:sp>
        <p:nvSpPr>
          <p:cNvPr id="3" name="Symbol zastępczy numeru slajdu 2"/>
          <p:cNvSpPr>
            <a:spLocks noGrp="1"/>
          </p:cNvSpPr>
          <p:nvPr>
            <p:ph type="sldNum" sz="quarter" idx="12"/>
          </p:nvPr>
        </p:nvSpPr>
        <p:spPr/>
        <p:txBody>
          <a:bodyPr/>
          <a:lstStyle/>
          <a:p>
            <a:fld id="{239A36D9-1AEE-4AA3-BF54-33CCB0A6A2A8}" type="slidenum">
              <a:rPr lang="pl-PL" smtClean="0"/>
              <a:t>41</a:t>
            </a:fld>
            <a:endParaRPr lang="pl-PL"/>
          </a:p>
        </p:txBody>
      </p:sp>
      <p:pic>
        <p:nvPicPr>
          <p:cNvPr id="11" name="Grafika 10">
            <a:extLst>
              <a:ext uri="{FF2B5EF4-FFF2-40B4-BE49-F238E27FC236}">
                <a16:creationId xmlns:a16="http://schemas.microsoft.com/office/drawing/2014/main" id="{A87C0AFB-A7E1-4BD5-A9AA-A7B2229E6A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57950" y="765227"/>
            <a:ext cx="1836831" cy="747801"/>
          </a:xfrm>
          <a:prstGeom prst="rect">
            <a:avLst/>
          </a:prstGeom>
        </p:spPr>
      </p:pic>
    </p:spTree>
    <p:extLst>
      <p:ext uri="{BB962C8B-B14F-4D97-AF65-F5344CB8AC3E}">
        <p14:creationId xmlns:p14="http://schemas.microsoft.com/office/powerpoint/2010/main" val="3363145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20681D68-5677-4F4D-AAC6-46EC1A2C797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pic>
        <p:nvPicPr>
          <p:cNvPr id="3" name="Obraz 2">
            <a:extLst>
              <a:ext uri="{FF2B5EF4-FFF2-40B4-BE49-F238E27FC236}">
                <a16:creationId xmlns:a16="http://schemas.microsoft.com/office/drawing/2014/main" id="{7D2B7630-EF5C-40D9-9CF3-BF66EC8AB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521469"/>
          </a:xfrm>
          <a:prstGeom prst="rect">
            <a:avLst/>
          </a:prstGeom>
        </p:spPr>
      </p:pic>
      <p:sp>
        <p:nvSpPr>
          <p:cNvPr id="2" name="pole tekstowe 1">
            <a:extLst>
              <a:ext uri="{FF2B5EF4-FFF2-40B4-BE49-F238E27FC236}">
                <a16:creationId xmlns:a16="http://schemas.microsoft.com/office/drawing/2014/main" id="{85999E91-6B28-9D4C-B379-D4641ABB3017}"/>
              </a:ext>
            </a:extLst>
          </p:cNvPr>
          <p:cNvSpPr txBox="1"/>
          <p:nvPr/>
        </p:nvSpPr>
        <p:spPr>
          <a:xfrm>
            <a:off x="1135118" y="4713889"/>
            <a:ext cx="3050628" cy="215444"/>
          </a:xfrm>
          <a:prstGeom prst="rect">
            <a:avLst/>
          </a:prstGeom>
          <a:noFill/>
        </p:spPr>
        <p:txBody>
          <a:bodyPr wrap="square" rtlCol="0">
            <a:spAutoFit/>
          </a:bodyPr>
          <a:lstStyle/>
          <a:p>
            <a:pPr algn="ctr"/>
            <a:r>
              <a:rPr lang="pl-PL" sz="800" b="1" dirty="0">
                <a:solidFill>
                  <a:srgbClr val="FF0000"/>
                </a:solidFill>
              </a:rPr>
              <a:t>Technical </a:t>
            </a:r>
            <a:r>
              <a:rPr lang="pl-PL" sz="800" b="1" dirty="0" err="1">
                <a:solidFill>
                  <a:srgbClr val="FF0000"/>
                </a:solidFill>
              </a:rPr>
              <a:t>Comitees</a:t>
            </a:r>
            <a:r>
              <a:rPr lang="pl-PL" sz="800" b="1" dirty="0">
                <a:solidFill>
                  <a:srgbClr val="FF0000"/>
                </a:solidFill>
              </a:rPr>
              <a:t> of GUM</a:t>
            </a:r>
          </a:p>
        </p:txBody>
      </p:sp>
    </p:spTree>
    <p:extLst>
      <p:ext uri="{BB962C8B-B14F-4D97-AF65-F5344CB8AC3E}">
        <p14:creationId xmlns:p14="http://schemas.microsoft.com/office/powerpoint/2010/main" val="2745021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Łącznik prosty 3">
            <a:extLst>
              <a:ext uri="{FF2B5EF4-FFF2-40B4-BE49-F238E27FC236}">
                <a16:creationId xmlns:a16="http://schemas.microsoft.com/office/drawing/2014/main" id="{A182545C-2179-4045-A999-7262DBDBC5A7}"/>
              </a:ext>
            </a:extLst>
          </p:cNvPr>
          <p:cNvSpPr/>
          <p:nvPr/>
        </p:nvSpPr>
        <p:spPr>
          <a:xfrm>
            <a:off x="7134144" y="3005480"/>
            <a:ext cx="91440" cy="251973"/>
          </a:xfrm>
          <a:custGeom>
            <a:avLst/>
            <a:gdLst/>
            <a:ahLst/>
            <a:cxnLst/>
            <a:rect l="0" t="0" r="0" b="0"/>
            <a:pathLst>
              <a:path>
                <a:moveTo>
                  <a:pt x="45720" y="0"/>
                </a:moveTo>
                <a:lnTo>
                  <a:pt x="45720" y="251973"/>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Łącznik prosty 4">
            <a:extLst>
              <a:ext uri="{FF2B5EF4-FFF2-40B4-BE49-F238E27FC236}">
                <a16:creationId xmlns:a16="http://schemas.microsoft.com/office/drawing/2014/main" id="{7E4FC57F-D5C3-4700-8F3F-39F8483FBA65}"/>
              </a:ext>
            </a:extLst>
          </p:cNvPr>
          <p:cNvSpPr/>
          <p:nvPr/>
        </p:nvSpPr>
        <p:spPr>
          <a:xfrm>
            <a:off x="4572001" y="2153571"/>
            <a:ext cx="2607863" cy="251973"/>
          </a:xfrm>
          <a:custGeom>
            <a:avLst/>
            <a:gdLst/>
            <a:ahLst/>
            <a:cxnLst/>
            <a:rect l="0" t="0" r="0" b="0"/>
            <a:pathLst>
              <a:path>
                <a:moveTo>
                  <a:pt x="0" y="0"/>
                </a:moveTo>
                <a:lnTo>
                  <a:pt x="0" y="125986"/>
                </a:lnTo>
                <a:lnTo>
                  <a:pt x="2607863" y="125986"/>
                </a:lnTo>
                <a:lnTo>
                  <a:pt x="2607863" y="251973"/>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Łącznik prosty 5">
            <a:extLst>
              <a:ext uri="{FF2B5EF4-FFF2-40B4-BE49-F238E27FC236}">
                <a16:creationId xmlns:a16="http://schemas.microsoft.com/office/drawing/2014/main" id="{401B28A1-E9B2-4F6A-86E0-5621E9444752}"/>
              </a:ext>
            </a:extLst>
          </p:cNvPr>
          <p:cNvSpPr/>
          <p:nvPr/>
        </p:nvSpPr>
        <p:spPr>
          <a:xfrm>
            <a:off x="4526281" y="3005480"/>
            <a:ext cx="91440" cy="251973"/>
          </a:xfrm>
          <a:custGeom>
            <a:avLst/>
            <a:gdLst/>
            <a:ahLst/>
            <a:cxnLst/>
            <a:rect l="0" t="0" r="0" b="0"/>
            <a:pathLst>
              <a:path>
                <a:moveTo>
                  <a:pt x="45720" y="0"/>
                </a:moveTo>
                <a:lnTo>
                  <a:pt x="45720" y="251973"/>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Łącznik prosty 6">
            <a:extLst>
              <a:ext uri="{FF2B5EF4-FFF2-40B4-BE49-F238E27FC236}">
                <a16:creationId xmlns:a16="http://schemas.microsoft.com/office/drawing/2014/main" id="{1DCF6EBA-1079-4C72-ACCC-E21B500766D5}"/>
              </a:ext>
            </a:extLst>
          </p:cNvPr>
          <p:cNvSpPr/>
          <p:nvPr/>
        </p:nvSpPr>
        <p:spPr>
          <a:xfrm>
            <a:off x="1918417" y="3005480"/>
            <a:ext cx="91440" cy="251973"/>
          </a:xfrm>
          <a:custGeom>
            <a:avLst/>
            <a:gdLst/>
            <a:ahLst/>
            <a:cxnLst/>
            <a:rect l="0" t="0" r="0" b="0"/>
            <a:pathLst>
              <a:path>
                <a:moveTo>
                  <a:pt x="45720" y="0"/>
                </a:moveTo>
                <a:lnTo>
                  <a:pt x="45720" y="251973"/>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Łącznik prosty 7">
            <a:extLst>
              <a:ext uri="{FF2B5EF4-FFF2-40B4-BE49-F238E27FC236}">
                <a16:creationId xmlns:a16="http://schemas.microsoft.com/office/drawing/2014/main" id="{E59F84EE-3366-4DE4-AF88-34315C7197FD}"/>
              </a:ext>
            </a:extLst>
          </p:cNvPr>
          <p:cNvSpPr/>
          <p:nvPr/>
        </p:nvSpPr>
        <p:spPr>
          <a:xfrm>
            <a:off x="1964137" y="2153571"/>
            <a:ext cx="2607863" cy="251973"/>
          </a:xfrm>
          <a:custGeom>
            <a:avLst/>
            <a:gdLst/>
            <a:ahLst/>
            <a:cxnLst/>
            <a:rect l="0" t="0" r="0" b="0"/>
            <a:pathLst>
              <a:path>
                <a:moveTo>
                  <a:pt x="2607863" y="0"/>
                </a:moveTo>
                <a:lnTo>
                  <a:pt x="2607863" y="125986"/>
                </a:lnTo>
                <a:lnTo>
                  <a:pt x="0" y="125986"/>
                </a:lnTo>
                <a:lnTo>
                  <a:pt x="0" y="251973"/>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13" name="Grupa 12">
            <a:extLst>
              <a:ext uri="{FF2B5EF4-FFF2-40B4-BE49-F238E27FC236}">
                <a16:creationId xmlns:a16="http://schemas.microsoft.com/office/drawing/2014/main" id="{F6A6C6B9-5F40-47C7-9955-9B79FCA93C44}"/>
              </a:ext>
            </a:extLst>
          </p:cNvPr>
          <p:cNvGrpSpPr/>
          <p:nvPr/>
        </p:nvGrpSpPr>
        <p:grpSpPr>
          <a:xfrm>
            <a:off x="1953200" y="1553634"/>
            <a:ext cx="5237601" cy="599936"/>
            <a:chOff x="1947684" y="1383"/>
            <a:chExt cx="5237601" cy="599936"/>
          </a:xfrm>
        </p:grpSpPr>
        <p:sp>
          <p:nvSpPr>
            <p:cNvPr id="32" name="Prostokąt 31">
              <a:extLst>
                <a:ext uri="{FF2B5EF4-FFF2-40B4-BE49-F238E27FC236}">
                  <a16:creationId xmlns:a16="http://schemas.microsoft.com/office/drawing/2014/main" id="{5CB97AD5-8BFF-4A8D-A72C-66315E5792E1}"/>
                </a:ext>
              </a:extLst>
            </p:cNvPr>
            <p:cNvSpPr/>
            <p:nvPr/>
          </p:nvSpPr>
          <p:spPr>
            <a:xfrm>
              <a:off x="1947684" y="1383"/>
              <a:ext cx="5237601" cy="59993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3" name="pole tekstowe 32">
              <a:extLst>
                <a:ext uri="{FF2B5EF4-FFF2-40B4-BE49-F238E27FC236}">
                  <a16:creationId xmlns:a16="http://schemas.microsoft.com/office/drawing/2014/main" id="{9EA3BCBE-9FD2-4CB0-B3D9-99C66AC24448}"/>
                </a:ext>
              </a:extLst>
            </p:cNvPr>
            <p:cNvSpPr txBox="1"/>
            <p:nvPr/>
          </p:nvSpPr>
          <p:spPr>
            <a:xfrm>
              <a:off x="1947684" y="1383"/>
              <a:ext cx="5237601" cy="5999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pl-PL" sz="3200" kern="1200" dirty="0" err="1"/>
                <a:t>Length</a:t>
              </a:r>
              <a:r>
                <a:rPr lang="pl-PL" sz="3200" dirty="0"/>
                <a:t> </a:t>
              </a:r>
              <a:r>
                <a:rPr lang="pl-PL" sz="3200" dirty="0" err="1"/>
                <a:t>Laboratory</a:t>
              </a:r>
              <a:r>
                <a:rPr lang="pl-PL" sz="3200" dirty="0"/>
                <a:t> </a:t>
              </a:r>
              <a:endParaRPr lang="pl-PL" sz="3200" kern="1200" dirty="0"/>
            </a:p>
          </p:txBody>
        </p:sp>
      </p:grpSp>
      <p:grpSp>
        <p:nvGrpSpPr>
          <p:cNvPr id="14" name="Grupa 13">
            <a:extLst>
              <a:ext uri="{FF2B5EF4-FFF2-40B4-BE49-F238E27FC236}">
                <a16:creationId xmlns:a16="http://schemas.microsoft.com/office/drawing/2014/main" id="{A1E079EF-D60F-48DD-BA3E-E088C6E25FD2}"/>
              </a:ext>
            </a:extLst>
          </p:cNvPr>
          <p:cNvGrpSpPr/>
          <p:nvPr/>
        </p:nvGrpSpPr>
        <p:grpSpPr>
          <a:xfrm>
            <a:off x="786191" y="2405544"/>
            <a:ext cx="2355890" cy="599936"/>
            <a:chOff x="780675" y="853293"/>
            <a:chExt cx="2355890" cy="599936"/>
          </a:xfrm>
        </p:grpSpPr>
        <p:sp>
          <p:nvSpPr>
            <p:cNvPr id="30" name="Prostokąt 29">
              <a:extLst>
                <a:ext uri="{FF2B5EF4-FFF2-40B4-BE49-F238E27FC236}">
                  <a16:creationId xmlns:a16="http://schemas.microsoft.com/office/drawing/2014/main" id="{6234EFB1-C77E-4F08-A141-88A85BBC6C00}"/>
                </a:ext>
              </a:extLst>
            </p:cNvPr>
            <p:cNvSpPr/>
            <p:nvPr/>
          </p:nvSpPr>
          <p:spPr>
            <a:xfrm>
              <a:off x="780675" y="853293"/>
              <a:ext cx="2355890" cy="59993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pole tekstowe 30">
              <a:extLst>
                <a:ext uri="{FF2B5EF4-FFF2-40B4-BE49-F238E27FC236}">
                  <a16:creationId xmlns:a16="http://schemas.microsoft.com/office/drawing/2014/main" id="{21CB0BC5-CA1A-4AB2-B97D-06252A756532}"/>
                </a:ext>
              </a:extLst>
            </p:cNvPr>
            <p:cNvSpPr txBox="1"/>
            <p:nvPr/>
          </p:nvSpPr>
          <p:spPr>
            <a:xfrm>
              <a:off x="780675" y="853293"/>
              <a:ext cx="2355890" cy="5999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l-PL" sz="2400" kern="1200" dirty="0" err="1"/>
                <a:t>Length</a:t>
              </a:r>
              <a:endParaRPr lang="pl-PL" sz="2400" kern="1200" dirty="0"/>
            </a:p>
          </p:txBody>
        </p:sp>
      </p:grpSp>
      <p:grpSp>
        <p:nvGrpSpPr>
          <p:cNvPr id="15" name="Grupa 14">
            <a:extLst>
              <a:ext uri="{FF2B5EF4-FFF2-40B4-BE49-F238E27FC236}">
                <a16:creationId xmlns:a16="http://schemas.microsoft.com/office/drawing/2014/main" id="{51A2935C-7A5D-4100-A011-18A99854DDB2}"/>
              </a:ext>
            </a:extLst>
          </p:cNvPr>
          <p:cNvGrpSpPr/>
          <p:nvPr/>
        </p:nvGrpSpPr>
        <p:grpSpPr>
          <a:xfrm>
            <a:off x="786191" y="3257454"/>
            <a:ext cx="2355890" cy="2042417"/>
            <a:chOff x="780675" y="1705203"/>
            <a:chExt cx="2355890" cy="2042417"/>
          </a:xfrm>
        </p:grpSpPr>
        <p:sp>
          <p:nvSpPr>
            <p:cNvPr id="28" name="Prostokąt 27">
              <a:extLst>
                <a:ext uri="{FF2B5EF4-FFF2-40B4-BE49-F238E27FC236}">
                  <a16:creationId xmlns:a16="http://schemas.microsoft.com/office/drawing/2014/main" id="{D7D67181-1661-4E08-AC8D-CB54A1953BC1}"/>
                </a:ext>
              </a:extLst>
            </p:cNvPr>
            <p:cNvSpPr/>
            <p:nvPr/>
          </p:nvSpPr>
          <p:spPr>
            <a:xfrm>
              <a:off x="780675" y="1705203"/>
              <a:ext cx="2355890" cy="2042417"/>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pole tekstowe 28">
              <a:extLst>
                <a:ext uri="{FF2B5EF4-FFF2-40B4-BE49-F238E27FC236}">
                  <a16:creationId xmlns:a16="http://schemas.microsoft.com/office/drawing/2014/main" id="{158DB5FB-AA99-4565-89DA-92821AFFAE40}"/>
                </a:ext>
              </a:extLst>
            </p:cNvPr>
            <p:cNvSpPr txBox="1"/>
            <p:nvPr/>
          </p:nvSpPr>
          <p:spPr>
            <a:xfrm>
              <a:off x="780675" y="1705203"/>
              <a:ext cx="2355890" cy="20424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pl-PL" sz="1000" kern="1200" dirty="0"/>
                <a:t>He-Ne laser </a:t>
              </a:r>
              <a:r>
                <a:rPr lang="pl-PL" sz="1000" kern="1200" dirty="0" err="1"/>
                <a:t>stabilised</a:t>
              </a:r>
              <a:r>
                <a:rPr lang="pl-PL" sz="1000" kern="1200" dirty="0"/>
                <a:t> </a:t>
              </a:r>
              <a:r>
                <a:rPr lang="pl-PL" sz="1000" kern="1200" dirty="0" err="1"/>
                <a:t>with</a:t>
              </a:r>
              <a:r>
                <a:rPr lang="pl-PL" sz="1000" kern="1200" dirty="0"/>
                <a:t> </a:t>
              </a:r>
              <a:r>
                <a:rPr lang="pl-PL" sz="1000" kern="1200" dirty="0" err="1"/>
                <a:t>iodine</a:t>
              </a:r>
              <a:endParaRPr lang="pl-PL" sz="1000" kern="1200" dirty="0"/>
            </a:p>
            <a:p>
              <a:pPr marL="0" lvl="0" indent="0" algn="ctr" defTabSz="444500">
                <a:lnSpc>
                  <a:spcPct val="90000"/>
                </a:lnSpc>
                <a:spcBef>
                  <a:spcPct val="0"/>
                </a:spcBef>
                <a:spcAft>
                  <a:spcPct val="35000"/>
                </a:spcAft>
                <a:buNone/>
              </a:pPr>
              <a:r>
                <a:rPr lang="pl-PL" sz="1000" kern="1200" dirty="0" err="1"/>
                <a:t>Optical</a:t>
              </a:r>
              <a:r>
                <a:rPr lang="pl-PL" sz="1000" kern="1200" dirty="0"/>
                <a:t> </a:t>
              </a:r>
              <a:r>
                <a:rPr lang="pl-PL" sz="1000" kern="1200" dirty="0" err="1"/>
                <a:t>fraquency</a:t>
              </a:r>
              <a:r>
                <a:rPr lang="pl-PL" sz="1000" kern="1200" dirty="0"/>
                <a:t> </a:t>
              </a:r>
              <a:r>
                <a:rPr lang="pl-PL" sz="1000" kern="1200" dirty="0" err="1"/>
                <a:t>synthesizer</a:t>
              </a:r>
              <a:endParaRPr lang="pl-PL" sz="1000" kern="1200" dirty="0"/>
            </a:p>
            <a:p>
              <a:pPr marL="0" lvl="0" indent="0" algn="ctr" defTabSz="444500">
                <a:lnSpc>
                  <a:spcPct val="90000"/>
                </a:lnSpc>
                <a:spcBef>
                  <a:spcPct val="0"/>
                </a:spcBef>
                <a:spcAft>
                  <a:spcPct val="35000"/>
                </a:spcAft>
                <a:buNone/>
              </a:pPr>
              <a:r>
                <a:rPr lang="pl-PL" sz="1000" kern="1200" dirty="0" err="1"/>
                <a:t>Lasers</a:t>
              </a:r>
              <a:endParaRPr lang="pl-PL" sz="1000" kern="1200" dirty="0"/>
            </a:p>
            <a:p>
              <a:pPr marL="0" lvl="0" indent="0" algn="ctr" defTabSz="444500">
                <a:lnSpc>
                  <a:spcPct val="90000"/>
                </a:lnSpc>
                <a:spcBef>
                  <a:spcPct val="0"/>
                </a:spcBef>
                <a:spcAft>
                  <a:spcPct val="35000"/>
                </a:spcAft>
                <a:buNone/>
              </a:pPr>
              <a:r>
                <a:rPr lang="pl-PL" sz="1000" kern="1200" dirty="0" err="1"/>
                <a:t>Interferometers</a:t>
              </a:r>
              <a:endParaRPr lang="pl-PL" sz="1000" kern="1200" dirty="0"/>
            </a:p>
            <a:p>
              <a:pPr marL="0" lvl="0" indent="0" algn="ctr" defTabSz="444500">
                <a:lnSpc>
                  <a:spcPct val="90000"/>
                </a:lnSpc>
                <a:spcBef>
                  <a:spcPct val="0"/>
                </a:spcBef>
                <a:spcAft>
                  <a:spcPct val="35000"/>
                </a:spcAft>
                <a:buNone/>
              </a:pPr>
              <a:r>
                <a:rPr lang="pl-PL" sz="1000" kern="1200" dirty="0" err="1"/>
                <a:t>EDMs</a:t>
              </a:r>
              <a:endParaRPr lang="pl-PL" sz="1000" kern="1200" dirty="0"/>
            </a:p>
            <a:p>
              <a:pPr marL="0" lvl="0" indent="0" algn="ctr" defTabSz="444500">
                <a:lnSpc>
                  <a:spcPct val="90000"/>
                </a:lnSpc>
                <a:spcBef>
                  <a:spcPct val="0"/>
                </a:spcBef>
                <a:spcAft>
                  <a:spcPct val="35000"/>
                </a:spcAft>
                <a:buNone/>
              </a:pPr>
              <a:r>
                <a:rPr lang="pl-PL" sz="1000" kern="1200" dirty="0" err="1"/>
                <a:t>Gauge</a:t>
              </a:r>
              <a:r>
                <a:rPr lang="pl-PL" sz="1000" kern="1200" dirty="0"/>
                <a:t> </a:t>
              </a:r>
              <a:r>
                <a:rPr lang="pl-PL" sz="1000" kern="1200" dirty="0" err="1"/>
                <a:t>blocks</a:t>
              </a:r>
              <a:endParaRPr lang="pl-PL" sz="1000" kern="1200" dirty="0"/>
            </a:p>
            <a:p>
              <a:pPr marL="0" lvl="0" indent="0" algn="ctr" defTabSz="444500">
                <a:lnSpc>
                  <a:spcPct val="90000"/>
                </a:lnSpc>
                <a:spcBef>
                  <a:spcPct val="0"/>
                </a:spcBef>
                <a:spcAft>
                  <a:spcPct val="35000"/>
                </a:spcAft>
                <a:buNone/>
              </a:pPr>
              <a:r>
                <a:rPr lang="pl-PL" sz="1000" kern="1200" dirty="0" err="1"/>
                <a:t>Diameter</a:t>
              </a:r>
              <a:r>
                <a:rPr lang="pl-PL" sz="1000" kern="1200" dirty="0"/>
                <a:t> </a:t>
              </a:r>
              <a:r>
                <a:rPr lang="pl-PL" sz="1000" kern="1200" dirty="0" err="1"/>
                <a:t>standards</a:t>
              </a:r>
              <a:endParaRPr lang="pl-PL" sz="1000" kern="1200" dirty="0"/>
            </a:p>
          </p:txBody>
        </p:sp>
      </p:grpSp>
      <p:grpSp>
        <p:nvGrpSpPr>
          <p:cNvPr id="16" name="Grupa 15">
            <a:extLst>
              <a:ext uri="{FF2B5EF4-FFF2-40B4-BE49-F238E27FC236}">
                <a16:creationId xmlns:a16="http://schemas.microsoft.com/office/drawing/2014/main" id="{45EB41F5-6F98-4C72-9539-26B84C95F950}"/>
              </a:ext>
            </a:extLst>
          </p:cNvPr>
          <p:cNvGrpSpPr/>
          <p:nvPr/>
        </p:nvGrpSpPr>
        <p:grpSpPr>
          <a:xfrm>
            <a:off x="3394055" y="2405544"/>
            <a:ext cx="2355890" cy="599936"/>
            <a:chOff x="3388539" y="853293"/>
            <a:chExt cx="2355890" cy="599936"/>
          </a:xfrm>
        </p:grpSpPr>
        <p:sp>
          <p:nvSpPr>
            <p:cNvPr id="26" name="Prostokąt 25">
              <a:extLst>
                <a:ext uri="{FF2B5EF4-FFF2-40B4-BE49-F238E27FC236}">
                  <a16:creationId xmlns:a16="http://schemas.microsoft.com/office/drawing/2014/main" id="{1D31368E-793C-44D3-8B5C-F94503367D8F}"/>
                </a:ext>
              </a:extLst>
            </p:cNvPr>
            <p:cNvSpPr/>
            <p:nvPr/>
          </p:nvSpPr>
          <p:spPr>
            <a:xfrm>
              <a:off x="3388539" y="853293"/>
              <a:ext cx="2355890" cy="59993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pole tekstowe 26">
              <a:extLst>
                <a:ext uri="{FF2B5EF4-FFF2-40B4-BE49-F238E27FC236}">
                  <a16:creationId xmlns:a16="http://schemas.microsoft.com/office/drawing/2014/main" id="{AE75951B-D6FF-4F22-9406-B3C21DC0D2F2}"/>
                </a:ext>
              </a:extLst>
            </p:cNvPr>
            <p:cNvSpPr txBox="1"/>
            <p:nvPr/>
          </p:nvSpPr>
          <p:spPr>
            <a:xfrm>
              <a:off x="3388539" y="853293"/>
              <a:ext cx="2355890" cy="5999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l-PL" sz="2400" kern="1200" dirty="0" err="1"/>
                <a:t>Angle</a:t>
              </a:r>
              <a:endParaRPr lang="pl-PL" sz="2400" kern="1200" dirty="0"/>
            </a:p>
          </p:txBody>
        </p:sp>
      </p:grpSp>
      <p:grpSp>
        <p:nvGrpSpPr>
          <p:cNvPr id="17" name="Grupa 16">
            <a:extLst>
              <a:ext uri="{FF2B5EF4-FFF2-40B4-BE49-F238E27FC236}">
                <a16:creationId xmlns:a16="http://schemas.microsoft.com/office/drawing/2014/main" id="{03446633-4D7B-44CA-8F3F-B75397D03C31}"/>
              </a:ext>
            </a:extLst>
          </p:cNvPr>
          <p:cNvGrpSpPr/>
          <p:nvPr/>
        </p:nvGrpSpPr>
        <p:grpSpPr>
          <a:xfrm>
            <a:off x="3394055" y="3257454"/>
            <a:ext cx="2355890" cy="2030748"/>
            <a:chOff x="3388539" y="1705203"/>
            <a:chExt cx="2355890" cy="2030748"/>
          </a:xfrm>
        </p:grpSpPr>
        <p:sp>
          <p:nvSpPr>
            <p:cNvPr id="24" name="Prostokąt 23">
              <a:extLst>
                <a:ext uri="{FF2B5EF4-FFF2-40B4-BE49-F238E27FC236}">
                  <a16:creationId xmlns:a16="http://schemas.microsoft.com/office/drawing/2014/main" id="{B17B0A12-66A0-4E3E-8695-7079B73F2372}"/>
                </a:ext>
              </a:extLst>
            </p:cNvPr>
            <p:cNvSpPr/>
            <p:nvPr/>
          </p:nvSpPr>
          <p:spPr>
            <a:xfrm>
              <a:off x="3388539" y="1705203"/>
              <a:ext cx="2355890" cy="203074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pole tekstowe 24">
              <a:extLst>
                <a:ext uri="{FF2B5EF4-FFF2-40B4-BE49-F238E27FC236}">
                  <a16:creationId xmlns:a16="http://schemas.microsoft.com/office/drawing/2014/main" id="{23866F0B-824B-4B67-B0E8-C541ADC89602}"/>
                </a:ext>
              </a:extLst>
            </p:cNvPr>
            <p:cNvSpPr txBox="1"/>
            <p:nvPr/>
          </p:nvSpPr>
          <p:spPr>
            <a:xfrm>
              <a:off x="3388539" y="1705203"/>
              <a:ext cx="2355890" cy="2030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pl-PL" sz="1000" kern="1200" dirty="0">
                  <a:solidFill>
                    <a:schemeClr val="bg1"/>
                  </a:solidFill>
                </a:rPr>
                <a:t>Optical </a:t>
              </a:r>
              <a:r>
                <a:rPr lang="pl-PL" sz="1000" kern="1200" dirty="0" err="1">
                  <a:solidFill>
                    <a:schemeClr val="bg1"/>
                  </a:solidFill>
                </a:rPr>
                <a:t>polygons</a:t>
              </a:r>
              <a:r>
                <a:rPr lang="pl-PL" sz="1000" kern="1200" dirty="0">
                  <a:solidFill>
                    <a:schemeClr val="bg1"/>
                  </a:solidFill>
                </a:rPr>
                <a:t>,</a:t>
              </a:r>
            </a:p>
            <a:p>
              <a:pPr marL="0" lvl="0" indent="0" algn="ctr" defTabSz="444500">
                <a:lnSpc>
                  <a:spcPct val="90000"/>
                </a:lnSpc>
                <a:spcBef>
                  <a:spcPct val="0"/>
                </a:spcBef>
                <a:spcAft>
                  <a:spcPct val="35000"/>
                </a:spcAft>
                <a:buNone/>
              </a:pPr>
              <a:r>
                <a:rPr lang="pl-PL" sz="1000" kern="1200" dirty="0">
                  <a:solidFill>
                    <a:schemeClr val="bg1"/>
                  </a:solidFill>
                </a:rPr>
                <a:t>Rotatory </a:t>
              </a:r>
              <a:r>
                <a:rPr lang="pl-PL" sz="1000" kern="1200" dirty="0" err="1">
                  <a:solidFill>
                    <a:schemeClr val="bg1"/>
                  </a:solidFill>
                </a:rPr>
                <a:t>tables</a:t>
              </a:r>
              <a:r>
                <a:rPr lang="pl-PL" sz="1000" kern="1200" dirty="0">
                  <a:solidFill>
                    <a:schemeClr val="bg1"/>
                  </a:solidFill>
                </a:rPr>
                <a:t>, </a:t>
              </a:r>
              <a:r>
                <a:rPr lang="pl-PL" sz="1000" kern="1200" dirty="0" err="1">
                  <a:solidFill>
                    <a:schemeClr val="bg1"/>
                  </a:solidFill>
                </a:rPr>
                <a:t>angle</a:t>
              </a:r>
              <a:r>
                <a:rPr lang="pl-PL" sz="1000" kern="1200" dirty="0">
                  <a:solidFill>
                    <a:schemeClr val="bg1"/>
                  </a:solidFill>
                </a:rPr>
                <a:t> </a:t>
              </a:r>
              <a:r>
                <a:rPr lang="pl-PL" sz="1000" kern="1200" dirty="0" err="1">
                  <a:solidFill>
                    <a:schemeClr val="bg1"/>
                  </a:solidFill>
                </a:rPr>
                <a:t>encoders</a:t>
              </a:r>
              <a:r>
                <a:rPr lang="pl-PL" sz="1000" kern="1200" dirty="0">
                  <a:solidFill>
                    <a:schemeClr val="bg1"/>
                  </a:solidFill>
                </a:rPr>
                <a:t>,</a:t>
              </a:r>
            </a:p>
            <a:p>
              <a:pPr marL="0" lvl="0" indent="0" algn="ctr" defTabSz="444500">
                <a:lnSpc>
                  <a:spcPct val="90000"/>
                </a:lnSpc>
                <a:spcBef>
                  <a:spcPct val="0"/>
                </a:spcBef>
                <a:spcAft>
                  <a:spcPct val="35000"/>
                </a:spcAft>
                <a:buNone/>
              </a:pPr>
              <a:r>
                <a:rPr lang="pl-PL" sz="1000" kern="1200" dirty="0" err="1">
                  <a:solidFill>
                    <a:schemeClr val="bg1"/>
                  </a:solidFill>
                </a:rPr>
                <a:t>Autocolimators</a:t>
              </a:r>
              <a:r>
                <a:rPr lang="pl-PL" sz="1000" kern="1200" dirty="0">
                  <a:solidFill>
                    <a:schemeClr val="bg1"/>
                  </a:solidFill>
                </a:rPr>
                <a:t>,</a:t>
              </a:r>
            </a:p>
            <a:p>
              <a:pPr marL="0" lvl="0" indent="0" algn="ctr" defTabSz="444500">
                <a:lnSpc>
                  <a:spcPct val="90000"/>
                </a:lnSpc>
                <a:spcBef>
                  <a:spcPct val="0"/>
                </a:spcBef>
                <a:spcAft>
                  <a:spcPct val="35000"/>
                </a:spcAft>
                <a:buNone/>
              </a:pPr>
              <a:r>
                <a:rPr lang="pl-PL" sz="1000" kern="1200" dirty="0">
                  <a:solidFill>
                    <a:schemeClr val="bg1"/>
                  </a:solidFill>
                </a:rPr>
                <a:t>Precision </a:t>
              </a:r>
              <a:r>
                <a:rPr lang="pl-PL" sz="1000" kern="1200" dirty="0" err="1">
                  <a:solidFill>
                    <a:schemeClr val="bg1"/>
                  </a:solidFill>
                </a:rPr>
                <a:t>electronic</a:t>
              </a:r>
              <a:r>
                <a:rPr lang="pl-PL" sz="1000" kern="1200" dirty="0">
                  <a:solidFill>
                    <a:schemeClr val="bg1"/>
                  </a:solidFill>
                </a:rPr>
                <a:t> </a:t>
              </a:r>
              <a:r>
                <a:rPr lang="pl-PL" sz="1000" kern="1200" dirty="0" err="1">
                  <a:solidFill>
                    <a:schemeClr val="bg1"/>
                  </a:solidFill>
                </a:rPr>
                <a:t>levels</a:t>
              </a:r>
              <a:r>
                <a:rPr lang="pl-PL" sz="1000" kern="1200" dirty="0">
                  <a:solidFill>
                    <a:schemeClr val="bg1"/>
                  </a:solidFill>
                </a:rPr>
                <a:t>,</a:t>
              </a:r>
            </a:p>
            <a:p>
              <a:pPr marL="0" lvl="0" indent="0" algn="ctr" defTabSz="444500">
                <a:lnSpc>
                  <a:spcPct val="90000"/>
                </a:lnSpc>
                <a:spcBef>
                  <a:spcPct val="0"/>
                </a:spcBef>
                <a:spcAft>
                  <a:spcPct val="35000"/>
                </a:spcAft>
                <a:buNone/>
              </a:pPr>
              <a:r>
                <a:rPr lang="pl-PL" sz="1000" kern="1200" dirty="0" err="1">
                  <a:solidFill>
                    <a:schemeClr val="bg1"/>
                  </a:solidFill>
                </a:rPr>
                <a:t>Wringing</a:t>
              </a:r>
              <a:r>
                <a:rPr lang="pl-PL" sz="1000" kern="1200" dirty="0">
                  <a:solidFill>
                    <a:schemeClr val="bg1"/>
                  </a:solidFill>
                </a:rPr>
                <a:t> </a:t>
              </a:r>
              <a:r>
                <a:rPr lang="pl-PL" sz="1000" kern="1200" dirty="0" err="1">
                  <a:solidFill>
                    <a:schemeClr val="bg1"/>
                  </a:solidFill>
                </a:rPr>
                <a:t>angle</a:t>
              </a:r>
              <a:r>
                <a:rPr lang="pl-PL" sz="1000" kern="1200" dirty="0">
                  <a:solidFill>
                    <a:schemeClr val="bg1"/>
                  </a:solidFill>
                </a:rPr>
                <a:t> </a:t>
              </a:r>
              <a:r>
                <a:rPr lang="pl-PL" sz="1000" kern="1200" dirty="0" err="1">
                  <a:solidFill>
                    <a:schemeClr val="bg1"/>
                  </a:solidFill>
                </a:rPr>
                <a:t>blocks</a:t>
              </a:r>
              <a:r>
                <a:rPr lang="pl-PL" sz="1000" kern="1200" dirty="0">
                  <a:solidFill>
                    <a:schemeClr val="bg1"/>
                  </a:solidFill>
                </a:rPr>
                <a:t>,</a:t>
              </a:r>
            </a:p>
            <a:p>
              <a:pPr marL="0" lvl="0" indent="0" algn="ctr" defTabSz="444500">
                <a:lnSpc>
                  <a:spcPct val="90000"/>
                </a:lnSpc>
                <a:spcBef>
                  <a:spcPct val="0"/>
                </a:spcBef>
                <a:spcAft>
                  <a:spcPct val="35000"/>
                </a:spcAft>
                <a:buNone/>
              </a:pPr>
              <a:r>
                <a:rPr lang="pl-PL" sz="1000" dirty="0">
                  <a:solidFill>
                    <a:schemeClr val="bg1"/>
                  </a:solidFill>
                </a:rPr>
                <a:t>Solid and </a:t>
              </a:r>
              <a:r>
                <a:rPr lang="pl-PL" sz="1000" dirty="0" err="1">
                  <a:solidFill>
                    <a:schemeClr val="bg1"/>
                  </a:solidFill>
                </a:rPr>
                <a:t>liquid</a:t>
              </a:r>
              <a:r>
                <a:rPr lang="pl-PL" sz="1000" dirty="0">
                  <a:solidFill>
                    <a:schemeClr val="bg1"/>
                  </a:solidFill>
                </a:rPr>
                <a:t> </a:t>
              </a:r>
              <a:r>
                <a:rPr lang="pl-PL" sz="1000" dirty="0" err="1">
                  <a:solidFill>
                    <a:schemeClr val="bg1"/>
                  </a:solidFill>
                </a:rPr>
                <a:t>refractive</a:t>
              </a:r>
              <a:r>
                <a:rPr lang="pl-PL" sz="1000" dirty="0">
                  <a:solidFill>
                    <a:schemeClr val="bg1"/>
                  </a:solidFill>
                </a:rPr>
                <a:t> index </a:t>
              </a:r>
              <a:r>
                <a:rPr lang="pl-PL" sz="1000" dirty="0" err="1">
                  <a:solidFill>
                    <a:schemeClr val="bg1"/>
                  </a:solidFill>
                </a:rPr>
                <a:t>standards</a:t>
              </a:r>
              <a:r>
                <a:rPr lang="pl-PL" sz="1000" dirty="0">
                  <a:solidFill>
                    <a:schemeClr val="bg1"/>
                  </a:solidFill>
                </a:rPr>
                <a:t>,</a:t>
              </a:r>
            </a:p>
            <a:p>
              <a:pPr marL="0" lvl="0" indent="0" algn="ctr" defTabSz="444500">
                <a:lnSpc>
                  <a:spcPct val="90000"/>
                </a:lnSpc>
                <a:spcBef>
                  <a:spcPct val="0"/>
                </a:spcBef>
                <a:spcAft>
                  <a:spcPct val="35000"/>
                </a:spcAft>
                <a:buNone/>
              </a:pPr>
              <a:r>
                <a:rPr lang="pl-PL" sz="1000" dirty="0" err="1">
                  <a:solidFill>
                    <a:schemeClr val="bg1"/>
                  </a:solidFill>
                </a:rPr>
                <a:t>Refractometers</a:t>
              </a:r>
              <a:r>
                <a:rPr lang="pl-PL" sz="1000" dirty="0">
                  <a:solidFill>
                    <a:schemeClr val="bg1"/>
                  </a:solidFill>
                </a:rPr>
                <a:t>, </a:t>
              </a:r>
              <a:r>
                <a:rPr lang="pl-PL" sz="1000" dirty="0" err="1">
                  <a:solidFill>
                    <a:schemeClr val="bg1"/>
                  </a:solidFill>
                </a:rPr>
                <a:t>polarimeters</a:t>
              </a:r>
              <a:r>
                <a:rPr lang="pl-PL" sz="1000" dirty="0">
                  <a:solidFill>
                    <a:schemeClr val="bg1"/>
                  </a:solidFill>
                </a:rPr>
                <a:t>,</a:t>
              </a:r>
            </a:p>
            <a:p>
              <a:pPr marL="0" lvl="0" indent="0" algn="ctr" defTabSz="444500">
                <a:lnSpc>
                  <a:spcPct val="90000"/>
                </a:lnSpc>
                <a:spcBef>
                  <a:spcPct val="0"/>
                </a:spcBef>
                <a:spcAft>
                  <a:spcPct val="35000"/>
                </a:spcAft>
                <a:buNone/>
              </a:pPr>
              <a:r>
                <a:rPr lang="pl-PL" sz="1000" kern="1200" dirty="0">
                  <a:solidFill>
                    <a:schemeClr val="bg1"/>
                  </a:solidFill>
                </a:rPr>
                <a:t>Optical </a:t>
              </a:r>
              <a:r>
                <a:rPr lang="pl-PL" sz="1000" kern="1200" dirty="0" err="1">
                  <a:solidFill>
                    <a:schemeClr val="bg1"/>
                  </a:solidFill>
                </a:rPr>
                <a:t>rotation</a:t>
              </a:r>
              <a:r>
                <a:rPr lang="pl-PL" sz="1000" kern="1200" dirty="0">
                  <a:solidFill>
                    <a:schemeClr val="bg1"/>
                  </a:solidFill>
                </a:rPr>
                <a:t> </a:t>
              </a:r>
              <a:r>
                <a:rPr lang="pl-PL" sz="1000" kern="1200" dirty="0" err="1">
                  <a:solidFill>
                    <a:schemeClr val="bg1"/>
                  </a:solidFill>
                </a:rPr>
                <a:t>standards</a:t>
              </a:r>
              <a:r>
                <a:rPr lang="pl-PL" sz="1000" kern="1200" dirty="0">
                  <a:solidFill>
                    <a:schemeClr val="bg1"/>
                  </a:solidFill>
                </a:rPr>
                <a:t>,</a:t>
              </a:r>
            </a:p>
            <a:p>
              <a:pPr marL="0" lvl="0" indent="0" algn="ctr" defTabSz="444500">
                <a:lnSpc>
                  <a:spcPct val="90000"/>
                </a:lnSpc>
                <a:spcBef>
                  <a:spcPct val="0"/>
                </a:spcBef>
                <a:spcAft>
                  <a:spcPct val="35000"/>
                </a:spcAft>
                <a:buNone/>
              </a:pPr>
              <a:endParaRPr lang="pl-PL" sz="1000" kern="1200" dirty="0"/>
            </a:p>
          </p:txBody>
        </p:sp>
      </p:grpSp>
      <p:grpSp>
        <p:nvGrpSpPr>
          <p:cNvPr id="18" name="Grupa 17">
            <a:extLst>
              <a:ext uri="{FF2B5EF4-FFF2-40B4-BE49-F238E27FC236}">
                <a16:creationId xmlns:a16="http://schemas.microsoft.com/office/drawing/2014/main" id="{3D2D2A97-A7E6-4E6A-8422-4086F1C0246C}"/>
              </a:ext>
            </a:extLst>
          </p:cNvPr>
          <p:cNvGrpSpPr/>
          <p:nvPr/>
        </p:nvGrpSpPr>
        <p:grpSpPr>
          <a:xfrm>
            <a:off x="6001919" y="2405544"/>
            <a:ext cx="2355890" cy="599936"/>
            <a:chOff x="5996403" y="853293"/>
            <a:chExt cx="2355890" cy="599936"/>
          </a:xfrm>
        </p:grpSpPr>
        <p:sp>
          <p:nvSpPr>
            <p:cNvPr id="22" name="Prostokąt 21">
              <a:extLst>
                <a:ext uri="{FF2B5EF4-FFF2-40B4-BE49-F238E27FC236}">
                  <a16:creationId xmlns:a16="http://schemas.microsoft.com/office/drawing/2014/main" id="{335AC610-1114-40FD-B822-4C309DCBA250}"/>
                </a:ext>
              </a:extLst>
            </p:cNvPr>
            <p:cNvSpPr/>
            <p:nvPr/>
          </p:nvSpPr>
          <p:spPr>
            <a:xfrm>
              <a:off x="5996403" y="853293"/>
              <a:ext cx="2355890" cy="59993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pole tekstowe 22">
              <a:extLst>
                <a:ext uri="{FF2B5EF4-FFF2-40B4-BE49-F238E27FC236}">
                  <a16:creationId xmlns:a16="http://schemas.microsoft.com/office/drawing/2014/main" id="{FBA7CB15-08D5-4A30-AA67-57735623A991}"/>
                </a:ext>
              </a:extLst>
            </p:cNvPr>
            <p:cNvSpPr txBox="1"/>
            <p:nvPr/>
          </p:nvSpPr>
          <p:spPr>
            <a:xfrm>
              <a:off x="5996403" y="853293"/>
              <a:ext cx="2355890" cy="5999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l-PL" sz="2400" kern="1200" dirty="0"/>
                <a:t>Geometry</a:t>
              </a:r>
            </a:p>
          </p:txBody>
        </p:sp>
      </p:grpSp>
      <p:grpSp>
        <p:nvGrpSpPr>
          <p:cNvPr id="19" name="Grupa 18">
            <a:extLst>
              <a:ext uri="{FF2B5EF4-FFF2-40B4-BE49-F238E27FC236}">
                <a16:creationId xmlns:a16="http://schemas.microsoft.com/office/drawing/2014/main" id="{1D3B6EAE-DA7B-46FA-8585-520445401977}"/>
              </a:ext>
            </a:extLst>
          </p:cNvPr>
          <p:cNvGrpSpPr/>
          <p:nvPr/>
        </p:nvGrpSpPr>
        <p:grpSpPr>
          <a:xfrm>
            <a:off x="6001919" y="3257454"/>
            <a:ext cx="2355890" cy="2046911"/>
            <a:chOff x="5996403" y="1705203"/>
            <a:chExt cx="2355890" cy="2046911"/>
          </a:xfrm>
        </p:grpSpPr>
        <p:sp>
          <p:nvSpPr>
            <p:cNvPr id="20" name="Prostokąt 19">
              <a:extLst>
                <a:ext uri="{FF2B5EF4-FFF2-40B4-BE49-F238E27FC236}">
                  <a16:creationId xmlns:a16="http://schemas.microsoft.com/office/drawing/2014/main" id="{DC9D52F2-F01B-4245-8CE7-7F4DE6379C9E}"/>
                </a:ext>
              </a:extLst>
            </p:cNvPr>
            <p:cNvSpPr/>
            <p:nvPr/>
          </p:nvSpPr>
          <p:spPr>
            <a:xfrm>
              <a:off x="5996403" y="1705203"/>
              <a:ext cx="2355890" cy="2046911"/>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pole tekstowe 20">
              <a:extLst>
                <a:ext uri="{FF2B5EF4-FFF2-40B4-BE49-F238E27FC236}">
                  <a16:creationId xmlns:a16="http://schemas.microsoft.com/office/drawing/2014/main" id="{F206BA5F-2490-4C88-AEFF-8F61276AE4F6}"/>
                </a:ext>
              </a:extLst>
            </p:cNvPr>
            <p:cNvSpPr txBox="1"/>
            <p:nvPr/>
          </p:nvSpPr>
          <p:spPr>
            <a:xfrm>
              <a:off x="5996403" y="1705203"/>
              <a:ext cx="2355890" cy="20469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pl-PL" sz="1000" kern="1200" dirty="0"/>
                <a:t>Line </a:t>
              </a:r>
              <a:r>
                <a:rPr lang="pl-PL" sz="1000" kern="1200" dirty="0" err="1"/>
                <a:t>standards</a:t>
              </a:r>
              <a:r>
                <a:rPr lang="pl-PL" sz="1000" kern="1200" dirty="0"/>
                <a:t> (</a:t>
              </a:r>
              <a:r>
                <a:rPr lang="pl-PL" sz="1000" kern="1200" dirty="0" err="1"/>
                <a:t>line</a:t>
              </a:r>
              <a:r>
                <a:rPr lang="pl-PL" sz="1000" kern="1200" dirty="0"/>
                <a:t> </a:t>
              </a:r>
              <a:r>
                <a:rPr lang="pl-PL" sz="1000" kern="1200" dirty="0" err="1"/>
                <a:t>scales</a:t>
              </a:r>
              <a:r>
                <a:rPr lang="pl-PL" sz="1000" kern="1200" dirty="0"/>
                <a:t>, </a:t>
              </a:r>
              <a:r>
                <a:rPr lang="pl-PL" sz="1000" kern="1200" dirty="0" err="1"/>
                <a:t>stage</a:t>
              </a:r>
              <a:r>
                <a:rPr lang="pl-PL" sz="1000" kern="1200" dirty="0"/>
                <a:t> </a:t>
              </a:r>
              <a:r>
                <a:rPr lang="pl-PL" sz="1000" kern="1200" dirty="0" err="1"/>
                <a:t>micrometers</a:t>
              </a:r>
              <a:r>
                <a:rPr lang="pl-PL" sz="1000" kern="1200" dirty="0"/>
                <a:t>, </a:t>
              </a:r>
              <a:r>
                <a:rPr lang="pl-PL" sz="1000" kern="1200" dirty="0" err="1"/>
                <a:t>tapes</a:t>
              </a:r>
              <a:r>
                <a:rPr lang="pl-PL" sz="1000" kern="1200" dirty="0"/>
                <a:t>)</a:t>
              </a:r>
            </a:p>
            <a:p>
              <a:pPr marL="0" lvl="0" indent="0" algn="ctr" defTabSz="444500">
                <a:lnSpc>
                  <a:spcPct val="90000"/>
                </a:lnSpc>
                <a:spcBef>
                  <a:spcPct val="0"/>
                </a:spcBef>
                <a:spcAft>
                  <a:spcPct val="35000"/>
                </a:spcAft>
                <a:buNone/>
              </a:pPr>
              <a:r>
                <a:rPr lang="pl-PL" sz="1000" kern="1200" dirty="0" err="1"/>
                <a:t>Diameter</a:t>
              </a:r>
              <a:r>
                <a:rPr lang="pl-PL" sz="1000" kern="1200" dirty="0"/>
                <a:t> </a:t>
              </a:r>
              <a:r>
                <a:rPr lang="pl-PL" sz="1000" kern="1200" dirty="0" err="1"/>
                <a:t>standards</a:t>
              </a:r>
              <a:endParaRPr lang="pl-PL" sz="1000" kern="1200" dirty="0"/>
            </a:p>
            <a:p>
              <a:pPr marL="0" lvl="0" indent="0" algn="ctr" defTabSz="444500">
                <a:lnSpc>
                  <a:spcPct val="90000"/>
                </a:lnSpc>
                <a:spcBef>
                  <a:spcPct val="0"/>
                </a:spcBef>
                <a:spcAft>
                  <a:spcPct val="35000"/>
                </a:spcAft>
                <a:buNone/>
              </a:pPr>
              <a:r>
                <a:rPr lang="pl-PL" sz="1000" kern="1200" dirty="0"/>
                <a:t>Form: </a:t>
              </a:r>
              <a:r>
                <a:rPr lang="pl-PL" sz="1000" kern="1200" dirty="0" err="1"/>
                <a:t>flatness</a:t>
              </a:r>
              <a:r>
                <a:rPr lang="pl-PL" sz="1000" kern="1200" dirty="0"/>
                <a:t>, </a:t>
              </a:r>
              <a:r>
                <a:rPr lang="pl-PL" sz="1000" kern="1200" dirty="0" err="1"/>
                <a:t>roundness</a:t>
              </a:r>
              <a:r>
                <a:rPr lang="pl-PL" sz="1000" kern="1200" dirty="0"/>
                <a:t>, </a:t>
              </a:r>
              <a:r>
                <a:rPr lang="pl-PL" sz="1000" kern="1200" dirty="0" err="1"/>
                <a:t>straightness</a:t>
              </a:r>
              <a:r>
                <a:rPr lang="pl-PL" sz="1000" kern="1200" dirty="0"/>
                <a:t>, </a:t>
              </a:r>
            </a:p>
            <a:p>
              <a:pPr marL="0" lvl="0" indent="0" algn="ctr" defTabSz="444500">
                <a:lnSpc>
                  <a:spcPct val="90000"/>
                </a:lnSpc>
                <a:spcBef>
                  <a:spcPct val="0"/>
                </a:spcBef>
                <a:spcAft>
                  <a:spcPct val="35000"/>
                </a:spcAft>
                <a:buNone/>
              </a:pPr>
              <a:r>
                <a:rPr lang="pl-PL" sz="1000" kern="1200" dirty="0" err="1"/>
                <a:t>Complex</a:t>
              </a:r>
              <a:r>
                <a:rPr lang="pl-PL" sz="1000" kern="1200" dirty="0"/>
                <a:t> geometry: </a:t>
              </a:r>
            </a:p>
            <a:p>
              <a:pPr marL="0" lvl="0" indent="0" algn="ctr" defTabSz="444500">
                <a:lnSpc>
                  <a:spcPct val="90000"/>
                </a:lnSpc>
                <a:spcBef>
                  <a:spcPct val="0"/>
                </a:spcBef>
                <a:spcAft>
                  <a:spcPct val="35000"/>
                </a:spcAft>
                <a:buNone/>
              </a:pPr>
              <a:r>
                <a:rPr lang="pl-PL" sz="1000" kern="1200" dirty="0"/>
                <a:t>Surface </a:t>
              </a:r>
              <a:r>
                <a:rPr lang="pl-PL" sz="1000" kern="1200" dirty="0" err="1"/>
                <a:t>texture</a:t>
              </a:r>
              <a:r>
                <a:rPr lang="pl-PL" sz="1000" kern="1200" dirty="0"/>
                <a:t> </a:t>
              </a:r>
              <a:r>
                <a:rPr lang="pl-PL" sz="1000" kern="1200" dirty="0" err="1"/>
                <a:t>standards</a:t>
              </a:r>
              <a:r>
                <a:rPr lang="pl-PL" sz="1000" kern="1200" dirty="0"/>
                <a:t> (</a:t>
              </a:r>
              <a:r>
                <a:rPr lang="pl-PL" sz="1000" kern="1200" dirty="0" err="1"/>
                <a:t>type</a:t>
              </a:r>
              <a:r>
                <a:rPr lang="pl-PL" sz="1000" kern="1200" dirty="0"/>
                <a:t> A,B,C,D,E), </a:t>
              </a:r>
            </a:p>
            <a:p>
              <a:pPr marL="0" lvl="0" indent="0" algn="ctr" defTabSz="444500">
                <a:lnSpc>
                  <a:spcPct val="90000"/>
                </a:lnSpc>
                <a:spcBef>
                  <a:spcPct val="0"/>
                </a:spcBef>
                <a:spcAft>
                  <a:spcPct val="35000"/>
                </a:spcAft>
                <a:buNone/>
              </a:pPr>
              <a:r>
                <a:rPr lang="pl-PL" sz="1000" kern="1200" dirty="0"/>
                <a:t>CMM </a:t>
              </a:r>
              <a:r>
                <a:rPr lang="pl-PL" sz="1000" kern="1200" dirty="0" err="1"/>
                <a:t>artefacts</a:t>
              </a:r>
              <a:r>
                <a:rPr lang="pl-PL" sz="1000" kern="1200" dirty="0"/>
                <a:t> (</a:t>
              </a:r>
              <a:r>
                <a:rPr lang="pl-PL" sz="1000" kern="1200" dirty="0" err="1"/>
                <a:t>ball</a:t>
              </a:r>
              <a:r>
                <a:rPr lang="pl-PL" sz="1000" kern="1200" dirty="0"/>
                <a:t> </a:t>
              </a:r>
              <a:r>
                <a:rPr lang="pl-PL" sz="1000" kern="1200" dirty="0" err="1"/>
                <a:t>plate</a:t>
              </a:r>
              <a:r>
                <a:rPr lang="pl-PL" sz="1000" kern="1200" dirty="0"/>
                <a:t>, </a:t>
              </a:r>
              <a:r>
                <a:rPr lang="pl-PL" sz="1000" kern="1200" dirty="0" err="1"/>
                <a:t>ball</a:t>
              </a:r>
              <a:r>
                <a:rPr lang="pl-PL" sz="1000" kern="1200" dirty="0"/>
                <a:t> bar), </a:t>
              </a:r>
            </a:p>
            <a:p>
              <a:pPr marL="0" lvl="0" indent="0" algn="ctr" defTabSz="444500">
                <a:lnSpc>
                  <a:spcPct val="90000"/>
                </a:lnSpc>
                <a:spcBef>
                  <a:spcPct val="0"/>
                </a:spcBef>
                <a:spcAft>
                  <a:spcPct val="35000"/>
                </a:spcAft>
                <a:buNone/>
              </a:pPr>
              <a:r>
                <a:rPr lang="pl-PL" sz="1000" kern="1200" dirty="0"/>
                <a:t>2-D, 3-D instruments </a:t>
              </a:r>
              <a:br>
                <a:rPr lang="pl-PL" sz="1000" kern="1200" dirty="0"/>
              </a:br>
              <a:r>
                <a:rPr lang="pl-PL" sz="1000" kern="1200" dirty="0"/>
                <a:t>(CMM, laser </a:t>
              </a:r>
              <a:r>
                <a:rPr lang="pl-PL" sz="1000" kern="1200" dirty="0" err="1"/>
                <a:t>tracker</a:t>
              </a:r>
              <a:r>
                <a:rPr lang="pl-PL" sz="1000" kern="1200" dirty="0"/>
                <a:t>, profile instrument) </a:t>
              </a:r>
            </a:p>
          </p:txBody>
        </p:sp>
      </p:grpSp>
    </p:spTree>
    <p:extLst>
      <p:ext uri="{BB962C8B-B14F-4D97-AF65-F5344CB8AC3E}">
        <p14:creationId xmlns:p14="http://schemas.microsoft.com/office/powerpoint/2010/main" val="1859083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id="{AFA328F8-F9DC-494A-AA61-8FA624FA8B7A}"/>
              </a:ext>
            </a:extLst>
          </p:cNvPr>
          <p:cNvSpPr/>
          <p:nvPr/>
        </p:nvSpPr>
        <p:spPr>
          <a:xfrm>
            <a:off x="713103" y="1258830"/>
            <a:ext cx="7882257" cy="6186309"/>
          </a:xfrm>
          <a:prstGeom prst="rect">
            <a:avLst/>
          </a:prstGeom>
        </p:spPr>
        <p:txBody>
          <a:bodyPr wrap="square">
            <a:spAutoFit/>
          </a:bodyPr>
          <a:lstStyle/>
          <a:p>
            <a:pPr marL="342900" indent="-342900">
              <a:buFont typeface="Wingdings" panose="05000000000000000000" pitchFamily="2" charset="2"/>
              <a:buChar char="ü"/>
            </a:pPr>
            <a:r>
              <a:rPr lang="pl-PL" altLang="ko-KR" dirty="0" err="1">
                <a:solidFill>
                  <a:schemeClr val="accent1">
                    <a:lumMod val="50000"/>
                  </a:schemeClr>
                </a:solidFill>
              </a:rPr>
              <a:t>Measuring</a:t>
            </a:r>
            <a:r>
              <a:rPr lang="pl-PL" altLang="ko-KR" dirty="0">
                <a:solidFill>
                  <a:schemeClr val="accent1">
                    <a:lumMod val="50000"/>
                  </a:schemeClr>
                </a:solidFill>
              </a:rPr>
              <a:t> </a:t>
            </a:r>
            <a:r>
              <a:rPr lang="pl-PL" altLang="ko-KR" dirty="0" err="1">
                <a:solidFill>
                  <a:schemeClr val="accent1">
                    <a:lumMod val="50000"/>
                  </a:schemeClr>
                </a:solidFill>
              </a:rPr>
              <a:t>stations</a:t>
            </a:r>
            <a:r>
              <a:rPr lang="pl-PL" altLang="ko-KR" dirty="0">
                <a:solidFill>
                  <a:schemeClr val="accent1">
                    <a:lumMod val="50000"/>
                  </a:schemeClr>
                </a:solidFill>
              </a:rPr>
              <a:t> – 35</a:t>
            </a:r>
          </a:p>
          <a:p>
            <a:pPr marL="342900" indent="-342900">
              <a:buFont typeface="Wingdings" panose="05000000000000000000" pitchFamily="2" charset="2"/>
              <a:buChar char="ü"/>
            </a:pPr>
            <a:r>
              <a:rPr lang="pl-PL" altLang="ko-KR" dirty="0">
                <a:solidFill>
                  <a:schemeClr val="accent1">
                    <a:lumMod val="50000"/>
                  </a:schemeClr>
                </a:solidFill>
              </a:rPr>
              <a:t>CMC: 50</a:t>
            </a:r>
          </a:p>
          <a:p>
            <a:pPr marL="342900" indent="-342900">
              <a:buFont typeface="Wingdings" panose="05000000000000000000" pitchFamily="2" charset="2"/>
              <a:buChar char="ü"/>
            </a:pPr>
            <a:r>
              <a:rPr lang="pl-PL" altLang="ko-KR" dirty="0">
                <a:solidFill>
                  <a:schemeClr val="accent1">
                    <a:lumMod val="50000"/>
                  </a:schemeClr>
                </a:solidFill>
              </a:rPr>
              <a:t>Staff: 17 </a:t>
            </a:r>
          </a:p>
          <a:p>
            <a:pPr marL="342900" indent="-342900">
              <a:buFont typeface="Wingdings" panose="05000000000000000000" pitchFamily="2" charset="2"/>
              <a:buChar char="ü"/>
            </a:pPr>
            <a:r>
              <a:rPr lang="pl-PL" altLang="ko-KR" dirty="0" err="1">
                <a:solidFill>
                  <a:schemeClr val="accent1">
                    <a:lumMod val="50000"/>
                  </a:schemeClr>
                </a:solidFill>
              </a:rPr>
              <a:t>Calibration</a:t>
            </a:r>
            <a:r>
              <a:rPr lang="pl-PL" altLang="ko-KR" dirty="0">
                <a:solidFill>
                  <a:schemeClr val="accent1">
                    <a:lumMod val="50000"/>
                  </a:schemeClr>
                </a:solidFill>
              </a:rPr>
              <a:t>: 3400</a:t>
            </a:r>
          </a:p>
          <a:p>
            <a:pPr marL="342900" indent="-342900">
              <a:buFont typeface="Wingdings" panose="05000000000000000000" pitchFamily="2" charset="2"/>
              <a:buChar char="ü"/>
            </a:pPr>
            <a:r>
              <a:rPr lang="pl-PL" altLang="ko-KR" dirty="0" err="1">
                <a:solidFill>
                  <a:schemeClr val="accent1">
                    <a:lumMod val="50000"/>
                  </a:schemeClr>
                </a:solidFill>
              </a:rPr>
              <a:t>Certificates</a:t>
            </a:r>
            <a:r>
              <a:rPr lang="pl-PL" altLang="ko-KR" dirty="0">
                <a:solidFill>
                  <a:schemeClr val="accent1">
                    <a:lumMod val="50000"/>
                  </a:schemeClr>
                </a:solidFill>
              </a:rPr>
              <a:t>: 1200</a:t>
            </a:r>
          </a:p>
          <a:p>
            <a:pPr marL="342900" indent="-342900">
              <a:buFont typeface="Wingdings" panose="05000000000000000000" pitchFamily="2" charset="2"/>
              <a:buChar char="ü"/>
            </a:pPr>
            <a:r>
              <a:rPr lang="pl-PL" altLang="ko-KR" dirty="0" err="1">
                <a:solidFill>
                  <a:schemeClr val="accent1">
                    <a:lumMod val="50000"/>
                  </a:schemeClr>
                </a:solidFill>
              </a:rPr>
              <a:t>National</a:t>
            </a:r>
            <a:r>
              <a:rPr lang="pl-PL" altLang="ko-KR" dirty="0">
                <a:solidFill>
                  <a:schemeClr val="accent1">
                    <a:lumMod val="50000"/>
                  </a:schemeClr>
                </a:solidFill>
              </a:rPr>
              <a:t> </a:t>
            </a:r>
            <a:r>
              <a:rPr lang="pl-PL" altLang="ko-KR" dirty="0" err="1">
                <a:solidFill>
                  <a:schemeClr val="accent1">
                    <a:lumMod val="50000"/>
                  </a:schemeClr>
                </a:solidFill>
              </a:rPr>
              <a:t>standards</a:t>
            </a:r>
            <a:r>
              <a:rPr lang="pl-PL" altLang="ko-KR" dirty="0">
                <a:solidFill>
                  <a:schemeClr val="accent1">
                    <a:lumMod val="50000"/>
                  </a:schemeClr>
                </a:solidFill>
              </a:rPr>
              <a:t>:</a:t>
            </a:r>
          </a:p>
          <a:p>
            <a:pPr marL="800100" lvl="1" indent="-342900">
              <a:buFont typeface="Arial" panose="020B0604020202020204" pitchFamily="34" charset="0"/>
              <a:buChar char="•"/>
            </a:pPr>
            <a:r>
              <a:rPr lang="pl-PL" altLang="ko-KR" dirty="0" err="1">
                <a:solidFill>
                  <a:schemeClr val="accent1">
                    <a:lumMod val="50000"/>
                  </a:schemeClr>
                </a:solidFill>
              </a:rPr>
              <a:t>length</a:t>
            </a:r>
            <a:r>
              <a:rPr lang="pl-PL" altLang="ko-KR" dirty="0">
                <a:solidFill>
                  <a:schemeClr val="accent1">
                    <a:lumMod val="50000"/>
                  </a:schemeClr>
                </a:solidFill>
              </a:rPr>
              <a:t>, 1980, </a:t>
            </a:r>
          </a:p>
          <a:p>
            <a:pPr marL="800100" lvl="1" indent="-342900">
              <a:buFont typeface="Arial" panose="020B0604020202020204" pitchFamily="34" charset="0"/>
              <a:buChar char="•"/>
            </a:pPr>
            <a:r>
              <a:rPr lang="pl-PL" altLang="ko-KR" dirty="0" err="1">
                <a:solidFill>
                  <a:schemeClr val="accent1">
                    <a:lumMod val="50000"/>
                  </a:schemeClr>
                </a:solidFill>
              </a:rPr>
              <a:t>plane</a:t>
            </a:r>
            <a:r>
              <a:rPr lang="pl-PL" altLang="ko-KR" dirty="0">
                <a:solidFill>
                  <a:schemeClr val="accent1">
                    <a:lumMod val="50000"/>
                  </a:schemeClr>
                </a:solidFill>
              </a:rPr>
              <a:t> </a:t>
            </a:r>
            <a:r>
              <a:rPr lang="pl-PL" altLang="ko-KR" dirty="0" err="1">
                <a:solidFill>
                  <a:schemeClr val="accent1">
                    <a:lumMod val="50000"/>
                  </a:schemeClr>
                </a:solidFill>
              </a:rPr>
              <a:t>angle</a:t>
            </a:r>
            <a:r>
              <a:rPr lang="pl-PL" altLang="ko-KR" dirty="0">
                <a:solidFill>
                  <a:schemeClr val="accent1">
                    <a:lumMod val="50000"/>
                  </a:schemeClr>
                </a:solidFill>
              </a:rPr>
              <a:t>, 1979,</a:t>
            </a:r>
          </a:p>
          <a:p>
            <a:pPr marL="800100" lvl="1" indent="-342900">
              <a:buFont typeface="Arial" panose="020B0604020202020204" pitchFamily="34" charset="0"/>
              <a:buChar char="•"/>
            </a:pPr>
            <a:r>
              <a:rPr lang="pl-PL" altLang="ko-KR" dirty="0" err="1">
                <a:solidFill>
                  <a:schemeClr val="accent1">
                    <a:lumMod val="50000"/>
                  </a:schemeClr>
                </a:solidFill>
              </a:rPr>
              <a:t>refractive</a:t>
            </a:r>
            <a:r>
              <a:rPr lang="pl-PL" altLang="ko-KR" dirty="0">
                <a:solidFill>
                  <a:schemeClr val="accent1">
                    <a:lumMod val="50000"/>
                  </a:schemeClr>
                </a:solidFill>
              </a:rPr>
              <a:t> index, 1981,</a:t>
            </a:r>
          </a:p>
          <a:p>
            <a:pPr marL="800100" lvl="1" indent="-342900">
              <a:buFont typeface="Arial" panose="020B0604020202020204" pitchFamily="34" charset="0"/>
              <a:buChar char="•"/>
            </a:pPr>
            <a:r>
              <a:rPr lang="pl-PL" altLang="ko-KR" dirty="0" err="1">
                <a:solidFill>
                  <a:schemeClr val="accent1">
                    <a:lumMod val="50000"/>
                  </a:schemeClr>
                </a:solidFill>
              </a:rPr>
              <a:t>optical</a:t>
            </a:r>
            <a:r>
              <a:rPr lang="pl-PL" altLang="ko-KR" dirty="0">
                <a:solidFill>
                  <a:schemeClr val="accent1">
                    <a:lumMod val="50000"/>
                  </a:schemeClr>
                </a:solidFill>
              </a:rPr>
              <a:t> </a:t>
            </a:r>
            <a:r>
              <a:rPr lang="pl-PL" altLang="ko-KR" dirty="0" err="1">
                <a:solidFill>
                  <a:schemeClr val="accent1">
                    <a:lumMod val="50000"/>
                  </a:schemeClr>
                </a:solidFill>
              </a:rPr>
              <a:t>rotation</a:t>
            </a:r>
            <a:r>
              <a:rPr lang="pl-PL" altLang="ko-KR" dirty="0">
                <a:solidFill>
                  <a:schemeClr val="accent1">
                    <a:lumMod val="50000"/>
                  </a:schemeClr>
                </a:solidFill>
              </a:rPr>
              <a:t>, 1981.</a:t>
            </a:r>
            <a:endParaRPr lang="pl-PL" strike="sngStrike" dirty="0">
              <a:solidFill>
                <a:schemeClr val="accent1">
                  <a:lumMod val="50000"/>
                </a:schemeClr>
              </a:solidFill>
            </a:endParaRPr>
          </a:p>
          <a:p>
            <a:pPr marL="285750" indent="-285750">
              <a:buFont typeface="Wingdings" panose="05000000000000000000" pitchFamily="2" charset="2"/>
              <a:buChar char="ü"/>
            </a:pPr>
            <a:r>
              <a:rPr lang="en-US" altLang="pl-PL" dirty="0">
                <a:solidFill>
                  <a:schemeClr val="accent1">
                    <a:lumMod val="50000"/>
                  </a:schemeClr>
                </a:solidFill>
              </a:rPr>
              <a:t>5 measuring stations built by employees (50 m comparator, white light interferometer, line scales comparator, </a:t>
            </a:r>
            <a:r>
              <a:rPr lang="pl-PL" altLang="pl-PL" dirty="0" err="1">
                <a:solidFill>
                  <a:schemeClr val="accent1">
                    <a:lumMod val="50000"/>
                  </a:schemeClr>
                </a:solidFill>
              </a:rPr>
              <a:t>station</a:t>
            </a:r>
            <a:r>
              <a:rPr lang="pl-PL" altLang="pl-PL" dirty="0">
                <a:solidFill>
                  <a:schemeClr val="accent1">
                    <a:lumMod val="50000"/>
                  </a:schemeClr>
                </a:solidFill>
              </a:rPr>
              <a:t> for </a:t>
            </a:r>
            <a:r>
              <a:rPr lang="pl-PL" altLang="pl-PL" dirty="0" err="1">
                <a:solidFill>
                  <a:schemeClr val="accent1">
                    <a:lumMod val="50000"/>
                  </a:schemeClr>
                </a:solidFill>
              </a:rPr>
              <a:t>optical</a:t>
            </a:r>
            <a:r>
              <a:rPr lang="pl-PL" altLang="pl-PL" dirty="0">
                <a:solidFill>
                  <a:schemeClr val="accent1">
                    <a:lumMod val="50000"/>
                  </a:schemeClr>
                </a:solidFill>
              </a:rPr>
              <a:t> </a:t>
            </a:r>
            <a:r>
              <a:rPr lang="pl-PL" altLang="pl-PL" dirty="0" err="1">
                <a:solidFill>
                  <a:schemeClr val="accent1">
                    <a:lumMod val="50000"/>
                  </a:schemeClr>
                </a:solidFill>
              </a:rPr>
              <a:t>polygons</a:t>
            </a:r>
            <a:r>
              <a:rPr lang="en-US" altLang="pl-PL" dirty="0">
                <a:solidFill>
                  <a:schemeClr val="accent1">
                    <a:lumMod val="50000"/>
                  </a:schemeClr>
                </a:solidFill>
              </a:rPr>
              <a:t>, small angle generator), </a:t>
            </a:r>
          </a:p>
          <a:p>
            <a:pPr marL="285750" indent="-285750">
              <a:buFont typeface="Wingdings" panose="05000000000000000000" pitchFamily="2" charset="2"/>
              <a:buChar char="ü"/>
            </a:pPr>
            <a:r>
              <a:rPr lang="en-US" altLang="pl-PL" dirty="0">
                <a:solidFill>
                  <a:schemeClr val="accent1">
                    <a:lumMod val="50000"/>
                  </a:schemeClr>
                </a:solidFill>
              </a:rPr>
              <a:t>1 measuring station built with cooperation with PW (long gauge block comparator)</a:t>
            </a:r>
          </a:p>
          <a:p>
            <a:pPr marL="285750" indent="-285750">
              <a:buFont typeface="Wingdings" panose="05000000000000000000" pitchFamily="2" charset="2"/>
              <a:buChar char="ü"/>
            </a:pPr>
            <a:r>
              <a:rPr lang="en-US" altLang="ko-KR" dirty="0">
                <a:solidFill>
                  <a:schemeClr val="accent1">
                    <a:lumMod val="50000"/>
                  </a:schemeClr>
                </a:solidFill>
              </a:rPr>
              <a:t>2 measuring stations modernized wit</a:t>
            </a:r>
            <a:r>
              <a:rPr lang="pl-PL" altLang="ko-KR" dirty="0">
                <a:solidFill>
                  <a:schemeClr val="accent1">
                    <a:lumMod val="50000"/>
                  </a:schemeClr>
                </a:solidFill>
              </a:rPr>
              <a:t>h</a:t>
            </a:r>
            <a:r>
              <a:rPr lang="en-US" altLang="ko-KR" dirty="0">
                <a:solidFill>
                  <a:schemeClr val="accent1">
                    <a:lumMod val="50000"/>
                  </a:schemeClr>
                </a:solidFill>
              </a:rPr>
              <a:t> cooperation with PW </a:t>
            </a:r>
            <a:r>
              <a:rPr lang="en-US" altLang="pl-PL" dirty="0">
                <a:solidFill>
                  <a:schemeClr val="accent1">
                    <a:lumMod val="50000"/>
                  </a:schemeClr>
                </a:solidFill>
              </a:rPr>
              <a:t>(micro interferometer, </a:t>
            </a:r>
            <a:r>
              <a:rPr lang="en-US" altLang="pl-PL" dirty="0" err="1">
                <a:solidFill>
                  <a:schemeClr val="accent1">
                    <a:lumMod val="50000"/>
                  </a:schemeClr>
                </a:solidFill>
              </a:rPr>
              <a:t>Kösters</a:t>
            </a:r>
            <a:r>
              <a:rPr lang="en-US" altLang="pl-PL" dirty="0">
                <a:solidFill>
                  <a:schemeClr val="accent1">
                    <a:lumMod val="50000"/>
                  </a:schemeClr>
                </a:solidFill>
              </a:rPr>
              <a:t> interferometer) </a:t>
            </a:r>
          </a:p>
          <a:p>
            <a:pPr marL="557213" lvl="1" indent="-214313">
              <a:buFont typeface="Arial" panose="020B0604020202020204" pitchFamily="34" charset="0"/>
              <a:buChar char="•"/>
            </a:pPr>
            <a:endParaRPr lang="pl-PL" dirty="0">
              <a:solidFill>
                <a:schemeClr val="accent1">
                  <a:lumMod val="50000"/>
                </a:schemeClr>
              </a:solidFill>
            </a:endParaRPr>
          </a:p>
          <a:p>
            <a:pPr marL="557213" lvl="1" indent="-214313">
              <a:buFont typeface="Arial" panose="020B0604020202020204" pitchFamily="34" charset="0"/>
              <a:buChar char="•"/>
            </a:pPr>
            <a:endParaRPr lang="pl-PL" dirty="0">
              <a:solidFill>
                <a:schemeClr val="accent1">
                  <a:lumMod val="50000"/>
                </a:schemeClr>
              </a:solidFill>
            </a:endParaRPr>
          </a:p>
          <a:p>
            <a:pPr marL="214313" indent="-214313">
              <a:buFont typeface="Arial" panose="020B0604020202020204" pitchFamily="34" charset="0"/>
              <a:buChar char="•"/>
            </a:pPr>
            <a:endParaRPr lang="pl-PL" dirty="0">
              <a:solidFill>
                <a:schemeClr val="accent1">
                  <a:lumMod val="50000"/>
                </a:schemeClr>
              </a:solidFill>
            </a:endParaRPr>
          </a:p>
          <a:p>
            <a:pPr marL="214313" indent="-214313">
              <a:buFont typeface="Arial" panose="020B0604020202020204" pitchFamily="34" charset="0"/>
              <a:buChar char="•"/>
            </a:pPr>
            <a:endParaRPr lang="pl-PL" dirty="0">
              <a:solidFill>
                <a:schemeClr val="accent1">
                  <a:lumMod val="50000"/>
                </a:schemeClr>
              </a:solidFill>
            </a:endParaRPr>
          </a:p>
          <a:p>
            <a:endParaRPr lang="pl-PL" dirty="0">
              <a:solidFill>
                <a:schemeClr val="accent1">
                  <a:lumMod val="50000"/>
                </a:schemeClr>
              </a:solidFill>
            </a:endParaRPr>
          </a:p>
        </p:txBody>
      </p:sp>
    </p:spTree>
    <p:extLst>
      <p:ext uri="{BB962C8B-B14F-4D97-AF65-F5344CB8AC3E}">
        <p14:creationId xmlns:p14="http://schemas.microsoft.com/office/powerpoint/2010/main" val="2008130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9">
            <a:extLst>
              <a:ext uri="{FF2B5EF4-FFF2-40B4-BE49-F238E27FC236}">
                <a16:creationId xmlns:a16="http://schemas.microsoft.com/office/drawing/2014/main" id="{4A08C4EB-7E05-4311-828F-82E3370CEE15}"/>
              </a:ext>
            </a:extLst>
          </p:cNvPr>
          <p:cNvSpPr txBox="1">
            <a:spLocks noChangeArrowheads="1"/>
          </p:cNvSpPr>
          <p:nvPr/>
        </p:nvSpPr>
        <p:spPr bwMode="auto">
          <a:xfrm>
            <a:off x="1939856" y="462582"/>
            <a:ext cx="4260647" cy="400110"/>
          </a:xfrm>
          <a:prstGeom prst="rect">
            <a:avLst/>
          </a:prstGeom>
          <a:solidFill>
            <a:schemeClr val="bg1"/>
          </a:solidFill>
          <a:ln w="9525">
            <a:noFill/>
            <a:miter lim="800000"/>
            <a:headEnd/>
            <a:tailEnd/>
          </a:ln>
        </p:spPr>
        <p:txBody>
          <a:bodyPr wrap="square">
            <a:spAutoFit/>
          </a:bodyPr>
          <a:lstStyle/>
          <a:p>
            <a:r>
              <a:rPr lang="pl-PL" sz="2000" dirty="0" err="1">
                <a:solidFill>
                  <a:schemeClr val="tx2"/>
                </a:solidFill>
              </a:rPr>
              <a:t>Length</a:t>
            </a:r>
            <a:r>
              <a:rPr lang="pl-PL" sz="2000" dirty="0">
                <a:solidFill>
                  <a:schemeClr val="tx2"/>
                </a:solidFill>
              </a:rPr>
              <a:t> </a:t>
            </a:r>
            <a:r>
              <a:rPr lang="pl-PL" sz="2000" dirty="0" err="1">
                <a:solidFill>
                  <a:schemeClr val="tx2"/>
                </a:solidFill>
              </a:rPr>
              <a:t>Laboratory</a:t>
            </a:r>
            <a:r>
              <a:rPr lang="pl-PL" sz="2000" dirty="0">
                <a:solidFill>
                  <a:schemeClr val="tx2"/>
                </a:solidFill>
              </a:rPr>
              <a:t> </a:t>
            </a:r>
            <a:r>
              <a:rPr lang="pl-PL" sz="2000" dirty="0">
                <a:solidFill>
                  <a:schemeClr val="tx2"/>
                </a:solidFill>
                <a:sym typeface="Symbol" panose="05050102010706020507" pitchFamily="18" charset="2"/>
              </a:rPr>
              <a:t></a:t>
            </a:r>
            <a:r>
              <a:rPr lang="pl-PL" sz="2000" dirty="0">
                <a:solidFill>
                  <a:schemeClr val="tx2"/>
                </a:solidFill>
              </a:rPr>
              <a:t> </a:t>
            </a:r>
            <a:r>
              <a:rPr lang="pl-PL" sz="2000" dirty="0" err="1">
                <a:solidFill>
                  <a:schemeClr val="tx2"/>
                </a:solidFill>
              </a:rPr>
              <a:t>Quality</a:t>
            </a:r>
            <a:r>
              <a:rPr lang="pl-PL" sz="2000" dirty="0">
                <a:solidFill>
                  <a:schemeClr val="tx2"/>
                </a:solidFill>
              </a:rPr>
              <a:t> System</a:t>
            </a:r>
            <a:endParaRPr lang="en-US" sz="2000" dirty="0">
              <a:solidFill>
                <a:schemeClr val="tx2"/>
              </a:solidFill>
            </a:endParaRPr>
          </a:p>
        </p:txBody>
      </p:sp>
      <p:sp>
        <p:nvSpPr>
          <p:cNvPr id="2" name="Prostokąt 1">
            <a:extLst>
              <a:ext uri="{FF2B5EF4-FFF2-40B4-BE49-F238E27FC236}">
                <a16:creationId xmlns:a16="http://schemas.microsoft.com/office/drawing/2014/main" id="{D649AE9A-4B82-4A58-8A3A-0B06F990C32D}"/>
              </a:ext>
            </a:extLst>
          </p:cNvPr>
          <p:cNvSpPr/>
          <p:nvPr/>
        </p:nvSpPr>
        <p:spPr>
          <a:xfrm>
            <a:off x="374469" y="1096511"/>
            <a:ext cx="8011886" cy="4278094"/>
          </a:xfrm>
          <a:prstGeom prst="rect">
            <a:avLst/>
          </a:prstGeom>
        </p:spPr>
        <p:txBody>
          <a:bodyPr wrap="square">
            <a:spAutoFit/>
          </a:bodyPr>
          <a:lstStyle/>
          <a:p>
            <a:pPr algn="just"/>
            <a:r>
              <a:rPr lang="en-US" sz="1600" dirty="0">
                <a:solidFill>
                  <a:schemeClr val="accent1">
                    <a:lumMod val="50000"/>
                  </a:schemeClr>
                </a:solidFill>
              </a:rPr>
              <a:t>The Central Office of Measures acting as the National Measurement Institute appointed to assure mutual conformation and required accuracy of the results of mensuration carried on in Poland and their conformity with the international measurement system, operates in this field to support reliability of mensuration in all spheres of the public life of the country and in particularly to enable the Polish economy active participation in international exchange of goods and services.</a:t>
            </a:r>
          </a:p>
          <a:p>
            <a:pPr algn="just"/>
            <a:endParaRPr lang="pl-PL" sz="1600" dirty="0">
              <a:solidFill>
                <a:schemeClr val="accent1">
                  <a:lumMod val="50000"/>
                </a:schemeClr>
              </a:solidFill>
            </a:endParaRPr>
          </a:p>
          <a:p>
            <a:pPr algn="just"/>
            <a:r>
              <a:rPr lang="en-US" sz="1600" dirty="0">
                <a:solidFill>
                  <a:schemeClr val="accent1">
                    <a:lumMod val="50000"/>
                  </a:schemeClr>
                </a:solidFill>
              </a:rPr>
              <a:t>It is going to be achieved by:</a:t>
            </a:r>
          </a:p>
          <a:p>
            <a:pPr marL="285750" indent="-285750" algn="just">
              <a:buFont typeface="Wingdings" panose="05000000000000000000" pitchFamily="2" charset="2"/>
              <a:buChar char="§"/>
            </a:pPr>
            <a:r>
              <a:rPr lang="en-US" sz="1600" dirty="0">
                <a:solidFill>
                  <a:schemeClr val="accent1">
                    <a:lumMod val="50000"/>
                  </a:schemeClr>
                </a:solidFill>
              </a:rPr>
              <a:t>maintaining the quality management system according to the standard PN-EN ISO/IEC 17025:2005 and standard PN-EN 45011:2000 and permanent improvement of its effectiveness,</a:t>
            </a:r>
          </a:p>
          <a:p>
            <a:pPr marL="285750" indent="-285750" algn="just">
              <a:buFont typeface="Wingdings" panose="05000000000000000000" pitchFamily="2" charset="2"/>
              <a:buChar char="§"/>
            </a:pPr>
            <a:r>
              <a:rPr lang="en-US" sz="1600" dirty="0">
                <a:solidFill>
                  <a:schemeClr val="accent1">
                    <a:lumMod val="50000"/>
                  </a:schemeClr>
                </a:solidFill>
              </a:rPr>
              <a:t>fulfillment of the commitments emerging from the signed international contracts and agreements, in particularly: the </a:t>
            </a:r>
            <a:r>
              <a:rPr lang="en-US" sz="1600" dirty="0" err="1">
                <a:solidFill>
                  <a:schemeClr val="accent1">
                    <a:lumMod val="50000"/>
                  </a:schemeClr>
                </a:solidFill>
              </a:rPr>
              <a:t>Metre</a:t>
            </a:r>
            <a:r>
              <a:rPr lang="en-US" sz="1600" dirty="0">
                <a:solidFill>
                  <a:schemeClr val="accent1">
                    <a:lumMod val="50000"/>
                  </a:schemeClr>
                </a:solidFill>
              </a:rPr>
              <a:t> Convention and “Mutual recognition arrangement of national measurement standards and of calibration and measurement certificates issued by national metrology institutes” (CIPM MRA),</a:t>
            </a:r>
          </a:p>
          <a:p>
            <a:pPr marL="285750" indent="-285750" algn="just">
              <a:buFont typeface="Wingdings" panose="05000000000000000000" pitchFamily="2" charset="2"/>
              <a:buChar char="§"/>
            </a:pPr>
            <a:r>
              <a:rPr lang="en-US" sz="1600" dirty="0">
                <a:solidFill>
                  <a:schemeClr val="accent1">
                    <a:lumMod val="50000"/>
                  </a:schemeClr>
                </a:solidFill>
              </a:rPr>
              <a:t>obtaining the status of the notified body (JN 1440) to the directives NAWI and MID.</a:t>
            </a:r>
            <a:endParaRPr lang="pl-PL" sz="1600" dirty="0">
              <a:solidFill>
                <a:schemeClr val="accent1">
                  <a:lumMod val="50000"/>
                </a:schemeClr>
              </a:solidFill>
            </a:endParaRPr>
          </a:p>
          <a:p>
            <a:pPr marL="285750" indent="-285750" algn="just">
              <a:buFont typeface="Wingdings" panose="05000000000000000000" pitchFamily="2" charset="2"/>
              <a:buChar char="§"/>
            </a:pPr>
            <a:r>
              <a:rPr lang="pl-PL" sz="1600" dirty="0" err="1">
                <a:solidFill>
                  <a:schemeClr val="accent1">
                    <a:lumMod val="50000"/>
                  </a:schemeClr>
                </a:solidFill>
              </a:rPr>
              <a:t>peer</a:t>
            </a:r>
            <a:r>
              <a:rPr lang="pl-PL" sz="1600" dirty="0">
                <a:solidFill>
                  <a:schemeClr val="accent1">
                    <a:lumMod val="50000"/>
                  </a:schemeClr>
                </a:solidFill>
              </a:rPr>
              <a:t> </a:t>
            </a:r>
            <a:r>
              <a:rPr lang="pl-PL" sz="1600" dirty="0" err="1">
                <a:solidFill>
                  <a:schemeClr val="accent1">
                    <a:lumMod val="50000"/>
                  </a:schemeClr>
                </a:solidFill>
              </a:rPr>
              <a:t>review</a:t>
            </a:r>
            <a:r>
              <a:rPr lang="pl-PL" sz="1600" dirty="0">
                <a:solidFill>
                  <a:schemeClr val="accent1">
                    <a:lumMod val="50000"/>
                  </a:schemeClr>
                </a:solidFill>
              </a:rPr>
              <a:t> </a:t>
            </a:r>
            <a:r>
              <a:rPr lang="pl-PL" sz="1600" dirty="0" err="1">
                <a:solidFill>
                  <a:schemeClr val="accent1">
                    <a:lumMod val="50000"/>
                  </a:schemeClr>
                </a:solidFill>
              </a:rPr>
              <a:t>evaluations</a:t>
            </a:r>
            <a:r>
              <a:rPr lang="pl-PL" sz="1600" dirty="0">
                <a:solidFill>
                  <a:schemeClr val="accent1">
                    <a:lumMod val="50000"/>
                  </a:schemeClr>
                </a:solidFill>
              </a:rPr>
              <a:t> </a:t>
            </a:r>
            <a:r>
              <a:rPr lang="pl-PL" sz="1600" dirty="0" err="1">
                <a:solidFill>
                  <a:schemeClr val="accent1">
                    <a:lumMod val="50000"/>
                  </a:schemeClr>
                </a:solidFill>
              </a:rPr>
              <a:t>carried</a:t>
            </a:r>
            <a:r>
              <a:rPr lang="pl-PL" sz="1600" dirty="0">
                <a:solidFill>
                  <a:schemeClr val="accent1">
                    <a:lumMod val="50000"/>
                  </a:schemeClr>
                </a:solidFill>
              </a:rPr>
              <a:t> on by </a:t>
            </a:r>
            <a:r>
              <a:rPr lang="pl-PL" sz="1600" dirty="0" err="1">
                <a:solidFill>
                  <a:schemeClr val="accent1">
                    <a:lumMod val="50000"/>
                  </a:schemeClr>
                </a:solidFill>
              </a:rPr>
              <a:t>external</a:t>
            </a:r>
            <a:r>
              <a:rPr lang="pl-PL" sz="1600" dirty="0">
                <a:solidFill>
                  <a:schemeClr val="accent1">
                    <a:lumMod val="50000"/>
                  </a:schemeClr>
                </a:solidFill>
              </a:rPr>
              <a:t> </a:t>
            </a:r>
            <a:r>
              <a:rPr lang="pl-PL" sz="1600" dirty="0" err="1">
                <a:solidFill>
                  <a:schemeClr val="accent1">
                    <a:lumMod val="50000"/>
                  </a:schemeClr>
                </a:solidFill>
              </a:rPr>
              <a:t>experts</a:t>
            </a:r>
            <a:endParaRPr lang="en-US" sz="1600" dirty="0">
              <a:solidFill>
                <a:schemeClr val="accent1">
                  <a:lumMod val="50000"/>
                </a:schemeClr>
              </a:solidFill>
            </a:endParaRPr>
          </a:p>
        </p:txBody>
      </p:sp>
    </p:spTree>
    <p:extLst>
      <p:ext uri="{BB962C8B-B14F-4D97-AF65-F5344CB8AC3E}">
        <p14:creationId xmlns:p14="http://schemas.microsoft.com/office/powerpoint/2010/main" val="4157971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a:extLst>
              <a:ext uri="{FF2B5EF4-FFF2-40B4-BE49-F238E27FC236}">
                <a16:creationId xmlns:a16="http://schemas.microsoft.com/office/drawing/2014/main" id="{0A090B0C-F023-45FA-AD6A-8B2A1AE0A27F}"/>
              </a:ext>
            </a:extLst>
          </p:cNvPr>
          <p:cNvSpPr txBox="1">
            <a:spLocks noChangeArrowheads="1"/>
          </p:cNvSpPr>
          <p:nvPr/>
        </p:nvSpPr>
        <p:spPr bwMode="auto">
          <a:xfrm>
            <a:off x="964031" y="1836749"/>
            <a:ext cx="6728178" cy="3247043"/>
          </a:xfrm>
          <a:prstGeom prst="rect">
            <a:avLst/>
          </a:prstGeom>
          <a:noFill/>
          <a:ln w="9525">
            <a:noFill/>
            <a:miter lim="800000"/>
            <a:headEnd/>
            <a:tailEnd/>
          </a:ln>
        </p:spPr>
        <p:txBody>
          <a:bodyPr wrap="square">
            <a:spAutoFit/>
          </a:bodyPr>
          <a:lstStyle/>
          <a:p>
            <a:pPr algn="ctr">
              <a:spcBef>
                <a:spcPts val="600"/>
              </a:spcBef>
              <a:spcAft>
                <a:spcPts val="600"/>
              </a:spcAft>
            </a:pPr>
            <a:r>
              <a:rPr lang="en-US" sz="2000" dirty="0">
                <a:solidFill>
                  <a:schemeClr val="accent1">
                    <a:lumMod val="50000"/>
                  </a:schemeClr>
                </a:solidFill>
              </a:rPr>
              <a:t>Measurement areas:</a:t>
            </a:r>
          </a:p>
          <a:p>
            <a:pPr marL="457200" indent="-457200">
              <a:spcBef>
                <a:spcPts val="1200"/>
              </a:spcBef>
              <a:spcAft>
                <a:spcPts val="1200"/>
              </a:spcAft>
              <a:buFont typeface="Arial" panose="020B0604020202020204" pitchFamily="34" charset="0"/>
              <a:buChar char="•"/>
            </a:pPr>
            <a:r>
              <a:rPr lang="en-US" sz="2000" dirty="0">
                <a:solidFill>
                  <a:schemeClr val="accent1">
                    <a:lumMod val="50000"/>
                  </a:schemeClr>
                </a:solidFill>
              </a:rPr>
              <a:t>Length</a:t>
            </a:r>
          </a:p>
          <a:p>
            <a:pPr marL="457200" indent="-457200">
              <a:spcBef>
                <a:spcPts val="1200"/>
              </a:spcBef>
              <a:spcAft>
                <a:spcPts val="1200"/>
              </a:spcAft>
              <a:buFont typeface="Arial" panose="020B0604020202020204" pitchFamily="34" charset="0"/>
              <a:buChar char="•"/>
            </a:pPr>
            <a:r>
              <a:rPr lang="en-US" sz="2000" dirty="0">
                <a:solidFill>
                  <a:schemeClr val="accent1">
                    <a:lumMod val="50000"/>
                  </a:schemeClr>
                </a:solidFill>
              </a:rPr>
              <a:t>Laser radiation (wavelength</a:t>
            </a:r>
            <a:r>
              <a:rPr lang="pl-PL" sz="2000" dirty="0">
                <a:solidFill>
                  <a:schemeClr val="accent1">
                    <a:lumMod val="50000"/>
                  </a:schemeClr>
                </a:solidFill>
              </a:rPr>
              <a:t>, </a:t>
            </a:r>
            <a:r>
              <a:rPr lang="pl-PL" sz="2000" dirty="0" err="1">
                <a:solidFill>
                  <a:schemeClr val="accent1">
                    <a:lumMod val="50000"/>
                  </a:schemeClr>
                </a:solidFill>
              </a:rPr>
              <a:t>stability</a:t>
            </a:r>
            <a:r>
              <a:rPr lang="en-US" sz="2000" dirty="0">
                <a:solidFill>
                  <a:schemeClr val="accent1">
                    <a:lumMod val="50000"/>
                  </a:schemeClr>
                </a:solidFill>
              </a:rPr>
              <a:t>) </a:t>
            </a:r>
            <a:endParaRPr lang="pl-PL" sz="2000" dirty="0">
              <a:solidFill>
                <a:schemeClr val="accent1">
                  <a:lumMod val="50000"/>
                </a:schemeClr>
              </a:solidFill>
            </a:endParaRPr>
          </a:p>
          <a:p>
            <a:pPr marL="457200" indent="-457200">
              <a:spcBef>
                <a:spcPts val="1200"/>
              </a:spcBef>
              <a:spcAft>
                <a:spcPts val="1200"/>
              </a:spcAft>
              <a:buFont typeface="Arial" panose="020B0604020202020204" pitchFamily="34" charset="0"/>
              <a:buChar char="•"/>
            </a:pPr>
            <a:r>
              <a:rPr lang="en-US" sz="2000" dirty="0">
                <a:solidFill>
                  <a:schemeClr val="accent1">
                    <a:lumMod val="50000"/>
                  </a:schemeClr>
                </a:solidFill>
              </a:rPr>
              <a:t>Refractive index (in air)</a:t>
            </a:r>
          </a:p>
          <a:p>
            <a:pPr marL="457200" indent="-457200">
              <a:spcBef>
                <a:spcPts val="1200"/>
              </a:spcBef>
              <a:spcAft>
                <a:spcPts val="1200"/>
              </a:spcAft>
              <a:buFont typeface="Arial" panose="020B0604020202020204" pitchFamily="34" charset="0"/>
              <a:buChar char="•"/>
            </a:pPr>
            <a:r>
              <a:rPr lang="en-US" sz="2000" dirty="0">
                <a:solidFill>
                  <a:schemeClr val="accent1">
                    <a:lumMod val="50000"/>
                  </a:schemeClr>
                </a:solidFill>
              </a:rPr>
              <a:t>Flatness</a:t>
            </a:r>
          </a:p>
          <a:p>
            <a:r>
              <a:rPr lang="en-US" sz="2000" i="1" dirty="0">
                <a:solidFill>
                  <a:schemeClr val="accent1">
                    <a:lumMod val="50000"/>
                  </a:schemeClr>
                </a:solidFill>
              </a:rPr>
              <a:t> </a:t>
            </a:r>
            <a:endParaRPr lang="en-US" sz="2000" dirty="0">
              <a:solidFill>
                <a:schemeClr val="accent1">
                  <a:lumMod val="50000"/>
                </a:schemeClr>
              </a:solidFill>
            </a:endParaRPr>
          </a:p>
        </p:txBody>
      </p:sp>
      <p:sp>
        <p:nvSpPr>
          <p:cNvPr id="5" name="Text Box 9">
            <a:extLst>
              <a:ext uri="{FF2B5EF4-FFF2-40B4-BE49-F238E27FC236}">
                <a16:creationId xmlns:a16="http://schemas.microsoft.com/office/drawing/2014/main" id="{4A08C4EB-7E05-4311-828F-82E3370CEE15}"/>
              </a:ext>
            </a:extLst>
          </p:cNvPr>
          <p:cNvSpPr txBox="1">
            <a:spLocks noChangeArrowheads="1"/>
          </p:cNvSpPr>
          <p:nvPr/>
        </p:nvSpPr>
        <p:spPr bwMode="auto">
          <a:xfrm>
            <a:off x="1939856" y="462582"/>
            <a:ext cx="4260647" cy="400110"/>
          </a:xfrm>
          <a:prstGeom prst="rect">
            <a:avLst/>
          </a:prstGeom>
          <a:solidFill>
            <a:schemeClr val="bg1"/>
          </a:solidFill>
          <a:ln w="9525">
            <a:noFill/>
            <a:miter lim="800000"/>
            <a:headEnd/>
            <a:tailEnd/>
          </a:ln>
        </p:spPr>
        <p:txBody>
          <a:bodyPr wrap="square">
            <a:spAutoFit/>
          </a:bodyPr>
          <a:lstStyle/>
          <a:p>
            <a:r>
              <a:rPr lang="pl-PL" sz="2000" dirty="0" err="1">
                <a:solidFill>
                  <a:schemeClr val="tx2"/>
                </a:solidFill>
              </a:rPr>
              <a:t>Length</a:t>
            </a:r>
            <a:r>
              <a:rPr lang="pl-PL" sz="2000" dirty="0">
                <a:solidFill>
                  <a:schemeClr val="tx2"/>
                </a:solidFill>
              </a:rPr>
              <a:t> </a:t>
            </a:r>
            <a:r>
              <a:rPr lang="pl-PL" sz="2000" dirty="0" err="1">
                <a:solidFill>
                  <a:schemeClr val="tx2"/>
                </a:solidFill>
              </a:rPr>
              <a:t>Laboratory</a:t>
            </a:r>
            <a:r>
              <a:rPr lang="pl-PL" sz="2000" dirty="0">
                <a:solidFill>
                  <a:schemeClr val="tx2"/>
                </a:solidFill>
              </a:rPr>
              <a:t> </a:t>
            </a:r>
            <a:r>
              <a:rPr lang="pl-PL" sz="2000" dirty="0">
                <a:solidFill>
                  <a:schemeClr val="tx2"/>
                </a:solidFill>
                <a:sym typeface="Symbol" panose="05050102010706020507" pitchFamily="18" charset="2"/>
              </a:rPr>
              <a:t></a:t>
            </a:r>
            <a:r>
              <a:rPr lang="pl-PL" sz="2000" dirty="0">
                <a:solidFill>
                  <a:schemeClr val="tx2"/>
                </a:solidFill>
              </a:rPr>
              <a:t> </a:t>
            </a:r>
            <a:r>
              <a:rPr lang="pl-PL" sz="2000" dirty="0" err="1">
                <a:solidFill>
                  <a:schemeClr val="tx2"/>
                </a:solidFill>
              </a:rPr>
              <a:t>Length</a:t>
            </a:r>
            <a:r>
              <a:rPr lang="pl-PL" sz="2000" dirty="0">
                <a:solidFill>
                  <a:schemeClr val="tx2"/>
                </a:solidFill>
              </a:rPr>
              <a:t> </a:t>
            </a:r>
            <a:r>
              <a:rPr lang="pl-PL" sz="2000" dirty="0" err="1">
                <a:solidFill>
                  <a:schemeClr val="tx2"/>
                </a:solidFill>
              </a:rPr>
              <a:t>Section</a:t>
            </a:r>
            <a:r>
              <a:rPr lang="en-US" sz="2000" dirty="0">
                <a:solidFill>
                  <a:schemeClr val="tx2"/>
                </a:solidFill>
              </a:rPr>
              <a:t> </a:t>
            </a:r>
          </a:p>
        </p:txBody>
      </p:sp>
    </p:spTree>
    <p:extLst>
      <p:ext uri="{BB962C8B-B14F-4D97-AF65-F5344CB8AC3E}">
        <p14:creationId xmlns:p14="http://schemas.microsoft.com/office/powerpoint/2010/main" val="2314347706"/>
      </p:ext>
    </p:extLst>
  </p:cSld>
  <p:clrMapOvr>
    <a:masterClrMapping/>
  </p:clrMapOvr>
</p:sld>
</file>

<file path=ppt/theme/theme1.xml><?xml version="1.0" encoding="utf-8"?>
<a:theme xmlns:a="http://schemas.openxmlformats.org/drawingml/2006/main" name="Motyw pakietu Office">
  <a:themeElements>
    <a:clrScheme name="Motyw pakietu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onty Lato">
      <a:majorFont>
        <a:latin typeface="Lato Black"/>
        <a:ea typeface=""/>
        <a:cs typeface=""/>
      </a:majorFont>
      <a:minorFont>
        <a:latin typeface="Lato"/>
        <a:ea typeface=""/>
        <a:cs typeface=""/>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rojekt niestandardowy">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rojekt niestandardowy">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1457</TotalTime>
  <Words>3329</Words>
  <Application>Microsoft Office PowerPoint</Application>
  <PresentationFormat>Pokaz na ekranie (4:3)</PresentationFormat>
  <Paragraphs>375</Paragraphs>
  <Slides>41</Slides>
  <Notes>0</Notes>
  <HiddenSlides>0</HiddenSlides>
  <MMClips>0</MMClips>
  <ScaleCrop>false</ScaleCrop>
  <HeadingPairs>
    <vt:vector size="6" baseType="variant">
      <vt:variant>
        <vt:lpstr>Używane czcionki</vt:lpstr>
      </vt:variant>
      <vt:variant>
        <vt:i4>11</vt:i4>
      </vt:variant>
      <vt:variant>
        <vt:lpstr>Motyw</vt:lpstr>
      </vt:variant>
      <vt:variant>
        <vt:i4>3</vt:i4>
      </vt:variant>
      <vt:variant>
        <vt:lpstr>Tytuły slajdów</vt:lpstr>
      </vt:variant>
      <vt:variant>
        <vt:i4>41</vt:i4>
      </vt:variant>
    </vt:vector>
  </HeadingPairs>
  <TitlesOfParts>
    <vt:vector size="55" baseType="lpstr">
      <vt:lpstr>Batang</vt:lpstr>
      <vt:lpstr>Arial</vt:lpstr>
      <vt:lpstr>Calibri</vt:lpstr>
      <vt:lpstr>Calibri Light</vt:lpstr>
      <vt:lpstr>Helvetica</vt:lpstr>
      <vt:lpstr>Lato</vt:lpstr>
      <vt:lpstr>Lato Black</vt:lpstr>
      <vt:lpstr>Symbol</vt:lpstr>
      <vt:lpstr>Times New Roman</vt:lpstr>
      <vt:lpstr>Trebuchet MS</vt:lpstr>
      <vt:lpstr>Wingdings</vt:lpstr>
      <vt:lpstr>Motyw pakietu Office</vt:lpstr>
      <vt:lpstr>1_Projekt niestandardowy</vt:lpstr>
      <vt:lpstr>Projekt niestandardowy</vt:lpstr>
      <vt:lpstr>Prezentacja programu PowerPoint</vt:lpstr>
      <vt:lpstr>Prezentacja programu PowerPoint</vt:lpstr>
      <vt:lpstr>Prezentacja programu PowerPoint</vt:lpstr>
      <vt:lpstr>Structure of the Polish metrology system</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A new laboratory campus</vt:lpstr>
      <vt:lpstr>A new laboratory campus</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Margalski Sebastian</dc:creator>
  <cp:lastModifiedBy>Czułek Dariusz</cp:lastModifiedBy>
  <cp:revision>83</cp:revision>
  <dcterms:created xsi:type="dcterms:W3CDTF">2018-01-09T07:16:34Z</dcterms:created>
  <dcterms:modified xsi:type="dcterms:W3CDTF">2018-06-15T03:50:56Z</dcterms:modified>
</cp:coreProperties>
</file>