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56" r:id="rId5"/>
    <p:sldId id="257" r:id="rId6"/>
    <p:sldId id="282" r:id="rId7"/>
    <p:sldId id="281" r:id="rId8"/>
    <p:sldId id="283" r:id="rId9"/>
    <p:sldId id="285" r:id="rId10"/>
    <p:sldId id="289" r:id="rId11"/>
    <p:sldId id="284" r:id="rId12"/>
    <p:sldId id="258" r:id="rId13"/>
    <p:sldId id="271" r:id="rId14"/>
    <p:sldId id="259" r:id="rId15"/>
    <p:sldId id="261" r:id="rId16"/>
    <p:sldId id="262" r:id="rId17"/>
    <p:sldId id="278" r:id="rId18"/>
    <p:sldId id="277" r:id="rId19"/>
    <p:sldId id="270" r:id="rId20"/>
    <p:sldId id="260" r:id="rId21"/>
    <p:sldId id="263" r:id="rId22"/>
    <p:sldId id="264" r:id="rId23"/>
    <p:sldId id="269" r:id="rId24"/>
    <p:sldId id="265" r:id="rId25"/>
    <p:sldId id="266" r:id="rId26"/>
    <p:sldId id="272" r:id="rId27"/>
    <p:sldId id="293" r:id="rId28"/>
    <p:sldId id="267" r:id="rId29"/>
    <p:sldId id="268" r:id="rId30"/>
    <p:sldId id="273" r:id="rId31"/>
    <p:sldId id="274" r:id="rId32"/>
    <p:sldId id="280" r:id="rId33"/>
    <p:sldId id="275" r:id="rId34"/>
    <p:sldId id="276" r:id="rId35"/>
    <p:sldId id="286" r:id="rId36"/>
    <p:sldId id="287" r:id="rId37"/>
    <p:sldId id="288" r:id="rId38"/>
    <p:sldId id="290" r:id="rId39"/>
    <p:sldId id="291" r:id="rId40"/>
    <p:sldId id="294" r:id="rId41"/>
    <p:sldId id="295" r:id="rId42"/>
    <p:sldId id="296" r:id="rId43"/>
    <p:sldId id="297" r:id="rId44"/>
    <p:sldId id="279" r:id="rId4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B"/>
    <a:srgbClr val="EF4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7" autoAdjust="0"/>
    <p:restoredTop sz="87993" autoAdjust="0"/>
  </p:normalViewPr>
  <p:slideViewPr>
    <p:cSldViewPr>
      <p:cViewPr>
        <p:scale>
          <a:sx n="80" d="100"/>
          <a:sy n="80" d="100"/>
        </p:scale>
        <p:origin x="-996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5B0879D-4E88-412D-8811-8B38AC774D0F}" type="datetimeFigureOut">
              <a:rPr lang="ar-EG" smtClean="0"/>
              <a:pPr/>
              <a:t>02/10/1439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744B750-E6F9-4C93-AA37-0670BE34BCE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541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4</a:t>
            </a:fld>
            <a:endParaRPr lang="ar-EG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27</a:t>
            </a:fld>
            <a:endParaRPr lang="ar-EG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Master thesis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30</a:t>
            </a:fld>
            <a:endParaRPr lang="ar-E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34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0767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38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45077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division related to quantity</a:t>
            </a:r>
          </a:p>
          <a:p>
            <a:r>
              <a:rPr lang="en-US" dirty="0" smtClean="0"/>
              <a:t>Electrical ampere and second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6</a:t>
            </a:fld>
            <a:endParaRPr lang="ar-E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9</a:t>
            </a:fld>
            <a:endParaRPr lang="ar-EG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Master and PhD thesis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15</a:t>
            </a:fld>
            <a:endParaRPr lang="ar-EG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Uncertainty of lab master, displacement interferometer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18</a:t>
            </a:fld>
            <a:endParaRPr lang="ar-EG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GB</a:t>
            </a:r>
            <a:r>
              <a:rPr lang="en-US" baseline="0" dirty="0" smtClean="0"/>
              <a:t> uncertainty</a:t>
            </a:r>
            <a:endParaRPr lang="ar-EG" dirty="0" smtClean="0"/>
          </a:p>
          <a:p>
            <a:r>
              <a:rPr lang="en-US" dirty="0" smtClean="0"/>
              <a:t>How many accredited labs in hand tools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21</a:t>
            </a:fld>
            <a:endParaRPr lang="ar-EG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don’t need to mention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accurac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Model enough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22</a:t>
            </a:fld>
            <a:endParaRPr lang="ar-EG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 baseline="0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25</a:t>
            </a:fld>
            <a:endParaRPr lang="ar-EG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B750-E6F9-4C93-AA37-0670BE34BCE0}" type="slidenum">
              <a:rPr lang="ar-EG" smtClean="0"/>
              <a:pPr/>
              <a:t>26</a:t>
            </a:fld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7487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8561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349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24378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7517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100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0423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6980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809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0834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348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F2C91-E7E2-4467-BBAA-C8524AA03502}" type="datetimeFigureOut">
              <a:rPr lang="en-ZA" smtClean="0"/>
              <a:pPr/>
              <a:t>2018/06/15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8C26C-976F-4081-B425-622BBA7B1E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858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88" y="1772816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</a:t>
            </a: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Activities </a:t>
            </a:r>
            <a:r>
              <a:rPr lang="en-US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NIS</a:t>
            </a:r>
            <a:endParaRPr lang="en-ZA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9855" y="3717032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en-ZA" sz="3000" b="1" dirty="0" smtClean="0">
                <a:solidFill>
                  <a:srgbClr val="EF41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</a:t>
            </a:r>
          </a:p>
          <a:p>
            <a:r>
              <a:rPr lang="en-ZA" sz="3000" b="1" dirty="0" err="1" smtClean="0">
                <a:solidFill>
                  <a:srgbClr val="EF41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ZA" sz="3000" b="1" dirty="0" smtClean="0">
                <a:solidFill>
                  <a:srgbClr val="EF41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Osama Terra</a:t>
            </a:r>
          </a:p>
          <a:p>
            <a:r>
              <a:rPr lang="en-US" altLang="en-US" sz="2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Head of </a:t>
            </a:r>
            <a:r>
              <a:rPr lang="en-US" altLang="en-US" sz="2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Primary Length Standard lab.</a:t>
            </a:r>
            <a:endParaRPr lang="en-US" altLang="en-US" sz="2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r>
              <a:rPr lang="en-US" altLang="en-US" sz="2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Vice </a:t>
            </a:r>
            <a:r>
              <a:rPr lang="en-US" altLang="en-US" sz="2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Chair of AFRIMETS </a:t>
            </a:r>
            <a:r>
              <a:rPr lang="en-US" altLang="en-US" sz="2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TCL </a:t>
            </a:r>
            <a:endParaRPr lang="en-US" altLang="en-US" sz="2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endParaRPr lang="en-ZA" b="1" dirty="0" smtClean="0">
              <a:solidFill>
                <a:srgbClr val="EF413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ZA" b="1" dirty="0" smtClean="0">
              <a:solidFill>
                <a:srgbClr val="EF413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ZA" b="1" dirty="0">
              <a:solidFill>
                <a:srgbClr val="EF413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ZA" b="1" dirty="0">
              <a:solidFill>
                <a:srgbClr val="EF413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"/>
          <a:stretch/>
        </p:blipFill>
        <p:spPr>
          <a:xfrm rot="10800000">
            <a:off x="-824" y="6025743"/>
            <a:ext cx="9144824" cy="8322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7944" y="362897"/>
            <a:ext cx="45047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 Narrow" pitchFamily="34" charset="0"/>
              </a:rPr>
              <a:t>National Institute of Standards (NIS)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 Narrow" pitchFamily="34" charset="0"/>
              </a:rPr>
              <a:t>                  Egypt</a:t>
            </a:r>
            <a:endParaRPr lang="en-US" sz="2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07807" y="1229888"/>
            <a:ext cx="806489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77373"/>
            <a:ext cx="1111364" cy="111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59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965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925630" y="2492896"/>
            <a:ext cx="7462793" cy="792088"/>
          </a:xfrm>
        </p:spPr>
        <p:txBody>
          <a:bodyPr>
            <a:noAutofit/>
          </a:bodyPr>
          <a:lstStyle/>
          <a:p>
            <a:pPr defTabSz="238125">
              <a:tabLst>
                <a:tab pos="2244725" algn="l"/>
              </a:tabLst>
            </a:pPr>
            <a:r>
              <a:rPr lang="en-ZA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(First Laboratory)</a:t>
            </a:r>
          </a:p>
          <a:p>
            <a:pPr defTabSz="238125">
              <a:tabLst>
                <a:tab pos="2244725" algn="l"/>
              </a:tabLst>
            </a:pPr>
            <a:r>
              <a:rPr lang="en-ZA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Length Standard </a:t>
            </a:r>
          </a:p>
          <a:p>
            <a:pPr defTabSz="238125">
              <a:tabLst>
                <a:tab pos="2244725" algn="l"/>
              </a:tabLst>
            </a:pPr>
            <a:r>
              <a:rPr lang="en-ZA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laser technology Lab.</a:t>
            </a:r>
          </a:p>
        </p:txBody>
      </p:sp>
    </p:spTree>
    <p:extLst>
      <p:ext uri="{BB962C8B-B14F-4D97-AF65-F5344CB8AC3E}">
        <p14:creationId xmlns:p14="http://schemas.microsoft.com/office/powerpoint/2010/main" val="24347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965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115616" y="558078"/>
            <a:ext cx="7562705" cy="553896"/>
          </a:xfrm>
        </p:spPr>
        <p:txBody>
          <a:bodyPr>
            <a:normAutofit fontScale="32500" lnSpcReduction="2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6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Length Standard &amp;  </a:t>
            </a:r>
            <a:r>
              <a:rPr lang="en-ZA" sz="6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</a:t>
            </a:r>
            <a:r>
              <a:rPr lang="en-ZA" sz="6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(Laboratory 1)</a:t>
            </a:r>
            <a:endParaRPr lang="en-ZA" sz="24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ZA" sz="2400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24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en-ZA" sz="2400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70769" y="1463591"/>
            <a:ext cx="4402453" cy="60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noProof="0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1.1 - Optical Frequency Measurement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rgbClr val="D34817"/>
              </a:buClr>
              <a:buSzPct val="8500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0288" y="2580349"/>
            <a:ext cx="2611543" cy="208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3568" y="5126445"/>
            <a:ext cx="29849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Iodine stabilized He-Ne Lasers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  Stability 2.5 x 10</a:t>
            </a:r>
            <a:r>
              <a:rPr lang="en-US" baseline="30000" dirty="0" smtClean="0">
                <a:solidFill>
                  <a:prstClr val="black"/>
                </a:solidFill>
              </a:rPr>
              <a:t>-11</a:t>
            </a:r>
            <a:endParaRPr lang="en-US" baseline="30000" dirty="0">
              <a:solidFill>
                <a:prstClr val="black"/>
              </a:solidFill>
            </a:endParaRPr>
          </a:p>
        </p:txBody>
      </p:sp>
      <p:pic>
        <p:nvPicPr>
          <p:cNvPr id="12" name="Picture 11" descr="G:\جهاز اليزر الجديد\DSCF07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76" y="2347982"/>
            <a:ext cx="3505200" cy="2553969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4242273" y="5122355"/>
            <a:ext cx="3369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Femtosecond frequency comb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Wavelengths: 500 nm – 2100 nm 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Stability 2 x 10</a:t>
            </a:r>
            <a:r>
              <a:rPr lang="en-US" baseline="30000" dirty="0" smtClean="0">
                <a:solidFill>
                  <a:prstClr val="black"/>
                </a:solidFill>
              </a:rPr>
              <a:t>-12</a:t>
            </a:r>
            <a:endParaRPr lang="en-US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1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965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164429" y="265564"/>
            <a:ext cx="7052481" cy="571338"/>
          </a:xfrm>
        </p:spPr>
        <p:txBody>
          <a:bodyPr>
            <a:normAutofit fontScale="25000" lnSpcReduction="2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Length Standard &amp; </a:t>
            </a:r>
          </a:p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ZA" sz="7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</a:t>
            </a: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(Laboratory 1)</a:t>
            </a:r>
          </a:p>
          <a:p>
            <a:r>
              <a:rPr lang="en-ZA" sz="2400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24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en-ZA" sz="2400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8217" y="826904"/>
            <a:ext cx="4402453" cy="60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noProof="0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1.2 - Laser Sources Characterization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rgbClr val="D34817"/>
              </a:buClr>
              <a:buSzPct val="8500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59" y="3645633"/>
            <a:ext cx="108012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813" y="3818681"/>
            <a:ext cx="1268366" cy="954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23" y="4759922"/>
            <a:ext cx="1480735" cy="1253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202" y="4938518"/>
            <a:ext cx="1309908" cy="105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1896" y="4185693"/>
            <a:ext cx="5202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3- Spatial modes characterization (beam width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21" y="1172665"/>
            <a:ext cx="1479375" cy="1024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73086" y="5309044"/>
            <a:ext cx="4315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4- Longitudinal modes characterization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34948" y="2745892"/>
            <a:ext cx="361387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2</a:t>
            </a:r>
            <a:r>
              <a:rPr lang="en-US" sz="2000" b="1" dirty="0" smtClean="0"/>
              <a:t>- Spectrum Analysis</a:t>
            </a:r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 Wavelength </a:t>
            </a:r>
            <a:r>
              <a:rPr 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range: 600 to 1700nm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   Wavelength </a:t>
            </a:r>
            <a:r>
              <a:rPr 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accuracy: ±0.02 nm 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34948" y="1450401"/>
            <a:ext cx="43411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1- Wavelength Measurement</a:t>
            </a:r>
            <a:endParaRPr lang="en-US" sz="12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 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Wavelength </a:t>
            </a:r>
            <a:r>
              <a:rPr 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range: 400 to 1700nm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Uncertainty: </a:t>
            </a:r>
            <a:r>
              <a:rPr 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±</a:t>
            </a:r>
            <a:r>
              <a:rPr 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0.3 pm </a:t>
            </a:r>
            <a:endParaRPr lang="en-US" sz="16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21" y="2564904"/>
            <a:ext cx="1598760" cy="895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02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965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164429" y="265564"/>
            <a:ext cx="7052481" cy="571338"/>
          </a:xfrm>
        </p:spPr>
        <p:txBody>
          <a:bodyPr>
            <a:normAutofit fontScale="25000" lnSpcReduction="2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Length Standard &amp; </a:t>
            </a:r>
          </a:p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ZA" sz="7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</a:t>
            </a: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(Laboratory 1)</a:t>
            </a:r>
          </a:p>
          <a:p>
            <a:r>
              <a:rPr lang="en-ZA" sz="2400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24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en-ZA" sz="2400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8217" y="826904"/>
            <a:ext cx="4402453" cy="60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</a:t>
            </a:r>
            <a:r>
              <a:rPr lang="en-US" sz="2000" b="1" noProof="0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Optical fiber Metrology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rgbClr val="D34817"/>
              </a:buClr>
              <a:buSzPct val="8500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504" y="2996952"/>
            <a:ext cx="532120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r>
              <a:rPr lang="en-US" sz="2400" b="1" dirty="0" smtClean="0"/>
              <a:t>- Optical spectrum analyzer calibration </a:t>
            </a:r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r>
              <a:rPr lang="en-US" dirty="0" smtClean="0"/>
              <a:t>             Using </a:t>
            </a:r>
            <a:r>
              <a:rPr lang="en-US" dirty="0"/>
              <a:t>H</a:t>
            </a:r>
            <a:r>
              <a:rPr lang="en-US" baseline="30000" dirty="0"/>
              <a:t>13</a:t>
            </a:r>
            <a:r>
              <a:rPr lang="en-US" dirty="0"/>
              <a:t>C</a:t>
            </a:r>
            <a:r>
              <a:rPr lang="en-US" baseline="30000" dirty="0"/>
              <a:t>14</a:t>
            </a:r>
            <a:r>
              <a:rPr lang="en-US" dirty="0"/>
              <a:t>N absorption spectrum             </a:t>
            </a:r>
          </a:p>
          <a:p>
            <a:r>
              <a:rPr lang="en-US" dirty="0" smtClean="0"/>
              <a:t>              range 1540 -1560 nm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Uncertainty: ± 0.6 pm  </a:t>
            </a:r>
            <a:endParaRPr lang="en-US" dirty="0"/>
          </a:p>
          <a:p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79512" y="1356889"/>
            <a:ext cx="390906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1- OTDR calibration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cs typeface="Arial" charset="0"/>
              </a:rPr>
              <a:t>Range: 1- 50 km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cs typeface="Arial" charset="0"/>
              </a:rPr>
              <a:t>Uncertainty:  ± 30 cm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cs typeface="Arial" charset="0"/>
              </a:rPr>
              <a:t>  Using Recirculating loop artifact </a:t>
            </a:r>
            <a:endParaRPr lang="en-US" dirty="0">
              <a:solidFill>
                <a:prstClr val="black"/>
              </a:solidFill>
            </a:endParaRPr>
          </a:p>
          <a:p>
            <a:endParaRPr lang="en-US" sz="16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792" y="5157192"/>
            <a:ext cx="2056245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401" y="1430526"/>
            <a:ext cx="1066360" cy="10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221" y="1427336"/>
            <a:ext cx="2448694" cy="1184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00849"/>
            <a:ext cx="3744416" cy="21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07504" y="4953797"/>
            <a:ext cx="424238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- DWDM laser characterization</a:t>
            </a:r>
            <a:endParaRPr lang="en-US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r>
              <a:rPr lang="en-US" dirty="0" smtClean="0"/>
              <a:t>             range 800 -1700 nm </a:t>
            </a:r>
          </a:p>
          <a:p>
            <a:r>
              <a:rPr lang="en-US" dirty="0" smtClean="0"/>
              <a:t>             </a:t>
            </a:r>
            <a:r>
              <a:rPr lang="en-US" dirty="0"/>
              <a:t>Accuracy: ± </a:t>
            </a:r>
            <a:r>
              <a:rPr lang="en-US" dirty="0" smtClean="0"/>
              <a:t>0.02 nm</a:t>
            </a:r>
            <a:endParaRPr lang="en-US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9747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965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164429" y="265564"/>
            <a:ext cx="7052481" cy="571338"/>
          </a:xfrm>
        </p:spPr>
        <p:txBody>
          <a:bodyPr>
            <a:normAutofit fontScale="25000" lnSpcReduction="2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Length Standard &amp; </a:t>
            </a:r>
          </a:p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ZA" sz="7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</a:t>
            </a: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(Laboratory 1)</a:t>
            </a:r>
          </a:p>
          <a:p>
            <a:r>
              <a:rPr lang="en-ZA" sz="2400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24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en-ZA" sz="2400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7048" y="865728"/>
            <a:ext cx="7236111" cy="60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 – Calibration of  Laser Doppler </a:t>
            </a:r>
            <a:r>
              <a:rPr lang="en-US" sz="2000" b="1" dirty="0" err="1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Velocimeters</a:t>
            </a:r>
            <a:r>
              <a:rPr lang="en-US" sz="20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(LDV)</a:t>
            </a:r>
          </a:p>
          <a:p>
            <a:pPr marL="0" indent="0" eaLnBrk="1" hangingPunct="1">
              <a:buClr>
                <a:srgbClr val="D34817"/>
              </a:buClr>
              <a:buFont typeface="Wingdings 2" pitchFamily="18" charset="2"/>
              <a:buNone/>
              <a:defRPr/>
            </a:pPr>
            <a:endParaRPr lang="en-GB" sz="3200" dirty="0" smtClean="0">
              <a:solidFill>
                <a:srgbClr val="CC9900"/>
              </a:solidFill>
              <a:latin typeface="Perpetua"/>
            </a:endParaRPr>
          </a:p>
        </p:txBody>
      </p:sp>
      <p:pic>
        <p:nvPicPr>
          <p:cNvPr id="1026" name="Picture 2" descr="C:\Terra\Work2015\Department\calibration\LDV\photos\20160314_1742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15" y="1476523"/>
            <a:ext cx="7452263" cy="419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93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965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164429" y="265564"/>
            <a:ext cx="7052481" cy="571338"/>
          </a:xfrm>
        </p:spPr>
        <p:txBody>
          <a:bodyPr>
            <a:normAutofit fontScale="25000" lnSpcReduction="2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Length Standard &amp; </a:t>
            </a:r>
          </a:p>
          <a:p>
            <a:pPr defTabSz="238125">
              <a:tabLst>
                <a:tab pos="2244725" algn="l"/>
              </a:tabLst>
            </a:pP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ZA" sz="7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</a:t>
            </a:r>
            <a:r>
              <a:rPr lang="en-ZA" sz="7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(Laboratory 1)</a:t>
            </a:r>
          </a:p>
          <a:p>
            <a:r>
              <a:rPr lang="en-ZA" sz="2400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24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en-ZA" sz="2400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7048" y="865728"/>
            <a:ext cx="7236111" cy="60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 – Calibration of large scale measuring equipment </a:t>
            </a:r>
          </a:p>
          <a:p>
            <a:pPr marL="0" indent="0" eaLnBrk="1" hangingPunct="1">
              <a:buClr>
                <a:srgbClr val="D34817"/>
              </a:buClr>
              <a:buFont typeface="Wingdings 2" pitchFamily="18" charset="2"/>
              <a:buNone/>
              <a:defRPr/>
            </a:pPr>
            <a:endParaRPr lang="en-GB" sz="3200" dirty="0" smtClean="0">
              <a:solidFill>
                <a:srgbClr val="CC9900"/>
              </a:solidFill>
              <a:latin typeface="Perpetua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96" y="3573016"/>
            <a:ext cx="396706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884705" cy="2474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88032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According to (ISO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17123-4:2012) </a:t>
            </a:r>
            <a:b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endParaRPr kumimoji="0" lang="ar-EG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52528" y="602302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According to ISO 17123-8:2015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/>
            </a:r>
            <a:b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endParaRPr kumimoji="0" lang="ar-EG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Straight Connector 3"/>
          <p:cNvSpPr/>
          <p:nvPr/>
        </p:nvSpPr>
        <p:spPr>
          <a:xfrm>
            <a:off x="4352904" y="1282539"/>
            <a:ext cx="2521488" cy="9924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50102"/>
                </a:lnTo>
                <a:lnTo>
                  <a:pt x="2521488" y="750102"/>
                </a:lnTo>
                <a:lnTo>
                  <a:pt x="2521488" y="992497"/>
                </a:lnTo>
              </a:path>
            </a:pathLst>
          </a:custGeom>
          <a:noFill/>
          <a:ln w="26425" cap="flat" cmpd="sng" algn="ctr">
            <a:solidFill>
              <a:srgbClr val="93A299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</p:sp>
      <p:sp>
        <p:nvSpPr>
          <p:cNvPr id="21" name="Straight Connector 4"/>
          <p:cNvSpPr/>
          <p:nvPr/>
        </p:nvSpPr>
        <p:spPr>
          <a:xfrm>
            <a:off x="1750302" y="1282539"/>
            <a:ext cx="2602602" cy="99721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602602" y="0"/>
                </a:moveTo>
                <a:lnTo>
                  <a:pt x="2602602" y="754821"/>
                </a:lnTo>
                <a:lnTo>
                  <a:pt x="0" y="754821"/>
                </a:lnTo>
                <a:lnTo>
                  <a:pt x="0" y="997216"/>
                </a:lnTo>
              </a:path>
            </a:pathLst>
          </a:custGeom>
          <a:noFill/>
          <a:ln w="26425" cap="flat" cmpd="sng" algn="ctr">
            <a:solidFill>
              <a:srgbClr val="93A299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</p:sp>
      <p:grpSp>
        <p:nvGrpSpPr>
          <p:cNvPr id="22" name="Group 21"/>
          <p:cNvGrpSpPr/>
          <p:nvPr/>
        </p:nvGrpSpPr>
        <p:grpSpPr>
          <a:xfrm>
            <a:off x="544503" y="2555948"/>
            <a:ext cx="2993055" cy="735054"/>
            <a:chOff x="411428" y="2653838"/>
            <a:chExt cx="2993055" cy="73505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6" name="Rounded Rectangle 25"/>
            <p:cNvSpPr/>
            <p:nvPr/>
          </p:nvSpPr>
          <p:spPr>
            <a:xfrm>
              <a:off x="411428" y="2653838"/>
              <a:ext cx="2993055" cy="735054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93A299">
                  <a:lumMod val="50000"/>
                </a:srgbClr>
              </a:solidFill>
              <a:prstDash val="solid"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27" name="Rounded Rectangle 6"/>
            <p:cNvSpPr/>
            <p:nvPr/>
          </p:nvSpPr>
          <p:spPr>
            <a:xfrm>
              <a:off x="432957" y="2675367"/>
              <a:ext cx="2949997" cy="691996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ctr" defTabSz="10668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08DA0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EDMs instruments</a:t>
              </a:r>
              <a:endParaRPr kumimoji="0" lang="ar-EG" sz="2400" b="1" i="0" u="none" strike="noStrike" kern="1200" cap="none" spc="0" normalizeH="0" baseline="0" noProof="0" dirty="0">
                <a:ln>
                  <a:noFill/>
                </a:ln>
                <a:solidFill>
                  <a:srgbClr val="808DA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82802" y="2551229"/>
            <a:ext cx="2993654" cy="735054"/>
            <a:chOff x="5549727" y="2649119"/>
            <a:chExt cx="2993654" cy="73505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ounded Rectangle 23"/>
            <p:cNvSpPr/>
            <p:nvPr/>
          </p:nvSpPr>
          <p:spPr>
            <a:xfrm>
              <a:off x="5549727" y="2649119"/>
              <a:ext cx="2964639" cy="735054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93A299">
                  <a:lumMod val="50000"/>
                </a:srgbClr>
              </a:solidFill>
              <a:prstDash val="solid"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25" name="Rounded Rectangle 8"/>
            <p:cNvSpPr/>
            <p:nvPr/>
          </p:nvSpPr>
          <p:spPr>
            <a:xfrm>
              <a:off x="5621800" y="2670648"/>
              <a:ext cx="2921581" cy="691996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ctr" defTabSz="10668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08DA0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GNSS receivers</a:t>
              </a:r>
              <a:endParaRPr kumimoji="0" lang="ar-EG" sz="2400" b="1" i="0" u="none" strike="noStrike" kern="1200" cap="none" spc="0" normalizeH="0" baseline="0" noProof="0" dirty="0">
                <a:ln>
                  <a:noFill/>
                </a:ln>
                <a:solidFill>
                  <a:srgbClr val="808DA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 rot="20606093">
            <a:off x="2077639" y="479401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300 m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43608" y="4691492"/>
            <a:ext cx="2841495" cy="9360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5436096" y="3755492"/>
            <a:ext cx="2160240" cy="753628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20606093">
            <a:off x="5941172" y="3821239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300 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0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755576" y="2132856"/>
            <a:ext cx="7417648" cy="1296144"/>
          </a:xfrm>
        </p:spPr>
        <p:txBody>
          <a:bodyPr>
            <a:noAutofit/>
          </a:bodyPr>
          <a:lstStyle/>
          <a:p>
            <a:pPr defTabSz="238125">
              <a:tabLst>
                <a:tab pos="2244725" algn="l"/>
              </a:tabLst>
            </a:pPr>
            <a:r>
              <a:rPr lang="en-ZA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(Second Laboratory)</a:t>
            </a:r>
            <a:endParaRPr lang="en-ZA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38125">
              <a:tabLst>
                <a:tab pos="2244725" algn="l"/>
              </a:tabLst>
            </a:pPr>
            <a:endParaRPr lang="en-ZA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38125">
              <a:tabLst>
                <a:tab pos="2244725" algn="l"/>
              </a:tabLst>
            </a:pPr>
            <a:r>
              <a:rPr lang="en-ZA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and line standard</a:t>
            </a:r>
            <a:endParaRPr lang="en-ZA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1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and line standard </a:t>
            </a:r>
            <a:r>
              <a:rPr lang="en-Z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(Laboratory </a:t>
            </a:r>
            <a:r>
              <a:rPr lang="en-Z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endParaRPr lang="en-Z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046568"/>
            <a:ext cx="4861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 –Gauge block calibration by </a:t>
            </a:r>
            <a:r>
              <a:rPr lang="en-US" b="1" dirty="0" err="1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Interferometry</a:t>
            </a:r>
            <a:endParaRPr lang="en-US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6432" y="16288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u="sng" dirty="0" smtClean="0"/>
              <a:t>1-Köster </a:t>
            </a:r>
            <a:r>
              <a:rPr lang="en-US" sz="2000" b="1" u="sng" dirty="0"/>
              <a:t>Interferometer</a:t>
            </a:r>
            <a:endParaRPr lang="en-US" sz="2000" dirty="0"/>
          </a:p>
          <a:p>
            <a:pPr lvl="1"/>
            <a:r>
              <a:rPr lang="en-US" dirty="0"/>
              <a:t>Range:   0.5 – 100 mm</a:t>
            </a:r>
          </a:p>
          <a:p>
            <a:pPr lvl="1"/>
            <a:r>
              <a:rPr lang="en-US" dirty="0" smtClean="0"/>
              <a:t>Uncertainty: ±20-70 </a:t>
            </a:r>
            <a:r>
              <a:rPr lang="en-US" dirty="0"/>
              <a:t>n</a:t>
            </a:r>
            <a:r>
              <a:rPr lang="en-US" dirty="0" smtClean="0"/>
              <a:t>m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636" y="1231234"/>
            <a:ext cx="2743928" cy="235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3933055"/>
            <a:ext cx="3918252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/>
              <a:t>2- Double-Sided calibration </a:t>
            </a:r>
          </a:p>
          <a:p>
            <a:r>
              <a:rPr lang="en-US" sz="2000" b="1" u="sng" dirty="0" smtClean="0"/>
              <a:t>(Project with NMISA, South Africa )</a:t>
            </a:r>
          </a:p>
          <a:p>
            <a:pPr lvl="1"/>
            <a:r>
              <a:rPr lang="en-US" dirty="0"/>
              <a:t>Range: </a:t>
            </a:r>
            <a:r>
              <a:rPr lang="en-US" dirty="0" smtClean="0"/>
              <a:t>0.5 - 100 </a:t>
            </a:r>
            <a:r>
              <a:rPr lang="en-US" dirty="0"/>
              <a:t>mm</a:t>
            </a:r>
          </a:p>
          <a:p>
            <a:pPr lvl="1"/>
            <a:r>
              <a:rPr lang="en-US" dirty="0" smtClean="0"/>
              <a:t>Uncertainty: ±60 </a:t>
            </a:r>
            <a:r>
              <a:rPr lang="en-US" dirty="0"/>
              <a:t>nm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169" y="3864192"/>
            <a:ext cx="2852664" cy="216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21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27383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and line standard (Laboratory 2)</a:t>
            </a:r>
            <a:endParaRPr lang="en-Z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046568"/>
            <a:ext cx="3602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</a:t>
            </a:r>
            <a:r>
              <a:rPr lang="en-US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Long-gauge block calibration</a:t>
            </a:r>
            <a:endParaRPr lang="en-US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86886" y="1444291"/>
            <a:ext cx="283590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 dirty="0" smtClean="0"/>
              <a:t>Lab Master</a:t>
            </a:r>
          </a:p>
          <a:p>
            <a:pPr lvl="1"/>
            <a:r>
              <a:rPr lang="en-US" dirty="0" smtClean="0"/>
              <a:t>Range: up to 1 m</a:t>
            </a:r>
          </a:p>
          <a:p>
            <a:pPr lvl="1"/>
            <a:r>
              <a:rPr lang="en-US" dirty="0" smtClean="0"/>
              <a:t>Uncertainty: ± 0.5  µm</a:t>
            </a:r>
            <a:r>
              <a:rPr lang="en-US" dirty="0"/>
              <a:t>  </a:t>
            </a: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884991"/>
            <a:ext cx="3240361" cy="253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28796" y="3577923"/>
            <a:ext cx="313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 </a:t>
            </a:r>
            <a:r>
              <a:rPr lang="en-US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 scale measurement </a:t>
            </a:r>
            <a:endParaRPr lang="en-US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5576" y="4047455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Displacement interferometer</a:t>
            </a:r>
          </a:p>
          <a:p>
            <a:pPr lvl="1"/>
            <a:r>
              <a:rPr lang="en-US" dirty="0" smtClean="0"/>
              <a:t>Range:</a:t>
            </a:r>
            <a:r>
              <a:rPr lang="en-US" dirty="0"/>
              <a:t> </a:t>
            </a:r>
            <a:r>
              <a:rPr lang="en-US" dirty="0" smtClean="0"/>
              <a:t>1.2 m </a:t>
            </a:r>
          </a:p>
          <a:p>
            <a:pPr lvl="1"/>
            <a:r>
              <a:rPr lang="en-US" dirty="0" smtClean="0"/>
              <a:t>Uncertainty:</a:t>
            </a:r>
            <a:r>
              <a:rPr lang="en-US" dirty="0"/>
              <a:t>   </a:t>
            </a:r>
            <a:r>
              <a:rPr lang="en-US" dirty="0" smtClean="0"/>
              <a:t>± </a:t>
            </a:r>
            <a:r>
              <a:rPr lang="en-US" dirty="0"/>
              <a:t>2</a:t>
            </a:r>
            <a:r>
              <a:rPr lang="en-US" dirty="0" smtClean="0"/>
              <a:t> µm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96958"/>
            <a:ext cx="3240361" cy="252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65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and line standard (Laboratory 2)</a:t>
            </a:r>
            <a:endParaRPr lang="en-Z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046568"/>
            <a:ext cx="42979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sz="20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 </a:t>
            </a:r>
            <a:r>
              <a:rPr lang="en-US" sz="2000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b="1" dirty="0" err="1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Refractometry</a:t>
            </a:r>
            <a:r>
              <a:rPr lang="en-US" sz="20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dirty="0" err="1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Polarimetry</a:t>
            </a:r>
            <a:r>
              <a:rPr lang="en-US" sz="2000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072272"/>
            <a:ext cx="2581124" cy="219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3568" y="1524762"/>
            <a:ext cx="3582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-Calibration </a:t>
            </a:r>
            <a:r>
              <a:rPr lang="en-US" b="1" u="sng" dirty="0"/>
              <a:t>of auto-</a:t>
            </a:r>
            <a:r>
              <a:rPr lang="en-US" b="1" u="sng" dirty="0" err="1"/>
              <a:t>refractometers</a:t>
            </a:r>
            <a:r>
              <a:rPr lang="en-US" b="1" u="sng" dirty="0"/>
              <a:t> </a:t>
            </a:r>
            <a:endParaRPr lang="en-US" b="1" u="sng" dirty="0" smtClean="0"/>
          </a:p>
          <a:p>
            <a:r>
              <a:rPr lang="en-US" dirty="0"/>
              <a:t> </a:t>
            </a:r>
            <a:r>
              <a:rPr lang="en-US" dirty="0" smtClean="0"/>
              <a:t>       Range: 1.3 </a:t>
            </a:r>
            <a:r>
              <a:rPr lang="en-US" dirty="0"/>
              <a:t>– </a:t>
            </a:r>
            <a:r>
              <a:rPr lang="en-US" dirty="0" smtClean="0"/>
              <a:t>1.7</a:t>
            </a:r>
            <a:endParaRPr lang="en-US" dirty="0"/>
          </a:p>
        </p:txBody>
      </p:sp>
      <p:pic>
        <p:nvPicPr>
          <p:cNvPr id="3077" name="Picture 5" descr="http://www.nis.sci.eg/nis-website/images/departments/lab-photos/Length/secondry/lineend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47893"/>
            <a:ext cx="2736303" cy="234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4053151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u="sng" dirty="0" smtClean="0"/>
              <a:t>Calibration </a:t>
            </a:r>
            <a:r>
              <a:rPr lang="en-US" b="1" u="sng" dirty="0"/>
              <a:t>of </a:t>
            </a:r>
            <a:r>
              <a:rPr lang="en-US" b="1" u="sng" dirty="0" err="1" smtClean="0"/>
              <a:t>polarimeters</a:t>
            </a:r>
            <a:r>
              <a:rPr lang="en-US" b="1" u="sng" dirty="0" smtClean="0"/>
              <a:t> and Quartz plates 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4982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982" y="558078"/>
            <a:ext cx="8867212" cy="553896"/>
          </a:xfrm>
        </p:spPr>
        <p:txBody>
          <a:bodyPr>
            <a:noAutofit/>
          </a:bodyPr>
          <a:lstStyle/>
          <a:p>
            <a:r>
              <a:rPr lang="en-ZA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  <a:endParaRPr lang="en-ZA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9582" y="1484784"/>
            <a:ext cx="705678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noProof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 about NIS</a:t>
            </a:r>
          </a:p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noProof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division at NIS</a:t>
            </a:r>
          </a:p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Laboratories capabilities</a:t>
            </a:r>
            <a:r>
              <a:rPr kumimoji="0" lang="en-US" sz="2000" b="1" i="0" u="none" strike="noStrike" kern="1200" cap="none" spc="0" normalizeH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Primary Length standard and laser technology </a:t>
            </a:r>
          </a:p>
          <a:p>
            <a:pPr marL="0" lvl="1" indent="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- End and line standard</a:t>
            </a:r>
          </a:p>
          <a:p>
            <a:pPr marL="0" lvl="1" indent="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</a:t>
            </a:r>
            <a:r>
              <a:rPr 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Metrology  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publications </a:t>
            </a:r>
          </a:p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Comparisons and CMCs</a:t>
            </a:r>
          </a:p>
        </p:txBody>
      </p:sp>
    </p:spTree>
    <p:extLst>
      <p:ext uri="{BB962C8B-B14F-4D97-AF65-F5344CB8AC3E}">
        <p14:creationId xmlns:p14="http://schemas.microsoft.com/office/powerpoint/2010/main" val="232404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99592" y="2204864"/>
            <a:ext cx="7488832" cy="1440160"/>
          </a:xfrm>
        </p:spPr>
        <p:txBody>
          <a:bodyPr>
            <a:noAutofit/>
          </a:bodyPr>
          <a:lstStyle/>
          <a:p>
            <a:pPr defTabSz="238125">
              <a:tabLst>
                <a:tab pos="2244725" algn="l"/>
              </a:tabLst>
            </a:pPr>
            <a:r>
              <a:rPr lang="en-Z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(Third Laboratory)</a:t>
            </a:r>
            <a:endParaRPr lang="en-Z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38125">
              <a:tabLst>
                <a:tab pos="2244725" algn="l"/>
              </a:tabLst>
            </a:pPr>
            <a:endParaRPr lang="en-ZA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38125">
              <a:tabLst>
                <a:tab pos="2244725" algn="l"/>
              </a:tabLst>
            </a:pPr>
            <a:r>
              <a:rPr lang="en-Z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Metrology</a:t>
            </a:r>
            <a:endParaRPr lang="en-ZA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0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Metrology (</a:t>
            </a: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3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Z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1046568"/>
            <a:ext cx="5009128" cy="27699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– Gauge- Block calibration by comparison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/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/>
              <a:t>Electromechanical </a:t>
            </a:r>
            <a:r>
              <a:rPr lang="en-US" sz="1600" b="1" dirty="0"/>
              <a:t>Comparator</a:t>
            </a:r>
            <a:endParaRPr lang="en-US" sz="16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Range : 250 mm 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lang="en-US" sz="16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Uncertainty: ±80nm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latin typeface="Calibri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latin typeface="Calibri" pitchFamily="34" charset="0"/>
                <a:cs typeface="Arial" pitchFamily="34" charset="0"/>
              </a:rPr>
              <a:t>Gauge block set 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Calibri" pitchFamily="34" charset="0"/>
                <a:cs typeface="Arial" pitchFamily="34" charset="0"/>
              </a:rPr>
              <a:t> (122 piece , Ceramic, steel , Tungsten carbide)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Calibri" pitchFamily="34" charset="0"/>
                <a:cs typeface="Arial" pitchFamily="34" charset="0"/>
              </a:rPr>
              <a:t>      inch, meter). 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Calibri" pitchFamily="34" charset="0"/>
                <a:cs typeface="Arial" pitchFamily="34" charset="0"/>
              </a:rPr>
              <a:t>Range: 0-100 mm  (0-4 inch)  Accuracy: grade k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7" name="Picture 6" descr="3_copy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197489"/>
            <a:ext cx="266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02453" y="4077072"/>
            <a:ext cx="528029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 – </a:t>
            </a: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Diameter standard calibration</a:t>
            </a:r>
            <a:endParaRPr lang="en-US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00" indent="-720000">
              <a:buClr>
                <a:srgbClr val="D34817"/>
              </a:buClr>
              <a:defRPr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-Universal Length measuring machine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16000" indent="-720000">
              <a:buClr>
                <a:srgbClr val="D34817"/>
              </a:buClr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Reference setting rings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216000" indent="-720000">
              <a:buClr>
                <a:srgbClr val="D34817"/>
              </a:buClr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Range : 1 m     </a:t>
            </a:r>
          </a:p>
          <a:p>
            <a:pPr marL="216000" indent="-720000">
              <a:buClr>
                <a:srgbClr val="D34817"/>
              </a:buClr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Uncertainty &lt; ±1 µm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F:\Images\201105\201105A0\02052011439.jpg"/>
          <p:cNvPicPr>
            <a:picLocks noChangeAspect="1" noChangeArrowheads="1"/>
          </p:cNvPicPr>
          <p:nvPr/>
        </p:nvPicPr>
        <p:blipFill>
          <a:blip r:embed="rId6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14583"/>
          <a:stretch>
            <a:fillRect/>
          </a:stretch>
        </p:blipFill>
        <p:spPr bwMode="auto">
          <a:xfrm>
            <a:off x="4761501" y="3888867"/>
            <a:ext cx="3933321" cy="222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669999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2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Metrology (</a:t>
            </a: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3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Z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046568"/>
            <a:ext cx="3240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 – Dimensional Metrology </a:t>
            </a:r>
          </a:p>
        </p:txBody>
      </p:sp>
      <p:pic>
        <p:nvPicPr>
          <p:cNvPr id="10" name="Picture 5" descr="Prizm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1046568"/>
            <a:ext cx="2446337" cy="2533634"/>
          </a:xfrm>
          <a:prstGeom prst="rect">
            <a:avLst/>
          </a:prstGeom>
          <a:noFill/>
          <a:ln w="9525" algn="ctr"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53423" y="1825222"/>
            <a:ext cx="34047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1-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CMM (3D)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     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Regular and irregular form</a:t>
            </a:r>
          </a:p>
          <a:p>
            <a:r>
              <a:rPr lang="en-US" dirty="0"/>
              <a:t>             Range : </a:t>
            </a:r>
            <a:r>
              <a:rPr lang="en-US" dirty="0" smtClean="0"/>
              <a:t>700x900</a:t>
            </a:r>
            <a:r>
              <a:rPr lang="en-US" dirty="0"/>
              <a:t>x</a:t>
            </a:r>
            <a:r>
              <a:rPr lang="en-US" dirty="0" smtClean="0"/>
              <a:t>500 </a:t>
            </a:r>
            <a:r>
              <a:rPr lang="en-US" dirty="0"/>
              <a:t>mm. </a:t>
            </a:r>
          </a:p>
          <a:p>
            <a:r>
              <a:rPr lang="en-US" dirty="0"/>
              <a:t>             </a:t>
            </a:r>
            <a:r>
              <a:rPr lang="en-US" dirty="0" smtClean="0"/>
              <a:t>Uncertainty: ±2 </a:t>
            </a:r>
            <a:r>
              <a:rPr lang="en-US" dirty="0"/>
              <a:t>um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53423" y="4685604"/>
            <a:ext cx="31659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-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Profile projector (2D) </a:t>
            </a:r>
          </a:p>
          <a:p>
            <a:r>
              <a:rPr lang="en-US" dirty="0" smtClean="0"/>
              <a:t>             Range </a:t>
            </a:r>
            <a:r>
              <a:rPr lang="en-US" dirty="0"/>
              <a:t>: </a:t>
            </a:r>
            <a:r>
              <a:rPr lang="en-US" dirty="0" smtClean="0"/>
              <a:t> 100  x 200 mm</a:t>
            </a:r>
            <a:r>
              <a:rPr lang="en-US" dirty="0"/>
              <a:t>. </a:t>
            </a:r>
          </a:p>
          <a:p>
            <a:r>
              <a:rPr lang="en-US" dirty="0"/>
              <a:t>             </a:t>
            </a:r>
            <a:r>
              <a:rPr lang="en-US" dirty="0" smtClean="0"/>
              <a:t>uncertainty: ±5 </a:t>
            </a:r>
            <a:r>
              <a:rPr lang="en-US" dirty="0"/>
              <a:t>um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80" y="3743578"/>
            <a:ext cx="1512168" cy="269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4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Metrology (</a:t>
            </a: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3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Z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1510777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 –Machine tools metrology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/>
          </a:p>
        </p:txBody>
      </p:sp>
      <p:pic>
        <p:nvPicPr>
          <p:cNvPr id="8" name="Picture 5" descr="09052011456"/>
          <p:cNvPicPr>
            <a:picLocks noChangeAspect="1" noChangeArrowheads="1"/>
          </p:cNvPicPr>
          <p:nvPr/>
        </p:nvPicPr>
        <p:blipFill>
          <a:blip r:embed="rId4" cstate="print">
            <a:lum bright="12000" contrast="12000"/>
          </a:blip>
          <a:srcRect l="30469" t="4408" r="24364"/>
          <a:stretch>
            <a:fillRect/>
          </a:stretch>
        </p:blipFill>
        <p:spPr bwMode="auto">
          <a:xfrm>
            <a:off x="6312510" y="1255466"/>
            <a:ext cx="1371600" cy="2176555"/>
          </a:xfrm>
          <a:prstGeom prst="rect">
            <a:avLst/>
          </a:prstGeom>
          <a:noFill/>
          <a:ln w="9525" algn="ctr"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755576" y="192258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- Laser displacement interferometer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Calibration of CMM, CNC and universal microscope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             Range  40 m: . </a:t>
            </a:r>
          </a:p>
          <a:p>
            <a:r>
              <a:rPr lang="en-US" dirty="0" smtClean="0"/>
              <a:t>             uncertainty: ±1 ppm.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1560" y="4231704"/>
            <a:ext cx="5280290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</a:t>
            </a:r>
            <a:r>
              <a:rPr lang="en-US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Hand </a:t>
            </a: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Instruments calibration </a:t>
            </a:r>
            <a:r>
              <a:rPr lang="en-US" b="1" dirty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(caliper, Micrometer, dial gauges).</a:t>
            </a:r>
          </a:p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Steel Gauge blocks set ( Range: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0-1000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mm, accuracy: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Grade:1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04" y="4231704"/>
            <a:ext cx="19335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6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Metrology (</a:t>
            </a: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3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Z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6767" y="1597256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 –Mechanical form measurements 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899592" y="20608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1-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Stylus (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Talysurf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i120)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         Range: H: 60 mm V: 1mm  </a:t>
            </a:r>
          </a:p>
          <a:p>
            <a:r>
              <a:rPr lang="en-US" dirty="0" smtClean="0"/>
              <a:t>             uncertainty: ± 60 nm.</a:t>
            </a:r>
          </a:p>
        </p:txBody>
      </p:sp>
      <p:pic>
        <p:nvPicPr>
          <p:cNvPr id="10" name="Picture 2" descr="IMG_0101"/>
          <p:cNvPicPr preferRelativeResize="0">
            <a:picLocks noChangeAspect="1" noChangeArrowheads="1"/>
          </p:cNvPicPr>
          <p:nvPr/>
        </p:nvPicPr>
        <p:blipFill>
          <a:blip r:embed="rId4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89" y="3894148"/>
            <a:ext cx="2107111" cy="207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3500000" algn="ctr" rotWithShape="0">
                    <a:srgbClr val="333333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25519" y="4037384"/>
            <a:ext cx="35419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- </a:t>
            </a:r>
            <a:r>
              <a:rPr lang="en-US" b="1" u="sng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Roundnes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measurement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(Taylor and Hobson </a:t>
            </a:r>
            <a:r>
              <a:rPr lang="en-US" dirty="0" err="1" smtClean="0"/>
              <a:t>Talyrond</a:t>
            </a:r>
            <a:r>
              <a:rPr lang="en-US" dirty="0" smtClean="0"/>
              <a:t> 73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) </a:t>
            </a:r>
          </a:p>
          <a:p>
            <a:r>
              <a:rPr lang="en-US" dirty="0" smtClean="0"/>
              <a:t>  </a:t>
            </a:r>
            <a:endParaRPr lang="en-US" dirty="0"/>
          </a:p>
          <a:p>
            <a:r>
              <a:rPr lang="en-US" dirty="0"/>
              <a:t>          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r="11630"/>
          <a:stretch/>
        </p:blipFill>
        <p:spPr bwMode="auto">
          <a:xfrm>
            <a:off x="5652000" y="1124744"/>
            <a:ext cx="2232000" cy="2273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55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Metrology (</a:t>
            </a: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3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Z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1112" y="848441"/>
            <a:ext cx="284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3.7 – Surface measurement</a:t>
            </a:r>
          </a:p>
        </p:txBody>
      </p:sp>
      <p:pic>
        <p:nvPicPr>
          <p:cNvPr id="17" name="Picture 16" descr="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9310" y="4495992"/>
            <a:ext cx="2562944" cy="160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1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2708919"/>
            <a:ext cx="3291408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1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55983" y="1033107"/>
            <a:ext cx="3059546" cy="148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81000" y="1219200"/>
            <a:ext cx="41440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Large object Interferometers (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Zygo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GPIXP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-used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in: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Flatness, parallelism , and  radius of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Curvature &amp; aberration (for lenses)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Range:  (H: </a:t>
            </a:r>
            <a:r>
              <a:rPr lang="en-US" sz="1600" kern="0" dirty="0" smtClean="0">
                <a:solidFill>
                  <a:sysClr val="windowText" lastClr="000000"/>
                </a:solidFill>
              </a:rPr>
              <a:t>100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lang="en-US" sz="1600" kern="0" dirty="0">
                <a:solidFill>
                  <a:sysClr val="windowText" lastClr="000000"/>
                </a:solidFill>
              </a:rPr>
              <a:t>m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m, V:  </a:t>
            </a:r>
            <a:r>
              <a:rPr lang="en-US" sz="1600" kern="0" dirty="0" smtClean="0">
                <a:solidFill>
                  <a:sysClr val="windowText" lastClr="000000"/>
                </a:solidFill>
              </a:rPr>
              <a:t>100 um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Uncertainty: V: ±2 nm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2865766"/>
            <a:ext cx="450475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Interference Microscope (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Zygo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Maxim GP200)</a:t>
            </a:r>
          </a:p>
          <a:p>
            <a:pPr lvl="0"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 Using phase shifting and white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light scanning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lvl="0">
              <a:defRPr/>
            </a:pPr>
            <a:r>
              <a:rPr lang="en-US" sz="1600" kern="0" dirty="0" smtClean="0">
                <a:solidFill>
                  <a:sysClr val="windowText" lastClr="000000"/>
                </a:solidFill>
              </a:rPr>
              <a:t>- Used in: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Surface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texture and </a:t>
            </a:r>
            <a:r>
              <a:rPr lang="en-US" sz="1600" kern="0" dirty="0" smtClean="0">
                <a:solidFill>
                  <a:sysClr val="windowText" lastClr="000000"/>
                </a:solidFill>
              </a:rPr>
              <a:t>Thin </a:t>
            </a:r>
            <a:r>
              <a:rPr lang="en-US" sz="1600" kern="0" dirty="0">
                <a:solidFill>
                  <a:sysClr val="windowText" lastClr="000000"/>
                </a:solidFill>
              </a:rPr>
              <a:t>film </a:t>
            </a:r>
            <a:r>
              <a:rPr lang="en-US" sz="1600" kern="0" dirty="0" smtClean="0">
                <a:solidFill>
                  <a:sysClr val="windowText" lastClr="000000"/>
                </a:solidFill>
              </a:rPr>
              <a:t>analysis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Range: (H: 3×2 mm , V: 100 um) .</a:t>
            </a:r>
          </a:p>
          <a:p>
            <a:pPr lvl="0"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Uncertainty: (H: ±2 </a:t>
            </a:r>
            <a:r>
              <a:rPr lang="en-US" sz="1600" kern="0" dirty="0">
                <a:solidFill>
                  <a:sysClr val="windowText" lastClr="000000"/>
                </a:solidFill>
              </a:rPr>
              <a:t>µm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V: ±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1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nm 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600" y="4826675"/>
            <a:ext cx="524694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Atomic Force Microscope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(</a:t>
            </a:r>
            <a:r>
              <a:rPr lang="en-US" kern="0" dirty="0" err="1" smtClean="0">
                <a:solidFill>
                  <a:srgbClr val="C00000"/>
                </a:solidFill>
              </a:rPr>
              <a:t>Thermomicroscope</a:t>
            </a:r>
            <a:r>
              <a:rPr lang="en-US" kern="0" dirty="0" smtClean="0">
                <a:solidFill>
                  <a:srgbClr val="C00000"/>
                </a:solidFill>
              </a:rPr>
              <a:t> Ap100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  Used in: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Nanometrology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research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(</a:t>
            </a:r>
            <a:r>
              <a:rPr kumimoji="0" lang="en-US" sz="1600" b="0" i="0" u="sng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scanner1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 Range: (H: 100 µm, V:  8 um) 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          Resolution: (H: 0.25 A, V: 0.025 A )</a:t>
            </a:r>
          </a:p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 </a:t>
            </a:r>
            <a:r>
              <a:rPr lang="en-US" sz="1600" kern="0" dirty="0" smtClean="0">
                <a:solidFill>
                  <a:sysClr val="windowText" lastClr="000000"/>
                </a:solidFill>
              </a:rPr>
              <a:t>  (scanner2) Range: (H: 5 µm,  V:2.5 µm)</a:t>
            </a:r>
          </a:p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 </a:t>
            </a:r>
            <a:r>
              <a:rPr lang="en-US" sz="1600" kern="0" dirty="0" smtClean="0">
                <a:solidFill>
                  <a:sysClr val="windowText" lastClr="000000"/>
                </a:solidFill>
              </a:rPr>
              <a:t>                       Resolution: (H: 0.013 A, V: 0.009A)    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004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31641" y="417512"/>
            <a:ext cx="6624736" cy="417514"/>
          </a:xfrm>
        </p:spPr>
        <p:txBody>
          <a:bodyPr>
            <a:normAutofit fontScale="92500" lnSpcReduction="1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and Surface 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Metrology (</a:t>
            </a: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3</a:t>
            </a:r>
            <a:r>
              <a:rPr lang="en-Z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Z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1112" y="848441"/>
            <a:ext cx="2745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 smtClean="0">
                <a:solidFill>
                  <a:srgbClr val="005E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3.8 – Angle measurements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848441"/>
            <a:ext cx="2030621" cy="171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1412776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1- Autocollimator (2)</a:t>
            </a:r>
          </a:p>
          <a:p>
            <a:pPr lvl="1"/>
            <a:r>
              <a:rPr lang="en-US" dirty="0"/>
              <a:t>Measurement range: </a:t>
            </a:r>
            <a:r>
              <a:rPr lang="en-US" dirty="0" smtClean="0"/>
              <a:t>±1000 </a:t>
            </a:r>
            <a:r>
              <a:rPr lang="en-US" dirty="0" err="1"/>
              <a:t>arcsec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Uncertainty: ± 0.05 </a:t>
            </a:r>
            <a:r>
              <a:rPr lang="en-US" dirty="0" err="1"/>
              <a:t>arcsec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8" name="Picture 4" descr="https://encrypted-tbn2.gstatic.com/images?q=tbn:ANd9GcSCeR_hDmBdIOBudOIO4yB9tMWoJ1GbtdAEbx4ipgfPpov2CkS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336" y="4924485"/>
            <a:ext cx="2079835" cy="15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560" y="5073661"/>
            <a:ext cx="48079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3</a:t>
            </a:r>
            <a:r>
              <a:rPr lang="en-US" b="1" dirty="0" smtClean="0"/>
              <a:t>- Reference angle gauge blocks (12 steel pieces)</a:t>
            </a: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 smtClean="0"/>
              <a:t>Range: 2 - 90</a:t>
            </a:r>
            <a:r>
              <a:rPr lang="en-US" baseline="30000" dirty="0" smtClean="0"/>
              <a:t>O</a:t>
            </a:r>
          </a:p>
          <a:p>
            <a:pPr marL="742950" lvl="1" indent="-285750">
              <a:buFontTx/>
              <a:buChar char="-"/>
            </a:pPr>
            <a:r>
              <a:rPr lang="en-US" dirty="0" smtClean="0"/>
              <a:t>Uncertainty: ± 2 sec. </a:t>
            </a:r>
            <a:endParaRPr lang="en-US" baseline="30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827584" y="3199538"/>
            <a:ext cx="5338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</a:rPr>
              <a:t>2</a:t>
            </a:r>
            <a:r>
              <a:rPr lang="en-US" b="1" dirty="0" smtClean="0">
                <a:solidFill>
                  <a:prstClr val="black"/>
                </a:solidFill>
              </a:rPr>
              <a:t>- Indexing table</a:t>
            </a:r>
            <a:endParaRPr lang="en-US" dirty="0">
              <a:solidFill>
                <a:prstClr val="black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prstClr val="black"/>
                </a:solidFill>
              </a:rPr>
              <a:t>Range: </a:t>
            </a:r>
            <a:r>
              <a:rPr lang="en-US" dirty="0" smtClean="0">
                <a:solidFill>
                  <a:prstClr val="black"/>
                </a:solidFill>
              </a:rPr>
              <a:t>360</a:t>
            </a:r>
            <a:r>
              <a:rPr lang="en-US" baseline="30000" dirty="0" smtClean="0">
                <a:solidFill>
                  <a:prstClr val="black"/>
                </a:solidFill>
              </a:rPr>
              <a:t>O</a:t>
            </a:r>
            <a:endParaRPr lang="en-US" baseline="30000" dirty="0">
              <a:solidFill>
                <a:prstClr val="black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dirty="0" smtClean="0">
                <a:solidFill>
                  <a:prstClr val="black"/>
                </a:solidFill>
              </a:rPr>
              <a:t>Uncertainty: </a:t>
            </a:r>
            <a:r>
              <a:rPr lang="en-US" dirty="0">
                <a:solidFill>
                  <a:prstClr val="black"/>
                </a:solidFill>
              </a:rPr>
              <a:t>± </a:t>
            </a:r>
            <a:r>
              <a:rPr lang="en-US" dirty="0" smtClean="0">
                <a:solidFill>
                  <a:prstClr val="black"/>
                </a:solidFill>
              </a:rPr>
              <a:t>0.5 </a:t>
            </a:r>
            <a:r>
              <a:rPr lang="en-US" dirty="0" err="1" smtClean="0">
                <a:solidFill>
                  <a:prstClr val="black"/>
                </a:solidFill>
              </a:rPr>
              <a:t>arcsecond</a:t>
            </a:r>
            <a:r>
              <a:rPr lang="en-US" dirty="0" smtClean="0">
                <a:solidFill>
                  <a:prstClr val="black"/>
                </a:solidFill>
              </a:rPr>
              <a:t>. </a:t>
            </a:r>
            <a:endParaRPr lang="en-US" baseline="30000" dirty="0">
              <a:solidFill>
                <a:prstClr val="black"/>
              </a:solidFill>
            </a:endParaRPr>
          </a:p>
        </p:txBody>
      </p:sp>
      <p:pic>
        <p:nvPicPr>
          <p:cNvPr id="10" name="Picture 2" descr="C:\Users\solution\Downloads\1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644" y="2617087"/>
            <a:ext cx="278430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4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538728" y="1988840"/>
            <a:ext cx="8064896" cy="792088"/>
          </a:xfrm>
        </p:spPr>
        <p:txBody>
          <a:bodyPr>
            <a:normAutofit/>
          </a:bodyPr>
          <a:lstStyle/>
          <a:p>
            <a:pPr defTabSz="238125">
              <a:tabLst>
                <a:tab pos="2244725" algn="l"/>
              </a:tabLst>
            </a:pPr>
            <a:r>
              <a:rPr lang="en-Z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Highlights on the Research Activities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4851" y="3284984"/>
            <a:ext cx="60195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Length division at NIS has published </a:t>
            </a:r>
            <a:r>
              <a:rPr lang="en-US" sz="2400" i="1" u="sng" dirty="0" smtClean="0"/>
              <a:t>more than</a:t>
            </a:r>
          </a:p>
          <a:p>
            <a:r>
              <a:rPr lang="en-US" sz="2400" i="1" smtClean="0"/>
              <a:t> </a:t>
            </a:r>
            <a:r>
              <a:rPr lang="en-US" sz="2400" i="1" u="sng" smtClean="0"/>
              <a:t>60 publications</a:t>
            </a:r>
            <a:r>
              <a:rPr lang="en-US" sz="2400" i="1" smtClean="0"/>
              <a:t> </a:t>
            </a:r>
            <a:r>
              <a:rPr lang="en-US" sz="2400" i="1" dirty="0" smtClean="0"/>
              <a:t>in journals indexed in </a:t>
            </a:r>
            <a:r>
              <a:rPr lang="en-US" sz="2400" i="1" dirty="0"/>
              <a:t>SCOPUS </a:t>
            </a:r>
            <a:endParaRPr lang="en-US" sz="2400" i="1" dirty="0" smtClean="0"/>
          </a:p>
          <a:p>
            <a:r>
              <a:rPr lang="en-US" sz="2400" i="1" dirty="0" smtClean="0"/>
              <a:t>during </a:t>
            </a:r>
            <a:r>
              <a:rPr lang="en-US" sz="2400" i="1" dirty="0"/>
              <a:t>the period from 2010 to 2018.</a:t>
            </a:r>
            <a:endParaRPr lang="en-US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92307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Rectangle 7"/>
          <p:cNvSpPr/>
          <p:nvPr/>
        </p:nvSpPr>
        <p:spPr>
          <a:xfrm>
            <a:off x="129788" y="831867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b="1" dirty="0">
                <a:solidFill>
                  <a:srgbClr val="00B050"/>
                </a:solidFill>
              </a:rPr>
              <a:t>Title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ultra-stable optical frequency standard for telecommunication purposes based upon the 5S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5D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5/2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two-photon transition in Rubidium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801" y="1478198"/>
            <a:ext cx="4438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b="1" dirty="0" smtClean="0">
                <a:solidFill>
                  <a:srgbClr val="00B050"/>
                </a:solidFill>
              </a:rPr>
              <a:t>Authors:   </a:t>
            </a:r>
            <a:r>
              <a:rPr lang="en-US" dirty="0" smtClean="0">
                <a:solidFill>
                  <a:srgbClr val="00B0F0"/>
                </a:solidFill>
              </a:rPr>
              <a:t>Osama Terra, </a:t>
            </a:r>
            <a:r>
              <a:rPr lang="en-US" dirty="0" err="1" smtClean="0">
                <a:solidFill>
                  <a:srgbClr val="00B0F0"/>
                </a:solidFill>
              </a:rPr>
              <a:t>Hatem</a:t>
            </a:r>
            <a:r>
              <a:rPr lang="en-US" dirty="0" smtClean="0">
                <a:solidFill>
                  <a:srgbClr val="00B0F0"/>
                </a:solidFill>
              </a:rPr>
              <a:t> Hussein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3801" y="1878308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b="1" dirty="0" smtClean="0">
                <a:solidFill>
                  <a:srgbClr val="00B050"/>
                </a:solidFill>
              </a:rPr>
              <a:t>Journal: </a:t>
            </a:r>
            <a:r>
              <a:rPr lang="en-US" dirty="0" smtClean="0">
                <a:solidFill>
                  <a:srgbClr val="FF0000"/>
                </a:solidFill>
              </a:rPr>
              <a:t>Applied Physics B   (2016)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682" y="1807302"/>
            <a:ext cx="2871422" cy="261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37067"/>
            <a:ext cx="4162339" cy="1895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729" y="4758392"/>
            <a:ext cx="2371725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78" y="4205010"/>
            <a:ext cx="3889280" cy="195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429847" y="6156788"/>
            <a:ext cx="2626403" cy="625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/>
            <a:r>
              <a:rPr lang="en-US" sz="1400" dirty="0">
                <a:solidFill>
                  <a:prstClr val="black"/>
                </a:solidFill>
              </a:rPr>
              <a:t>Femtosecond frequency </a:t>
            </a:r>
            <a:endParaRPr lang="en-US" sz="1400" dirty="0" smtClean="0">
              <a:solidFill>
                <a:prstClr val="black"/>
              </a:solidFill>
            </a:endParaRPr>
          </a:p>
          <a:p>
            <a:pPr lvl="0" algn="l" rtl="0"/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smtClean="0">
                <a:solidFill>
                  <a:prstClr val="black"/>
                </a:solidFill>
              </a:rPr>
              <a:t>             comb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4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645828" y="572401"/>
            <a:ext cx="8458200" cy="709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00B050"/>
                </a:solidFill>
              </a:rPr>
              <a:t>Title: </a:t>
            </a:r>
            <a:r>
              <a:rPr lang="en-US" b="1" dirty="0">
                <a:solidFill>
                  <a:prstClr val="black"/>
                </a:solidFill>
                <a:latin typeface="Times New Roman"/>
                <a:ea typeface="Calibri"/>
              </a:rPr>
              <a:t>LASER RANGING IN AIR UTILIZING MODE-LOCKING IN LASER CAVITIES</a:t>
            </a:r>
            <a:endParaRPr lang="en-US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644" y="1281634"/>
            <a:ext cx="2341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Authors</a:t>
            </a:r>
            <a:r>
              <a:rPr lang="en-US" b="1" dirty="0" smtClean="0">
                <a:solidFill>
                  <a:srgbClr val="00B0F0"/>
                </a:solidFill>
              </a:rPr>
              <a:t>:   </a:t>
            </a:r>
            <a:r>
              <a:rPr lang="en-US" dirty="0" smtClean="0">
                <a:solidFill>
                  <a:srgbClr val="00B0F0"/>
                </a:solidFill>
              </a:rPr>
              <a:t>Osama </a:t>
            </a:r>
            <a:r>
              <a:rPr lang="en-US" dirty="0">
                <a:solidFill>
                  <a:srgbClr val="00B0F0"/>
                </a:solidFill>
              </a:rPr>
              <a:t>Terra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4423" y="1700391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Journal: </a:t>
            </a:r>
            <a:r>
              <a:rPr lang="en-US" dirty="0" smtClean="0">
                <a:solidFill>
                  <a:srgbClr val="FF0000"/>
                </a:solidFill>
              </a:rPr>
              <a:t>IEEE photonics technology letters (2017)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57113"/>
            <a:ext cx="4248472" cy="28958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70179" y="5517232"/>
                <a:ext cx="2601994" cy="7271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𝐷</m:t>
                      </m:r>
                      <m:r>
                        <a:rPr lang="en-US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𝑎𝑖𝑟</m:t>
                                  </m:r>
                                </m:sub>
                              </m:sSub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179" y="5517232"/>
                <a:ext cx="2601994" cy="7271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70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704882"/>
            <a:ext cx="4292600" cy="385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Establish, maintain and disseminate the SI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units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Provide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calibration, training and consulting services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+mn-cs"/>
            </a:endParaRPr>
          </a:p>
          <a:p>
            <a:pPr lvl="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Research and develop new and improved measurement </a:t>
            </a:r>
            <a:r>
              <a:rPr lang="en-US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procedures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49800" y="1510012"/>
            <a:ext cx="41529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 bwMode="auto">
          <a:xfrm>
            <a:off x="1244829" y="863681"/>
            <a:ext cx="24320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</a:rPr>
              <a:t>NIS Mission</a:t>
            </a:r>
          </a:p>
        </p:txBody>
      </p:sp>
    </p:spTree>
    <p:extLst>
      <p:ext uri="{BB962C8B-B14F-4D97-AF65-F5344CB8AC3E}">
        <p14:creationId xmlns:p14="http://schemas.microsoft.com/office/powerpoint/2010/main" val="261303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645828" y="572401"/>
            <a:ext cx="8458200" cy="709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 algn="l" rtl="0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00B050"/>
                </a:solidFill>
              </a:rPr>
              <a:t>Title: </a:t>
            </a:r>
            <a:r>
              <a:rPr lang="en-US" b="1" dirty="0">
                <a:latin typeface="Times New Roman"/>
                <a:ea typeface="Calibri"/>
              </a:rPr>
              <a:t>Distance measurement using frequency scanning interferometry with mode-hoped laser</a:t>
            </a:r>
            <a:r>
              <a:rPr lang="en-US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</a:t>
            </a:r>
            <a:endParaRPr lang="en-US" dirty="0">
              <a:solidFill>
                <a:prstClr val="black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644" y="1281634"/>
            <a:ext cx="7028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b="1" dirty="0" smtClean="0">
                <a:solidFill>
                  <a:srgbClr val="00B050"/>
                </a:solidFill>
              </a:rPr>
              <a:t>Authors</a:t>
            </a:r>
            <a:r>
              <a:rPr lang="en-US" b="1" dirty="0" smtClean="0">
                <a:solidFill>
                  <a:srgbClr val="00B0F0"/>
                </a:solidFill>
              </a:rPr>
              <a:t>:   </a:t>
            </a:r>
            <a:r>
              <a:rPr lang="en-US" dirty="0">
                <a:solidFill>
                  <a:srgbClr val="00B0F0"/>
                </a:solidFill>
              </a:rPr>
              <a:t>M. </a:t>
            </a:r>
            <a:r>
              <a:rPr lang="en-US" dirty="0" err="1">
                <a:solidFill>
                  <a:srgbClr val="00B0F0"/>
                </a:solidFill>
              </a:rPr>
              <a:t>Medhat</a:t>
            </a:r>
            <a:r>
              <a:rPr lang="en-US" dirty="0">
                <a:solidFill>
                  <a:srgbClr val="00B0F0"/>
                </a:solidFill>
              </a:rPr>
              <a:t>, M. </a:t>
            </a:r>
            <a:r>
              <a:rPr lang="en-US" dirty="0" err="1">
                <a:solidFill>
                  <a:srgbClr val="00B0F0"/>
                </a:solidFill>
              </a:rPr>
              <a:t>Sobee</a:t>
            </a:r>
            <a:r>
              <a:rPr lang="en-US" dirty="0">
                <a:solidFill>
                  <a:srgbClr val="00B0F0"/>
                </a:solidFill>
              </a:rPr>
              <a:t>, H. M. Hussein, and Osama Terra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4423" y="1700391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 smtClean="0">
                <a:solidFill>
                  <a:srgbClr val="00B050"/>
                </a:solidFill>
              </a:rPr>
              <a:t>Journal: </a:t>
            </a:r>
            <a:r>
              <a:rPr lang="en-US" dirty="0">
                <a:solidFill>
                  <a:srgbClr val="FF0000"/>
                </a:solidFill>
              </a:rPr>
              <a:t>Optics and Laser </a:t>
            </a:r>
            <a:r>
              <a:rPr lang="en-US" dirty="0" smtClean="0">
                <a:solidFill>
                  <a:srgbClr val="FF0000"/>
                </a:solidFill>
              </a:rPr>
              <a:t>Technology (2016)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" t="1528" r="612" b="1528"/>
          <a:stretch>
            <a:fillRect/>
          </a:stretch>
        </p:blipFill>
        <p:spPr bwMode="auto">
          <a:xfrm>
            <a:off x="723909" y="2554977"/>
            <a:ext cx="6290062" cy="2743200"/>
          </a:xfrm>
          <a:prstGeom prst="rect">
            <a:avLst/>
          </a:prstGeom>
          <a:noFill/>
        </p:spPr>
      </p:pic>
      <p:pic>
        <p:nvPicPr>
          <p:cNvPr id="13" name="Picture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828" y="1700391"/>
            <a:ext cx="4267200" cy="1921386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82" y="4631105"/>
            <a:ext cx="3631557" cy="182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294028" y="5545171"/>
                <a:ext cx="2031005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𝐿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𝑐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⋅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𝑁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⋅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⋅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𝐹𝑆𝑅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⋅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𝑟</m:t>
                          </m:r>
                        </m:den>
                      </m:f>
                      <m:r>
                        <a:rPr lang="en-US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028" y="5545171"/>
                <a:ext cx="2031005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02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80239" y="6463378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B0399-94B8-44BC-BEDE-EA6CA0F0094F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0898" y="760624"/>
            <a:ext cx="84582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marR="0" lvl="0" indent="-623888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Title: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Arial"/>
              </a:rPr>
              <a:t>Absolute gauge block calibration using ultra-precise optical frequency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Arial"/>
              </a:rPr>
              <a:t>              synthesizer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Arial"/>
              </a:rPr>
              <a:t>locked to a femtosecond comb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Arial"/>
              </a:rPr>
              <a:t>.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605" y="1490054"/>
            <a:ext cx="601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Authors:  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Hatem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Hussein,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Niveern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Farid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,  Osama Terra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7605" y="1894651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Journal: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Applied Optics (2015)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7" y="2431143"/>
            <a:ext cx="7210893" cy="333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728898" y="5907674"/>
                <a:ext cx="234830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/>
                          <a:ea typeface="Times New Roman"/>
                          <a:cs typeface="Times New Roman"/>
                        </a:rPr>
                        <m:t>𝐿</m:t>
                      </m:r>
                      <m:r>
                        <a:rPr kumimoji="0" lang="en-US" sz="18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kumimoji="0" lang="en-US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Times New Roman"/>
                              <a:cs typeface="Times New Roman"/>
                            </a:rPr>
                            <m:t>𝜆</m:t>
                          </m:r>
                        </m:e>
                        <m:sub>
                          <m:r>
                            <a:rPr kumimoji="0" lang="en-US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Times New Roman"/>
                              <a:cs typeface="Times New Roman"/>
                            </a:rPr>
                            <m:t>𝑖</m:t>
                          </m:r>
                        </m:sub>
                      </m:sSub>
                      <m:r>
                        <a:rPr kumimoji="0" lang="en-US" sz="18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/>
                          <a:ea typeface="Times New Roman"/>
                          <a:cs typeface="Times New Roman"/>
                        </a:rPr>
                        <m:t>/</m:t>
                      </m:r>
                      <m:r>
                        <a:rPr kumimoji="0" lang="en-US" sz="18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/>
                          <a:ea typeface="Times New Roman"/>
                          <a:cs typeface="Times New Roman"/>
                        </a:rPr>
                        <m:t>2</m:t>
                      </m:r>
                      <m:d>
                        <m:dPr>
                          <m:ctrlPr>
                            <a:rPr kumimoji="0" lang="en-US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US" sz="18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𝑁</m:t>
                              </m:r>
                            </m:e>
                            <m:sub>
                              <m:r>
                                <a:rPr kumimoji="0" lang="en-US" sz="18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0" lang="en-US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Times New Roman"/>
                              <a:cs typeface="Times New Roman"/>
                            </a:rPr>
                            <m:t>+</m:t>
                          </m:r>
                          <m:r>
                            <a:rPr kumimoji="0" lang="en-US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Times New Roman"/>
                              <a:cs typeface="Times New Roman"/>
                            </a:rPr>
                            <m:t>𝛥</m:t>
                          </m:r>
                          <m:sSub>
                            <m:sSubPr>
                              <m:ctrlPr>
                                <a:rPr kumimoji="0" lang="en-US" sz="18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𝑛</m:t>
                              </m:r>
                            </m:e>
                            <m:sub>
                              <m:r>
                                <a:rPr kumimoji="0" lang="en-US" sz="18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898" y="5907674"/>
                <a:ext cx="2348302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33801" y="5923254"/>
            <a:ext cx="5416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Multiwavelength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GB length measurement equation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6216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23528" y="2924944"/>
            <a:ext cx="8064896" cy="792088"/>
          </a:xfrm>
        </p:spPr>
        <p:txBody>
          <a:bodyPr>
            <a:normAutofit/>
          </a:bodyPr>
          <a:lstStyle/>
          <a:p>
            <a:pPr marL="216000" indent="-720000">
              <a:spcBef>
                <a:spcPts val="1800"/>
              </a:spcBef>
              <a:buClr>
                <a:srgbClr val="D34817"/>
              </a:buClr>
              <a:defRPr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CMCs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Comparisons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8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2009422" y="433141"/>
            <a:ext cx="51235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</a:rPr>
              <a:t>Published CMCs in Length</a:t>
            </a:r>
            <a:endParaRPr kumimoji="0" lang="en-US" sz="3600" b="1" i="0" u="none" strike="noStrike" kern="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5" y="1844824"/>
            <a:ext cx="8743845" cy="258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3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1611885" y="433141"/>
            <a:ext cx="591860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</a:rPr>
              <a:t>International</a:t>
            </a:r>
            <a:r>
              <a:rPr kumimoji="0" lang="en-US" sz="3600" b="1" i="0" u="none" strike="noStrike" kern="0" cap="none" spc="0" normalizeH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</a:rPr>
              <a:t> </a:t>
            </a:r>
            <a:r>
              <a:rPr kumimoji="0" lang="en-US" sz="36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</a:rPr>
              <a:t>Comparisons (1)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CCL</a:t>
            </a:r>
            <a:endParaRPr kumimoji="0" lang="en-US" sz="3600" b="1" i="0" u="none" strike="noStrike" kern="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751" y="1642911"/>
            <a:ext cx="581025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8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1611885" y="433141"/>
            <a:ext cx="591860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</a:lstStyle>
          <a:p>
            <a:pPr>
              <a:defRPr/>
            </a:pPr>
            <a:r>
              <a:rPr lang="en-US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International Comparisons (2)</a:t>
            </a:r>
          </a:p>
          <a:p>
            <a:pPr>
              <a:defRPr/>
            </a:pPr>
            <a:r>
              <a:rPr lang="en-US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CCL</a:t>
            </a:r>
            <a:endParaRPr lang="en-US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700808"/>
            <a:ext cx="58293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98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itle 1"/>
          <p:cNvSpPr txBox="1">
            <a:spLocks/>
          </p:cNvSpPr>
          <p:nvPr/>
        </p:nvSpPr>
        <p:spPr bwMode="auto">
          <a:xfrm>
            <a:off x="1611885" y="433141"/>
            <a:ext cx="591860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</a:lstStyle>
          <a:p>
            <a:pPr>
              <a:defRPr/>
            </a:pPr>
            <a:r>
              <a:rPr lang="en-US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International Comparisons (3)</a:t>
            </a:r>
          </a:p>
          <a:p>
            <a:pPr>
              <a:defRPr/>
            </a:pPr>
            <a:r>
              <a:rPr lang="en-US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CCPR</a:t>
            </a:r>
            <a:endParaRPr lang="en-US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28" y="1833539"/>
            <a:ext cx="642887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99" y="3648860"/>
            <a:ext cx="640813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5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76" y="1566084"/>
            <a:ext cx="72390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259632" y="1196752"/>
            <a:ext cx="2904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BIPM.L-K11</a:t>
            </a:r>
            <a:r>
              <a:rPr lang="en-US" b="1" u="sng" dirty="0" smtClean="0"/>
              <a:t> (Laser radiation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547664" y="2924944"/>
            <a:ext cx="360040" cy="1224136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80112" y="2992382"/>
            <a:ext cx="360040" cy="1224136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6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261861" y="522415"/>
            <a:ext cx="4515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COOMET.PR-S8</a:t>
            </a:r>
            <a:r>
              <a:rPr lang="en-US" b="1" u="sng" dirty="0" smtClean="0"/>
              <a:t> (Wavelength for fiber optics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652120" y="2564904"/>
            <a:ext cx="504056" cy="1224136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052736"/>
            <a:ext cx="7097124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7164288" y="3374994"/>
            <a:ext cx="936104" cy="306034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19872" y="2420888"/>
            <a:ext cx="216024" cy="756084"/>
          </a:xfrm>
          <a:prstGeom prst="straightConnector1">
            <a:avLst/>
          </a:prstGeom>
          <a:ln w="2222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49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54" y="1772816"/>
            <a:ext cx="7510267" cy="316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1196752"/>
            <a:ext cx="3025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APMP-K8 (Surface roughness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724128" y="2348880"/>
            <a:ext cx="504056" cy="1224136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2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Group 3"/>
          <p:cNvGrpSpPr>
            <a:grpSpLocks/>
          </p:cNvGrpSpPr>
          <p:nvPr/>
        </p:nvGrpSpPr>
        <p:grpSpPr bwMode="auto">
          <a:xfrm rot="-425838">
            <a:off x="243062" y="3810357"/>
            <a:ext cx="8669337" cy="1281113"/>
            <a:chOff x="95534" y="4631616"/>
            <a:chExt cx="8669312" cy="1280827"/>
          </a:xfrm>
        </p:grpSpPr>
        <p:pic>
          <p:nvPicPr>
            <p:cNvPr id="10" name="Content Placeholder 8"/>
            <p:cNvPicPr>
              <a:picLocks noChangeAspect="1"/>
            </p:cNvPicPr>
            <p:nvPr/>
          </p:nvPicPr>
          <p:blipFill rotWithShape="1">
            <a:blip r:embed="rId5" cstate="screen">
              <a:duotone>
                <a:prstClr val="black"/>
                <a:srgbClr val="4F81BD">
                  <a:tint val="45000"/>
                  <a:satMod val="400000"/>
                </a:srgbClr>
              </a:duotone>
              <a:extLst/>
            </a:blip>
            <a:srcRect/>
            <a:stretch/>
          </p:blipFill>
          <p:spPr bwMode="auto">
            <a:xfrm rot="4712489">
              <a:off x="4650111" y="692350"/>
              <a:ext cx="175469" cy="8054001"/>
            </a:xfrm>
            <a:prstGeom prst="rect">
              <a:avLst/>
            </a:prstGeom>
            <a:solidFill>
              <a:srgbClr val="DAE3F3"/>
            </a:solidFill>
            <a:ln>
              <a:solidFill>
                <a:srgbClr val="9DC3E6"/>
              </a:solidFill>
            </a:ln>
          </p:spPr>
        </p:pic>
        <p:sp>
          <p:nvSpPr>
            <p:cNvPr id="12" name="Oval 11"/>
            <p:cNvSpPr/>
            <p:nvPr/>
          </p:nvSpPr>
          <p:spPr bwMode="auto">
            <a:xfrm rot="21103869">
              <a:off x="91567" y="5284811"/>
              <a:ext cx="761998" cy="626923"/>
            </a:xfrm>
            <a:prstGeom prst="ellipse">
              <a:avLst/>
            </a:prstGeom>
            <a:solidFill>
              <a:srgbClr val="9DC3E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 rot="21103869">
              <a:off x="132614" y="5320022"/>
              <a:ext cx="660398" cy="533281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/>
          <p:cNvCxnSpPr>
            <a:cxnSpLocks noChangeShapeType="1"/>
            <a:stCxn id="13" idx="6"/>
          </p:cNvCxnSpPr>
          <p:nvPr/>
        </p:nvCxnSpPr>
        <p:spPr bwMode="auto">
          <a:xfrm flipV="1">
            <a:off x="1006649" y="3184882"/>
            <a:ext cx="5797550" cy="19891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/>
          </a:blip>
          <a:srcRect/>
          <a:stretch>
            <a:fillRect/>
          </a:stretch>
        </p:blipFill>
        <p:spPr bwMode="auto">
          <a:xfrm>
            <a:off x="209303" y="2994553"/>
            <a:ext cx="1863792" cy="104674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6" name="Picture 4"/>
          <p:cNvPicPr>
            <a:picLocks noChangeAspect="1"/>
          </p:cNvPicPr>
          <p:nvPr/>
        </p:nvPicPr>
        <p:blipFill rotWithShape="1">
          <a:blip r:embed="rId7" cstate="screen">
            <a:extLst/>
          </a:blip>
          <a:srcRect/>
          <a:stretch/>
        </p:blipFill>
        <p:spPr bwMode="auto">
          <a:xfrm>
            <a:off x="4798727" y="1770113"/>
            <a:ext cx="1815336" cy="108064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714400" y="4041297"/>
            <a:ext cx="901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2700BC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556" y="2002620"/>
            <a:ext cx="1682447" cy="954087"/>
          </a:xfrm>
          <a:prstGeom prst="rect">
            <a:avLst/>
          </a:prstGeom>
          <a:solidFill>
            <a:srgbClr val="4BACC6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Metrology begins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in Egypt.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The Royal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Egyptian Cubit</a:t>
            </a:r>
          </a:p>
        </p:txBody>
      </p:sp>
      <p:sp>
        <p:nvSpPr>
          <p:cNvPr id="19" name="TextBox 14"/>
          <p:cNvSpPr txBox="1">
            <a:spLocks noChangeArrowheads="1"/>
          </p:cNvSpPr>
          <p:nvPr/>
        </p:nvSpPr>
        <p:spPr bwMode="auto">
          <a:xfrm>
            <a:off x="4013375" y="4473652"/>
            <a:ext cx="652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1963</a:t>
            </a: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958940" y="5639813"/>
            <a:ext cx="839787" cy="522287"/>
          </a:xfrm>
          <a:prstGeom prst="rect">
            <a:avLst/>
          </a:prstGeom>
          <a:solidFill>
            <a:srgbClr val="DAE3F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NIS 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Founded</a:t>
            </a:r>
          </a:p>
        </p:txBody>
      </p:sp>
      <p:sp>
        <p:nvSpPr>
          <p:cNvPr id="21" name="TextBox 16"/>
          <p:cNvSpPr txBox="1">
            <a:spLocks noChangeArrowheads="1"/>
          </p:cNvSpPr>
          <p:nvPr/>
        </p:nvSpPr>
        <p:spPr bwMode="auto">
          <a:xfrm>
            <a:off x="5453130" y="2772557"/>
            <a:ext cx="654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1992</a:t>
            </a:r>
          </a:p>
        </p:txBody>
      </p:sp>
      <p:sp>
        <p:nvSpPr>
          <p:cNvPr id="22" name="TextBox 17"/>
          <p:cNvSpPr txBox="1">
            <a:spLocks noChangeArrowheads="1"/>
          </p:cNvSpPr>
          <p:nvPr/>
        </p:nvSpPr>
        <p:spPr bwMode="auto">
          <a:xfrm>
            <a:off x="4644008" y="1320949"/>
            <a:ext cx="2030412" cy="523875"/>
          </a:xfrm>
          <a:prstGeom prst="rect">
            <a:avLst/>
          </a:prstGeom>
          <a:solidFill>
            <a:srgbClr val="DAE3F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NIS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moved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to </a:t>
            </a:r>
            <a:r>
              <a:rPr lang="en-US" sz="1400" b="1" kern="0" dirty="0" smtClean="0">
                <a:solidFill>
                  <a:srgbClr val="000000"/>
                </a:solidFill>
              </a:rPr>
              <a:t>recent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premises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in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Haram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 Giza</a:t>
            </a:r>
          </a:p>
        </p:txBody>
      </p:sp>
      <p:sp>
        <p:nvSpPr>
          <p:cNvPr id="23" name="TextBox 19"/>
          <p:cNvSpPr txBox="1">
            <a:spLocks noChangeArrowheads="1"/>
          </p:cNvSpPr>
          <p:nvPr/>
        </p:nvSpPr>
        <p:spPr bwMode="auto">
          <a:xfrm>
            <a:off x="6804199" y="3557905"/>
            <a:ext cx="6527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2000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1296269" y="4421485"/>
            <a:ext cx="179387" cy="447675"/>
          </a:xfrm>
          <a:prstGeom prst="line">
            <a:avLst/>
          </a:prstGeom>
          <a:noFill/>
          <a:ln w="25400">
            <a:solidFill>
              <a:srgbClr val="4F81BD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/>
        </p:spPr>
      </p:cxnSp>
      <p:cxnSp>
        <p:nvCxnSpPr>
          <p:cNvPr id="30" name="Straight Connector 29"/>
          <p:cNvCxnSpPr>
            <a:cxnSpLocks noChangeShapeType="1"/>
          </p:cNvCxnSpPr>
          <p:nvPr/>
        </p:nvCxnSpPr>
        <p:spPr bwMode="auto">
          <a:xfrm flipH="1" flipV="1">
            <a:off x="4154715" y="4163233"/>
            <a:ext cx="103187" cy="314325"/>
          </a:xfrm>
          <a:prstGeom prst="line">
            <a:avLst/>
          </a:prstGeom>
          <a:noFill/>
          <a:ln w="25400">
            <a:solidFill>
              <a:srgbClr val="4F81BD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/>
        </p:spPr>
      </p:cxnSp>
      <p:cxnSp>
        <p:nvCxnSpPr>
          <p:cNvPr id="31" name="Straight Connector 30"/>
          <p:cNvCxnSpPr>
            <a:cxnSpLocks noChangeShapeType="1"/>
          </p:cNvCxnSpPr>
          <p:nvPr/>
        </p:nvCxnSpPr>
        <p:spPr bwMode="auto">
          <a:xfrm>
            <a:off x="5798022" y="3111176"/>
            <a:ext cx="104775" cy="298450"/>
          </a:xfrm>
          <a:prstGeom prst="line">
            <a:avLst/>
          </a:prstGeom>
          <a:noFill/>
          <a:ln w="25400">
            <a:solidFill>
              <a:srgbClr val="4F81BD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/>
        </p:spPr>
      </p:cxnSp>
      <p:cxnSp>
        <p:nvCxnSpPr>
          <p:cNvPr id="32" name="Straight Connector 31"/>
          <p:cNvCxnSpPr>
            <a:cxnSpLocks noChangeShapeType="1"/>
          </p:cNvCxnSpPr>
          <p:nvPr/>
        </p:nvCxnSpPr>
        <p:spPr bwMode="auto">
          <a:xfrm flipH="1" flipV="1">
            <a:off x="6967711" y="3212976"/>
            <a:ext cx="104775" cy="312738"/>
          </a:xfrm>
          <a:prstGeom prst="line">
            <a:avLst/>
          </a:prstGeom>
          <a:noFill/>
          <a:ln w="25400">
            <a:solidFill>
              <a:srgbClr val="4F81BD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/>
        </p:spPr>
      </p:cxnSp>
      <p:pic>
        <p:nvPicPr>
          <p:cNvPr id="35" name="Picture 3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1004" y="4711196"/>
            <a:ext cx="93345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68570" y="3937807"/>
            <a:ext cx="152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itle 1"/>
          <p:cNvSpPr txBox="1">
            <a:spLocks/>
          </p:cNvSpPr>
          <p:nvPr/>
        </p:nvSpPr>
        <p:spPr bwMode="auto">
          <a:xfrm>
            <a:off x="890827" y="805977"/>
            <a:ext cx="25939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</a:rPr>
              <a:t>NIS Timeline</a:t>
            </a:r>
          </a:p>
        </p:txBody>
      </p:sp>
      <p:cxnSp>
        <p:nvCxnSpPr>
          <p:cNvPr id="38" name="Straight Connector 37"/>
          <p:cNvCxnSpPr>
            <a:cxnSpLocks noChangeShapeType="1"/>
          </p:cNvCxnSpPr>
          <p:nvPr/>
        </p:nvCxnSpPr>
        <p:spPr bwMode="auto">
          <a:xfrm flipH="1" flipV="1">
            <a:off x="3570457" y="3823573"/>
            <a:ext cx="103187" cy="314325"/>
          </a:xfrm>
          <a:prstGeom prst="line">
            <a:avLst/>
          </a:prstGeom>
          <a:noFill/>
          <a:ln w="25400">
            <a:solidFill>
              <a:srgbClr val="4F81BD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/>
        </p:spPr>
      </p:cxnSp>
      <p:sp>
        <p:nvSpPr>
          <p:cNvPr id="39" name="TextBox 14"/>
          <p:cNvSpPr txBox="1">
            <a:spLocks noChangeArrowheads="1"/>
          </p:cNvSpPr>
          <p:nvPr/>
        </p:nvSpPr>
        <p:spPr bwMode="auto">
          <a:xfrm>
            <a:off x="3229931" y="3426738"/>
            <a:ext cx="6527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1962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TextBox 15"/>
          <p:cNvSpPr txBox="1">
            <a:spLocks noChangeArrowheads="1"/>
          </p:cNvSpPr>
          <p:nvPr/>
        </p:nvSpPr>
        <p:spPr bwMode="auto">
          <a:xfrm>
            <a:off x="2609528" y="1807046"/>
            <a:ext cx="1596780" cy="738664"/>
          </a:xfrm>
          <a:prstGeom prst="rect">
            <a:avLst/>
          </a:prstGeom>
          <a:solidFill>
            <a:srgbClr val="DAE3F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Egypt signed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 smtClean="0">
                <a:solidFill>
                  <a:srgbClr val="000000"/>
                </a:solidFill>
              </a:rPr>
              <a:t>The meter convention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1" name="TextBox 15"/>
          <p:cNvSpPr txBox="1">
            <a:spLocks noChangeArrowheads="1"/>
          </p:cNvSpPr>
          <p:nvPr/>
        </p:nvSpPr>
        <p:spPr bwMode="auto">
          <a:xfrm>
            <a:off x="6804199" y="4777988"/>
            <a:ext cx="987771" cy="523220"/>
          </a:xfrm>
          <a:prstGeom prst="rect">
            <a:avLst/>
          </a:prstGeom>
          <a:solidFill>
            <a:srgbClr val="DAE3F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NIS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Signed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CIPM MRA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5122" name="Picture 2" descr="https://upload.wikimedia.org/wikipedia/commons/thumb/1/10/Metric_seal.svg/548px-Metric_seal.sv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610" y="2627040"/>
            <a:ext cx="816394" cy="81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03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377515" cy="386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259632" y="1196752"/>
            <a:ext cx="5472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AFRIMETS.L-S3 (gauge block by mechanical comparison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411760" y="2482399"/>
            <a:ext cx="504056" cy="1224136"/>
          </a:xfrm>
          <a:prstGeom prst="ellipse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6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23528" y="2924944"/>
            <a:ext cx="8064896" cy="792088"/>
          </a:xfrm>
        </p:spPr>
        <p:txBody>
          <a:bodyPr>
            <a:normAutofit/>
          </a:bodyPr>
          <a:lstStyle/>
          <a:p>
            <a:pPr defTabSz="238125">
              <a:tabLst>
                <a:tab pos="2244725" algn="l"/>
              </a:tabLst>
            </a:pPr>
            <a:r>
              <a:rPr lang="en-Z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attention</a:t>
            </a:r>
          </a:p>
        </p:txBody>
      </p:sp>
    </p:spTree>
    <p:extLst>
      <p:ext uri="{BB962C8B-B14F-4D97-AF65-F5344CB8AC3E}">
        <p14:creationId xmlns:p14="http://schemas.microsoft.com/office/powerpoint/2010/main" val="308829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869" y="3510877"/>
            <a:ext cx="4248472" cy="3012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72264" y="4857760"/>
            <a:ext cx="2260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NIS area ~ 150,000 m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12" name="Rectangle 11"/>
          <p:cNvSpPr/>
          <p:nvPr/>
        </p:nvSpPr>
        <p:spPr>
          <a:xfrm>
            <a:off x="3059025" y="221733"/>
            <a:ext cx="25645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</a:rPr>
              <a:t>NIS Location</a:t>
            </a:r>
            <a:endParaRPr kumimoji="0" lang="ar-EG" sz="3600" b="1" i="0" u="none" strike="noStrike" kern="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</a:endParaRPr>
          </a:p>
        </p:txBody>
      </p:sp>
      <p:pic>
        <p:nvPicPr>
          <p:cNvPr id="13" name="Picture 6" descr="NIS&amp;pyramid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1299" y="1025397"/>
            <a:ext cx="4316673" cy="234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"/>
          <p:cNvSpPr>
            <a:spLocks noChangeArrowheads="1"/>
          </p:cNvSpPr>
          <p:nvPr/>
        </p:nvSpPr>
        <p:spPr bwMode="auto">
          <a:xfrm rot="20222067">
            <a:off x="7206460" y="1992133"/>
            <a:ext cx="381000" cy="228600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5292081" y="2106432"/>
            <a:ext cx="1884880" cy="669164"/>
          </a:xfrm>
          <a:prstGeom prst="line">
            <a:avLst/>
          </a:prstGeom>
          <a:noFill/>
          <a:ln w="19050">
            <a:solidFill>
              <a:srgbClr val="F5BDBD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 rot="20304452">
            <a:off x="5549755" y="1916413"/>
            <a:ext cx="1675399" cy="38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rgbClr val="F5BDBD"/>
                </a:solidFill>
              </a:rPr>
              <a:t> </a:t>
            </a:r>
            <a:r>
              <a:rPr lang="en-US" kern="0" dirty="0" smtClean="0">
                <a:solidFill>
                  <a:srgbClr val="F5BDBD"/>
                </a:solidFill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5BDBD"/>
                </a:solidFill>
                <a:effectLst/>
                <a:uLnTx/>
                <a:uFillTx/>
              </a:rPr>
              <a:t>3 km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5BDBD"/>
              </a:solidFill>
              <a:effectLst/>
              <a:uLnTx/>
              <a:uFillTx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96410"/>
            <a:ext cx="3564537" cy="244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48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Title 1"/>
          <p:cNvSpPr txBox="1">
            <a:spLocks/>
          </p:cNvSpPr>
          <p:nvPr/>
        </p:nvSpPr>
        <p:spPr bwMode="auto">
          <a:xfrm>
            <a:off x="3448159" y="250251"/>
            <a:ext cx="24354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</a:lstStyle>
          <a:p>
            <a:pPr algn="l" eaLnBrk="0" hangingPunct="0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NIS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Structure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87475"/>
            <a:ext cx="8609013" cy="467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6410" y="927670"/>
            <a:ext cx="9026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NIS has 21 laboratories  (in 6 divisions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).       </a:t>
            </a:r>
            <a:r>
              <a:rPr lang="en-US" sz="2000" b="1" dirty="0" smtClean="0">
                <a:solidFill>
                  <a:srgbClr val="FF0000"/>
                </a:solidFill>
              </a:rPr>
              <a:t>NIS Head: Prof. Dr. Mohamed A. </a:t>
            </a:r>
            <a:r>
              <a:rPr lang="en-US" sz="2000" b="1" dirty="0" err="1" smtClean="0">
                <a:solidFill>
                  <a:srgbClr val="FF0000"/>
                </a:solidFill>
              </a:rPr>
              <a:t>Amer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30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2340595" y="221733"/>
            <a:ext cx="40014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3600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NIS </a:t>
            </a:r>
            <a:r>
              <a:rPr lang="en-US" sz="36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published CMCs</a:t>
            </a:r>
            <a:endParaRPr lang="ar-EG" sz="36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4842" y="1052736"/>
            <a:ext cx="8505726" cy="52322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NIS has published 39 CMCs in different metrology areas such as:</a:t>
            </a:r>
          </a:p>
          <a:p>
            <a:endParaRPr lang="en-US" dirty="0"/>
          </a:p>
          <a:p>
            <a:pPr lvl="1"/>
            <a:r>
              <a:rPr lang="en-US" sz="2000" b="1" dirty="0" smtClean="0"/>
              <a:t>1- Length</a:t>
            </a:r>
          </a:p>
          <a:p>
            <a:pPr lvl="1"/>
            <a:r>
              <a:rPr lang="en-US" sz="2000" b="1" dirty="0" smtClean="0"/>
              <a:t>2- Mass</a:t>
            </a:r>
          </a:p>
          <a:p>
            <a:pPr lvl="1"/>
            <a:r>
              <a:rPr lang="en-US" sz="2000" b="1" dirty="0" smtClean="0"/>
              <a:t>3- Pressure</a:t>
            </a:r>
          </a:p>
          <a:p>
            <a:pPr lvl="1"/>
            <a:r>
              <a:rPr lang="en-US" sz="2000" b="1" dirty="0" smtClean="0"/>
              <a:t>4- Time and Frequency </a:t>
            </a:r>
          </a:p>
          <a:p>
            <a:pPr lvl="1"/>
            <a:r>
              <a:rPr lang="en-US" sz="2000" b="1" dirty="0" smtClean="0"/>
              <a:t>5- DC Current, resistance, voltage and capacitance</a:t>
            </a:r>
          </a:p>
          <a:p>
            <a:pPr lvl="1"/>
            <a:r>
              <a:rPr lang="en-US" sz="2000" b="1" dirty="0" smtClean="0"/>
              <a:t>6- Viscosity</a:t>
            </a:r>
          </a:p>
          <a:p>
            <a:pPr lvl="1"/>
            <a:r>
              <a:rPr lang="en-US" sz="2000" b="1" dirty="0" smtClean="0"/>
              <a:t>7- Force</a:t>
            </a:r>
          </a:p>
          <a:p>
            <a:pPr lvl="1"/>
            <a:r>
              <a:rPr lang="en-US" sz="2000" b="1" dirty="0" smtClean="0"/>
              <a:t>8- Torque </a:t>
            </a:r>
          </a:p>
          <a:p>
            <a:pPr lvl="1"/>
            <a:r>
              <a:rPr lang="en-US" sz="2000" b="1" dirty="0" smtClean="0"/>
              <a:t>9-  Chemistry </a:t>
            </a:r>
          </a:p>
          <a:p>
            <a:pPr lvl="1"/>
            <a:r>
              <a:rPr lang="en-US" sz="2000" b="1" dirty="0" smtClean="0"/>
              <a:t>10- Ionizing radiation</a:t>
            </a:r>
          </a:p>
          <a:p>
            <a:pPr lvl="1"/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I expect a significant increase in the number of published CMCs in the </a:t>
            </a:r>
          </a:p>
          <a:p>
            <a:r>
              <a:rPr lang="en-US" sz="2000" b="1" dirty="0" smtClean="0"/>
              <a:t>near future, since the current NIS top management is currently promoting the </a:t>
            </a:r>
          </a:p>
          <a:p>
            <a:r>
              <a:rPr lang="en-US" sz="2000" b="1" dirty="0" smtClean="0"/>
              <a:t>active participation in the CIPM MRA activities.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965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1050" y="2852936"/>
            <a:ext cx="7462793" cy="792088"/>
          </a:xfrm>
        </p:spPr>
        <p:txBody>
          <a:bodyPr>
            <a:normAutofit fontScale="85000" lnSpcReduction="20000"/>
          </a:bodyPr>
          <a:lstStyle/>
          <a:p>
            <a:pPr defTabSz="238125">
              <a:tabLst>
                <a:tab pos="2244725" algn="l"/>
              </a:tabLst>
            </a:pPr>
            <a:r>
              <a:rPr lang="en-ZA" sz="6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Division</a:t>
            </a:r>
            <a:endParaRPr lang="en-ZA" sz="2400" b="1" dirty="0">
              <a:solidFill>
                <a:srgbClr val="005EA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9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824" y="0"/>
            <a:ext cx="9144824" cy="6858001"/>
            <a:chOff x="-824" y="0"/>
            <a:chExt cx="9144824" cy="68580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"/>
            <a:stretch/>
          </p:blipFill>
          <p:spPr>
            <a:xfrm rot="10800000">
              <a:off x="-824" y="6025743"/>
              <a:ext cx="9144824" cy="832258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824" y="0"/>
              <a:ext cx="9144000" cy="835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90393" y="476672"/>
            <a:ext cx="1944216" cy="504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B1A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r>
              <a:rPr lang="en-US" sz="2000" b="1" noProof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Division</a:t>
            </a:r>
          </a:p>
          <a:p>
            <a:pPr marL="216000" indent="-720000" eaLnBrk="1" hangingPunct="1">
              <a:spcBef>
                <a:spcPts val="1800"/>
              </a:spcBef>
              <a:buClr>
                <a:srgbClr val="D34817"/>
              </a:buClr>
              <a:buNone/>
              <a:defRPr/>
            </a:pPr>
            <a:endParaRPr kumimoji="0" lang="en-US" sz="2000" b="1" i="0" u="none" strike="noStrike" kern="120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>
                <a:srgbClr val="D34817"/>
              </a:buClr>
              <a:buSzPct val="8500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839416"/>
            <a:ext cx="2514535" cy="64633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b="1" dirty="0" smtClean="0"/>
              <a:t>Primary length Standard</a:t>
            </a:r>
          </a:p>
          <a:p>
            <a:r>
              <a:rPr lang="en-US" b="1" dirty="0" smtClean="0"/>
              <a:t>and Laser technology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43808" y="1852850"/>
            <a:ext cx="2516779" cy="3693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b="1" dirty="0" smtClean="0"/>
              <a:t>End and Line Standards  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508104" y="1839416"/>
            <a:ext cx="3534814" cy="3693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b="1" dirty="0"/>
              <a:t>Engineering and Surface Metrology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663" y="2704271"/>
            <a:ext cx="277615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550" indent="-825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Optical frequency measurement.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Laser sources characterization.</a:t>
            </a:r>
          </a:p>
          <a:p>
            <a:pPr marL="71438" indent="-71438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Fiber optics metrology.</a:t>
            </a:r>
          </a:p>
          <a:p>
            <a:pPr marL="71438" indent="-71438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Laser Doppler </a:t>
            </a:r>
            <a:r>
              <a:rPr lang="en-US" sz="1400" b="1" dirty="0" err="1" smtClean="0"/>
              <a:t>velocimeter</a:t>
            </a:r>
            <a:r>
              <a:rPr lang="en-US" sz="1400" b="1" dirty="0"/>
              <a:t> </a:t>
            </a:r>
            <a:r>
              <a:rPr lang="en-US" sz="1400" b="1" dirty="0" smtClean="0"/>
              <a:t>calibration</a:t>
            </a:r>
          </a:p>
          <a:p>
            <a:pPr marL="71438" indent="-71438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EDM calibration</a:t>
            </a:r>
          </a:p>
          <a:p>
            <a:pPr marL="71438" indent="-71438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GPS receivers calibration.</a:t>
            </a:r>
          </a:p>
          <a:p>
            <a:pPr marL="285750" indent="-285750">
              <a:buFontTx/>
              <a:buChar char="-"/>
            </a:pPr>
            <a:r>
              <a:rPr lang="en-US" sz="1400" b="1" u="sng" dirty="0" smtClean="0">
                <a:solidFill>
                  <a:srgbClr val="00B050"/>
                </a:solidFill>
              </a:rPr>
              <a:t>Head: Dr. Osama Terra</a:t>
            </a:r>
            <a:endParaRPr lang="en-US" sz="1400" b="1" u="sng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5665" y="2718499"/>
            <a:ext cx="277615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550" indent="-825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GB Calibration by </a:t>
            </a:r>
            <a:r>
              <a:rPr lang="en-US" sz="1400" b="1" dirty="0" err="1" smtClean="0"/>
              <a:t>Interferometry</a:t>
            </a:r>
            <a:r>
              <a:rPr lang="en-US" sz="1400" b="1" dirty="0" smtClean="0"/>
              <a:t>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Line Standards </a:t>
            </a:r>
            <a:r>
              <a:rPr lang="en-US" sz="1400" b="1" dirty="0"/>
              <a:t>C</a:t>
            </a:r>
            <a:r>
              <a:rPr lang="en-US" sz="1400" b="1" dirty="0" smtClean="0"/>
              <a:t>alibration.</a:t>
            </a:r>
          </a:p>
          <a:p>
            <a:pPr marL="71438" indent="-71438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Polarimetric measurement</a:t>
            </a:r>
            <a:r>
              <a:rPr lang="ar-EG" sz="1400" b="1" dirty="0" smtClean="0"/>
              <a:t>.</a:t>
            </a:r>
            <a:endParaRPr lang="en-US" sz="1400" b="1" dirty="0" smtClean="0"/>
          </a:p>
          <a:p>
            <a:pPr marL="71438" indent="-71438">
              <a:spcAft>
                <a:spcPts val="1800"/>
              </a:spcAft>
              <a:buFontTx/>
              <a:buChar char="-"/>
            </a:pPr>
            <a:r>
              <a:rPr lang="en-US" sz="1400" b="1" u="sng" dirty="0" smtClean="0">
                <a:solidFill>
                  <a:srgbClr val="00B050"/>
                </a:solidFill>
              </a:rPr>
              <a:t>Head: Dr. </a:t>
            </a:r>
            <a:r>
              <a:rPr lang="en-US" sz="1400" b="1" u="sng" dirty="0" err="1" smtClean="0">
                <a:solidFill>
                  <a:srgbClr val="00B050"/>
                </a:solidFill>
              </a:rPr>
              <a:t>Niveen</a:t>
            </a:r>
            <a:r>
              <a:rPr lang="en-US" sz="1400" b="1" u="sng" dirty="0" smtClean="0">
                <a:solidFill>
                  <a:srgbClr val="00B050"/>
                </a:solidFill>
              </a:rPr>
              <a:t> </a:t>
            </a:r>
            <a:r>
              <a:rPr lang="en-US" sz="1400" b="1" u="sng" dirty="0" err="1" smtClean="0">
                <a:solidFill>
                  <a:srgbClr val="00B050"/>
                </a:solidFill>
              </a:rPr>
              <a:t>Fareed</a:t>
            </a:r>
            <a:endParaRPr lang="en-US" sz="1400" b="1" u="sng" dirty="0" smtClean="0">
              <a:solidFill>
                <a:srgbClr val="00B050"/>
              </a:solidFill>
            </a:endParaRPr>
          </a:p>
          <a:p>
            <a:pPr marL="285750" indent="-285750">
              <a:buFontTx/>
              <a:buChar char="-"/>
            </a:pP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711200" y="2348880"/>
            <a:ext cx="3141448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550" indent="-825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GB Calibration by mech. comparison.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Roundness Measurements.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Optical and Mechanical surface Measurements.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 Angle measurement.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Dimensional measurement (CMM, universal microscope, Profile projector).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dirty="0" smtClean="0"/>
              <a:t>Hand measurement tools calibration (caliper, Micrometer, dial gauges).</a:t>
            </a:r>
          </a:p>
          <a:p>
            <a:pPr marL="107950" indent="-107950">
              <a:spcAft>
                <a:spcPts val="1800"/>
              </a:spcAft>
              <a:buFontTx/>
              <a:buChar char="-"/>
            </a:pPr>
            <a:r>
              <a:rPr lang="en-US" sz="1400" b="1" u="sng" dirty="0" smtClean="0">
                <a:solidFill>
                  <a:srgbClr val="00B050"/>
                </a:solidFill>
              </a:rPr>
              <a:t>Head: Prof. Dr. Salah Ali</a:t>
            </a:r>
          </a:p>
          <a:p>
            <a:pPr marL="285750" indent="-285750">
              <a:buFontTx/>
              <a:buChar char="-"/>
            </a:pPr>
            <a:endParaRPr lang="en-US" sz="1400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527741" y="1268760"/>
            <a:ext cx="1028035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086780" y="134076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731818" y="1196752"/>
            <a:ext cx="1288454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580112" y="2519532"/>
            <a:ext cx="0" cy="263766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843808" y="2519532"/>
            <a:ext cx="0" cy="263766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TextBox 2053"/>
          <p:cNvSpPr txBox="1"/>
          <p:nvPr/>
        </p:nvSpPr>
        <p:spPr>
          <a:xfrm>
            <a:off x="690940" y="133033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(1)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491880" y="141960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(2)</a:t>
            </a:r>
            <a:endParaRPr 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302542" y="1208996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(3)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972921" y="1032991"/>
            <a:ext cx="2463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Head: Prof. Dr. </a:t>
            </a:r>
            <a:r>
              <a:rPr lang="en-US" sz="1400" b="1" dirty="0" err="1" smtClean="0">
                <a:solidFill>
                  <a:srgbClr val="FF0000"/>
                </a:solidFill>
              </a:rPr>
              <a:t>Hatem</a:t>
            </a:r>
            <a:r>
              <a:rPr lang="en-US" sz="1400" b="1" dirty="0" smtClean="0">
                <a:solidFill>
                  <a:srgbClr val="FF0000"/>
                </a:solidFill>
              </a:rPr>
              <a:t> Hussein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7534" y="5190845"/>
            <a:ext cx="3092578" cy="10772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u="sng" dirty="0" smtClean="0">
                <a:solidFill>
                  <a:srgbClr val="005EAB"/>
                </a:solidFill>
              </a:rPr>
              <a:t>Division staff</a:t>
            </a:r>
          </a:p>
          <a:p>
            <a:r>
              <a:rPr lang="en-US" sz="1600" dirty="0" smtClean="0">
                <a:solidFill>
                  <a:srgbClr val="005EAB"/>
                </a:solidFill>
              </a:rPr>
              <a:t>10 researchers (PhD holder)</a:t>
            </a:r>
          </a:p>
          <a:p>
            <a:r>
              <a:rPr lang="en-US" sz="1600" dirty="0" smtClean="0">
                <a:solidFill>
                  <a:srgbClr val="005EAB"/>
                </a:solidFill>
              </a:rPr>
              <a:t>10 assistant researchers (MSc, BSc)</a:t>
            </a:r>
          </a:p>
          <a:p>
            <a:r>
              <a:rPr lang="en-US" sz="1600" dirty="0">
                <a:solidFill>
                  <a:srgbClr val="005EAB"/>
                </a:solidFill>
              </a:rPr>
              <a:t>4</a:t>
            </a:r>
            <a:r>
              <a:rPr lang="en-US" sz="1600" dirty="0" smtClean="0">
                <a:solidFill>
                  <a:srgbClr val="005EAB"/>
                </a:solidFill>
              </a:rPr>
              <a:t> technicians</a:t>
            </a:r>
            <a:endParaRPr lang="en-US" sz="1600" dirty="0">
              <a:solidFill>
                <a:srgbClr val="005E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1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9ABD036F1F6D488BD4AA3A397C40F3" ma:contentTypeVersion="0" ma:contentTypeDescription="Create a new document." ma:contentTypeScope="" ma:versionID="e98ee667e8aa91470d5e618112e4f08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E4CC4A-2117-4B6A-8406-1CB49550A6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8960777-5553-483E-9437-8891EAD6BAD8}">
  <ds:schemaRefs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1FA64FA-B320-4ADA-9011-B01AB08982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4604</TotalTime>
  <Words>1569</Words>
  <Application>Microsoft Office PowerPoint</Application>
  <PresentationFormat>On-screen Show (4:3)</PresentationFormat>
  <Paragraphs>306</Paragraphs>
  <Slides>41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Length Activities at NIS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Christelle Lourens</dc:creator>
  <cp:lastModifiedBy>Osama</cp:lastModifiedBy>
  <cp:revision>208</cp:revision>
  <cp:lastPrinted>2018-06-07T09:57:21Z</cp:lastPrinted>
  <dcterms:created xsi:type="dcterms:W3CDTF">2014-05-28T12:44:14Z</dcterms:created>
  <dcterms:modified xsi:type="dcterms:W3CDTF">2018-06-15T06:06:27Z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0x010100D59ABD036F1F6D488BD4AA3A397C40F3</vt:lpwstr>
  </property>
</Properties>
</file>