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11" r:id="rId2"/>
    <p:sldId id="279" r:id="rId3"/>
    <p:sldId id="278" r:id="rId4"/>
    <p:sldId id="281" r:id="rId5"/>
    <p:sldId id="412" r:id="rId6"/>
    <p:sldId id="280" r:id="rId7"/>
    <p:sldId id="282" r:id="rId8"/>
    <p:sldId id="259" r:id="rId9"/>
    <p:sldId id="257" r:id="rId10"/>
    <p:sldId id="262" r:id="rId11"/>
    <p:sldId id="263" r:id="rId12"/>
    <p:sldId id="273" r:id="rId13"/>
    <p:sldId id="285" r:id="rId14"/>
    <p:sldId id="289" r:id="rId15"/>
    <p:sldId id="291" r:id="rId16"/>
    <p:sldId id="292" r:id="rId17"/>
    <p:sldId id="293" r:id="rId18"/>
    <p:sldId id="294" r:id="rId19"/>
    <p:sldId id="295" r:id="rId20"/>
    <p:sldId id="283" r:id="rId21"/>
    <p:sldId id="284" r:id="rId22"/>
    <p:sldId id="39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9F91"/>
    <a:srgbClr val="0D9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3947" autoAdjust="0"/>
  </p:normalViewPr>
  <p:slideViewPr>
    <p:cSldViewPr snapToGrid="0">
      <p:cViewPr varScale="1">
        <p:scale>
          <a:sx n="101" d="100"/>
          <a:sy n="101" d="100"/>
        </p:scale>
        <p:origin x="94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02B13-2E3B-4937-A80C-F8542F7A2A27}" type="datetimeFigureOut">
              <a:rPr lang="en-IN" smtClean="0"/>
              <a:t>09-07-2025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49593-C121-47BC-90AD-AD7121BF23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2430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49593-C121-47BC-90AD-AD7121BF23E3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904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CB486-AB7C-BE76-7CCD-8D6535CD69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2F13B5-1CFD-4CC7-2DE6-116779418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904FE-3240-356A-B478-78D814657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B64D-17CF-4EBE-BB09-E8CFFF97A7E8}" type="datetime1">
              <a:rPr lang="en-IN" smtClean="0"/>
              <a:t>09-07-2025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4100C-2562-FAE4-E35D-D7AEE0C9C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C94C5-7E77-DE1B-0B3A-39D0FF4F1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3BA5-8910-48D0-9FD0-1EF65FF5B3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683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2BEB9-D24F-4C2F-21C5-2F57D32B9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5472C-20C9-C163-07EB-ACE6FA3A3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E85C9-A54C-31C2-D3B0-D572A8814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2A5D-F62C-45F0-A975-E79B26D596EE}" type="datetime1">
              <a:rPr lang="en-IN" smtClean="0"/>
              <a:t>09-07-2025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2AF78-B541-2727-11EF-6BF4254F4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6EC4A-F6E3-6BAD-1019-08DF0DE09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3BA5-8910-48D0-9FD0-1EF65FF5B3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27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8C1D2D-E89C-C306-3D2F-F71DC81900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4D12E7-72C8-585F-ECE3-5A295C51C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6275A-D399-A5A5-97C7-5538D43E3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BD1B-8AD7-4C34-9540-8261ECEBE70E}" type="datetime1">
              <a:rPr lang="en-IN" smtClean="0"/>
              <a:t>09-07-2025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F8C70-63E8-39E2-8C55-2DE527A98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583C9-B636-E8A1-0CF6-54CC980A2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3BA5-8910-48D0-9FD0-1EF65FF5B3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357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F4522-EA86-39DB-0495-428B80409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7C1A2-8D21-ECA3-D84F-9BF21E321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A7B1A-EE44-B392-E315-BD405E545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444A4-F1D4-4CC9-A9FA-DDA6E1027BDC}" type="datetime1">
              <a:rPr lang="en-IN" smtClean="0"/>
              <a:t>09-07-2025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1A016-E64F-595B-42D3-EF4D1E4D5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36E1F-939F-6CA1-9584-E707CEA48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3BA5-8910-48D0-9FD0-1EF65FF5B3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142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E7D80-B27A-3663-0D5F-02632E546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C3502-88BC-EFC1-C604-301E71F98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B301D-E86C-45DA-B84E-52BB845A7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B019-2B9A-41EA-86A8-0693D4CF59F3}" type="datetime1">
              <a:rPr lang="en-IN" smtClean="0"/>
              <a:t>09-07-2025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25B6B-BB13-BDA7-0D54-FC779721F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0B338-9C77-BF41-97BE-B7451DDB5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3BA5-8910-48D0-9FD0-1EF65FF5B3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1517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F5C96-2692-5390-B174-3F8D5275B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1D572-21C7-962C-3554-580BD6A0EF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302374-8C30-FDA4-D1F1-3D3AC7A3C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DD60E-BF3E-F170-6FE6-767AA207A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B445-5D79-4737-B4EA-F5ACBE964725}" type="datetime1">
              <a:rPr lang="en-IN" smtClean="0"/>
              <a:t>09-07-2025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BF694-AAAD-D648-89B2-25445A1F1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4184A-14F5-95A3-56F6-C67A8C62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3BA5-8910-48D0-9FD0-1EF65FF5B3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7070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4275B-7091-8B56-00A9-80F81C9A3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393548-C381-B8AB-2EA6-BDF4F1201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47E3C-9C5D-68D2-CC62-E8817A2F2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539B90-91A6-67AA-3649-2C476B02EC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469535-2F02-A87A-3B97-8E95ECDAA6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897394-1636-1DD8-1D26-A817F57AD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36A6-56C5-4009-A2C4-7B9F644667C9}" type="datetime1">
              <a:rPr lang="en-IN" smtClean="0"/>
              <a:t>09-07-2025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86A9D4-0F89-9C44-F4AE-644D2ADF2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16408B-948B-C49B-2C36-120431AAA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3BA5-8910-48D0-9FD0-1EF65FF5B3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1255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C54B4-9629-8A41-DBDA-AD65B6066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7A3F21-362E-ED45-81D0-906623721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757C9-EC40-4CCE-BA9B-C5B8F54A21FA}" type="datetime1">
              <a:rPr lang="en-IN" smtClean="0"/>
              <a:t>09-07-2025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D72F7A-1015-9413-929C-F2E9D4C30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5088D3-7496-A0AD-74A9-B5036B9FA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3BA5-8910-48D0-9FD0-1EF65FF5B3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614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F3C5BB-88E6-6396-D462-52142E58B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A05F-4DF1-4654-AAED-4E195583598A}" type="datetime1">
              <a:rPr lang="en-IN" smtClean="0"/>
              <a:t>09-07-2025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7843A2-DA9E-7728-A637-BE5C8D66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026E0-BD1F-2E4F-6289-86842B2DA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3BA5-8910-48D0-9FD0-1EF65FF5B3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331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33B32-C5C8-F5D6-2692-97E2E34D0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9E5C1-F176-5D85-61ED-99E3053D1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09C065-3C28-0601-9DA9-903DABC47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DA5BB-030A-B400-1200-E4E1817F9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7FC4E-C338-4B77-AED2-8F9877714131}" type="datetime1">
              <a:rPr lang="en-IN" smtClean="0"/>
              <a:t>09-07-2025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444D15-0568-C97C-8C65-40FC84768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00C80-2D82-5160-8982-EA22A7CF1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3BA5-8910-48D0-9FD0-1EF65FF5B3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6288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75348-CE2C-13ED-4A37-EE996623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CB1477-D01E-FCE2-36A9-E8FCC182F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9CD1B2-2573-B8F9-9D01-E1F2E6E8F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85F90E-11A5-03BE-53AE-C0F5EF33B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D2CA-1F17-4387-8247-B2008BAA033C}" type="datetime1">
              <a:rPr lang="en-IN" smtClean="0"/>
              <a:t>09-07-2025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4A9759-1D33-C861-A14B-F6E56BA01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D9FC4-C00E-262B-208D-41882CB0B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3BA5-8910-48D0-9FD0-1EF65FF5B3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6493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516194-9EF9-E5F8-035A-344402E32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DE46A-6472-EB08-F82C-AC72824F2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9C73F-458A-8FA0-693D-6E78493E6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E7F26-8FCF-4005-A74F-E5451CC18BD3}" type="datetime1">
              <a:rPr lang="en-IN" smtClean="0"/>
              <a:t>09-07-2025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AA21A-E08F-D2B3-B51C-FBFE9CFA1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29A83-39C5-6BA9-260F-CB9CAA7A3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03BA5-8910-48D0-9FD0-1EF65FF5B3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037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Bharath.nplindia@csir.res.in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bkt-time.bipm.org/" TargetMode="External"/><Relationship Id="rId2" Type="http://schemas.openxmlformats.org/officeDocument/2006/relationships/hyperlink" Target="https://e-learning.bipm.org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-learning.bipm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e-learning.bipm.org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pm.org/documents/20126/52718503/G1-2015.pdf/f49995a3-970b-a6a5-9124-cc0568f85450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heBIPM/CCTF_CBKT_software" TargetMode="External"/><Relationship Id="rId2" Type="http://schemas.openxmlformats.org/officeDocument/2006/relationships/hyperlink" Target="https://cbkt-time.bipm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bkt-time.bipm.org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bkt-time.bipm.or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ithub.com/TheBIPM/CCTF_CBKT_softwar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i_1U0-YNxc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AFB235-7F52-01E7-8557-B317A70E3512}"/>
              </a:ext>
            </a:extLst>
          </p:cNvPr>
          <p:cNvSpPr txBox="1"/>
          <p:nvPr/>
        </p:nvSpPr>
        <p:spPr>
          <a:xfrm>
            <a:off x="5997468" y="418063"/>
            <a:ext cx="6086285" cy="838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i="0" dirty="0">
                <a:effectLst/>
                <a:latin typeface="Amasis MT Pro Medium" panose="02040604050005020304" pitchFamily="18" charset="0"/>
                <a:ea typeface="Cambria" panose="02040503050406030204" pitchFamily="18" charset="0"/>
                <a:cs typeface="+mj-cs"/>
              </a:rPr>
              <a:t>Processing of CGGTTS data</a:t>
            </a:r>
            <a:endParaRPr lang="en-US" sz="4400" b="1" dirty="0">
              <a:latin typeface="Amasis MT Pro Medium" panose="02040604050005020304" pitchFamily="18" charset="0"/>
              <a:ea typeface="Cambria" panose="02040503050406030204" pitchFamily="18" charset="0"/>
              <a:cs typeface="+mj-cs"/>
            </a:endParaRPr>
          </a:p>
        </p:txBody>
      </p:sp>
      <p:pic>
        <p:nvPicPr>
          <p:cNvPr id="4" name="Picture 3" descr="A blue text with black background&#10;&#10;Description automatically generated">
            <a:extLst>
              <a:ext uri="{FF2B5EF4-FFF2-40B4-BE49-F238E27FC236}">
                <a16:creationId xmlns:a16="http://schemas.microsoft.com/office/drawing/2014/main" id="{0E206231-AE59-ADA5-DF69-16B87F90B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53" y="1424336"/>
            <a:ext cx="4555700" cy="1081976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D75A5690-54C9-7C74-FBFE-564EDB812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13" y="3930648"/>
            <a:ext cx="4555700" cy="1116144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4C94A9-9F41-EACF-C4F4-1B496B655B91}"/>
              </a:ext>
            </a:extLst>
          </p:cNvPr>
          <p:cNvSpPr txBox="1"/>
          <p:nvPr/>
        </p:nvSpPr>
        <p:spPr>
          <a:xfrm>
            <a:off x="6151294" y="1946684"/>
            <a:ext cx="53972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Bharath Vattikonda</a:t>
            </a:r>
          </a:p>
          <a:p>
            <a:pPr marR="0" lvl="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NPL India</a:t>
            </a:r>
          </a:p>
          <a:p>
            <a:pPr marR="0" lvl="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b</a:t>
            </a:r>
            <a:r>
              <a:rPr kumimoji="0" lang="en-US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harath.nplindia@csir.res.in</a:t>
            </a:r>
            <a:r>
              <a:rPr kumimoji="0" lang="en-US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-22860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1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-22860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1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R="0" lvl="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Secondee at the BIPM </a:t>
            </a:r>
          </a:p>
          <a:p>
            <a:pPr marR="0" lvl="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Time Department</a:t>
            </a:r>
          </a:p>
          <a:p>
            <a:pPr marL="0" marR="0" lvl="0" indent="-22860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1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-22860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1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R="0" lvl="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Together with the BIPM Time department</a:t>
            </a:r>
          </a:p>
          <a:p>
            <a:pPr marR="0" lvl="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July  2025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793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C41DF48-0C6D-BEC8-1440-0907DDAC3A6B}"/>
                  </a:ext>
                </a:extLst>
              </p:cNvPr>
              <p:cNvSpPr txBox="1"/>
              <p:nvPr/>
            </p:nvSpPr>
            <p:spPr>
              <a:xfrm>
                <a:off x="192455" y="4969615"/>
                <a:ext cx="11286423" cy="1256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CommonView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difference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𝑆𝐴𝑇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(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),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𝑓𝑟𝑒𝑞𝑢𝑒𝑛𝑐𝑦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𝑅𝑒𝑐𝑒𝑖𝑣𝑒𝑟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(1,2)</m:t>
                                  </m:r>
                                </m:e>
                              </m:eqArr>
                            </m:e>
                          </m:d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𝑅𝑒𝑓𝑠𝑦𝑠</m:t>
                                      </m:r>
                                    </m:e>
                                    <m:sub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</m:d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𝑅𝑒𝑓𝑠𝑦𝑠</m:t>
                                      </m:r>
                                    </m:e>
                                    <m:sub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−8.6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−12.2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0.1 −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−85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C41DF48-0C6D-BEC8-1440-0907DDAC3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55" y="4969615"/>
                <a:ext cx="11286423" cy="12562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404286C-810E-87C4-3AE2-375F996F85C1}"/>
              </a:ext>
            </a:extLst>
          </p:cNvPr>
          <p:cNvSpPr txBox="1"/>
          <p:nvPr/>
        </p:nvSpPr>
        <p:spPr>
          <a:xfrm>
            <a:off x="0" y="295677"/>
            <a:ext cx="9403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Example for calculation: </a:t>
            </a:r>
            <a:r>
              <a:rPr lang="en-US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Common-view Performance at each epoch   </a:t>
            </a:r>
            <a:endParaRPr lang="en-IN" sz="20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E5FAA77-1910-E315-A625-A94089B0B961}"/>
              </a:ext>
            </a:extLst>
          </p:cNvPr>
          <p:cNvGraphicFramePr>
            <a:graphicFrameLocks noGrp="1"/>
          </p:cNvGraphicFramePr>
          <p:nvPr/>
        </p:nvGraphicFramePr>
        <p:xfrm>
          <a:off x="200025" y="1560746"/>
          <a:ext cx="3657600" cy="2857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422151195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2228116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1246955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7280534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778972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35025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SAT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MJD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STTIME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ELV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REFSYS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FRC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77162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hhmmss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.1dg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.1ns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427761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G10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60269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392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-94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L1C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578903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G10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60269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392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-86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L1P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6895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G10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60269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392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247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L2C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648380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G10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60269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392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-69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L2P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82655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G10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60269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392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159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L5C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766903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G15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60269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1400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351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-25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L1C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657518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G15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60269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351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-8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L1P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632335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G15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60269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351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308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L2C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00429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G15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60269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351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-26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L2P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884733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G18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60269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697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-17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L1C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275607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G18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60269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697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L1P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19528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G18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60269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697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339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L2C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96367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G18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60269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697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4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L2P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073097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D6EF4E5-D2EA-6C85-27FB-565675E0281C}"/>
              </a:ext>
            </a:extLst>
          </p:cNvPr>
          <p:cNvGraphicFramePr>
            <a:graphicFrameLocks noGrp="1"/>
          </p:cNvGraphicFramePr>
          <p:nvPr/>
        </p:nvGraphicFramePr>
        <p:xfrm>
          <a:off x="4676777" y="1560746"/>
          <a:ext cx="3657600" cy="2857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1752041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9033477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0893926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1101826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3799865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47399840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SAT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MJD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STTIME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ELV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REFSYS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FRC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103331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hhmmss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.1dg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.1ns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374608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8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60269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188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-80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L1C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118218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32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60269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289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-63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L1C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488679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27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60269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595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-47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L1C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062534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16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60269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451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-23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L1C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092769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23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60269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458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-70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L1P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192314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18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60269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267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-85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L1P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055321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10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60269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835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-122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L1P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389985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26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60269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291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-40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L1P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32788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8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60269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188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-104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L2P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238205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32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60269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289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-88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L2P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307118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27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60269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595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-68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L2P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686024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27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60269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595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-23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L3P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843671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16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60269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451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-4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L3P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7283476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8B039CE-0EE8-DA5E-66A2-84C258E7236C}"/>
              </a:ext>
            </a:extLst>
          </p:cNvPr>
          <p:cNvSpPr txBox="1"/>
          <p:nvPr/>
        </p:nvSpPr>
        <p:spPr>
          <a:xfrm>
            <a:off x="570887" y="913156"/>
            <a:ext cx="2702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GPS Receiver 1 data </a:t>
            </a:r>
          </a:p>
          <a:p>
            <a:pPr algn="ctr"/>
            <a:r>
              <a:rPr lang="en-US" sz="1400" dirty="0">
                <a:latin typeface="Bookman Old Style" panose="02050604050505020204" pitchFamily="18" charset="0"/>
              </a:rPr>
              <a:t>(CGGTTS V2E)</a:t>
            </a:r>
            <a:endParaRPr lang="en-IN" sz="1400" dirty="0">
              <a:latin typeface="Bookman Old Style" panose="02050604050505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C52199-5855-2F1C-0797-8C6E0D108AA4}"/>
              </a:ext>
            </a:extLst>
          </p:cNvPr>
          <p:cNvSpPr txBox="1"/>
          <p:nvPr/>
        </p:nvSpPr>
        <p:spPr>
          <a:xfrm>
            <a:off x="5250393" y="913155"/>
            <a:ext cx="2702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GPS Receiver 2 data </a:t>
            </a:r>
          </a:p>
          <a:p>
            <a:pPr algn="ctr"/>
            <a:r>
              <a:rPr lang="en-US" sz="1400" dirty="0">
                <a:latin typeface="Bookman Old Style" panose="02050604050505020204" pitchFamily="18" charset="0"/>
              </a:rPr>
              <a:t>(CGGTTS V2)</a:t>
            </a:r>
            <a:endParaRPr lang="en-IN" sz="1400" dirty="0">
              <a:latin typeface="Bookman Old Style" panose="0205060405050502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6ADD6F-F757-4CD6-DFBC-B3E07CF9CAAE}"/>
              </a:ext>
            </a:extLst>
          </p:cNvPr>
          <p:cNvSpPr/>
          <p:nvPr/>
        </p:nvSpPr>
        <p:spPr>
          <a:xfrm>
            <a:off x="9028780" y="3123956"/>
            <a:ext cx="314325" cy="1809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9AED58A-61D4-BCE3-8846-31FDE64513E8}"/>
              </a:ext>
            </a:extLst>
          </p:cNvPr>
          <p:cNvGrpSpPr/>
          <p:nvPr/>
        </p:nvGrpSpPr>
        <p:grpSpPr>
          <a:xfrm>
            <a:off x="9028780" y="2431137"/>
            <a:ext cx="2404411" cy="369332"/>
            <a:chOff x="9010650" y="1915596"/>
            <a:chExt cx="2404411" cy="36933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64014BA-036D-E061-D6C9-AD3AF2F80260}"/>
                </a:ext>
              </a:extLst>
            </p:cNvPr>
            <p:cNvSpPr/>
            <p:nvPr/>
          </p:nvSpPr>
          <p:spPr>
            <a:xfrm>
              <a:off x="9010650" y="2009775"/>
              <a:ext cx="314325" cy="180975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F7CB742-795C-668A-6ECD-8FA0EB40EDF3}"/>
                </a:ext>
              </a:extLst>
            </p:cNvPr>
            <p:cNvSpPr txBox="1"/>
            <p:nvPr/>
          </p:nvSpPr>
          <p:spPr>
            <a:xfrm>
              <a:off x="9424516" y="1915596"/>
              <a:ext cx="1990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Common Satellites </a:t>
              </a:r>
              <a:endParaRPr lang="en-IN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FD8CC4-AE70-5F32-C851-290200BBB233}"/>
              </a:ext>
            </a:extLst>
          </p:cNvPr>
          <p:cNvGrpSpPr/>
          <p:nvPr/>
        </p:nvGrpSpPr>
        <p:grpSpPr>
          <a:xfrm>
            <a:off x="9028780" y="1716218"/>
            <a:ext cx="3153911" cy="646331"/>
            <a:chOff x="9010650" y="2537541"/>
            <a:chExt cx="3153911" cy="64633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02D2605-0091-8E74-0DAA-EAE622E29329}"/>
                </a:ext>
              </a:extLst>
            </p:cNvPr>
            <p:cNvSpPr/>
            <p:nvPr/>
          </p:nvSpPr>
          <p:spPr>
            <a:xfrm>
              <a:off x="9010650" y="2631720"/>
              <a:ext cx="314325" cy="18097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highlight>
                  <a:srgbClr val="FFFF00"/>
                </a:highlight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DBA3986-7ECF-3D85-5444-FBC0F119EEAD}"/>
                </a:ext>
              </a:extLst>
            </p:cNvPr>
            <p:cNvSpPr txBox="1"/>
            <p:nvPr/>
          </p:nvSpPr>
          <p:spPr>
            <a:xfrm>
              <a:off x="9424516" y="2537541"/>
              <a:ext cx="27400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Choice of signal Frequency </a:t>
              </a:r>
            </a:p>
            <a:p>
              <a:r>
                <a:rPr lang="en-US" dirty="0"/>
                <a:t>(L1P) </a:t>
              </a:r>
              <a:endParaRPr lang="en-IN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F6F6DD7-ED66-80B4-BBBA-1F476ED1591D}"/>
              </a:ext>
            </a:extLst>
          </p:cNvPr>
          <p:cNvSpPr txBox="1"/>
          <p:nvPr/>
        </p:nvSpPr>
        <p:spPr>
          <a:xfrm>
            <a:off x="9442646" y="3035229"/>
            <a:ext cx="2089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Refsys</a:t>
            </a:r>
            <a:r>
              <a:rPr lang="en-US" dirty="0"/>
              <a:t> values for CV </a:t>
            </a:r>
          </a:p>
          <a:p>
            <a:r>
              <a:rPr lang="en-US" dirty="0"/>
              <a:t>(units: 0.1 ns)</a:t>
            </a:r>
            <a:endParaRPr lang="en-IN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E13E43-7939-93BD-68F7-73809A8A1492}"/>
              </a:ext>
            </a:extLst>
          </p:cNvPr>
          <p:cNvSpPr txBox="1"/>
          <p:nvPr/>
        </p:nvSpPr>
        <p:spPr>
          <a:xfrm>
            <a:off x="7431439" y="5856524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= 6.1 ns</a:t>
            </a:r>
            <a:endParaRPr lang="en-IN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F14282-CAD0-905F-0FF2-33F971646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3BA5-8910-48D0-9FD0-1EF65FF5B3CC}" type="slidenum">
              <a:rPr lang="en-IN" smtClean="0"/>
              <a:t>10</a:t>
            </a:fld>
            <a:endParaRPr lang="en-IN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2921D61-F5B4-14B3-B24E-9FCC0230FB63}"/>
              </a:ext>
            </a:extLst>
          </p:cNvPr>
          <p:cNvCxnSpPr>
            <a:cxnSpLocks/>
          </p:cNvCxnSpPr>
          <p:nvPr/>
        </p:nvCxnSpPr>
        <p:spPr>
          <a:xfrm>
            <a:off x="0" y="914400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CAAD193-918F-65C8-4378-D796E8829BE2}"/>
              </a:ext>
            </a:extLst>
          </p:cNvPr>
          <p:cNvSpPr txBox="1"/>
          <p:nvPr/>
        </p:nvSpPr>
        <p:spPr>
          <a:xfrm>
            <a:off x="8708164" y="5715"/>
            <a:ext cx="3651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CCTF Technical Exchange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9th July 2025 </a:t>
            </a:r>
            <a:endParaRPr lang="en-IN" sz="2000" b="1" dirty="0">
              <a:solidFill>
                <a:srgbClr val="002060"/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404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20C6CC-5CD2-9196-75A2-A46DD4681AA8}"/>
              </a:ext>
            </a:extLst>
          </p:cNvPr>
          <p:cNvSpPr txBox="1"/>
          <p:nvPr/>
        </p:nvSpPr>
        <p:spPr>
          <a:xfrm>
            <a:off x="3531571" y="957106"/>
            <a:ext cx="184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At each epoch </a:t>
            </a:r>
            <a:endParaRPr lang="en-IN" dirty="0">
              <a:latin typeface="Bookman Old Style" panose="02050604050505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04286C-810E-87C4-3AE2-375F996F85C1}"/>
              </a:ext>
            </a:extLst>
          </p:cNvPr>
          <p:cNvSpPr txBox="1"/>
          <p:nvPr/>
        </p:nvSpPr>
        <p:spPr>
          <a:xfrm>
            <a:off x="164057" y="293324"/>
            <a:ext cx="8446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Example for calculating</a:t>
            </a:r>
            <a:r>
              <a:rPr lang="en-US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:  All-in-view Performance at an epoch</a:t>
            </a:r>
            <a:endParaRPr lang="en-IN" sz="20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E5FAA77-1910-E315-A625-A94089B0B961}"/>
              </a:ext>
            </a:extLst>
          </p:cNvPr>
          <p:cNvGraphicFramePr>
            <a:graphicFrameLocks noGrp="1"/>
          </p:cNvGraphicFramePr>
          <p:nvPr/>
        </p:nvGraphicFramePr>
        <p:xfrm>
          <a:off x="281946" y="1468955"/>
          <a:ext cx="3657600" cy="2857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422151195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2228116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1246955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7280534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778972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35025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SAT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MJD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STTIME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ELV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REFSYS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FRC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77162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hhmmss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.1dg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.1ns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427761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G10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60269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392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-94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L1C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578903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G10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60269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highlight>
                            <a:srgbClr val="808000"/>
                          </a:highlight>
                        </a:rPr>
                        <a:t>392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808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-86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L1P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6895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G10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60269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392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247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L2C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648380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G10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60269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392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-69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L2P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82655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G10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60269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392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159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L5C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766903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G15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60269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1400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351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-25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L1C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657518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G15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60269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highlight>
                            <a:srgbClr val="808000"/>
                          </a:highlight>
                        </a:rPr>
                        <a:t>351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808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-8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L1P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632335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G15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60269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351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308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L2C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00429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G15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60269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351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-26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L2P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884733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G18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60269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697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-17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L1C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275607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G18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60269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highlight>
                            <a:srgbClr val="808000"/>
                          </a:highlight>
                        </a:rPr>
                        <a:t>697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808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L1P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19528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G18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60269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697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339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L2C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96367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G18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60269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697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4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L2P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073097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D6EF4E5-D2EA-6C85-27FB-565675E0281C}"/>
              </a:ext>
            </a:extLst>
          </p:cNvPr>
          <p:cNvGraphicFramePr>
            <a:graphicFrameLocks noGrp="1"/>
          </p:cNvGraphicFramePr>
          <p:nvPr/>
        </p:nvGraphicFramePr>
        <p:xfrm>
          <a:off x="4758698" y="1468955"/>
          <a:ext cx="3657600" cy="2857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1752041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9033477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0893926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1101826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3799865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47399840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SAT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MJD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STTIME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ELV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REFSYS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FRC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103331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hhmmss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.1dg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.1ns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374608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8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60269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188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-80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L1C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118218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32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60269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289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-63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L1C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488679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27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60269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595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-47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L1C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062534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16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60269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451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-23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L1C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092769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23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60269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highlight>
                            <a:srgbClr val="808000"/>
                          </a:highlight>
                        </a:rPr>
                        <a:t>458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808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-70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L1P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192314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18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60269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highlight>
                            <a:srgbClr val="808000"/>
                          </a:highlight>
                        </a:rPr>
                        <a:t>267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808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-85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L1P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055321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10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60269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highlight>
                            <a:srgbClr val="808000"/>
                          </a:highlight>
                        </a:rPr>
                        <a:t>835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808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-122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L1P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389985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26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60269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highlight>
                            <a:srgbClr val="808000"/>
                          </a:highlight>
                        </a:rPr>
                        <a:t>291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808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-40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L1P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32788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8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60269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188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-104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L2P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238205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32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60269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289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-88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L2P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307118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27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60269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595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-68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L2P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686024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27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60269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595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-23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L3P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843671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16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60269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1400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451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>
                          <a:effectLst/>
                        </a:rPr>
                        <a:t>-4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u="none" strike="noStrike" dirty="0">
                          <a:effectLst/>
                        </a:rPr>
                        <a:t>L3P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7283476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8B039CE-0EE8-DA5E-66A2-84C258E7236C}"/>
              </a:ext>
            </a:extLst>
          </p:cNvPr>
          <p:cNvSpPr txBox="1"/>
          <p:nvPr/>
        </p:nvSpPr>
        <p:spPr>
          <a:xfrm>
            <a:off x="586024" y="900977"/>
            <a:ext cx="2702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GPS Receiver 1 data </a:t>
            </a:r>
          </a:p>
          <a:p>
            <a:pPr algn="ctr"/>
            <a:r>
              <a:rPr lang="en-US" sz="1400" dirty="0">
                <a:latin typeface="Bookman Old Style" panose="02050604050505020204" pitchFamily="18" charset="0"/>
              </a:rPr>
              <a:t>(CGGTTS V2E)</a:t>
            </a:r>
            <a:endParaRPr lang="en-IN" sz="1400" dirty="0">
              <a:latin typeface="Bookman Old Style" panose="02050604050505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C52199-5855-2F1C-0797-8C6E0D108AA4}"/>
              </a:ext>
            </a:extLst>
          </p:cNvPr>
          <p:cNvSpPr txBox="1"/>
          <p:nvPr/>
        </p:nvSpPr>
        <p:spPr>
          <a:xfrm>
            <a:off x="5355011" y="876219"/>
            <a:ext cx="2702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GPS Receiver 2 data </a:t>
            </a:r>
          </a:p>
          <a:p>
            <a:pPr algn="ctr"/>
            <a:r>
              <a:rPr lang="en-US" sz="1400" dirty="0">
                <a:latin typeface="Bookman Old Style" panose="02050604050505020204" pitchFamily="18" charset="0"/>
              </a:rPr>
              <a:t>(CGGTTS V2)</a:t>
            </a:r>
            <a:endParaRPr lang="en-IN" sz="1400" dirty="0">
              <a:latin typeface="Bookman Old Style" panose="020506040505050202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FD8CC4-AE70-5F32-C851-290200BBB233}"/>
              </a:ext>
            </a:extLst>
          </p:cNvPr>
          <p:cNvGrpSpPr/>
          <p:nvPr/>
        </p:nvGrpSpPr>
        <p:grpSpPr>
          <a:xfrm>
            <a:off x="8875100" y="1341263"/>
            <a:ext cx="3101012" cy="646331"/>
            <a:chOff x="9010650" y="2537541"/>
            <a:chExt cx="3101012" cy="64633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02D2605-0091-8E74-0DAA-EAE622E29329}"/>
                </a:ext>
              </a:extLst>
            </p:cNvPr>
            <p:cNvSpPr/>
            <p:nvPr/>
          </p:nvSpPr>
          <p:spPr>
            <a:xfrm>
              <a:off x="9010650" y="2631720"/>
              <a:ext cx="314325" cy="18097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highlight>
                  <a:srgbClr val="FFFF00"/>
                </a:highlight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DBA3986-7ECF-3D85-5444-FBC0F119EEAD}"/>
                </a:ext>
              </a:extLst>
            </p:cNvPr>
            <p:cNvSpPr txBox="1"/>
            <p:nvPr/>
          </p:nvSpPr>
          <p:spPr>
            <a:xfrm>
              <a:off x="9424516" y="2537541"/>
              <a:ext cx="2687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Choice of signal Frequency</a:t>
              </a:r>
            </a:p>
            <a:p>
              <a:r>
                <a:rPr lang="en-US" dirty="0"/>
                <a:t> (L1P) </a:t>
              </a:r>
              <a:endParaRPr lang="en-IN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97314DB-08AD-6348-8C62-4531B2B587D9}"/>
              </a:ext>
            </a:extLst>
          </p:cNvPr>
          <p:cNvGrpSpPr/>
          <p:nvPr/>
        </p:nvGrpSpPr>
        <p:grpSpPr>
          <a:xfrm>
            <a:off x="8875100" y="3249916"/>
            <a:ext cx="2502898" cy="646331"/>
            <a:chOff x="9028780" y="2903110"/>
            <a:chExt cx="2502898" cy="64633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66ADD6F-F757-4CD6-DFBC-B3E07CF9CAAE}"/>
                </a:ext>
              </a:extLst>
            </p:cNvPr>
            <p:cNvSpPr/>
            <p:nvPr/>
          </p:nvSpPr>
          <p:spPr>
            <a:xfrm>
              <a:off x="9028780" y="2986301"/>
              <a:ext cx="314325" cy="18097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F6F6DD7-ED66-80B4-BBBA-1F476ED1591D}"/>
                </a:ext>
              </a:extLst>
            </p:cNvPr>
            <p:cNvSpPr txBox="1"/>
            <p:nvPr/>
          </p:nvSpPr>
          <p:spPr>
            <a:xfrm>
              <a:off x="9442645" y="2903110"/>
              <a:ext cx="20890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Refsys</a:t>
              </a:r>
              <a:r>
                <a:rPr lang="en-US" dirty="0"/>
                <a:t> values for AV </a:t>
              </a:r>
            </a:p>
            <a:p>
              <a:r>
                <a:rPr lang="en-US" dirty="0"/>
                <a:t>(units: 0.1 ns)</a:t>
              </a:r>
              <a:endParaRPr lang="en-IN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F23D13D-7715-D595-3987-0278EA6B0D33}"/>
              </a:ext>
            </a:extLst>
          </p:cNvPr>
          <p:cNvGrpSpPr/>
          <p:nvPr/>
        </p:nvGrpSpPr>
        <p:grpSpPr>
          <a:xfrm>
            <a:off x="8875100" y="1987594"/>
            <a:ext cx="2999858" cy="646331"/>
            <a:chOff x="9028780" y="2293482"/>
            <a:chExt cx="2999858" cy="64633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95D7C70-D264-3F32-5B17-E17AE6FBBB8E}"/>
                </a:ext>
              </a:extLst>
            </p:cNvPr>
            <p:cNvSpPr/>
            <p:nvPr/>
          </p:nvSpPr>
          <p:spPr>
            <a:xfrm>
              <a:off x="9028780" y="2387661"/>
              <a:ext cx="314325" cy="1809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FDC81E-C9B5-C7A1-292F-150F8238EBA2}"/>
                </a:ext>
              </a:extLst>
            </p:cNvPr>
            <p:cNvSpPr txBox="1"/>
            <p:nvPr/>
          </p:nvSpPr>
          <p:spPr>
            <a:xfrm>
              <a:off x="9442645" y="2293482"/>
              <a:ext cx="25859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Elevation Angle </a:t>
              </a:r>
            </a:p>
            <a:p>
              <a:r>
                <a:rPr lang="en-US" dirty="0"/>
                <a:t>(unit 0.1 degrees)</a:t>
              </a:r>
              <a:endParaRPr lang="en-IN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4014610-4067-B78E-820A-749FC64EFACD}"/>
              </a:ext>
            </a:extLst>
          </p:cNvPr>
          <p:cNvGrpSpPr/>
          <p:nvPr/>
        </p:nvGrpSpPr>
        <p:grpSpPr>
          <a:xfrm>
            <a:off x="8875100" y="2669171"/>
            <a:ext cx="2663264" cy="369332"/>
            <a:chOff x="9051201" y="2800269"/>
            <a:chExt cx="2663264" cy="3693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4758D29-74D7-56A0-9F4C-1259C61729DC}"/>
                </a:ext>
              </a:extLst>
            </p:cNvPr>
            <p:cNvSpPr/>
            <p:nvPr/>
          </p:nvSpPr>
          <p:spPr>
            <a:xfrm>
              <a:off x="9051201" y="2894448"/>
              <a:ext cx="314325" cy="180975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3FAF63-0164-D0F7-695E-663863CE9143}"/>
                </a:ext>
              </a:extLst>
            </p:cNvPr>
            <p:cNvSpPr txBox="1"/>
            <p:nvPr/>
          </p:nvSpPr>
          <p:spPr>
            <a:xfrm>
              <a:off x="9465067" y="2800269"/>
              <a:ext cx="2249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All available Satellites </a:t>
              </a:r>
              <a:endParaRPr lang="en-IN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69D43ED-FD15-D2B6-5431-534893FB3924}"/>
                  </a:ext>
                </a:extLst>
              </p:cNvPr>
              <p:cNvSpPr txBox="1"/>
              <p:nvPr/>
            </p:nvSpPr>
            <p:spPr>
              <a:xfrm>
                <a:off x="327803" y="4765768"/>
                <a:ext cx="9052671" cy="4604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sum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weighted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Refsys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receiver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1</m:t>
                    </m:r>
                    <m:r>
                      <a:rPr lang="pt-BR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−8.6 ∗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39.2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−0.8 ∗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35.1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+0.1 ∗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69.7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39.2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35.1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69.7</m:t>
                            </m:r>
                          </m:e>
                        </m:d>
                      </m:den>
                    </m:f>
                  </m:oMath>
                </a14:m>
                <a:r>
                  <a:rPr lang="en-IN" dirty="0"/>
                  <a:t> </a:t>
                </a:r>
                <a:r>
                  <a:rPr lang="en-IN" dirty="0">
                    <a:latin typeface="Bookman Old Style" panose="02050604050505020204" pitchFamily="18" charset="0"/>
                  </a:rPr>
                  <a:t>= </a:t>
                </a:r>
                <a:r>
                  <a:rPr lang="en-IN" sz="1600" dirty="0">
                    <a:latin typeface="Bookman Old Style" panose="02050604050505020204" pitchFamily="18" charset="0"/>
                  </a:rPr>
                  <a:t>-2.24 ns</a:t>
                </a:r>
                <a:endParaRPr lang="en-IN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69D43ED-FD15-D2B6-5431-534893FB3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03" y="4765768"/>
                <a:ext cx="9052671" cy="460447"/>
              </a:xfrm>
              <a:prstGeom prst="rect">
                <a:avLst/>
              </a:prstGeom>
              <a:blipFill>
                <a:blip r:embed="rId2"/>
                <a:stretch>
                  <a:fillRect r="-337" b="-12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E056209-A269-16D6-CC16-AE1EB79461BF}"/>
                  </a:ext>
                </a:extLst>
              </p:cNvPr>
              <p:cNvSpPr txBox="1"/>
              <p:nvPr/>
            </p:nvSpPr>
            <p:spPr>
              <a:xfrm>
                <a:off x="361652" y="5593135"/>
                <a:ext cx="10473636" cy="4604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sum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weighted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Refsys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receiver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2</m:t>
                    </m:r>
                    <m:r>
                      <a:rPr lang="pt-BR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7.0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∗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∗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26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−12.2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∗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−4.0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∗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29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26.7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29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den>
                    </m:f>
                  </m:oMath>
                </a14:m>
                <a:r>
                  <a:rPr lang="en-IN" dirty="0"/>
                  <a:t> </a:t>
                </a:r>
                <a:r>
                  <a:rPr lang="en-IN" dirty="0">
                    <a:latin typeface="Bookman Old Style" panose="02050604050505020204" pitchFamily="18" charset="0"/>
                  </a:rPr>
                  <a:t>= </a:t>
                </a:r>
                <a:r>
                  <a:rPr lang="en-IN" sz="1600" dirty="0">
                    <a:latin typeface="Bookman Old Style" panose="02050604050505020204" pitchFamily="18" charset="0"/>
                  </a:rPr>
                  <a:t>-9.43 ns</a:t>
                </a:r>
                <a:endParaRPr lang="en-IN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E056209-A269-16D6-CC16-AE1EB7946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52" y="5593135"/>
                <a:ext cx="10473636" cy="460447"/>
              </a:xfrm>
              <a:prstGeom prst="rect">
                <a:avLst/>
              </a:prstGeom>
              <a:blipFill>
                <a:blip r:embed="rId3"/>
                <a:stretch>
                  <a:fillRect r="-233" b="-12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8AC62981-A90C-3BA8-717F-9303EF210F5C}"/>
              </a:ext>
            </a:extLst>
          </p:cNvPr>
          <p:cNvSpPr txBox="1"/>
          <p:nvPr/>
        </p:nvSpPr>
        <p:spPr>
          <a:xfrm>
            <a:off x="327803" y="6293235"/>
            <a:ext cx="6155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All-in-view  performance = (-2.24) – (-9.43)  = 7.19 ns</a:t>
            </a:r>
            <a:endParaRPr lang="en-IN" dirty="0">
              <a:latin typeface="Bookman Old Style" panose="020506040505050202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A96CDC-6425-56DC-F127-AFB27470C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3BA5-8910-48D0-9FD0-1EF65FF5B3CC}" type="slidenum">
              <a:rPr lang="en-IN" smtClean="0"/>
              <a:t>11</a:t>
            </a:fld>
            <a:endParaRPr lang="en-IN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FC4C87E-EB35-5B72-758A-7AF47DE8433C}"/>
              </a:ext>
            </a:extLst>
          </p:cNvPr>
          <p:cNvCxnSpPr>
            <a:cxnSpLocks/>
          </p:cNvCxnSpPr>
          <p:nvPr/>
        </p:nvCxnSpPr>
        <p:spPr>
          <a:xfrm>
            <a:off x="0" y="914400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C68324A-DE75-4C51-CD30-782DB1710B31}"/>
              </a:ext>
            </a:extLst>
          </p:cNvPr>
          <p:cNvSpPr txBox="1"/>
          <p:nvPr/>
        </p:nvSpPr>
        <p:spPr>
          <a:xfrm>
            <a:off x="8708164" y="5715"/>
            <a:ext cx="3651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CCTF Technical Exchange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9th July 2025 </a:t>
            </a:r>
            <a:endParaRPr lang="en-IN" sz="2000" b="1" dirty="0">
              <a:solidFill>
                <a:srgbClr val="002060"/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405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D46427-5DD6-7FCB-FD08-EC22D50639F8}"/>
              </a:ext>
            </a:extLst>
          </p:cNvPr>
          <p:cNvSpPr txBox="1"/>
          <p:nvPr/>
        </p:nvSpPr>
        <p:spPr>
          <a:xfrm>
            <a:off x="261256" y="1306286"/>
            <a:ext cx="119307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User can </a:t>
            </a:r>
            <a:r>
              <a:rPr lang="en-US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upload multiple CGGTTS files </a:t>
            </a:r>
            <a:r>
              <a:rPr lang="en-US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and investigate the details of the data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     (MJD, </a:t>
            </a:r>
            <a:r>
              <a:rPr lang="en-US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Refsys</a:t>
            </a:r>
            <a:r>
              <a:rPr lang="en-US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frequencies, gaps or jumps in the data )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The </a:t>
            </a:r>
            <a:r>
              <a:rPr lang="en-US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interactive plots </a:t>
            </a:r>
            <a:r>
              <a:rPr lang="en-US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helps the user to select their choice of frequency and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      </a:t>
            </a:r>
            <a:r>
              <a:rPr lang="en-US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MJD range of the files for detailed observations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To perform the </a:t>
            </a:r>
            <a:r>
              <a:rPr lang="en-US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common view </a:t>
            </a:r>
            <a:r>
              <a:rPr lang="en-US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and </a:t>
            </a:r>
            <a:r>
              <a:rPr lang="en-US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all in view time transfer</a:t>
            </a:r>
            <a:r>
              <a:rPr lang="en-US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two sets of CGGTTS files 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     </a:t>
            </a:r>
            <a:r>
              <a:rPr lang="en-US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need to be uploaded by the user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The user can also </a:t>
            </a:r>
            <a:r>
              <a:rPr lang="en-US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select choice of satellites </a:t>
            </a:r>
            <a:r>
              <a:rPr lang="en-US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instead of default ALL option,</a:t>
            </a:r>
            <a:r>
              <a:rPr lang="en-US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 set </a:t>
            </a:r>
            <a:r>
              <a:rPr lang="en-US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elevation mask</a:t>
            </a:r>
            <a:r>
              <a:rPr lang="en-US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and  outlier filter </a:t>
            </a:r>
            <a:r>
              <a:rPr lang="en-US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to evaluate the performance of the CV and AV. </a:t>
            </a:r>
            <a:r>
              <a:rPr lang="en-US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The user can also </a:t>
            </a:r>
            <a:r>
              <a:rPr lang="en-US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download the CSV files </a:t>
            </a:r>
            <a:r>
              <a:rPr lang="en-US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of each corresponding plots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1F81B0-3C22-8942-2B4C-4F525FF1F057}"/>
              </a:ext>
            </a:extLst>
          </p:cNvPr>
          <p:cNvSpPr txBox="1"/>
          <p:nvPr/>
        </p:nvSpPr>
        <p:spPr>
          <a:xfrm>
            <a:off x="4451519" y="291682"/>
            <a:ext cx="1678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Features </a:t>
            </a:r>
            <a:endParaRPr lang="en-IN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5114D-F262-E382-9742-9A26609B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3BA5-8910-48D0-9FD0-1EF65FF5B3CC}" type="slidenum">
              <a:rPr lang="en-IN" smtClean="0"/>
              <a:t>12</a:t>
            </a:fld>
            <a:endParaRPr lang="en-IN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E440E9B-C2B3-D431-A943-4EB4C5BA4C38}"/>
              </a:ext>
            </a:extLst>
          </p:cNvPr>
          <p:cNvCxnSpPr>
            <a:cxnSpLocks/>
          </p:cNvCxnSpPr>
          <p:nvPr/>
        </p:nvCxnSpPr>
        <p:spPr>
          <a:xfrm>
            <a:off x="0" y="914400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AA3679C-8788-3BD0-8473-6F327B99F31D}"/>
              </a:ext>
            </a:extLst>
          </p:cNvPr>
          <p:cNvSpPr txBox="1"/>
          <p:nvPr/>
        </p:nvSpPr>
        <p:spPr>
          <a:xfrm>
            <a:off x="8708164" y="5715"/>
            <a:ext cx="3651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CCTF Technical Exchange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9th July 2025 </a:t>
            </a:r>
            <a:endParaRPr lang="en-IN" sz="2000" b="1" dirty="0">
              <a:solidFill>
                <a:srgbClr val="002060"/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632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6A2CAD-6C67-770E-3AFA-FB0AC0069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3BA5-8910-48D0-9FD0-1EF65FF5B3CC}" type="slidenum">
              <a:rPr lang="en-IN" smtClean="0"/>
              <a:t>13</a:t>
            </a:fld>
            <a:endParaRPr lang="en-IN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E77328D-BFFC-707B-13E2-C2E11A4475E8}"/>
              </a:ext>
            </a:extLst>
          </p:cNvPr>
          <p:cNvCxnSpPr>
            <a:cxnSpLocks/>
          </p:cNvCxnSpPr>
          <p:nvPr/>
        </p:nvCxnSpPr>
        <p:spPr>
          <a:xfrm>
            <a:off x="0" y="914400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A0D762F-FF59-3EF6-5C34-2D1D23DA3069}"/>
              </a:ext>
            </a:extLst>
          </p:cNvPr>
          <p:cNvSpPr txBox="1"/>
          <p:nvPr/>
        </p:nvSpPr>
        <p:spPr>
          <a:xfrm>
            <a:off x="133351" y="452735"/>
            <a:ext cx="2813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CGGTTS – </a:t>
            </a:r>
            <a:r>
              <a:rPr lang="en-US" sz="2400" b="1" dirty="0" err="1"/>
              <a:t>Analyser</a:t>
            </a:r>
            <a:r>
              <a:rPr lang="en-US" sz="2400" b="1" dirty="0"/>
              <a:t>: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0145F6-EC59-D32A-B1C9-F8852D9D403C}"/>
              </a:ext>
            </a:extLst>
          </p:cNvPr>
          <p:cNvSpPr txBox="1"/>
          <p:nvPr/>
        </p:nvSpPr>
        <p:spPr>
          <a:xfrm>
            <a:off x="4908711" y="4604991"/>
            <a:ext cx="1875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Live Demo</a:t>
            </a:r>
            <a:endParaRPr lang="en-IN" sz="2400" b="1" u="sng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88C4C2-E2FD-37A7-CEB0-B0B04FA6D4E9}"/>
              </a:ext>
            </a:extLst>
          </p:cNvPr>
          <p:cNvSpPr txBox="1"/>
          <p:nvPr/>
        </p:nvSpPr>
        <p:spPr>
          <a:xfrm>
            <a:off x="3574898" y="1740466"/>
            <a:ext cx="4143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Overview of the Course on e-learning </a:t>
            </a:r>
            <a:endParaRPr lang="en-IN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38C8D1-6BB8-325A-0F5F-C308EEAB18AA}"/>
              </a:ext>
            </a:extLst>
          </p:cNvPr>
          <p:cNvSpPr txBox="1"/>
          <p:nvPr/>
        </p:nvSpPr>
        <p:spPr>
          <a:xfrm>
            <a:off x="4192086" y="2258582"/>
            <a:ext cx="290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hlinkClick r:id="rId2"/>
              </a:rPr>
              <a:t>https://e-learning.bipm.org/</a:t>
            </a:r>
            <a:r>
              <a:rPr lang="en-IN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FF9D9C-5852-2254-B2CB-ADEAB92ADF29}"/>
              </a:ext>
            </a:extLst>
          </p:cNvPr>
          <p:cNvSpPr txBox="1"/>
          <p:nvPr/>
        </p:nvSpPr>
        <p:spPr>
          <a:xfrm>
            <a:off x="4417583" y="5311211"/>
            <a:ext cx="2858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hlinkClick r:id="rId3"/>
              </a:rPr>
              <a:t>https://cbkt-time.bipm.org/</a:t>
            </a:r>
            <a:r>
              <a:rPr lang="en-IN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709C51-9E8D-AD27-BBCB-C3EC582606E4}"/>
              </a:ext>
            </a:extLst>
          </p:cNvPr>
          <p:cNvSpPr txBox="1"/>
          <p:nvPr/>
        </p:nvSpPr>
        <p:spPr>
          <a:xfrm>
            <a:off x="8708164" y="5715"/>
            <a:ext cx="3651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CCTF Technical Exchange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9th July 2025 </a:t>
            </a:r>
            <a:endParaRPr lang="en-IN" sz="2000" b="1" dirty="0">
              <a:solidFill>
                <a:srgbClr val="002060"/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736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33A827-5F96-0910-8282-2E67624E5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3BA5-8910-48D0-9FD0-1EF65FF5B3CC}" type="slidenum">
              <a:rPr lang="en-IN" smtClean="0"/>
              <a:t>14</a:t>
            </a:fld>
            <a:endParaRPr lang="en-IN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56B0167-6C40-8572-2CEF-6A66FBD5EC8D}"/>
              </a:ext>
            </a:extLst>
          </p:cNvPr>
          <p:cNvCxnSpPr>
            <a:cxnSpLocks/>
          </p:cNvCxnSpPr>
          <p:nvPr/>
        </p:nvCxnSpPr>
        <p:spPr>
          <a:xfrm>
            <a:off x="0" y="914400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E5BD11F-9BF5-7ABD-4904-4968CE5ECF14}"/>
              </a:ext>
            </a:extLst>
          </p:cNvPr>
          <p:cNvSpPr txBox="1"/>
          <p:nvPr/>
        </p:nvSpPr>
        <p:spPr>
          <a:xfrm>
            <a:off x="0" y="317261"/>
            <a:ext cx="4574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Use case Example: </a:t>
            </a:r>
            <a:r>
              <a:rPr lang="en-US" sz="2400" b="1" dirty="0">
                <a:solidFill>
                  <a:srgbClr val="C00000"/>
                </a:solidFill>
              </a:rPr>
              <a:t>Drift in UTC(k)</a:t>
            </a:r>
            <a:r>
              <a:rPr lang="en-US" sz="2400" b="1" dirty="0"/>
              <a:t> </a:t>
            </a:r>
          </a:p>
        </p:txBody>
      </p:sp>
      <p:pic>
        <p:nvPicPr>
          <p:cNvPr id="11" name="Picture 10" descr="A graph showing a line&#10;&#10;Description automatically generated with medium confidence">
            <a:extLst>
              <a:ext uri="{FF2B5EF4-FFF2-40B4-BE49-F238E27FC236}">
                <a16:creationId xmlns:a16="http://schemas.microsoft.com/office/drawing/2014/main" id="{FAB3A611-B0CB-85C1-24E2-722774522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3979296"/>
            <a:ext cx="10553700" cy="287870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C305FC-DE69-E2C5-3A74-6DB33579AC5D}"/>
              </a:ext>
            </a:extLst>
          </p:cNvPr>
          <p:cNvCxnSpPr>
            <a:cxnSpLocks/>
          </p:cNvCxnSpPr>
          <p:nvPr/>
        </p:nvCxnSpPr>
        <p:spPr>
          <a:xfrm>
            <a:off x="1571625" y="4775643"/>
            <a:ext cx="8610600" cy="158070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B8FD24B5-D004-6FD2-714A-560D5E6F17E3}"/>
              </a:ext>
            </a:extLst>
          </p:cNvPr>
          <p:cNvGrpSpPr/>
          <p:nvPr/>
        </p:nvGrpSpPr>
        <p:grpSpPr>
          <a:xfrm>
            <a:off x="0" y="914400"/>
            <a:ext cx="10868025" cy="3036764"/>
            <a:chOff x="0" y="914400"/>
            <a:chExt cx="10868025" cy="3036764"/>
          </a:xfrm>
        </p:grpSpPr>
        <p:pic>
          <p:nvPicPr>
            <p:cNvPr id="8" name="Picture 7" descr="A graph with blue lines&#10;&#10;Description automatically generated">
              <a:extLst>
                <a:ext uri="{FF2B5EF4-FFF2-40B4-BE49-F238E27FC236}">
                  <a16:creationId xmlns:a16="http://schemas.microsoft.com/office/drawing/2014/main" id="{5F2CFC95-D768-F8B6-5D0B-AC7B68857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14400"/>
              <a:ext cx="10868025" cy="3036764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51BD688-7352-32F1-37B6-E69FE92926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38475" y="1738880"/>
              <a:ext cx="6943725" cy="155257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4613B4C-5443-A48B-DA8A-232491A930CD}"/>
                </a:ext>
              </a:extLst>
            </p:cNvPr>
            <p:cNvSpPr txBox="1"/>
            <p:nvPr/>
          </p:nvSpPr>
          <p:spPr>
            <a:xfrm>
              <a:off x="5298146" y="2920020"/>
              <a:ext cx="12121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C00000"/>
                  </a:solidFill>
                </a:rPr>
                <a:t>Linear drift</a:t>
              </a:r>
              <a:endParaRPr lang="en-IN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ABBCB69-10B1-97E1-E925-D3206C751899}"/>
              </a:ext>
            </a:extLst>
          </p:cNvPr>
          <p:cNvSpPr txBox="1"/>
          <p:nvPr/>
        </p:nvSpPr>
        <p:spPr>
          <a:xfrm>
            <a:off x="3721660" y="5758934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Linear drift</a:t>
            </a:r>
            <a:endParaRPr lang="en-IN" i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37BEF3-C070-D9C1-922E-1C59AE2D4AE8}"/>
              </a:ext>
            </a:extLst>
          </p:cNvPr>
          <p:cNvSpPr txBox="1"/>
          <p:nvPr/>
        </p:nvSpPr>
        <p:spPr>
          <a:xfrm>
            <a:off x="8708164" y="5715"/>
            <a:ext cx="3651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CCTF Technical Exchange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9th July 2025 </a:t>
            </a:r>
            <a:endParaRPr lang="en-IN" sz="2000" b="1" dirty="0">
              <a:solidFill>
                <a:srgbClr val="002060"/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22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33A827-5F96-0910-8282-2E67624E5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3BA5-8910-48D0-9FD0-1EF65FF5B3CC}" type="slidenum">
              <a:rPr lang="en-IN" smtClean="0"/>
              <a:t>15</a:t>
            </a:fld>
            <a:endParaRPr lang="en-IN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56B0167-6C40-8572-2CEF-6A66FBD5EC8D}"/>
              </a:ext>
            </a:extLst>
          </p:cNvPr>
          <p:cNvCxnSpPr>
            <a:cxnSpLocks/>
          </p:cNvCxnSpPr>
          <p:nvPr/>
        </p:nvCxnSpPr>
        <p:spPr>
          <a:xfrm>
            <a:off x="0" y="914400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6A466BE-93BB-24EC-8331-76A51BC01D28}"/>
              </a:ext>
            </a:extLst>
          </p:cNvPr>
          <p:cNvSpPr txBox="1"/>
          <p:nvPr/>
        </p:nvSpPr>
        <p:spPr>
          <a:xfrm>
            <a:off x="0" y="317261"/>
            <a:ext cx="4747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Use case Example: </a:t>
            </a:r>
            <a:r>
              <a:rPr lang="en-US" sz="2400" b="1" dirty="0">
                <a:solidFill>
                  <a:srgbClr val="C00000"/>
                </a:solidFill>
              </a:rPr>
              <a:t>Jump &amp; Outliers</a:t>
            </a:r>
          </a:p>
        </p:txBody>
      </p:sp>
      <p:pic>
        <p:nvPicPr>
          <p:cNvPr id="8" name="Picture 7" descr="A graph with blue lines&#10;&#10;Description automatically generated">
            <a:extLst>
              <a:ext uri="{FF2B5EF4-FFF2-40B4-BE49-F238E27FC236}">
                <a16:creationId xmlns:a16="http://schemas.microsoft.com/office/drawing/2014/main" id="{D0E0D7FC-34FA-93D9-1320-34824A921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74711"/>
            <a:ext cx="10361856" cy="2922939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55915E18-5FC1-87EF-D26D-B2304DEBE8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8" y="954625"/>
            <a:ext cx="10194208" cy="2762256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12C359F-61C7-F1E4-2489-9A943B4A3285}"/>
              </a:ext>
            </a:extLst>
          </p:cNvPr>
          <p:cNvCxnSpPr>
            <a:cxnSpLocks/>
          </p:cNvCxnSpPr>
          <p:nvPr/>
        </p:nvCxnSpPr>
        <p:spPr>
          <a:xfrm>
            <a:off x="4914900" y="1790700"/>
            <a:ext cx="0" cy="123825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49C2DF3-9C00-27AE-3376-8709EF4199A4}"/>
              </a:ext>
            </a:extLst>
          </p:cNvPr>
          <p:cNvSpPr txBox="1"/>
          <p:nvPr/>
        </p:nvSpPr>
        <p:spPr>
          <a:xfrm>
            <a:off x="4914900" y="2209890"/>
            <a:ext cx="4610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Jump due to Rx calibration/change in lab setup </a:t>
            </a:r>
            <a:endParaRPr lang="en-IN" i="1" dirty="0">
              <a:solidFill>
                <a:srgbClr val="C0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E2296B-9125-A9FC-3693-CC474207F8EB}"/>
              </a:ext>
            </a:extLst>
          </p:cNvPr>
          <p:cNvSpPr/>
          <p:nvPr/>
        </p:nvSpPr>
        <p:spPr>
          <a:xfrm>
            <a:off x="3162972" y="4362449"/>
            <a:ext cx="819150" cy="154092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CF461E-DD2B-31BA-6FBD-BEADE35EFDF4}"/>
              </a:ext>
            </a:extLst>
          </p:cNvPr>
          <p:cNvSpPr txBox="1"/>
          <p:nvPr/>
        </p:nvSpPr>
        <p:spPr>
          <a:xfrm>
            <a:off x="4086225" y="4787480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Outliers </a:t>
            </a:r>
            <a:endParaRPr lang="en-IN" i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64EF8F-59D6-DDA0-D722-5DCAAF11512D}"/>
              </a:ext>
            </a:extLst>
          </p:cNvPr>
          <p:cNvSpPr txBox="1"/>
          <p:nvPr/>
        </p:nvSpPr>
        <p:spPr>
          <a:xfrm>
            <a:off x="8708164" y="5715"/>
            <a:ext cx="3651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CCTF Technical Exchange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9th July 2025 </a:t>
            </a:r>
            <a:endParaRPr lang="en-IN" sz="2000" b="1" dirty="0">
              <a:solidFill>
                <a:srgbClr val="002060"/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734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33A827-5F96-0910-8282-2E67624E5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3BA5-8910-48D0-9FD0-1EF65FF5B3CC}" type="slidenum">
              <a:rPr lang="en-IN" smtClean="0"/>
              <a:t>16</a:t>
            </a:fld>
            <a:endParaRPr lang="en-IN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56B0167-6C40-8572-2CEF-6A66FBD5EC8D}"/>
              </a:ext>
            </a:extLst>
          </p:cNvPr>
          <p:cNvCxnSpPr>
            <a:cxnSpLocks/>
          </p:cNvCxnSpPr>
          <p:nvPr/>
        </p:nvCxnSpPr>
        <p:spPr>
          <a:xfrm>
            <a:off x="0" y="914400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1AD8E53-0AE9-ECD9-C8B1-F9481EB8D7B2}"/>
              </a:ext>
            </a:extLst>
          </p:cNvPr>
          <p:cNvSpPr txBox="1"/>
          <p:nvPr/>
        </p:nvSpPr>
        <p:spPr>
          <a:xfrm>
            <a:off x="0" y="317261"/>
            <a:ext cx="562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Use case Example: </a:t>
            </a:r>
            <a:r>
              <a:rPr lang="en-US" sz="2400" b="1" dirty="0">
                <a:solidFill>
                  <a:srgbClr val="C00000"/>
                </a:solidFill>
              </a:rPr>
              <a:t>Phase jumps and Gaps </a:t>
            </a:r>
          </a:p>
        </p:txBody>
      </p:sp>
      <p:pic>
        <p:nvPicPr>
          <p:cNvPr id="8" name="Picture 7" descr="A graph with blue lines&#10;&#10;Description automatically generated">
            <a:extLst>
              <a:ext uri="{FF2B5EF4-FFF2-40B4-BE49-F238E27FC236}">
                <a16:creationId xmlns:a16="http://schemas.microsoft.com/office/drawing/2014/main" id="{CC58F1C5-53F8-94E2-06C5-0C167C21B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6" y="3873478"/>
            <a:ext cx="9865154" cy="271342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3AC7421-FDB2-C39E-DFF6-717F52487478}"/>
              </a:ext>
            </a:extLst>
          </p:cNvPr>
          <p:cNvCxnSpPr>
            <a:cxnSpLocks/>
          </p:cNvCxnSpPr>
          <p:nvPr/>
        </p:nvCxnSpPr>
        <p:spPr>
          <a:xfrm flipH="1">
            <a:off x="5519737" y="5314950"/>
            <a:ext cx="1152525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BFD2D30-C544-B0F3-0A89-158BD9CD9307}"/>
              </a:ext>
            </a:extLst>
          </p:cNvPr>
          <p:cNvSpPr txBox="1"/>
          <p:nvPr/>
        </p:nvSpPr>
        <p:spPr>
          <a:xfrm>
            <a:off x="5411901" y="5396930"/>
            <a:ext cx="136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Gaps In data</a:t>
            </a:r>
            <a:endParaRPr lang="en-IN" i="1" dirty="0">
              <a:solidFill>
                <a:srgbClr val="C0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045AC37-9215-F1F3-1384-51BC416BE2E4}"/>
              </a:ext>
            </a:extLst>
          </p:cNvPr>
          <p:cNvGrpSpPr/>
          <p:nvPr/>
        </p:nvGrpSpPr>
        <p:grpSpPr>
          <a:xfrm>
            <a:off x="583770" y="978273"/>
            <a:ext cx="10373885" cy="2895205"/>
            <a:chOff x="583770" y="978273"/>
            <a:chExt cx="10373885" cy="2895205"/>
          </a:xfrm>
        </p:grpSpPr>
        <p:pic>
          <p:nvPicPr>
            <p:cNvPr id="10" name="Picture 9" descr="A graph with blue dots&#10;&#10;Description automatically generated">
              <a:extLst>
                <a:ext uri="{FF2B5EF4-FFF2-40B4-BE49-F238E27FC236}">
                  <a16:creationId xmlns:a16="http://schemas.microsoft.com/office/drawing/2014/main" id="{B2591EFD-CA77-BBAE-9394-2EC42DF84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770" y="978273"/>
              <a:ext cx="10373885" cy="2895205"/>
            </a:xfrm>
            <a:prstGeom prst="rect">
              <a:avLst/>
            </a:prstGeom>
          </p:spPr>
        </p:pic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D66B8B3-87FE-FDA9-2853-F8B6416150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81925" y="2111550"/>
              <a:ext cx="0" cy="62865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10B5D22-0FD3-09AE-AB03-D088C22F48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77325" y="1863900"/>
              <a:ext cx="0" cy="62865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C080C7D-1726-8303-92EB-715AD202ED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30612" y="2346675"/>
              <a:ext cx="0" cy="62865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AF14871-F0F3-8DB9-9F34-82DF0A2C57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67325" y="2492550"/>
              <a:ext cx="0" cy="62865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2EE74D8-9A77-85CF-7B7A-DF60447C76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0025" y="2492550"/>
              <a:ext cx="0" cy="62865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6CFE534-092C-A482-592C-BB3FB8AF7E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81300" y="2661000"/>
              <a:ext cx="0" cy="62865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49FC6B9-96BA-D681-8AD1-7E5A2F0CFAA6}"/>
                </a:ext>
              </a:extLst>
            </p:cNvPr>
            <p:cNvSpPr txBox="1"/>
            <p:nvPr/>
          </p:nvSpPr>
          <p:spPr>
            <a:xfrm>
              <a:off x="3328047" y="1643813"/>
              <a:ext cx="4383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C00000"/>
                  </a:solidFill>
                </a:rPr>
                <a:t>Phase corrections(steering) applied to UTC(k)</a:t>
              </a:r>
              <a:endParaRPr lang="en-IN" i="1" dirty="0">
                <a:solidFill>
                  <a:srgbClr val="C00000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58EA20C-60ED-8077-AEA4-CB5DF938D9CF}"/>
                </a:ext>
              </a:extLst>
            </p:cNvPr>
            <p:cNvCxnSpPr/>
            <p:nvPr/>
          </p:nvCxnSpPr>
          <p:spPr>
            <a:xfrm>
              <a:off x="9077325" y="3289650"/>
              <a:ext cx="0" cy="237321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1405194-9C90-108E-E1E1-0138D509AFA0}"/>
                </a:ext>
              </a:extLst>
            </p:cNvPr>
            <p:cNvCxnSpPr/>
            <p:nvPr/>
          </p:nvCxnSpPr>
          <p:spPr>
            <a:xfrm>
              <a:off x="7781925" y="3289650"/>
              <a:ext cx="0" cy="237321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F8FFDE4-5291-6B89-55BC-151D5A83DC2D}"/>
                </a:ext>
              </a:extLst>
            </p:cNvPr>
            <p:cNvCxnSpPr/>
            <p:nvPr/>
          </p:nvCxnSpPr>
          <p:spPr>
            <a:xfrm>
              <a:off x="6521631" y="3289650"/>
              <a:ext cx="0" cy="237321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FC7B894-8DAB-5A57-7B44-212F18AA5814}"/>
                </a:ext>
              </a:extLst>
            </p:cNvPr>
            <p:cNvCxnSpPr/>
            <p:nvPr/>
          </p:nvCxnSpPr>
          <p:spPr>
            <a:xfrm>
              <a:off x="5267325" y="3289650"/>
              <a:ext cx="0" cy="237321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BFE7FD1-88CB-1A9C-2E62-744F9DE58357}"/>
                </a:ext>
              </a:extLst>
            </p:cNvPr>
            <p:cNvCxnSpPr/>
            <p:nvPr/>
          </p:nvCxnSpPr>
          <p:spPr>
            <a:xfrm>
              <a:off x="4010025" y="3310339"/>
              <a:ext cx="0" cy="237321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AFAD5BE-D511-F911-5693-AD5C5200B035}"/>
                </a:ext>
              </a:extLst>
            </p:cNvPr>
            <p:cNvCxnSpPr/>
            <p:nvPr/>
          </p:nvCxnSpPr>
          <p:spPr>
            <a:xfrm>
              <a:off x="2781300" y="3310339"/>
              <a:ext cx="0" cy="237321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ED7153C-FDF4-D395-2CBD-831466AD8875}"/>
              </a:ext>
            </a:extLst>
          </p:cNvPr>
          <p:cNvSpPr txBox="1"/>
          <p:nvPr/>
        </p:nvSpPr>
        <p:spPr>
          <a:xfrm>
            <a:off x="8708164" y="5715"/>
            <a:ext cx="3651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CCTF Technical Exchange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9th July 2025 </a:t>
            </a:r>
            <a:endParaRPr lang="en-IN" sz="2000" b="1" dirty="0">
              <a:solidFill>
                <a:srgbClr val="002060"/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777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33A827-5F96-0910-8282-2E67624E5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3BA5-8910-48D0-9FD0-1EF65FF5B3CC}" type="slidenum">
              <a:rPr lang="en-IN" smtClean="0"/>
              <a:t>17</a:t>
            </a:fld>
            <a:endParaRPr lang="en-IN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56B0167-6C40-8572-2CEF-6A66FBD5EC8D}"/>
              </a:ext>
            </a:extLst>
          </p:cNvPr>
          <p:cNvCxnSpPr>
            <a:cxnSpLocks/>
          </p:cNvCxnSpPr>
          <p:nvPr/>
        </p:nvCxnSpPr>
        <p:spPr>
          <a:xfrm>
            <a:off x="0" y="914400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FE13F45-DAED-9A0A-0483-6887724679FD}"/>
              </a:ext>
            </a:extLst>
          </p:cNvPr>
          <p:cNvSpPr txBox="1"/>
          <p:nvPr/>
        </p:nvSpPr>
        <p:spPr>
          <a:xfrm>
            <a:off x="0" y="317261"/>
            <a:ext cx="6028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Use case Example: </a:t>
            </a:r>
            <a:r>
              <a:rPr lang="en-US" sz="2400" b="1" dirty="0">
                <a:solidFill>
                  <a:srgbClr val="C00000"/>
                </a:solidFill>
              </a:rPr>
              <a:t>Outlier due to one satellite</a:t>
            </a:r>
          </a:p>
        </p:txBody>
      </p:sp>
      <p:pic>
        <p:nvPicPr>
          <p:cNvPr id="8" name="Picture 7" descr="A graph with colorful dots&#10;&#10;Description automatically generated">
            <a:extLst>
              <a:ext uri="{FF2B5EF4-FFF2-40B4-BE49-F238E27FC236}">
                <a16:creationId xmlns:a16="http://schemas.microsoft.com/office/drawing/2014/main" id="{5B7A50DE-88C6-7F32-64E6-0041B69C9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83634"/>
            <a:ext cx="6374436" cy="2399685"/>
          </a:xfrm>
          <a:prstGeom prst="rect">
            <a:avLst/>
          </a:prstGeom>
        </p:spPr>
      </p:pic>
      <p:pic>
        <p:nvPicPr>
          <p:cNvPr id="10" name="Picture 9" descr="A graph on a white background&#10;&#10;Description automatically generated">
            <a:extLst>
              <a:ext uri="{FF2B5EF4-FFF2-40B4-BE49-F238E27FC236}">
                <a16:creationId xmlns:a16="http://schemas.microsoft.com/office/drawing/2014/main" id="{E92CE790-B759-E8CC-500A-76CDBFCFB2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95704"/>
            <a:ext cx="6374436" cy="2439870"/>
          </a:xfrm>
          <a:prstGeom prst="rect">
            <a:avLst/>
          </a:prstGeom>
        </p:spPr>
      </p:pic>
      <p:pic>
        <p:nvPicPr>
          <p:cNvPr id="12" name="Picture 11" descr="A graph with blue lines&#10;&#10;Description automatically generated">
            <a:extLst>
              <a:ext uri="{FF2B5EF4-FFF2-40B4-BE49-F238E27FC236}">
                <a16:creationId xmlns:a16="http://schemas.microsoft.com/office/drawing/2014/main" id="{B10525C2-98F1-6335-2A12-DEDC008B56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387" y="1275621"/>
            <a:ext cx="5710821" cy="2189744"/>
          </a:xfrm>
          <a:prstGeom prst="rect">
            <a:avLst/>
          </a:prstGeom>
        </p:spPr>
      </p:pic>
      <p:pic>
        <p:nvPicPr>
          <p:cNvPr id="14" name="Picture 13" descr="A graph of blue dots&#10;&#10;Description automatically generated">
            <a:extLst>
              <a:ext uri="{FF2B5EF4-FFF2-40B4-BE49-F238E27FC236}">
                <a16:creationId xmlns:a16="http://schemas.microsoft.com/office/drawing/2014/main" id="{50C93B71-827A-F2EF-9AF6-B7034B091C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231" y="3975981"/>
            <a:ext cx="5585027" cy="212377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BAD0884-1D59-EFEB-849E-55FB93100FEF}"/>
              </a:ext>
            </a:extLst>
          </p:cNvPr>
          <p:cNvSpPr txBox="1"/>
          <p:nvPr/>
        </p:nvSpPr>
        <p:spPr>
          <a:xfrm>
            <a:off x="4340773" y="2596055"/>
            <a:ext cx="1125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C00000"/>
                </a:solidFill>
              </a:rPr>
              <a:t>Sat ID: G25</a:t>
            </a:r>
            <a:endParaRPr lang="en-IN" sz="1600" b="1" i="1" dirty="0">
              <a:solidFill>
                <a:srgbClr val="C00000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9BBDE60-F2F2-6D98-27A1-EC1A0C973EFC}"/>
              </a:ext>
            </a:extLst>
          </p:cNvPr>
          <p:cNvCxnSpPr/>
          <p:nvPr/>
        </p:nvCxnSpPr>
        <p:spPr>
          <a:xfrm flipH="1">
            <a:off x="5392509" y="2723290"/>
            <a:ext cx="629919" cy="7468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FE807B9-B7D1-8E44-A422-E8F26E11DA6A}"/>
              </a:ext>
            </a:extLst>
          </p:cNvPr>
          <p:cNvSpPr txBox="1"/>
          <p:nvPr/>
        </p:nvSpPr>
        <p:spPr>
          <a:xfrm>
            <a:off x="8708164" y="5715"/>
            <a:ext cx="3651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CCTF Technical Exchange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9th July 2025 </a:t>
            </a:r>
            <a:endParaRPr lang="en-IN" sz="2000" b="1" dirty="0">
              <a:solidFill>
                <a:srgbClr val="002060"/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33A827-5F96-0910-8282-2E67624E5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3BA5-8910-48D0-9FD0-1EF65FF5B3CC}" type="slidenum">
              <a:rPr lang="en-IN" smtClean="0"/>
              <a:t>18</a:t>
            </a:fld>
            <a:endParaRPr lang="en-IN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56B0167-6C40-8572-2CEF-6A66FBD5EC8D}"/>
              </a:ext>
            </a:extLst>
          </p:cNvPr>
          <p:cNvCxnSpPr>
            <a:cxnSpLocks/>
          </p:cNvCxnSpPr>
          <p:nvPr/>
        </p:nvCxnSpPr>
        <p:spPr>
          <a:xfrm>
            <a:off x="0" y="914400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E6C75E3-EE5E-F1D2-1D17-CE771F429741}"/>
              </a:ext>
            </a:extLst>
          </p:cNvPr>
          <p:cNvSpPr txBox="1"/>
          <p:nvPr/>
        </p:nvSpPr>
        <p:spPr>
          <a:xfrm>
            <a:off x="0" y="317261"/>
            <a:ext cx="6502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Use case Example: </a:t>
            </a:r>
            <a:r>
              <a:rPr lang="en-US" sz="2400" b="1" dirty="0">
                <a:solidFill>
                  <a:srgbClr val="C00000"/>
                </a:solidFill>
              </a:rPr>
              <a:t>CV with different frequencies </a:t>
            </a:r>
          </a:p>
        </p:txBody>
      </p:sp>
      <p:pic>
        <p:nvPicPr>
          <p:cNvPr id="8" name="Picture 7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D9DD9155-D7D5-8D24-225F-D627CAF55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4607"/>
            <a:ext cx="6156741" cy="2444305"/>
          </a:xfrm>
          <a:prstGeom prst="rect">
            <a:avLst/>
          </a:prstGeom>
        </p:spPr>
      </p:pic>
      <p:pic>
        <p:nvPicPr>
          <p:cNvPr id="10" name="Picture 9" descr="A screen shot of a graph&#10;&#10;Description automatically generated">
            <a:extLst>
              <a:ext uri="{FF2B5EF4-FFF2-40B4-BE49-F238E27FC236}">
                <a16:creationId xmlns:a16="http://schemas.microsoft.com/office/drawing/2014/main" id="{B2884AF4-F0C7-AB16-C427-8E29AEFE3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23336"/>
            <a:ext cx="6139770" cy="2329464"/>
          </a:xfrm>
          <a:prstGeom prst="rect">
            <a:avLst/>
          </a:prstGeom>
        </p:spPr>
      </p:pic>
      <p:pic>
        <p:nvPicPr>
          <p:cNvPr id="12" name="Picture 11" descr="A graph showing a graph&#10;&#10;Description automatically generated with medium confidence">
            <a:extLst>
              <a:ext uri="{FF2B5EF4-FFF2-40B4-BE49-F238E27FC236}">
                <a16:creationId xmlns:a16="http://schemas.microsoft.com/office/drawing/2014/main" id="{F00FF80B-A631-5150-8F88-FA1487106C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00" y="1099864"/>
            <a:ext cx="5885140" cy="2252936"/>
          </a:xfrm>
          <a:prstGeom prst="rect">
            <a:avLst/>
          </a:prstGeom>
        </p:spPr>
      </p:pic>
      <p:pic>
        <p:nvPicPr>
          <p:cNvPr id="14" name="Picture 13" descr="A screen shot of a graph&#10;&#10;Description automatically generated">
            <a:extLst>
              <a:ext uri="{FF2B5EF4-FFF2-40B4-BE49-F238E27FC236}">
                <a16:creationId xmlns:a16="http://schemas.microsoft.com/office/drawing/2014/main" id="{8BC53C4A-F164-50FB-87F9-994A442FC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741" y="4094607"/>
            <a:ext cx="5949699" cy="226557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CFB32DB-207B-38C1-01AC-0449A728EA2C}"/>
              </a:ext>
            </a:extLst>
          </p:cNvPr>
          <p:cNvSpPr txBox="1"/>
          <p:nvPr/>
        </p:nvSpPr>
        <p:spPr>
          <a:xfrm>
            <a:off x="4936603" y="859241"/>
            <a:ext cx="20681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C00000"/>
                </a:solidFill>
              </a:rPr>
              <a:t>Single frequency (L1P)</a:t>
            </a:r>
            <a:endParaRPr lang="en-IN" sz="1600" b="1" i="1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A14FE9-DAEB-9A7F-F85C-6759DB48A9CC}"/>
              </a:ext>
            </a:extLst>
          </p:cNvPr>
          <p:cNvSpPr txBox="1"/>
          <p:nvPr/>
        </p:nvSpPr>
        <p:spPr>
          <a:xfrm>
            <a:off x="4958669" y="3515430"/>
            <a:ext cx="2545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>
                <a:solidFill>
                  <a:srgbClr val="C00000"/>
                </a:solidFill>
              </a:rPr>
              <a:t>Iono</a:t>
            </a:r>
            <a:r>
              <a:rPr lang="en-US" sz="1600" b="1" i="1" dirty="0">
                <a:solidFill>
                  <a:srgbClr val="C00000"/>
                </a:solidFill>
              </a:rPr>
              <a:t> free combination (L3P)</a:t>
            </a:r>
            <a:endParaRPr lang="en-IN" sz="1600" b="1" i="1" dirty="0">
              <a:solidFill>
                <a:srgbClr val="C00000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BE47C07-DD3B-2903-D189-E80102DF0623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7504238" y="3684707"/>
            <a:ext cx="451959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D2E67C4-BC42-F34A-21ED-8AD047F17DF4}"/>
              </a:ext>
            </a:extLst>
          </p:cNvPr>
          <p:cNvCxnSpPr>
            <a:cxnSpLocks/>
          </p:cNvCxnSpPr>
          <p:nvPr/>
        </p:nvCxnSpPr>
        <p:spPr>
          <a:xfrm>
            <a:off x="0" y="3713567"/>
            <a:ext cx="495866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7827CDC-F312-3A63-55C1-7277FFEA2E27}"/>
              </a:ext>
            </a:extLst>
          </p:cNvPr>
          <p:cNvSpPr txBox="1"/>
          <p:nvPr/>
        </p:nvSpPr>
        <p:spPr>
          <a:xfrm>
            <a:off x="8708164" y="5715"/>
            <a:ext cx="3651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CCTF Technical Exchange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9th July 2025 </a:t>
            </a:r>
            <a:endParaRPr lang="en-IN" sz="2000" b="1" dirty="0">
              <a:solidFill>
                <a:srgbClr val="002060"/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379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33A827-5F96-0910-8282-2E67624E5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3BA5-8910-48D0-9FD0-1EF65FF5B3CC}" type="slidenum">
              <a:rPr lang="en-IN" smtClean="0"/>
              <a:t>19</a:t>
            </a:fld>
            <a:endParaRPr lang="en-IN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56B0167-6C40-8572-2CEF-6A66FBD5EC8D}"/>
              </a:ext>
            </a:extLst>
          </p:cNvPr>
          <p:cNvCxnSpPr>
            <a:cxnSpLocks/>
          </p:cNvCxnSpPr>
          <p:nvPr/>
        </p:nvCxnSpPr>
        <p:spPr>
          <a:xfrm>
            <a:off x="0" y="914400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4A8EE87-CE1A-C4E6-5C36-BD95CF35F045}"/>
              </a:ext>
            </a:extLst>
          </p:cNvPr>
          <p:cNvSpPr txBox="1"/>
          <p:nvPr/>
        </p:nvSpPr>
        <p:spPr>
          <a:xfrm>
            <a:off x="0" y="317261"/>
            <a:ext cx="9721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Use case Example: </a:t>
            </a:r>
            <a:r>
              <a:rPr lang="en-US" sz="2400" b="1" dirty="0">
                <a:solidFill>
                  <a:srgbClr val="C00000"/>
                </a:solidFill>
              </a:rPr>
              <a:t>CV &amp; AV with Same receiver itself (atmospheric effects) </a:t>
            </a:r>
          </a:p>
        </p:txBody>
      </p:sp>
      <p:pic>
        <p:nvPicPr>
          <p:cNvPr id="12" name="Picture 11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74E5B410-78E1-9004-0A09-F6A646EED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27786"/>
            <a:ext cx="5980386" cy="2247275"/>
          </a:xfrm>
          <a:prstGeom prst="rect">
            <a:avLst/>
          </a:prstGeom>
        </p:spPr>
      </p:pic>
      <p:pic>
        <p:nvPicPr>
          <p:cNvPr id="14" name="Picture 13" descr="A graph with blue dots&#10;&#10;Description automatically generated">
            <a:extLst>
              <a:ext uri="{FF2B5EF4-FFF2-40B4-BE49-F238E27FC236}">
                <a16:creationId xmlns:a16="http://schemas.microsoft.com/office/drawing/2014/main" id="{0EB09BF2-53CE-1A60-58FF-2228F6145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614" y="4233735"/>
            <a:ext cx="5980386" cy="228139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41E0A85-9889-9A6E-0987-208D65CDC114}"/>
              </a:ext>
            </a:extLst>
          </p:cNvPr>
          <p:cNvSpPr txBox="1"/>
          <p:nvPr/>
        </p:nvSpPr>
        <p:spPr>
          <a:xfrm>
            <a:off x="6450348" y="3670399"/>
            <a:ext cx="43493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C00000"/>
                </a:solidFill>
              </a:rPr>
              <a:t>All-in-View [different Frequencies : </a:t>
            </a:r>
            <a:r>
              <a:rPr lang="en-US" sz="1600" b="1" i="1" dirty="0" err="1">
                <a:solidFill>
                  <a:srgbClr val="C00000"/>
                </a:solidFill>
              </a:rPr>
              <a:t>Iono</a:t>
            </a:r>
            <a:r>
              <a:rPr lang="en-US" sz="1600" b="1" i="1" dirty="0">
                <a:solidFill>
                  <a:srgbClr val="C00000"/>
                </a:solidFill>
              </a:rPr>
              <a:t> effect ]</a:t>
            </a:r>
            <a:endParaRPr lang="en-IN" sz="1600" b="1" i="1" dirty="0">
              <a:solidFill>
                <a:srgbClr val="C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39EA88-48D0-B371-1624-7160E281A162}"/>
              </a:ext>
            </a:extLst>
          </p:cNvPr>
          <p:cNvSpPr txBox="1"/>
          <p:nvPr/>
        </p:nvSpPr>
        <p:spPr>
          <a:xfrm>
            <a:off x="6399720" y="934822"/>
            <a:ext cx="4642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C00000"/>
                </a:solidFill>
              </a:rPr>
              <a:t>Common –View [different Frequencies : </a:t>
            </a:r>
            <a:r>
              <a:rPr lang="en-US" sz="1600" b="1" i="1" dirty="0" err="1">
                <a:solidFill>
                  <a:srgbClr val="C00000"/>
                </a:solidFill>
              </a:rPr>
              <a:t>Iono</a:t>
            </a:r>
            <a:r>
              <a:rPr lang="en-US" sz="1600" b="1" i="1" dirty="0">
                <a:solidFill>
                  <a:srgbClr val="C00000"/>
                </a:solidFill>
              </a:rPr>
              <a:t> effect]</a:t>
            </a:r>
            <a:endParaRPr lang="en-IN" sz="1600" b="1" i="1" dirty="0">
              <a:solidFill>
                <a:srgbClr val="C00000"/>
              </a:solidFill>
            </a:endParaRPr>
          </a:p>
        </p:txBody>
      </p:sp>
      <p:pic>
        <p:nvPicPr>
          <p:cNvPr id="8" name="Picture 7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DBC28364-6EA7-463A-2A7C-811F823D39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7786"/>
            <a:ext cx="5980386" cy="2306838"/>
          </a:xfrm>
          <a:prstGeom prst="rect">
            <a:avLst/>
          </a:prstGeom>
        </p:spPr>
      </p:pic>
      <p:pic>
        <p:nvPicPr>
          <p:cNvPr id="10" name="Picture 9" descr="A blue dotted line with black text&#10;&#10;Description automatically generated">
            <a:extLst>
              <a:ext uri="{FF2B5EF4-FFF2-40B4-BE49-F238E27FC236}">
                <a16:creationId xmlns:a16="http://schemas.microsoft.com/office/drawing/2014/main" id="{EE3BCCFC-134C-6022-6AE1-9FC4D0725D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8913"/>
            <a:ext cx="6291366" cy="24671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6DB3FB6-AA7E-B360-FA87-80BE17179B15}"/>
              </a:ext>
            </a:extLst>
          </p:cNvPr>
          <p:cNvSpPr txBox="1"/>
          <p:nvPr/>
        </p:nvSpPr>
        <p:spPr>
          <a:xfrm>
            <a:off x="776569" y="3709455"/>
            <a:ext cx="4355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C00000"/>
                </a:solidFill>
              </a:rPr>
              <a:t>All-in-View [Same Frequency : Multipath effects] </a:t>
            </a:r>
            <a:endParaRPr lang="en-IN" sz="1600" b="1" i="1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C3A915-A26C-CDF2-F2C2-FC1C7BEC026B}"/>
              </a:ext>
            </a:extLst>
          </p:cNvPr>
          <p:cNvSpPr txBox="1"/>
          <p:nvPr/>
        </p:nvSpPr>
        <p:spPr>
          <a:xfrm>
            <a:off x="798751" y="1003707"/>
            <a:ext cx="4672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C00000"/>
                </a:solidFill>
              </a:rPr>
              <a:t>Common-View [Same Frequency : Multipath effects] </a:t>
            </a:r>
            <a:endParaRPr lang="en-IN" sz="1600" b="1" i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47A2CF-91F9-4056-60C4-0993CE3C1DE7}"/>
              </a:ext>
            </a:extLst>
          </p:cNvPr>
          <p:cNvSpPr txBox="1"/>
          <p:nvPr/>
        </p:nvSpPr>
        <p:spPr>
          <a:xfrm>
            <a:off x="8708164" y="5715"/>
            <a:ext cx="3651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CCTF Technical Exchange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9th July 2025 </a:t>
            </a:r>
            <a:endParaRPr lang="en-IN" sz="2000" b="1" dirty="0">
              <a:solidFill>
                <a:srgbClr val="002060"/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79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8B7DC8-CAD7-1A71-1B7B-0B2CA8A64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3BA5-8910-48D0-9FD0-1EF65FF5B3CC}" type="slidenum">
              <a:rPr lang="en-IN" smtClean="0"/>
              <a:t>2</a:t>
            </a:fld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B375B-7C93-7774-392D-A392FFF4B14C}"/>
              </a:ext>
            </a:extLst>
          </p:cNvPr>
          <p:cNvSpPr txBox="1"/>
          <p:nvPr/>
        </p:nvSpPr>
        <p:spPr>
          <a:xfrm>
            <a:off x="-76200" y="139579"/>
            <a:ext cx="6164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BIPM e- Learning Course</a:t>
            </a:r>
            <a:r>
              <a:rPr lang="en-US" sz="2000" b="1" dirty="0"/>
              <a:t>: </a:t>
            </a:r>
            <a:r>
              <a:rPr lang="en-US" sz="2000" b="1" dirty="0">
                <a:hlinkClick r:id="rId2"/>
              </a:rPr>
              <a:t>https://e-learning.bipm.org/</a:t>
            </a:r>
            <a:r>
              <a:rPr lang="en-US" sz="2000" b="1" dirty="0"/>
              <a:t> </a:t>
            </a:r>
          </a:p>
          <a:p>
            <a:r>
              <a:rPr lang="en-US" sz="2000" b="1" dirty="0"/>
              <a:t>Filters: Course catalogue  -&gt;  BIPM  -&gt;  Time &amp; Frequency </a:t>
            </a:r>
            <a:endParaRPr lang="en-IN" sz="2000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3A6B95-4577-A068-91B5-BC4280BC19C5}"/>
              </a:ext>
            </a:extLst>
          </p:cNvPr>
          <p:cNvCxnSpPr>
            <a:cxnSpLocks/>
          </p:cNvCxnSpPr>
          <p:nvPr/>
        </p:nvCxnSpPr>
        <p:spPr>
          <a:xfrm>
            <a:off x="0" y="914400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3B2ECD-0506-5E76-F4C0-8C1412BA81CF}"/>
              </a:ext>
            </a:extLst>
          </p:cNvPr>
          <p:cNvGrpSpPr/>
          <p:nvPr/>
        </p:nvGrpSpPr>
        <p:grpSpPr>
          <a:xfrm>
            <a:off x="0" y="1364588"/>
            <a:ext cx="12192000" cy="5174324"/>
            <a:chOff x="0" y="1364588"/>
            <a:chExt cx="12192000" cy="517432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898675A-3E72-6F8C-BA29-2BD531122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64588"/>
              <a:ext cx="12192000" cy="5174324"/>
            </a:xfrm>
            <a:prstGeom prst="rect">
              <a:avLst/>
            </a:prstGeom>
          </p:spPr>
        </p:pic>
        <p:pic>
          <p:nvPicPr>
            <p:cNvPr id="9" name="Picture 8" descr="A close-up of a text&#10;&#10;Description automatically generated">
              <a:extLst>
                <a:ext uri="{FF2B5EF4-FFF2-40B4-BE49-F238E27FC236}">
                  <a16:creationId xmlns:a16="http://schemas.microsoft.com/office/drawing/2014/main" id="{2550281D-C8B4-4B0D-2650-9E0D2C9BA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112" y="4019423"/>
              <a:ext cx="6992326" cy="181000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C91D386-179A-C746-94FF-33B6E0AC824E}"/>
              </a:ext>
            </a:extLst>
          </p:cNvPr>
          <p:cNvSpPr txBox="1"/>
          <p:nvPr/>
        </p:nvSpPr>
        <p:spPr>
          <a:xfrm>
            <a:off x="7305675" y="1068988"/>
            <a:ext cx="4705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Video tutorial by Dr. Pascale Defraigne, chair of the CCTF WG on GNSS Time Transfer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3D4379-7290-442C-2CDC-F687E494E9E2}"/>
              </a:ext>
            </a:extLst>
          </p:cNvPr>
          <p:cNvSpPr txBox="1"/>
          <p:nvPr/>
        </p:nvSpPr>
        <p:spPr>
          <a:xfrm>
            <a:off x="8708164" y="5715"/>
            <a:ext cx="3651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CCTF Technical Exchange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9th July 2025 </a:t>
            </a:r>
            <a:endParaRPr lang="en-IN" sz="2000" b="1" dirty="0">
              <a:solidFill>
                <a:srgbClr val="002060"/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360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7DD23D-D564-7A18-0E2D-D48488A32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3BA5-8910-48D0-9FD0-1EF65FF5B3CC}" type="slidenum">
              <a:rPr lang="en-IN" smtClean="0"/>
              <a:t>20</a:t>
            </a:fld>
            <a:endParaRPr lang="en-IN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0FAF844-8B7A-5827-725E-D1470ADDA3BB}"/>
              </a:ext>
            </a:extLst>
          </p:cNvPr>
          <p:cNvCxnSpPr>
            <a:cxnSpLocks/>
          </p:cNvCxnSpPr>
          <p:nvPr/>
        </p:nvCxnSpPr>
        <p:spPr>
          <a:xfrm>
            <a:off x="0" y="914400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BC1248B-4D8D-DA66-BF2C-F22FE6A77766}"/>
              </a:ext>
            </a:extLst>
          </p:cNvPr>
          <p:cNvSpPr txBox="1"/>
          <p:nvPr/>
        </p:nvSpPr>
        <p:spPr>
          <a:xfrm>
            <a:off x="124691" y="188311"/>
            <a:ext cx="8162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Use cases of CGGTTS </a:t>
            </a:r>
            <a:r>
              <a:rPr lang="en-US" sz="2800" b="1" dirty="0" err="1"/>
              <a:t>Analyser</a:t>
            </a:r>
            <a:r>
              <a:rPr lang="en-US" sz="2800" b="1" dirty="0"/>
              <a:t> and execution steps (1)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AE51CB-8D7F-0E54-3E4D-6DA3DEAAF036}"/>
              </a:ext>
            </a:extLst>
          </p:cNvPr>
          <p:cNvSpPr txBox="1"/>
          <p:nvPr/>
        </p:nvSpPr>
        <p:spPr>
          <a:xfrm>
            <a:off x="-23698" y="1144460"/>
            <a:ext cx="125582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Monitor the Performance of the UTC(k) </a:t>
            </a:r>
          </a:p>
          <a:p>
            <a:r>
              <a:rPr lang="en-US" dirty="0"/>
              <a:t>   a. </a:t>
            </a:r>
            <a:r>
              <a:rPr lang="en-US" b="1" dirty="0"/>
              <a:t>Jump in Time Scale</a:t>
            </a:r>
            <a:r>
              <a:rPr lang="en-US" dirty="0"/>
              <a:t>: Jump in weighted </a:t>
            </a:r>
            <a:r>
              <a:rPr lang="en-US" dirty="0" err="1"/>
              <a:t>Refsys</a:t>
            </a:r>
            <a:r>
              <a:rPr lang="en-US" dirty="0"/>
              <a:t> data w.r.t all the constellations at that point of time </a:t>
            </a:r>
          </a:p>
          <a:p>
            <a:r>
              <a:rPr lang="en-US" dirty="0"/>
              <a:t>   b. </a:t>
            </a:r>
            <a:r>
              <a:rPr lang="en-US" b="1" dirty="0"/>
              <a:t>Jump in the GNSS system</a:t>
            </a:r>
            <a:r>
              <a:rPr lang="en-US" dirty="0"/>
              <a:t>: No jump in weighted </a:t>
            </a:r>
            <a:r>
              <a:rPr lang="en-US" dirty="0" err="1"/>
              <a:t>Refsys</a:t>
            </a:r>
            <a:r>
              <a:rPr lang="en-US" dirty="0"/>
              <a:t> data w.r.t other GNSS systems at that point of time </a:t>
            </a:r>
          </a:p>
          <a:p>
            <a:r>
              <a:rPr lang="en-US" dirty="0"/>
              <a:t>   c. </a:t>
            </a:r>
            <a:r>
              <a:rPr lang="en-US" b="1" dirty="0"/>
              <a:t>Performance of UTC(k) steering </a:t>
            </a:r>
            <a:r>
              <a:rPr lang="en-US" dirty="0"/>
              <a:t>: Drift correction in weighted </a:t>
            </a:r>
            <a:r>
              <a:rPr lang="en-US" dirty="0" err="1"/>
              <a:t>Refsys</a:t>
            </a:r>
            <a:r>
              <a:rPr lang="en-US" dirty="0"/>
              <a:t> data w.r.t all GNSS systems</a:t>
            </a:r>
          </a:p>
          <a:p>
            <a:r>
              <a:rPr lang="en-US" dirty="0"/>
              <a:t>   d. </a:t>
            </a:r>
            <a:r>
              <a:rPr lang="en-US" b="1" dirty="0"/>
              <a:t>Accuracy of UTC(k) w.r.t other UTC(k): </a:t>
            </a:r>
            <a:r>
              <a:rPr lang="en-US" dirty="0"/>
              <a:t>Perform CV or AV methods w.r.t another UTC(k) (if you have access to other UTC(k) data} </a:t>
            </a:r>
          </a:p>
          <a:p>
            <a:r>
              <a:rPr lang="en-US" dirty="0"/>
              <a:t>   e. </a:t>
            </a:r>
            <a:r>
              <a:rPr lang="en-US" b="1" dirty="0"/>
              <a:t>Outliers in the time scale data</a:t>
            </a:r>
            <a:r>
              <a:rPr lang="en-US" dirty="0"/>
              <a:t>: Vary the outlier filter, if it exits in all the constellations at same time its an outlier in time scale   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A6D9B2-D111-2814-1309-3DAAA5E13E71}"/>
              </a:ext>
            </a:extLst>
          </p:cNvPr>
          <p:cNvSpPr txBox="1"/>
          <p:nvPr/>
        </p:nvSpPr>
        <p:spPr>
          <a:xfrm>
            <a:off x="0" y="3177657"/>
            <a:ext cx="116967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Satellite based effect on time link</a:t>
            </a:r>
          </a:p>
          <a:p>
            <a:r>
              <a:rPr lang="en-US" dirty="0"/>
              <a:t>    a. </a:t>
            </a:r>
            <a:r>
              <a:rPr lang="en-US" b="1" dirty="0"/>
              <a:t>Effect of selected satellites </a:t>
            </a:r>
            <a:r>
              <a:rPr lang="en-US" dirty="0"/>
              <a:t>on the time transfer link: Choose required Satellite’s(PRN) and perform AV and CV methods</a:t>
            </a:r>
          </a:p>
          <a:p>
            <a:r>
              <a:rPr lang="en-US" dirty="0"/>
              <a:t>    b. Does </a:t>
            </a:r>
            <a:r>
              <a:rPr lang="en-US" b="1" dirty="0"/>
              <a:t>one satellite is sufficient for time transfer </a:t>
            </a:r>
            <a:r>
              <a:rPr lang="en-US" dirty="0"/>
              <a:t>? : Select only one satellite and perform the CV and AV method </a:t>
            </a:r>
          </a:p>
          <a:p>
            <a:r>
              <a:rPr lang="en-US" dirty="0"/>
              <a:t>    c. </a:t>
            </a:r>
            <a:r>
              <a:rPr lang="en-US" b="1" dirty="0"/>
              <a:t>Effect of low altitude </a:t>
            </a:r>
            <a:r>
              <a:rPr lang="en-US" dirty="0"/>
              <a:t>satellites on time transfer: Vary the Elevation angle filter and observe the CV and AV links</a:t>
            </a:r>
          </a:p>
          <a:p>
            <a:r>
              <a:rPr lang="en-US" dirty="0"/>
              <a:t>    d. </a:t>
            </a:r>
            <a:r>
              <a:rPr lang="en-US" b="1" dirty="0"/>
              <a:t>Outliers in a particular satellite data</a:t>
            </a:r>
            <a:r>
              <a:rPr lang="en-US" dirty="0"/>
              <a:t>: Vary the outlier limit and select the satellite causing outliers in the link </a:t>
            </a:r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1A92F2-448E-5B28-7F4A-B2B50FE5ACC6}"/>
              </a:ext>
            </a:extLst>
          </p:cNvPr>
          <p:cNvSpPr txBox="1"/>
          <p:nvPr/>
        </p:nvSpPr>
        <p:spPr>
          <a:xfrm>
            <a:off x="98571" y="5009090"/>
            <a:ext cx="119632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If you have only one time transfer receiver  </a:t>
            </a:r>
          </a:p>
          <a:p>
            <a:r>
              <a:rPr lang="en-US" dirty="0"/>
              <a:t>    a. </a:t>
            </a:r>
            <a:r>
              <a:rPr lang="en-US" b="1" dirty="0"/>
              <a:t>Atmospheric effects on GNSS signals</a:t>
            </a:r>
            <a:r>
              <a:rPr lang="en-US" dirty="0"/>
              <a:t>: Perform CV and AV with different frequencies (Ex: L1C &amp; L2C or L1C &amp; L2P) of same </a:t>
            </a:r>
          </a:p>
          <a:p>
            <a:r>
              <a:rPr lang="en-US" dirty="0"/>
              <a:t>        GNSS system of same receiver of same CGGTTS files </a:t>
            </a:r>
          </a:p>
          <a:p>
            <a:r>
              <a:rPr lang="en-US" dirty="0"/>
              <a:t>    b. </a:t>
            </a:r>
            <a:r>
              <a:rPr lang="en-US" b="1" dirty="0"/>
              <a:t>Performance of GNSS w.r.t UTC(k): </a:t>
            </a:r>
            <a:r>
              <a:rPr lang="en-US" dirty="0"/>
              <a:t>Compare the weighted </a:t>
            </a:r>
            <a:r>
              <a:rPr lang="en-US" dirty="0" err="1"/>
              <a:t>Refsys</a:t>
            </a:r>
            <a:r>
              <a:rPr lang="en-US" dirty="0"/>
              <a:t> data for each GNSS system. </a:t>
            </a:r>
          </a:p>
          <a:p>
            <a:r>
              <a:rPr lang="en-US" dirty="0"/>
              <a:t>    c. </a:t>
            </a:r>
            <a:r>
              <a:rPr lang="en-US" b="1" dirty="0"/>
              <a:t>Multipath observation</a:t>
            </a:r>
            <a:r>
              <a:rPr lang="en-US" dirty="0"/>
              <a:t>: Perform CV and AV with same frequencies (Ex: L1C &amp; L1P)  </a:t>
            </a: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00970F-CF6A-334A-5DE1-CDED926E8B53}"/>
              </a:ext>
            </a:extLst>
          </p:cNvPr>
          <p:cNvSpPr txBox="1"/>
          <p:nvPr/>
        </p:nvSpPr>
        <p:spPr>
          <a:xfrm>
            <a:off x="8708164" y="5715"/>
            <a:ext cx="3651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CCTF Technical Exchange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9th July 2025 </a:t>
            </a:r>
            <a:endParaRPr lang="en-IN" sz="2000" b="1" dirty="0">
              <a:solidFill>
                <a:srgbClr val="002060"/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910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3CED24-23DC-2B69-86C8-6BA5D85E3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3BA5-8910-48D0-9FD0-1EF65FF5B3CC}" type="slidenum">
              <a:rPr lang="en-IN" smtClean="0"/>
              <a:t>21</a:t>
            </a:fld>
            <a:endParaRPr lang="en-IN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B4A06F-25A7-62AE-751B-23A71E8487AB}"/>
              </a:ext>
            </a:extLst>
          </p:cNvPr>
          <p:cNvCxnSpPr>
            <a:cxnSpLocks/>
          </p:cNvCxnSpPr>
          <p:nvPr/>
        </p:nvCxnSpPr>
        <p:spPr>
          <a:xfrm>
            <a:off x="0" y="914400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7FD800C-6EC2-322B-F5B1-932AE9C88F5A}"/>
              </a:ext>
            </a:extLst>
          </p:cNvPr>
          <p:cNvSpPr txBox="1"/>
          <p:nvPr/>
        </p:nvSpPr>
        <p:spPr>
          <a:xfrm>
            <a:off x="86502" y="1211998"/>
            <a:ext cx="115007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Effect of base line and method of time transfer :  </a:t>
            </a:r>
            <a:r>
              <a:rPr lang="en-US" dirty="0"/>
              <a:t>{short base line &lt; 60 km, long base line &gt; 1000 km}</a:t>
            </a:r>
          </a:p>
          <a:p>
            <a:r>
              <a:rPr lang="en-US" i="1" dirty="0"/>
              <a:t>Perform CV &amp; AV between short and long base line stations to observe the following</a:t>
            </a:r>
          </a:p>
          <a:p>
            <a:r>
              <a:rPr lang="en-US" dirty="0"/>
              <a:t>    a. Why AV is more suitable for long base lines</a:t>
            </a:r>
          </a:p>
          <a:p>
            <a:r>
              <a:rPr lang="en-US" dirty="0"/>
              <a:t>    b. CV or AV which is more suitable for short base line time transfer </a:t>
            </a:r>
          </a:p>
          <a:p>
            <a:r>
              <a:rPr lang="en-US" dirty="0"/>
              <a:t>    c.  Check if </a:t>
            </a:r>
            <a:r>
              <a:rPr lang="en-US" dirty="0" err="1"/>
              <a:t>Iono</a:t>
            </a:r>
            <a:r>
              <a:rPr lang="en-US" dirty="0"/>
              <a:t>-free combination (L3P) is more noisy than single frequency (L1C) CV method in case of short base line  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D7526F-E587-B5DC-ECF1-E26AECD0E0D2}"/>
              </a:ext>
            </a:extLst>
          </p:cNvPr>
          <p:cNvSpPr txBox="1"/>
          <p:nvPr/>
        </p:nvSpPr>
        <p:spPr>
          <a:xfrm>
            <a:off x="124691" y="3105834"/>
            <a:ext cx="118477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Effect of GNSS frequency on time transfer between two receiver stations:  </a:t>
            </a:r>
          </a:p>
          <a:p>
            <a:r>
              <a:rPr lang="en-US" dirty="0"/>
              <a:t>  a.  Higher frequency has better performance : Perform CV/AV with L1C (1575.42 MHz) and then with L5C(1176 MHz) </a:t>
            </a:r>
          </a:p>
          <a:p>
            <a:r>
              <a:rPr lang="en-US" dirty="0"/>
              <a:t>  b.  Why Ionosphere free combination has better performance than single frequency time transfer : Perform CV/AV with </a:t>
            </a:r>
          </a:p>
          <a:p>
            <a:r>
              <a:rPr lang="en-US" dirty="0"/>
              <a:t>         single frequency (Ex. L1C/L1P/E1/B1i) and then with </a:t>
            </a:r>
            <a:r>
              <a:rPr lang="en-US" dirty="0" err="1"/>
              <a:t>Iono</a:t>
            </a:r>
            <a:r>
              <a:rPr lang="en-US" dirty="0"/>
              <a:t>-free combination (Ex. L3P/L3E/L3Q/L3B) to see the difference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9310DF-517D-0E0A-7255-A4FF6C94B2E0}"/>
              </a:ext>
            </a:extLst>
          </p:cNvPr>
          <p:cNvSpPr txBox="1"/>
          <p:nvPr/>
        </p:nvSpPr>
        <p:spPr>
          <a:xfrm>
            <a:off x="86502" y="4557593"/>
            <a:ext cx="118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Receiver calibration </a:t>
            </a:r>
          </a:p>
          <a:p>
            <a:r>
              <a:rPr lang="en-US" dirty="0"/>
              <a:t>    a.  Offset in AV/CV plots of the receivers connected to common clock indicates the calibration offset between the receivers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6B4329-10E8-B518-72E5-EDEFD4B7BF4B}"/>
              </a:ext>
            </a:extLst>
          </p:cNvPr>
          <p:cNvSpPr txBox="1"/>
          <p:nvPr/>
        </p:nvSpPr>
        <p:spPr>
          <a:xfrm>
            <a:off x="124691" y="188311"/>
            <a:ext cx="8162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Use cases of CGGTTS </a:t>
            </a:r>
            <a:r>
              <a:rPr lang="en-US" sz="2800" b="1" dirty="0" err="1"/>
              <a:t>Analyser</a:t>
            </a:r>
            <a:r>
              <a:rPr lang="en-US" sz="2800" b="1" dirty="0"/>
              <a:t> and execution steps (1)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355B18-6247-FF00-484C-CFEC015CE1C1}"/>
              </a:ext>
            </a:extLst>
          </p:cNvPr>
          <p:cNvSpPr txBox="1"/>
          <p:nvPr/>
        </p:nvSpPr>
        <p:spPr>
          <a:xfrm>
            <a:off x="8708164" y="5715"/>
            <a:ext cx="3651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CCTF Technical Exchange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9th July 2025 </a:t>
            </a:r>
            <a:endParaRPr lang="en-IN" sz="2000" b="1" dirty="0">
              <a:solidFill>
                <a:srgbClr val="002060"/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61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5A1F59-CA7E-E413-C398-AA18AFE07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3BA5-8910-48D0-9FD0-1EF65FF5B3CC}" type="slidenum">
              <a:rPr lang="en-IN" smtClean="0"/>
              <a:t>22</a:t>
            </a:fld>
            <a:endParaRPr lang="en-IN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642FEA6-81F2-500B-EE8A-A00C4A7E2539}"/>
              </a:ext>
            </a:extLst>
          </p:cNvPr>
          <p:cNvCxnSpPr>
            <a:cxnSpLocks/>
          </p:cNvCxnSpPr>
          <p:nvPr/>
        </p:nvCxnSpPr>
        <p:spPr>
          <a:xfrm>
            <a:off x="0" y="794759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3B28160-65DB-C6C0-DB28-79A776D9A594}"/>
              </a:ext>
            </a:extLst>
          </p:cNvPr>
          <p:cNvSpPr txBox="1"/>
          <p:nvPr/>
        </p:nvSpPr>
        <p:spPr>
          <a:xfrm flipH="1">
            <a:off x="6082392" y="2656936"/>
            <a:ext cx="4215809" cy="49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b="1" dirty="0">
                <a:latin typeface="Bookman Old Style" panose="02050604050505020204" pitchFamily="18" charset="0"/>
              </a:rPr>
              <a:t>Thanks for your participation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7D3AFB-CFB9-A3DD-DAA2-78350CC986AB}"/>
              </a:ext>
            </a:extLst>
          </p:cNvPr>
          <p:cNvSpPr txBox="1"/>
          <p:nvPr/>
        </p:nvSpPr>
        <p:spPr>
          <a:xfrm>
            <a:off x="6668885" y="3196277"/>
            <a:ext cx="3094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u="sng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https://e-learning.bipm.org/</a:t>
            </a:r>
            <a:r>
              <a:rPr lang="en-IN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pic>
        <p:nvPicPr>
          <p:cNvPr id="9" name="Picture 8" descr="A close-up of a device&#10;&#10;AI-generated content may be incorrect.">
            <a:extLst>
              <a:ext uri="{FF2B5EF4-FFF2-40B4-BE49-F238E27FC236}">
                <a16:creationId xmlns:a16="http://schemas.microsoft.com/office/drawing/2014/main" id="{408800FB-AA50-AD4B-D358-93EBB2C8D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67" y="987743"/>
            <a:ext cx="3927120" cy="57013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E00BB1-E393-3ACE-30EE-3C7351279153}"/>
              </a:ext>
            </a:extLst>
          </p:cNvPr>
          <p:cNvSpPr txBox="1"/>
          <p:nvPr/>
        </p:nvSpPr>
        <p:spPr>
          <a:xfrm>
            <a:off x="8708164" y="5715"/>
            <a:ext cx="3651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CCTF Technical Exchange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9th July 2025 </a:t>
            </a:r>
            <a:endParaRPr lang="en-IN" sz="2000" b="1" dirty="0">
              <a:solidFill>
                <a:srgbClr val="002060"/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946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744231-B1F6-7EDE-A3F3-7650F0F7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3BA5-8910-48D0-9FD0-1EF65FF5B3CC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E0A19B-F376-04A0-F1E9-8E1BE3BD21FD}"/>
              </a:ext>
            </a:extLst>
          </p:cNvPr>
          <p:cNvSpPr txBox="1"/>
          <p:nvPr/>
        </p:nvSpPr>
        <p:spPr>
          <a:xfrm>
            <a:off x="199313" y="74746"/>
            <a:ext cx="756309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</a:t>
            </a:r>
            <a:r>
              <a:rPr lang="en-US" sz="2000" b="1" dirty="0"/>
              <a:t>ommon </a:t>
            </a:r>
            <a:r>
              <a:rPr lang="en-US" sz="2000" b="1" dirty="0">
                <a:solidFill>
                  <a:srgbClr val="FF0000"/>
                </a:solidFill>
              </a:rPr>
              <a:t>G</a:t>
            </a:r>
            <a:r>
              <a:rPr lang="en-US" sz="2000" b="1" dirty="0"/>
              <a:t>eneric </a:t>
            </a:r>
            <a:r>
              <a:rPr lang="en-US" sz="2000" b="1" dirty="0">
                <a:solidFill>
                  <a:srgbClr val="FF0000"/>
                </a:solidFill>
              </a:rPr>
              <a:t>G</a:t>
            </a:r>
            <a:r>
              <a:rPr lang="en-US" sz="2000" b="1" dirty="0"/>
              <a:t>NSS </a:t>
            </a:r>
            <a:r>
              <a:rPr lang="en-US" sz="2000" b="1" dirty="0">
                <a:solidFill>
                  <a:srgbClr val="FF0000"/>
                </a:solidFill>
              </a:rPr>
              <a:t>T</a:t>
            </a:r>
            <a:r>
              <a:rPr lang="en-US" sz="2000" b="1" dirty="0"/>
              <a:t>ime </a:t>
            </a:r>
            <a:r>
              <a:rPr lang="en-US" sz="2000" b="1" dirty="0">
                <a:solidFill>
                  <a:srgbClr val="FF0000"/>
                </a:solidFill>
              </a:rPr>
              <a:t>T</a:t>
            </a:r>
            <a:r>
              <a:rPr lang="en-US" sz="2000" b="1" dirty="0"/>
              <a:t>ransfer </a:t>
            </a:r>
            <a:r>
              <a:rPr lang="en-US" sz="2000" b="1" dirty="0">
                <a:solidFill>
                  <a:srgbClr val="FF0000"/>
                </a:solidFill>
              </a:rPr>
              <a:t>S</a:t>
            </a:r>
            <a:r>
              <a:rPr lang="en-US" sz="2000" b="1" dirty="0"/>
              <a:t>tandard (CGGTTS) data format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CGGTTS standard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b="1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03457D-B1CF-FCF5-0B4C-ABB841E8B108}"/>
              </a:ext>
            </a:extLst>
          </p:cNvPr>
          <p:cNvCxnSpPr>
            <a:cxnSpLocks/>
          </p:cNvCxnSpPr>
          <p:nvPr/>
        </p:nvCxnSpPr>
        <p:spPr>
          <a:xfrm>
            <a:off x="0" y="914400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AC90BD6-25C5-7903-666A-1D7F3364A15E}"/>
              </a:ext>
            </a:extLst>
          </p:cNvPr>
          <p:cNvSpPr txBox="1"/>
          <p:nvPr/>
        </p:nvSpPr>
        <p:spPr>
          <a:xfrm>
            <a:off x="352704" y="1131524"/>
            <a:ext cx="973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data format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GNSS time transfer methods based 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pseudorange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measurements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028823-ADB0-4E9B-DAE6-E353DE915251}"/>
              </a:ext>
            </a:extLst>
          </p:cNvPr>
          <p:cNvSpPr txBox="1"/>
          <p:nvPr/>
        </p:nvSpPr>
        <p:spPr>
          <a:xfrm>
            <a:off x="352704" y="2149070"/>
            <a:ext cx="8923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observations recorded are at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16 minutes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interval as per BIPM tracking schedule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EA3A23-2DD3-C7A9-1781-3A4414512AE9}"/>
              </a:ext>
            </a:extLst>
          </p:cNvPr>
          <p:cNvSpPr txBox="1"/>
          <p:nvPr/>
        </p:nvSpPr>
        <p:spPr>
          <a:xfrm>
            <a:off x="352704" y="1660442"/>
            <a:ext cx="7695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to perform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Common–View and All-in-View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transfer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18AF35-62D4-2094-690E-BD3937F3183A}"/>
              </a:ext>
            </a:extLst>
          </p:cNvPr>
          <p:cNvSpPr txBox="1"/>
          <p:nvPr/>
        </p:nvSpPr>
        <p:spPr>
          <a:xfrm>
            <a:off x="352704" y="2655386"/>
            <a:ext cx="11867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transfer receivers automatically generates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CGGTTS files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else you can use the “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r2cggtts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’’ ROB software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convert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Rinex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to CGGTTS (available from BIPM ftp with using UTC(k) lab credentials or asking ROB for a copy).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085D10-8A9F-A689-FC17-2AF9802AE3FB}"/>
              </a:ext>
            </a:extLst>
          </p:cNvPr>
          <p:cNvSpPr txBox="1"/>
          <p:nvPr/>
        </p:nvSpPr>
        <p:spPr>
          <a:xfrm>
            <a:off x="352704" y="3401090"/>
            <a:ext cx="69131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Versions: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CGGTTS V1.0 (GPS),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CGGTTS V2.0 (GPS, GLONASS),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CGGTTS V2E (GPS, GLONASS, Galileo, BDS2, QZSS) 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F96782-ADE5-2A33-A27C-95DD9400D78A}"/>
              </a:ext>
            </a:extLst>
          </p:cNvPr>
          <p:cNvSpPr txBox="1"/>
          <p:nvPr/>
        </p:nvSpPr>
        <p:spPr>
          <a:xfrm>
            <a:off x="296949" y="4355163"/>
            <a:ext cx="11650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Currently one single frequency and one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free combination is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recognized per GNSS system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9144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GPS: L1C/A, L1P and L3P                 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Glonass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L1C/A, L1P and L3P          </a:t>
            </a:r>
          </a:p>
          <a:p>
            <a:pPr lvl="2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BDS2 : B1i and L3B                            Galileo: E1 and L3E                         QZSS :  L1C and L3Q      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85E4CF-5B9A-4849-B442-D0D9DEF0D4E0}"/>
              </a:ext>
            </a:extLst>
          </p:cNvPr>
          <p:cNvSpPr txBox="1"/>
          <p:nvPr/>
        </p:nvSpPr>
        <p:spPr>
          <a:xfrm>
            <a:off x="276225" y="6179509"/>
            <a:ext cx="864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UTC(k) labs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 regularly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CGGTTS files to BIPM for the computation of UTC.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AAB514-3DDF-387D-C0D3-870A087B2F52}"/>
              </a:ext>
            </a:extLst>
          </p:cNvPr>
          <p:cNvSpPr txBox="1"/>
          <p:nvPr/>
        </p:nvSpPr>
        <p:spPr>
          <a:xfrm>
            <a:off x="296949" y="5354819"/>
            <a:ext cx="11796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antenna location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known better than 3 cm accuracy (through PPP) to match the 0.1 ns numeric precision of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the format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15A13C-A771-6AAB-AB8F-7936CB3DE18C}"/>
              </a:ext>
            </a:extLst>
          </p:cNvPr>
          <p:cNvSpPr txBox="1"/>
          <p:nvPr/>
        </p:nvSpPr>
        <p:spPr>
          <a:xfrm>
            <a:off x="8708164" y="5715"/>
            <a:ext cx="3651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CCTF Technical Exchange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9th July 2025 </a:t>
            </a:r>
            <a:endParaRPr lang="en-IN" sz="2000" b="1" dirty="0">
              <a:solidFill>
                <a:srgbClr val="002060"/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515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951C0E-2AEB-51F9-16FB-BC9782EF8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3BA5-8910-48D0-9FD0-1EF65FF5B3CC}" type="slidenum">
              <a:rPr lang="en-IN" smtClean="0"/>
              <a:t>4</a:t>
            </a:fld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2E2279-72D4-9176-E623-AD875912F642}"/>
              </a:ext>
            </a:extLst>
          </p:cNvPr>
          <p:cNvSpPr txBox="1"/>
          <p:nvPr/>
        </p:nvSpPr>
        <p:spPr>
          <a:xfrm>
            <a:off x="0" y="94792"/>
            <a:ext cx="72165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Software application: </a:t>
            </a:r>
            <a:r>
              <a:rPr lang="en-US" sz="2000" b="1" dirty="0">
                <a:hlinkClick r:id="rId2"/>
              </a:rPr>
              <a:t>https://cbkt-time.bipm.org/</a:t>
            </a:r>
            <a:r>
              <a:rPr lang="en-US" sz="2000" b="1" dirty="0"/>
              <a:t> </a:t>
            </a:r>
          </a:p>
          <a:p>
            <a:r>
              <a:rPr lang="en-US" sz="2000" b="1" dirty="0"/>
              <a:t>Source code : </a:t>
            </a:r>
            <a:r>
              <a:rPr lang="en-US" sz="2000" b="1" dirty="0">
                <a:hlinkClick r:id="rId3"/>
              </a:rPr>
              <a:t>https://github.com/TheBIPM/CCTF_CBKT_software</a:t>
            </a:r>
            <a:r>
              <a:rPr lang="en-US" sz="2000" b="1" dirty="0"/>
              <a:t> </a:t>
            </a:r>
            <a:endParaRPr lang="en-IN" sz="2000" b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979519-723E-2714-BB5E-874F9E85B3EC}"/>
              </a:ext>
            </a:extLst>
          </p:cNvPr>
          <p:cNvCxnSpPr>
            <a:cxnSpLocks/>
          </p:cNvCxnSpPr>
          <p:nvPr/>
        </p:nvCxnSpPr>
        <p:spPr>
          <a:xfrm>
            <a:off x="0" y="914400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A997167B-083E-0CED-D7FB-1F740520FB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1810"/>
            <a:ext cx="11148147" cy="53471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713365-80B4-0FE3-E900-0011A2576051}"/>
              </a:ext>
            </a:extLst>
          </p:cNvPr>
          <p:cNvSpPr txBox="1"/>
          <p:nvPr/>
        </p:nvSpPr>
        <p:spPr>
          <a:xfrm>
            <a:off x="4181475" y="1155126"/>
            <a:ext cx="43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i="1" u="sng" dirty="0"/>
              <a:t>Interactive description of the data format</a:t>
            </a:r>
            <a:endParaRPr lang="en-IN" i="1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BC13F5-8060-0DCE-E248-77449554C11B}"/>
              </a:ext>
            </a:extLst>
          </p:cNvPr>
          <p:cNvSpPr txBox="1"/>
          <p:nvPr/>
        </p:nvSpPr>
        <p:spPr>
          <a:xfrm>
            <a:off x="8708164" y="5715"/>
            <a:ext cx="3651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CCTF Technical Exchange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9th July 2025 </a:t>
            </a:r>
            <a:endParaRPr lang="en-IN" sz="2000" b="1" dirty="0">
              <a:solidFill>
                <a:srgbClr val="002060"/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908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D58554-18BA-FBEB-4687-2E44EEC7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3BA5-8910-48D0-9FD0-1EF65FF5B3CC}" type="slidenum">
              <a:rPr lang="en-IN" smtClean="0"/>
              <a:t>5</a:t>
            </a:fld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8D4AF9-576A-F81E-F0D1-5FBCDE8A52DF}"/>
              </a:ext>
            </a:extLst>
          </p:cNvPr>
          <p:cNvSpPr txBox="1"/>
          <p:nvPr/>
        </p:nvSpPr>
        <p:spPr>
          <a:xfrm>
            <a:off x="1990725" y="2295525"/>
            <a:ext cx="7538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hlinkClick r:id="rId2"/>
              </a:rPr>
              <a:t>https://cbkt-time.bipm.org/</a:t>
            </a:r>
            <a:r>
              <a:rPr lang="en-US" sz="4800" b="1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3789DB-C209-AB39-52DA-A4912517844D}"/>
              </a:ext>
            </a:extLst>
          </p:cNvPr>
          <p:cNvSpPr txBox="1"/>
          <p:nvPr/>
        </p:nvSpPr>
        <p:spPr>
          <a:xfrm>
            <a:off x="8708164" y="5715"/>
            <a:ext cx="3651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CCTF Technical Exchange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9th July 2025 </a:t>
            </a:r>
            <a:endParaRPr lang="en-IN" sz="2000" b="1" dirty="0">
              <a:solidFill>
                <a:srgbClr val="002060"/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178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655EBA-E2CC-25FF-2677-3C211C510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3BA5-8910-48D0-9FD0-1EF65FF5B3CC}" type="slidenum">
              <a:rPr lang="en-IN" smtClean="0"/>
              <a:t>6</a:t>
            </a:fld>
            <a:endParaRPr lang="en-IN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2F0B2AB-AFCA-B395-03BE-DF180941A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123"/>
            <a:ext cx="12192000" cy="48057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40EF01-CDCC-4DCA-EC52-A3D6EA18475A}"/>
              </a:ext>
            </a:extLst>
          </p:cNvPr>
          <p:cNvSpPr txBox="1"/>
          <p:nvPr/>
        </p:nvSpPr>
        <p:spPr>
          <a:xfrm>
            <a:off x="0" y="94792"/>
            <a:ext cx="72165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Software application: </a:t>
            </a:r>
            <a:r>
              <a:rPr lang="en-US" sz="2000" b="1" dirty="0">
                <a:hlinkClick r:id="rId3"/>
              </a:rPr>
              <a:t>https://cbkt-time.bipm.org/</a:t>
            </a:r>
            <a:r>
              <a:rPr lang="en-US" sz="2000" b="1" dirty="0"/>
              <a:t> </a:t>
            </a:r>
          </a:p>
          <a:p>
            <a:r>
              <a:rPr lang="en-US" sz="2000" b="1" dirty="0"/>
              <a:t>Source code : </a:t>
            </a:r>
            <a:r>
              <a:rPr lang="en-US" sz="2000" b="1" dirty="0">
                <a:hlinkClick r:id="rId4"/>
              </a:rPr>
              <a:t>https://github.com/TheBIPM/CCTF_CBKT_software</a:t>
            </a:r>
            <a:r>
              <a:rPr lang="en-US" sz="2000" b="1" dirty="0"/>
              <a:t> </a:t>
            </a:r>
            <a:endParaRPr lang="en-IN" sz="2000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344375-1F62-29F8-9BC1-CE2CF25F41A4}"/>
              </a:ext>
            </a:extLst>
          </p:cNvPr>
          <p:cNvCxnSpPr>
            <a:cxnSpLocks/>
          </p:cNvCxnSpPr>
          <p:nvPr/>
        </p:nvCxnSpPr>
        <p:spPr>
          <a:xfrm>
            <a:off x="0" y="914400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FFCEE92-C512-AE7C-57F0-5F8E20DF9C05}"/>
              </a:ext>
            </a:extLst>
          </p:cNvPr>
          <p:cNvSpPr txBox="1"/>
          <p:nvPr/>
        </p:nvSpPr>
        <p:spPr>
          <a:xfrm>
            <a:off x="8708164" y="5715"/>
            <a:ext cx="3651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CCTF Technical Exchange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9th July 2025 </a:t>
            </a:r>
            <a:endParaRPr lang="en-IN" sz="2000" b="1" dirty="0">
              <a:solidFill>
                <a:srgbClr val="002060"/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046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8B6569-8842-522F-7CAC-8D28952D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3BA5-8910-48D0-9FD0-1EF65FF5B3CC}" type="slidenum">
              <a:rPr lang="en-IN" smtClean="0"/>
              <a:t>7</a:t>
            </a:fld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5C9151-5BE0-A8CD-17D0-528719B5BEDC}"/>
              </a:ext>
            </a:extLst>
          </p:cNvPr>
          <p:cNvSpPr txBox="1"/>
          <p:nvPr/>
        </p:nvSpPr>
        <p:spPr>
          <a:xfrm>
            <a:off x="143741" y="83403"/>
            <a:ext cx="94716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CGGTTS - </a:t>
            </a:r>
            <a:r>
              <a:rPr lang="en-US" sz="2400" b="1" dirty="0" err="1"/>
              <a:t>Analyser</a:t>
            </a:r>
            <a:r>
              <a:rPr lang="en-US" sz="2400" b="1" dirty="0"/>
              <a:t>: </a:t>
            </a:r>
          </a:p>
          <a:p>
            <a:r>
              <a:rPr lang="en-IN" sz="2400" b="1" dirty="0"/>
              <a:t>Demo video : </a:t>
            </a:r>
            <a:r>
              <a:rPr lang="en-IN" sz="2400" dirty="0">
                <a:hlinkClick r:id="rId2"/>
              </a:rPr>
              <a:t>CGGTTS – Analyser: Time &amp; Frequency BIPM CBKT - YouTube</a:t>
            </a:r>
            <a:endParaRPr lang="en-IN" sz="2400" b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C7844B3-B957-D87A-400F-7252F8E9C714}"/>
              </a:ext>
            </a:extLst>
          </p:cNvPr>
          <p:cNvCxnSpPr>
            <a:cxnSpLocks/>
          </p:cNvCxnSpPr>
          <p:nvPr/>
        </p:nvCxnSpPr>
        <p:spPr>
          <a:xfrm>
            <a:off x="0" y="914400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270B221-B846-FC79-2DBF-C15D66DC0335}"/>
              </a:ext>
            </a:extLst>
          </p:cNvPr>
          <p:cNvSpPr txBox="1"/>
          <p:nvPr/>
        </p:nvSpPr>
        <p:spPr>
          <a:xfrm>
            <a:off x="261256" y="1306286"/>
            <a:ext cx="119307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User can upload </a:t>
            </a:r>
            <a:r>
              <a:rPr lang="en-US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multiple CGGTTS files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investigate the details of the data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(MJD, REFSYS, frequencies, gaps or jumps in the data )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I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interactive plots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helps the user for detailed observations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I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perform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ommon-View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All-in-View time transfer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between two receivers' data.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I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user has option to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perform the CV and AV methods by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filtering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data based on </a:t>
            </a:r>
          </a:p>
          <a:p>
            <a:pPr marL="102870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GNSS measurement code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(L1P, L1C,L2P etc., ) </a:t>
            </a:r>
          </a:p>
          <a:p>
            <a:pPr marL="102870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MJD range</a:t>
            </a:r>
          </a:p>
          <a:p>
            <a:pPr marL="102870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Satellite selection  </a:t>
            </a:r>
          </a:p>
          <a:p>
            <a:pPr marL="102870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Outlier selection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(as multiples of standard deviation)</a:t>
            </a:r>
          </a:p>
          <a:p>
            <a:pPr marL="102870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Elevation mask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(0 to 90 degrees)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user can </a:t>
            </a:r>
            <a:r>
              <a:rPr lang="en-US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download the CSV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files of each corresponding plot, for further processing 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32147A-6287-4268-222D-3D4E5472B4CE}"/>
              </a:ext>
            </a:extLst>
          </p:cNvPr>
          <p:cNvSpPr txBox="1"/>
          <p:nvPr/>
        </p:nvSpPr>
        <p:spPr>
          <a:xfrm>
            <a:off x="8708164" y="5715"/>
            <a:ext cx="3651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CCTF Technical Exchange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9th July 2025 </a:t>
            </a:r>
            <a:endParaRPr lang="en-IN" sz="2000" b="1" dirty="0">
              <a:solidFill>
                <a:srgbClr val="002060"/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76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562446-29E1-BA89-0CDB-EFA9B5C093B7}"/>
              </a:ext>
            </a:extLst>
          </p:cNvPr>
          <p:cNvSpPr txBox="1"/>
          <p:nvPr/>
        </p:nvSpPr>
        <p:spPr>
          <a:xfrm>
            <a:off x="612618" y="1379907"/>
            <a:ext cx="10490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Sum of the weighted REFSYS values of all satellites available, with respect to their elevation angles </a:t>
            </a:r>
            <a:endParaRPr lang="en-IN" dirty="0"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C17BF7-1520-3C91-EC51-6A9ED26F32F7}"/>
                  </a:ext>
                </a:extLst>
              </p:cNvPr>
              <p:cNvSpPr txBox="1"/>
              <p:nvPr/>
            </p:nvSpPr>
            <p:spPr>
              <a:xfrm>
                <a:off x="691023" y="2187138"/>
                <a:ext cx="5166863" cy="7918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𝑤𝑒𝑖𝑔h𝑡𝑒𝑑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𝑅𝑒𝑓𝑠𝑦𝑠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𝑅𝑒𝑓𝑠𝑦𝑠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∗ 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𝐸𝐿𝑉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pt-B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𝑠𝑖𝑛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𝐸𝐿𝑉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den>
                          </m:f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C17BF7-1520-3C91-EC51-6A9ED26F3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23" y="2187138"/>
                <a:ext cx="5166863" cy="7918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D2E87A-3B6C-0789-13C8-8D477D9FFDE7}"/>
                  </a:ext>
                </a:extLst>
              </p:cNvPr>
              <p:cNvSpPr txBox="1"/>
              <p:nvPr/>
            </p:nvSpPr>
            <p:spPr>
              <a:xfrm>
                <a:off x="6531430" y="2157214"/>
                <a:ext cx="5199565" cy="7918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𝑤𝑒𝑖𝑔h𝑡𝑒𝑑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𝑅𝑒𝑓𝑠𝑦𝑠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𝑅𝑒𝑓𝑠𝑦𝑠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∗ 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𝐸𝐿𝑉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pt-B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𝑠𝑖𝑛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𝐸𝐿𝑉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den>
                          </m:f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D2E87A-3B6C-0789-13C8-8D477D9FF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430" y="2157214"/>
                <a:ext cx="5199565" cy="7918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6527ED-F6F4-2B8C-5224-E60787EB406F}"/>
                  </a:ext>
                </a:extLst>
              </p:cNvPr>
              <p:cNvSpPr txBox="1"/>
              <p:nvPr/>
            </p:nvSpPr>
            <p:spPr>
              <a:xfrm>
                <a:off x="612618" y="4426551"/>
                <a:ext cx="6908943" cy="7918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𝐶𝑜𝑚𝑚𝑜𝑛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𝑉𝑖𝑒𝑤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𝑒𝑎𝑐h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𝑒𝑝𝑜𝑐h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𝑅𝑒𝑓𝑠𝑦𝑠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(1,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𝑅𝑒𝑓𝑠𝑦𝑠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(2,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6527ED-F6F4-2B8C-5224-E60787EB4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18" y="4426551"/>
                <a:ext cx="6908943" cy="7918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B38DC8-FE3F-1CB9-33C7-0E846A7B466A}"/>
                  </a:ext>
                </a:extLst>
              </p:cNvPr>
              <p:cNvSpPr txBox="1"/>
              <p:nvPr/>
            </p:nvSpPr>
            <p:spPr>
              <a:xfrm>
                <a:off x="612619" y="5970402"/>
                <a:ext cx="73999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Bookman Old Style" panose="02050604050505020204" pitchFamily="18" charset="0"/>
                  </a:rPr>
                  <a:t>All-in-view at each epoch  =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𝑤𝑒𝑖𝑔h𝑡𝑒𝑑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𝑅𝑒𝑓𝑠𝑦𝑠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latin typeface="Bookman Old Style" panose="02050604050505020204" pitchFamily="18" charset="0"/>
                  </a:rPr>
                  <a:t> 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𝑤𝑒𝑖𝑔h𝑡𝑒𝑑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𝑅𝑒𝑓𝑠𝑦𝑠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IN" baseline="-250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B38DC8-FE3F-1CB9-33C7-0E846A7B4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19" y="5970402"/>
                <a:ext cx="7399974" cy="369332"/>
              </a:xfrm>
              <a:prstGeom prst="rect">
                <a:avLst/>
              </a:prstGeom>
              <a:blipFill>
                <a:blip r:embed="rId5"/>
                <a:stretch>
                  <a:fillRect l="-659" t="-6557" b="-262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F9803C0-CCB1-1107-8E0C-68D08CC2ECD0}"/>
              </a:ext>
            </a:extLst>
          </p:cNvPr>
          <p:cNvSpPr txBox="1"/>
          <p:nvPr/>
        </p:nvSpPr>
        <p:spPr>
          <a:xfrm>
            <a:off x="645334" y="3248217"/>
            <a:ext cx="4721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Common – View method  </a:t>
            </a:r>
            <a:endParaRPr lang="en-IN" sz="20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2B46A4-2FB5-4ABE-3498-E93DA1DC2BD1}"/>
              </a:ext>
            </a:extLst>
          </p:cNvPr>
          <p:cNvSpPr txBox="1"/>
          <p:nvPr/>
        </p:nvSpPr>
        <p:spPr>
          <a:xfrm>
            <a:off x="612619" y="5474862"/>
            <a:ext cx="4122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All - in– View method  </a:t>
            </a:r>
            <a:endParaRPr lang="en-IN" sz="20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84CD5F-0D5F-141D-2372-D0DE31423890}"/>
              </a:ext>
            </a:extLst>
          </p:cNvPr>
          <p:cNvSpPr txBox="1"/>
          <p:nvPr/>
        </p:nvSpPr>
        <p:spPr>
          <a:xfrm>
            <a:off x="691023" y="956145"/>
            <a:ext cx="4881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Weighted </a:t>
            </a:r>
            <a:r>
              <a:rPr lang="en-US" sz="20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Refsys</a:t>
            </a:r>
            <a:r>
              <a:rPr lang="en-US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of each receiver  </a:t>
            </a:r>
            <a:endParaRPr lang="en-IN" sz="20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971268-877E-BD54-318F-866892B16A1F}"/>
              </a:ext>
            </a:extLst>
          </p:cNvPr>
          <p:cNvSpPr txBox="1"/>
          <p:nvPr/>
        </p:nvSpPr>
        <p:spPr>
          <a:xfrm>
            <a:off x="612618" y="3800791"/>
            <a:ext cx="10490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Average of difference between </a:t>
            </a:r>
            <a:r>
              <a:rPr lang="en-US" dirty="0" err="1">
                <a:latin typeface="Bookman Old Style" panose="02050604050505020204" pitchFamily="18" charset="0"/>
              </a:rPr>
              <a:t>Refsys</a:t>
            </a:r>
            <a:r>
              <a:rPr lang="en-US" dirty="0">
                <a:latin typeface="Bookman Old Style" panose="02050604050505020204" pitchFamily="18" charset="0"/>
              </a:rPr>
              <a:t> values at each epoch  </a:t>
            </a:r>
            <a:endParaRPr lang="en-IN" dirty="0">
              <a:latin typeface="Bookman Old Style" panose="02050604050505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7D4C3-836F-F99F-3223-B82DB46555A4}"/>
              </a:ext>
            </a:extLst>
          </p:cNvPr>
          <p:cNvSpPr txBox="1"/>
          <p:nvPr/>
        </p:nvSpPr>
        <p:spPr>
          <a:xfrm>
            <a:off x="4522140" y="183593"/>
            <a:ext cx="217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Calculations</a:t>
            </a:r>
            <a:endParaRPr lang="en-IN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F16CED8-E085-6C4B-D647-5E35FB2C7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3BA5-8910-48D0-9FD0-1EF65FF5B3CC}" type="slidenum">
              <a:rPr lang="en-IN" smtClean="0"/>
              <a:t>8</a:t>
            </a:fld>
            <a:endParaRPr lang="en-IN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8F2F1D-755C-3708-B69A-73FD6DA6A0D1}"/>
              </a:ext>
            </a:extLst>
          </p:cNvPr>
          <p:cNvCxnSpPr>
            <a:cxnSpLocks/>
          </p:cNvCxnSpPr>
          <p:nvPr/>
        </p:nvCxnSpPr>
        <p:spPr>
          <a:xfrm>
            <a:off x="0" y="914400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46B6A36-0EDA-6703-5523-B7CF4F7B922F}"/>
              </a:ext>
            </a:extLst>
          </p:cNvPr>
          <p:cNvSpPr txBox="1"/>
          <p:nvPr/>
        </p:nvSpPr>
        <p:spPr>
          <a:xfrm>
            <a:off x="8708164" y="5715"/>
            <a:ext cx="3651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CCTF Technical Exchange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9th July 2025 </a:t>
            </a:r>
            <a:endParaRPr lang="en-IN" sz="2000" b="1" dirty="0">
              <a:solidFill>
                <a:srgbClr val="002060"/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464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D0C5D26-79BE-739A-E5C2-89FE901640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626179"/>
              </p:ext>
            </p:extLst>
          </p:nvPr>
        </p:nvGraphicFramePr>
        <p:xfrm>
          <a:off x="151313" y="1492036"/>
          <a:ext cx="4495770" cy="37901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9295">
                  <a:extLst>
                    <a:ext uri="{9D8B030D-6E8A-4147-A177-3AD203B41FA5}">
                      <a16:colId xmlns:a16="http://schemas.microsoft.com/office/drawing/2014/main" val="3102827031"/>
                    </a:ext>
                  </a:extLst>
                </a:gridCol>
                <a:gridCol w="749295">
                  <a:extLst>
                    <a:ext uri="{9D8B030D-6E8A-4147-A177-3AD203B41FA5}">
                      <a16:colId xmlns:a16="http://schemas.microsoft.com/office/drawing/2014/main" val="892156143"/>
                    </a:ext>
                  </a:extLst>
                </a:gridCol>
                <a:gridCol w="749295">
                  <a:extLst>
                    <a:ext uri="{9D8B030D-6E8A-4147-A177-3AD203B41FA5}">
                      <a16:colId xmlns:a16="http://schemas.microsoft.com/office/drawing/2014/main" val="349560608"/>
                    </a:ext>
                  </a:extLst>
                </a:gridCol>
                <a:gridCol w="749295">
                  <a:extLst>
                    <a:ext uri="{9D8B030D-6E8A-4147-A177-3AD203B41FA5}">
                      <a16:colId xmlns:a16="http://schemas.microsoft.com/office/drawing/2014/main" val="117419879"/>
                    </a:ext>
                  </a:extLst>
                </a:gridCol>
                <a:gridCol w="749295">
                  <a:extLst>
                    <a:ext uri="{9D8B030D-6E8A-4147-A177-3AD203B41FA5}">
                      <a16:colId xmlns:a16="http://schemas.microsoft.com/office/drawing/2014/main" val="2802402311"/>
                    </a:ext>
                  </a:extLst>
                </a:gridCol>
                <a:gridCol w="749295">
                  <a:extLst>
                    <a:ext uri="{9D8B030D-6E8A-4147-A177-3AD203B41FA5}">
                      <a16:colId xmlns:a16="http://schemas.microsoft.com/office/drawing/2014/main" val="3523881383"/>
                    </a:ext>
                  </a:extLst>
                </a:gridCol>
              </a:tblGrid>
              <a:tr h="2380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  <a:latin typeface="Bookman Old Style" panose="02050604050505020204" pitchFamily="18" charset="0"/>
                        </a:rPr>
                        <a:t>SAT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MJD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STTIME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  <a:latin typeface="Bookman Old Style" panose="02050604050505020204" pitchFamily="18" charset="0"/>
                        </a:rPr>
                        <a:t>ELV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REFSYS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FRC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23850482"/>
                  </a:ext>
                </a:extLst>
              </a:tr>
              <a:tr h="457100">
                <a:tc>
                  <a:txBody>
                    <a:bodyPr/>
                    <a:lstStyle/>
                    <a:p>
                      <a:pPr algn="ctr" fontAlgn="b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hhmmss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.1dg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  <a:latin typeface="Bookman Old Style" panose="02050604050505020204" pitchFamily="18" charset="0"/>
                        </a:rPr>
                        <a:t>.1ns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7865332"/>
                  </a:ext>
                </a:extLst>
              </a:tr>
              <a:tr h="2380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G10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60269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  <a:latin typeface="Bookman Old Style" panose="02050604050505020204" pitchFamily="18" charset="0"/>
                        </a:rPr>
                        <a:t>140000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392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-94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L1C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73073928"/>
                  </a:ext>
                </a:extLst>
              </a:tr>
              <a:tr h="2380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G10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60269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  <a:latin typeface="Bookman Old Style" panose="02050604050505020204" pitchFamily="18" charset="0"/>
                        </a:rPr>
                        <a:t>140000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  <a:highlight>
                            <a:srgbClr val="808000"/>
                          </a:highlight>
                          <a:latin typeface="Bookman Old Style" panose="02050604050505020204" pitchFamily="18" charset="0"/>
                        </a:rPr>
                        <a:t>392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808000"/>
                        </a:highlight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-86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  <a:highlight>
                            <a:srgbClr val="FFFF00"/>
                          </a:highlight>
                          <a:latin typeface="Bookman Old Style" panose="02050604050505020204" pitchFamily="18" charset="0"/>
                        </a:rPr>
                        <a:t>L1P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35435189"/>
                  </a:ext>
                </a:extLst>
              </a:tr>
              <a:tr h="2380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G10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60269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  <a:latin typeface="Bookman Old Style" panose="02050604050505020204" pitchFamily="18" charset="0"/>
                        </a:rPr>
                        <a:t>140000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392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247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L2C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43355141"/>
                  </a:ext>
                </a:extLst>
              </a:tr>
              <a:tr h="2380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G10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60269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  <a:latin typeface="Bookman Old Style" panose="02050604050505020204" pitchFamily="18" charset="0"/>
                        </a:rPr>
                        <a:t>140000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  <a:latin typeface="Bookman Old Style" panose="02050604050505020204" pitchFamily="18" charset="0"/>
                        </a:rPr>
                        <a:t>392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-69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L2P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6241878"/>
                  </a:ext>
                </a:extLst>
              </a:tr>
              <a:tr h="2380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G10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60269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  <a:latin typeface="Bookman Old Style" panose="02050604050505020204" pitchFamily="18" charset="0"/>
                        </a:rPr>
                        <a:t>140000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392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  <a:latin typeface="Bookman Old Style" panose="02050604050505020204" pitchFamily="18" charset="0"/>
                        </a:rPr>
                        <a:t>159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L5C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74558806"/>
                  </a:ext>
                </a:extLst>
              </a:tr>
              <a:tr h="2380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G15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60269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  <a:latin typeface="Bookman Old Style" panose="02050604050505020204" pitchFamily="18" charset="0"/>
                        </a:rPr>
                        <a:t>140000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  <a:latin typeface="Bookman Old Style" panose="02050604050505020204" pitchFamily="18" charset="0"/>
                        </a:rPr>
                        <a:t>351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-25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L1C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91397095"/>
                  </a:ext>
                </a:extLst>
              </a:tr>
              <a:tr h="2380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G15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60269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  <a:latin typeface="Bookman Old Style" panose="02050604050505020204" pitchFamily="18" charset="0"/>
                        </a:rPr>
                        <a:t>140000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  <a:highlight>
                            <a:srgbClr val="808000"/>
                          </a:highlight>
                          <a:latin typeface="Bookman Old Style" panose="02050604050505020204" pitchFamily="18" charset="0"/>
                        </a:rPr>
                        <a:t>351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808000"/>
                        </a:highlight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-8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  <a:highlight>
                            <a:srgbClr val="FFFF00"/>
                          </a:highlight>
                          <a:latin typeface="Bookman Old Style" panose="02050604050505020204" pitchFamily="18" charset="0"/>
                        </a:rPr>
                        <a:t>L1P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10287294"/>
                  </a:ext>
                </a:extLst>
              </a:tr>
              <a:tr h="2380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G15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60269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  <a:latin typeface="Bookman Old Style" panose="02050604050505020204" pitchFamily="18" charset="0"/>
                        </a:rPr>
                        <a:t>140000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351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  <a:latin typeface="Bookman Old Style" panose="02050604050505020204" pitchFamily="18" charset="0"/>
                        </a:rPr>
                        <a:t>308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L2C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56560033"/>
                  </a:ext>
                </a:extLst>
              </a:tr>
              <a:tr h="2380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G15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60269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  <a:latin typeface="Bookman Old Style" panose="02050604050505020204" pitchFamily="18" charset="0"/>
                        </a:rPr>
                        <a:t>140000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351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-26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L2P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15764655"/>
                  </a:ext>
                </a:extLst>
              </a:tr>
              <a:tr h="2380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G18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60269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  <a:latin typeface="Bookman Old Style" panose="02050604050505020204" pitchFamily="18" charset="0"/>
                        </a:rPr>
                        <a:t>140000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697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  <a:latin typeface="Bookman Old Style" panose="02050604050505020204" pitchFamily="18" charset="0"/>
                        </a:rPr>
                        <a:t>-17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L1C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37681089"/>
                  </a:ext>
                </a:extLst>
              </a:tr>
              <a:tr h="2380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G18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60269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  <a:latin typeface="Bookman Old Style" panose="02050604050505020204" pitchFamily="18" charset="0"/>
                        </a:rPr>
                        <a:t>140000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  <a:highlight>
                            <a:srgbClr val="808000"/>
                          </a:highlight>
                          <a:latin typeface="Bookman Old Style" panose="02050604050505020204" pitchFamily="18" charset="0"/>
                        </a:rPr>
                        <a:t>697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808000"/>
                        </a:highlight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  <a:highlight>
                            <a:srgbClr val="FFFF00"/>
                          </a:highlight>
                          <a:latin typeface="Bookman Old Style" panose="02050604050505020204" pitchFamily="18" charset="0"/>
                        </a:rPr>
                        <a:t>L1P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35267889"/>
                  </a:ext>
                </a:extLst>
              </a:tr>
              <a:tr h="2380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G18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60269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  <a:latin typeface="Bookman Old Style" panose="02050604050505020204" pitchFamily="18" charset="0"/>
                        </a:rPr>
                        <a:t>140000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697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  <a:latin typeface="Bookman Old Style" panose="02050604050505020204" pitchFamily="18" charset="0"/>
                        </a:rPr>
                        <a:t>339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L2C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88613852"/>
                  </a:ext>
                </a:extLst>
              </a:tr>
              <a:tr h="23807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G18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60269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  <a:latin typeface="Bookman Old Style" panose="02050604050505020204" pitchFamily="18" charset="0"/>
                        </a:rPr>
                        <a:t>140000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697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u="none" strike="noStrike" dirty="0">
                          <a:effectLst/>
                          <a:latin typeface="Bookman Old Style" panose="02050604050505020204" pitchFamily="18" charset="0"/>
                        </a:rPr>
                        <a:t>L2P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4041913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020C6CC-5CD2-9196-75A2-A46DD4681AA8}"/>
              </a:ext>
            </a:extLst>
          </p:cNvPr>
          <p:cNvSpPr txBox="1"/>
          <p:nvPr/>
        </p:nvSpPr>
        <p:spPr>
          <a:xfrm>
            <a:off x="701672" y="1012879"/>
            <a:ext cx="2924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Bookman Old Style" panose="02050604050505020204" pitchFamily="18" charset="0"/>
              </a:rPr>
              <a:t>CGGTTS data snippet  </a:t>
            </a:r>
            <a:endParaRPr lang="en-IN" b="1" dirty="0">
              <a:latin typeface="Bookman Old Style" panose="02050604050505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D474E5-E9A3-0BC6-6513-BD4FC3BB5A2E}"/>
              </a:ext>
            </a:extLst>
          </p:cNvPr>
          <p:cNvSpPr txBox="1"/>
          <p:nvPr/>
        </p:nvSpPr>
        <p:spPr>
          <a:xfrm>
            <a:off x="4918256" y="1909259"/>
            <a:ext cx="6864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Bookman Old Style" panose="02050604050505020204" pitchFamily="18" charset="0"/>
              </a:rPr>
              <a:t>Sum of the weighted REFSYS values of all satellites available, with </a:t>
            </a:r>
          </a:p>
          <a:p>
            <a:r>
              <a:rPr lang="en-US" sz="1600" dirty="0">
                <a:latin typeface="Bookman Old Style" panose="02050604050505020204" pitchFamily="18" charset="0"/>
              </a:rPr>
              <a:t>respect to their elevation angles </a:t>
            </a:r>
            <a:endParaRPr lang="en-IN" sz="1600" dirty="0"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6B57BD5-2411-4884-8D0C-5871441244DE}"/>
                  </a:ext>
                </a:extLst>
              </p:cNvPr>
              <p:cNvSpPr txBox="1"/>
              <p:nvPr/>
            </p:nvSpPr>
            <p:spPr>
              <a:xfrm>
                <a:off x="5032495" y="3171331"/>
                <a:ext cx="5450210" cy="7562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𝑠𝑢𝑚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𝑤𝑒𝑖𝑔h𝑡𝑒𝑑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𝑅𝑒𝑓𝑠𝑦𝑠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𝑅𝑒𝑓𝑠𝑦𝑠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∗ 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𝐸𝐿𝑉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pt-B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𝑠𝑖𝑛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𝐸𝐿𝑉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den>
                          </m:f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6B57BD5-2411-4884-8D0C-587144124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495" y="3171331"/>
                <a:ext cx="5450210" cy="7562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047FD76-8B2A-F52A-1BDF-486BF1B47510}"/>
              </a:ext>
            </a:extLst>
          </p:cNvPr>
          <p:cNvSpPr txBox="1"/>
          <p:nvPr/>
        </p:nvSpPr>
        <p:spPr>
          <a:xfrm>
            <a:off x="79900" y="112147"/>
            <a:ext cx="10514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2060"/>
                </a:solidFill>
                <a:latin typeface="Bookman Old Style" panose="02050604050505020204" pitchFamily="18" charset="0"/>
              </a:rPr>
              <a:t>Example for calculating</a:t>
            </a:r>
            <a:r>
              <a:rPr lang="en-US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: Performance of </a:t>
            </a:r>
          </a:p>
          <a:p>
            <a:r>
              <a:rPr lang="en-US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                                     Receiver clock - GNSS(time) </a:t>
            </a:r>
            <a:endParaRPr lang="en-IN" sz="20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CA9FA1-8A98-2D93-338A-F89B30AD1ACF}"/>
                  </a:ext>
                </a:extLst>
              </p:cNvPr>
              <p:cNvSpPr txBox="1"/>
              <p:nvPr/>
            </p:nvSpPr>
            <p:spPr>
              <a:xfrm>
                <a:off x="2355422" y="5282158"/>
                <a:ext cx="8500019" cy="595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𝑠𝑢𝑚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𝑤𝑒𝑖𝑔h𝑡𝑒𝑑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𝑅𝑒𝑓𝑠𝑦𝑠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−8.6∗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39.2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−0.8∗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35.1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+0.1∗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(69.7)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39.2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35.1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69.7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CA9FA1-8A98-2D93-338A-F89B30AD1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422" y="5282158"/>
                <a:ext cx="8500019" cy="5950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ED4F69C9-1528-2673-D2BC-2C2140256F65}"/>
              </a:ext>
            </a:extLst>
          </p:cNvPr>
          <p:cNvSpPr txBox="1"/>
          <p:nvPr/>
        </p:nvSpPr>
        <p:spPr>
          <a:xfrm>
            <a:off x="5032495" y="6212842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</a:t>
            </a:r>
            <a:r>
              <a:rPr lang="en-IN" sz="1800" dirty="0">
                <a:latin typeface="Bookman Old Style" panose="02050604050505020204" pitchFamily="18" charset="0"/>
              </a:rPr>
              <a:t>-2.24 ns</a:t>
            </a:r>
            <a:endParaRPr lang="en-I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6402AC-07F2-BFC2-BC34-153260316562}"/>
              </a:ext>
            </a:extLst>
          </p:cNvPr>
          <p:cNvSpPr txBox="1"/>
          <p:nvPr/>
        </p:nvSpPr>
        <p:spPr>
          <a:xfrm>
            <a:off x="6772394" y="1231962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Bookman Old Style" panose="02050604050505020204" pitchFamily="18" charset="0"/>
              </a:rPr>
              <a:t>At each epoch </a:t>
            </a:r>
            <a:endParaRPr lang="en-IN" b="1" dirty="0">
              <a:latin typeface="Bookman Old Style" panose="020506040505050202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2BD637-E623-A09E-0794-69FF49B8D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3BA5-8910-48D0-9FD0-1EF65FF5B3CC}" type="slidenum">
              <a:rPr lang="en-IN" smtClean="0"/>
              <a:t>9</a:t>
            </a:fld>
            <a:endParaRPr lang="en-IN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CD897F-E54A-D40B-1675-A385B800AA1F}"/>
              </a:ext>
            </a:extLst>
          </p:cNvPr>
          <p:cNvCxnSpPr>
            <a:cxnSpLocks/>
          </p:cNvCxnSpPr>
          <p:nvPr/>
        </p:nvCxnSpPr>
        <p:spPr>
          <a:xfrm>
            <a:off x="0" y="914400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C03295D-ADE4-5957-4230-70566E5E67C2}"/>
              </a:ext>
            </a:extLst>
          </p:cNvPr>
          <p:cNvSpPr txBox="1"/>
          <p:nvPr/>
        </p:nvSpPr>
        <p:spPr>
          <a:xfrm>
            <a:off x="8708164" y="5715"/>
            <a:ext cx="3651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CCTF Technical Exchange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9th July 2025 </a:t>
            </a:r>
            <a:endParaRPr lang="en-IN" sz="2000" b="1" dirty="0">
              <a:solidFill>
                <a:srgbClr val="002060"/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39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35234</TotalTime>
  <Words>2311</Words>
  <Application>Microsoft Office PowerPoint</Application>
  <PresentationFormat>Widescreen</PresentationFormat>
  <Paragraphs>668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Amasis MT Pro Medium</vt:lpstr>
      <vt:lpstr>Aptos</vt:lpstr>
      <vt:lpstr>Arial</vt:lpstr>
      <vt:lpstr>Bahnschrift SemiCondensed</vt:lpstr>
      <vt:lpstr>Bookman Old Style</vt:lpstr>
      <vt:lpstr>Calibri</vt:lpstr>
      <vt:lpstr>Calibri Light</vt:lpstr>
      <vt:lpstr>Cambria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Bharath VATTIKONDA</dc:creator>
  <cp:lastModifiedBy>Bharath V</cp:lastModifiedBy>
  <cp:revision>322</cp:revision>
  <dcterms:created xsi:type="dcterms:W3CDTF">2024-01-09T09:34:40Z</dcterms:created>
  <dcterms:modified xsi:type="dcterms:W3CDTF">2025-07-09T05:34:08Z</dcterms:modified>
</cp:coreProperties>
</file>