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80" r:id="rId2"/>
    <p:sldId id="1512" r:id="rId3"/>
    <p:sldId id="1518" r:id="rId4"/>
    <p:sldId id="1519" r:id="rId5"/>
    <p:sldId id="1517" r:id="rId6"/>
    <p:sldId id="1460" r:id="rId7"/>
    <p:sldId id="1463" r:id="rId8"/>
    <p:sldId id="1522" r:id="rId9"/>
    <p:sldId id="1520" r:id="rId10"/>
    <p:sldId id="152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468F2-5A57-4EAE-AB04-B49C4F822386}" v="2" dt="2025-08-12T16:22:03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zia TAVELLA" userId="07821270-e5f2-4652-ae84-7821a1f50ba6" providerId="ADAL" clId="{EBAD4115-FAF4-4F59-B17C-0C08C32F067B}"/>
    <pc:docChg chg="modSld">
      <pc:chgData name="Patrizia TAVELLA" userId="07821270-e5f2-4652-ae84-7821a1f50ba6" providerId="ADAL" clId="{EBAD4115-FAF4-4F59-B17C-0C08C32F067B}" dt="2025-07-11T16:16:56.268" v="13" actId="1076"/>
      <pc:docMkLst>
        <pc:docMk/>
      </pc:docMkLst>
      <pc:sldChg chg="modSp mod">
        <pc:chgData name="Patrizia TAVELLA" userId="07821270-e5f2-4652-ae84-7821a1f50ba6" providerId="ADAL" clId="{EBAD4115-FAF4-4F59-B17C-0C08C32F067B}" dt="2025-07-11T16:16:56.268" v="13" actId="1076"/>
        <pc:sldMkLst>
          <pc:docMk/>
          <pc:sldMk cId="103334068" sldId="1512"/>
        </pc:sldMkLst>
      </pc:sldChg>
      <pc:sldChg chg="modSp">
        <pc:chgData name="Patrizia TAVELLA" userId="07821270-e5f2-4652-ae84-7821a1f50ba6" providerId="ADAL" clId="{EBAD4115-FAF4-4F59-B17C-0C08C32F067B}" dt="2025-07-08T15:12:39.074" v="8" actId="6549"/>
        <pc:sldMkLst>
          <pc:docMk/>
          <pc:sldMk cId="2555545496" sldId="1519"/>
        </pc:sldMkLst>
      </pc:sldChg>
    </pc:docChg>
  </pc:docChgLst>
  <pc:docChgLst>
    <pc:chgData name="Patrizia TAVELLA" userId="07821270-e5f2-4652-ae84-7821a1f50ba6" providerId="ADAL" clId="{CC0A2DD7-F7FB-4191-B924-F11BADF1B9BE}"/>
    <pc:docChg chg="modSld">
      <pc:chgData name="Patrizia TAVELLA" userId="07821270-e5f2-4652-ae84-7821a1f50ba6" providerId="ADAL" clId="{CC0A2DD7-F7FB-4191-B924-F11BADF1B9BE}" dt="2025-03-24T15:55:26.426" v="0" actId="1076"/>
      <pc:docMkLst>
        <pc:docMk/>
      </pc:docMkLst>
      <pc:sldChg chg="modSp mod">
        <pc:chgData name="Patrizia TAVELLA" userId="07821270-e5f2-4652-ae84-7821a1f50ba6" providerId="ADAL" clId="{CC0A2DD7-F7FB-4191-B924-F11BADF1B9BE}" dt="2025-03-24T15:55:26.426" v="0" actId="1076"/>
        <pc:sldMkLst>
          <pc:docMk/>
          <pc:sldMk cId="103334068" sldId="1512"/>
        </pc:sldMkLst>
      </pc:sldChg>
    </pc:docChg>
  </pc:docChgLst>
  <pc:docChgLst>
    <pc:chgData name="Patrizia TAVELLA" userId="07821270-e5f2-4652-ae84-7821a1f50ba6" providerId="ADAL" clId="{A7E468F2-5A57-4EAE-AB04-B49C4F822386}"/>
    <pc:docChg chg="custSel modSld">
      <pc:chgData name="Patrizia TAVELLA" userId="07821270-e5f2-4652-ae84-7821a1f50ba6" providerId="ADAL" clId="{A7E468F2-5A57-4EAE-AB04-B49C4F822386}" dt="2025-08-12T16:22:25.846" v="16" actId="6549"/>
      <pc:docMkLst>
        <pc:docMk/>
      </pc:docMkLst>
      <pc:sldChg chg="modSp mod">
        <pc:chgData name="Patrizia TAVELLA" userId="07821270-e5f2-4652-ae84-7821a1f50ba6" providerId="ADAL" clId="{A7E468F2-5A57-4EAE-AB04-B49C4F822386}" dt="2025-08-12T16:21:22.169" v="12"/>
        <pc:sldMkLst>
          <pc:docMk/>
          <pc:sldMk cId="103334068" sldId="1512"/>
        </pc:sldMkLst>
        <pc:spChg chg="mod">
          <ac:chgData name="Patrizia TAVELLA" userId="07821270-e5f2-4652-ae84-7821a1f50ba6" providerId="ADAL" clId="{A7E468F2-5A57-4EAE-AB04-B49C4F822386}" dt="2025-08-12T16:21:22.169" v="12"/>
          <ac:spMkLst>
            <pc:docMk/>
            <pc:sldMk cId="103334068" sldId="1512"/>
            <ac:spMk id="3" creationId="{16BDAA06-968B-E417-9C53-B6A676406EDC}"/>
          </ac:spMkLst>
        </pc:spChg>
      </pc:sldChg>
      <pc:sldChg chg="addSp delSp modSp mod">
        <pc:chgData name="Patrizia TAVELLA" userId="07821270-e5f2-4652-ae84-7821a1f50ba6" providerId="ADAL" clId="{A7E468F2-5A57-4EAE-AB04-B49C4F822386}" dt="2025-08-12T16:22:07.929" v="15" actId="1076"/>
        <pc:sldMkLst>
          <pc:docMk/>
          <pc:sldMk cId="2893741214" sldId="1518"/>
        </pc:sldMkLst>
        <pc:spChg chg="del">
          <ac:chgData name="Patrizia TAVELLA" userId="07821270-e5f2-4652-ae84-7821a1f50ba6" providerId="ADAL" clId="{A7E468F2-5A57-4EAE-AB04-B49C4F822386}" dt="2025-08-12T16:22:02.215" v="13" actId="478"/>
          <ac:spMkLst>
            <pc:docMk/>
            <pc:sldMk cId="2893741214" sldId="1518"/>
            <ac:spMk id="3" creationId="{F3678AA2-CD27-816C-8187-03BF98A595D0}"/>
          </ac:spMkLst>
        </pc:spChg>
        <pc:spChg chg="add mod">
          <ac:chgData name="Patrizia TAVELLA" userId="07821270-e5f2-4652-ae84-7821a1f50ba6" providerId="ADAL" clId="{A7E468F2-5A57-4EAE-AB04-B49C4F822386}" dt="2025-08-12T16:22:07.929" v="15" actId="1076"/>
          <ac:spMkLst>
            <pc:docMk/>
            <pc:sldMk cId="2893741214" sldId="1518"/>
            <ac:spMk id="6" creationId="{86B36EBF-8728-5E81-07DC-A81EC25E07B8}"/>
          </ac:spMkLst>
        </pc:spChg>
      </pc:sldChg>
      <pc:sldChg chg="modSp mod">
        <pc:chgData name="Patrizia TAVELLA" userId="07821270-e5f2-4652-ae84-7821a1f50ba6" providerId="ADAL" clId="{A7E468F2-5A57-4EAE-AB04-B49C4F822386}" dt="2025-08-12T16:22:25.846" v="16" actId="6549"/>
        <pc:sldMkLst>
          <pc:docMk/>
          <pc:sldMk cId="2555545496" sldId="1519"/>
        </pc:sldMkLst>
        <pc:spChg chg="mod">
          <ac:chgData name="Patrizia TAVELLA" userId="07821270-e5f2-4652-ae84-7821a1f50ba6" providerId="ADAL" clId="{A7E468F2-5A57-4EAE-AB04-B49C4F822386}" dt="2025-08-12T16:22:25.846" v="16" actId="6549"/>
          <ac:spMkLst>
            <pc:docMk/>
            <pc:sldMk cId="2555545496" sldId="1519"/>
            <ac:spMk id="3" creationId="{B76D43D2-0AE4-A524-0C49-F545F1B0BB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7A89-BCD6-49D5-9AFA-85B84CE0B65E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D24D-15A4-48A0-828B-332F16A779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6071782"/>
            <a:ext cx="1293246" cy="6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3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6468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6705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5085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5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769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00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369311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6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668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3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1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45969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5157216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42373" y="6453083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291328"/>
            <a:ext cx="2430704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GPM title 1">
    <p:bg>
      <p:bgPr>
        <a:gradFill flip="none" rotWithShape="1">
          <a:gsLst>
            <a:gs pos="80000">
              <a:srgbClr val="16223A"/>
            </a:gs>
            <a:gs pos="0">
              <a:srgbClr val="1E3C7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D33EDF-E098-7142-ACB4-6851B1AEB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37" t="15188" r="12923" b="-15198"/>
          <a:stretch/>
        </p:blipFill>
        <p:spPr>
          <a:xfrm>
            <a:off x="4740000" y="0"/>
            <a:ext cx="7452000" cy="685800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48E5-2CD3-4A46-A279-9FA551605C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2468880" cy="59436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612834-FF26-FA44-A143-E5F97A5AE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29682"/>
            <a:ext cx="5542156" cy="4693420"/>
          </a:xfrm>
        </p:spPr>
        <p:txBody>
          <a:bodyPr lIns="540000" tIns="0" rIns="0" bIns="0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1113" indent="0">
              <a:spcAft>
                <a:spcPts val="1200"/>
              </a:spcAft>
              <a:buNone/>
              <a:tabLst/>
              <a:defRPr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113" indent="0"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113" indent="0">
              <a:buNone/>
              <a:tabLst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113" indent="0"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91140-D53D-5646-A650-8309DF417241}"/>
              </a:ext>
            </a:extLst>
          </p:cNvPr>
          <p:cNvSpPr txBox="1"/>
          <p:nvPr userDrawn="1"/>
        </p:nvSpPr>
        <p:spPr>
          <a:xfrm>
            <a:off x="7649737" y="1134361"/>
            <a:ext cx="3646448" cy="25120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Working together to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promote and advance 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global comparability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measurements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Section X (use only if presentation is in sections)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43399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5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1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588"/>
            <a:ext cx="10972800" cy="10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464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6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1219170" rtl="0" eaLnBrk="1" latinLnBrk="0" hangingPunct="1">
        <a:spcBef>
          <a:spcPct val="0"/>
        </a:spcBef>
        <a:buNone/>
        <a:defRPr lang="en-US" sz="3733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80000"/>
        <a:buFontTx/>
        <a:buBlip>
          <a:blip r:embed="rId24"/>
        </a:buBlip>
        <a:defRPr sz="3200" kern="1200">
          <a:solidFill>
            <a:srgbClr val="193B7F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193B7F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70000"/>
        <a:buFontTx/>
        <a:buBlip>
          <a:blip r:embed="rId24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3" kern="1200">
          <a:solidFill>
            <a:srgbClr val="193B7F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rgbClr val="193B7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0031-9201(86)90077-4" TargetMode="External"/><Relationship Id="rId5" Type="http://schemas.openxmlformats.org/officeDocument/2006/relationships/hyperlink" Target="http://doi.org/10.1098/rspa.2016.0404" TargetMode="External"/><Relationship Id="rId4" Type="http://schemas.openxmlformats.org/officeDocument/2006/relationships/hyperlink" Target="https://royalsocietypublishing.org/author/Stephenson%2C+F+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98/rspa.2016.0404" TargetMode="External"/><Relationship Id="rId7" Type="http://schemas.openxmlformats.org/officeDocument/2006/relationships/hyperlink" Target="https://hpiers.obspm.fr/iers/bul/bulb/explanatory.pdf" TargetMode="External"/><Relationship Id="rId2" Type="http://schemas.openxmlformats.org/officeDocument/2006/relationships/hyperlink" Target="https://royalsocietypublishing.org/author/Stephenson%2C+F+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1029/2004JB003474" TargetMode="External"/><Relationship Id="rId5" Type="http://schemas.openxmlformats.org/officeDocument/2006/relationships/hyperlink" Target="https://insidegnss.com/will-we-have-a-negative-leap-second/" TargetMode="External"/><Relationship Id="rId4" Type="http://schemas.openxmlformats.org/officeDocument/2006/relationships/hyperlink" Target="https://doi.org/10.1016/0031-9201(86)90077-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1961" y="2439718"/>
            <a:ext cx="7638243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93B7F"/>
                </a:solidFill>
                <a:latin typeface="Calibri"/>
              </a:rPr>
              <a:t>Workshop on negative leap second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193B7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93B7F"/>
                </a:solidFill>
                <a:latin typeface="Calibri"/>
              </a:rPr>
              <a:t>Stochastic modelling and prediction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193B7F"/>
                </a:solidFill>
                <a:latin typeface="Calibri"/>
              </a:rPr>
              <a:t>Giulio Tagliaferro, Patrizia Tavella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i="1" dirty="0">
              <a:solidFill>
                <a:srgbClr val="193B7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13, h 14 -16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1" y="174482"/>
            <a:ext cx="3265571" cy="81686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7995E7-306A-0BC0-BB2B-B8BE732835BD}"/>
              </a:ext>
            </a:extLst>
          </p:cNvPr>
          <p:cNvSpPr/>
          <p:nvPr/>
        </p:nvSpPr>
        <p:spPr>
          <a:xfrm>
            <a:off x="3434269" y="290526"/>
            <a:ext cx="4091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6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CONSULTATIVE COMMITTEE</a:t>
            </a:r>
            <a:r>
              <a:rPr lang="en-GB" sz="1600" baseline="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400" kern="12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FOR TIME AND FREQUENCY</a:t>
            </a:r>
            <a:r>
              <a:rPr lang="en-GB" sz="16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	</a:t>
            </a:r>
            <a:endParaRPr lang="en-US" sz="2133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nternational Earth Rotation and Reference Systems Service">
            <a:extLst>
              <a:ext uri="{FF2B5EF4-FFF2-40B4-BE49-F238E27FC236}">
                <a16:creationId xmlns:a16="http://schemas.microsoft.com/office/drawing/2014/main" id="{49EF2F70-B7C6-6CB4-EF0F-12B752B4B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47"/>
          <a:stretch/>
        </p:blipFill>
        <p:spPr bwMode="auto">
          <a:xfrm>
            <a:off x="2098080" y="1024494"/>
            <a:ext cx="4690910" cy="8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D9BC07-A975-437C-CAD3-0CCEFA317C94}"/>
              </a:ext>
            </a:extLst>
          </p:cNvPr>
          <p:cNvSpPr txBox="1"/>
          <p:nvPr/>
        </p:nvSpPr>
        <p:spPr>
          <a:xfrm>
            <a:off x="383128" y="1226179"/>
            <a:ext cx="26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00" dirty="0" err="1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together</a:t>
            </a:r>
            <a:r>
              <a:rPr lang="fr-FR" kern="100" dirty="0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kern="100" dirty="0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kern="100" dirty="0">
              <a:solidFill>
                <a:schemeClr val="tx2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02A44-5988-0EC0-679B-92489EDF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DC4FE-7820-3FFC-CA4F-8FEF538B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6" y="0"/>
            <a:ext cx="10972800" cy="1024128"/>
          </a:xfrm>
        </p:spPr>
        <p:txBody>
          <a:bodyPr/>
          <a:lstStyle/>
          <a:p>
            <a:r>
              <a:rPr lang="fr-FR" dirty="0"/>
              <a:t>Component of </a:t>
            </a:r>
            <a:r>
              <a:rPr lang="fr-FR" dirty="0" err="1"/>
              <a:t>uncertanty</a:t>
            </a:r>
            <a:r>
              <a:rPr lang="fr-FR" dirty="0"/>
              <a:t> on DT</a:t>
            </a:r>
            <a:endParaRPr lang="en-GB" dirty="0"/>
          </a:p>
        </p:txBody>
      </p:sp>
      <p:pic>
        <p:nvPicPr>
          <p:cNvPr id="4" name="Picture 3" descr="A graph with a red line&#10;&#10;AI-generated content may be incorrect.">
            <a:extLst>
              <a:ext uri="{FF2B5EF4-FFF2-40B4-BE49-F238E27FC236}">
                <a16:creationId xmlns:a16="http://schemas.microsoft.com/office/drawing/2014/main" id="{17486406-5B63-36E1-C9F6-E688F4CD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6075"/>
          <a:stretch/>
        </p:blipFill>
        <p:spPr>
          <a:xfrm>
            <a:off x="1832394" y="1345721"/>
            <a:ext cx="8307237" cy="47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A2486B4-440D-09C1-28C8-01C6498A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-110547"/>
            <a:ext cx="11973464" cy="1325563"/>
          </a:xfrm>
        </p:spPr>
        <p:txBody>
          <a:bodyPr>
            <a:normAutofit/>
          </a:bodyPr>
          <a:lstStyle/>
          <a:p>
            <a: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not expert in Earth rotation,</a:t>
            </a:r>
            <a:b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used to see times series and estimate a stochastic model</a:t>
            </a: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1A166D-3AFA-2C85-70A4-8932D0B811B0}"/>
              </a:ext>
            </a:extLst>
          </p:cNvPr>
          <p:cNvSpPr txBox="1"/>
          <p:nvPr/>
        </p:nvSpPr>
        <p:spPr>
          <a:xfrm>
            <a:off x="5852570" y="1055522"/>
            <a:ext cx="6104514" cy="306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in the long term we can identify: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millennial slowing down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Stochastic behavior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Plus there are well modeled periodic terms due to tidal variations and seasonal effects.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BDAA06-968B-E417-9C53-B6A676406EDC}"/>
              </a:ext>
            </a:extLst>
          </p:cNvPr>
          <p:cNvSpPr txBox="1"/>
          <p:nvPr/>
        </p:nvSpPr>
        <p:spPr>
          <a:xfrm>
            <a:off x="8783130" y="74023"/>
            <a:ext cx="3311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 = “TT”-UT1 </a:t>
            </a:r>
          </a:p>
          <a:p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LOD(t) =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d/dt </a:t>
            </a:r>
            <a:r>
              <a:rPr lang="en-US" kern="100" dirty="0"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</a:t>
            </a:r>
            <a:endParaRPr lang="en-GB" dirty="0"/>
          </a:p>
        </p:txBody>
      </p:sp>
      <p:pic>
        <p:nvPicPr>
          <p:cNvPr id="5" name="Picture 4" descr="A graph with colorful dots and lines&#10;&#10;AI-generated content may be incorrect.">
            <a:extLst>
              <a:ext uri="{FF2B5EF4-FFF2-40B4-BE49-F238E27FC236}">
                <a16:creationId xmlns:a16="http://schemas.microsoft.com/office/drawing/2014/main" id="{04181978-8271-F897-EEC5-2A546047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" y="1313011"/>
            <a:ext cx="5669984" cy="4742422"/>
          </a:xfrm>
          <a:prstGeom prst="rect">
            <a:avLst/>
          </a:prstGeom>
        </p:spPr>
      </p:pic>
      <p:pic>
        <p:nvPicPr>
          <p:cNvPr id="8" name="Picture 7" descr="A blue line graph with numbers&#10;&#10;AI-generated content may be incorrect.">
            <a:extLst>
              <a:ext uri="{FF2B5EF4-FFF2-40B4-BE49-F238E27FC236}">
                <a16:creationId xmlns:a16="http://schemas.microsoft.com/office/drawing/2014/main" id="{EF98A25B-BB1C-3F9A-DA08-1A6C280E7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2" y="2835794"/>
            <a:ext cx="5388268" cy="3433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59ABFC-8F44-5189-22B1-88F54A66D25E}"/>
              </a:ext>
            </a:extLst>
          </p:cNvPr>
          <p:cNvSpPr txBox="1"/>
          <p:nvPr/>
        </p:nvSpPr>
        <p:spPr>
          <a:xfrm>
            <a:off x="109268" y="6351757"/>
            <a:ext cx="113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+mj-lt"/>
                <a:hlinkClick r:id="rId4" tooltip="Stephenson F. R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</a:t>
            </a:r>
          </a:p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latin typeface="+mj-lt"/>
              </a:rPr>
              <a:t>Stephenson F. R., Morrison L.V., and </a:t>
            </a:r>
            <a:r>
              <a:rPr lang="en-US" sz="800" dirty="0" err="1">
                <a:solidFill>
                  <a:prstClr val="black"/>
                </a:solidFill>
                <a:latin typeface="+mj-lt"/>
              </a:rPr>
              <a:t>Hohenkerk</a:t>
            </a:r>
            <a:r>
              <a:rPr lang="en-US" sz="800" dirty="0">
                <a:solidFill>
                  <a:prstClr val="black"/>
                </a:solidFill>
                <a:latin typeface="+mj-lt"/>
              </a:rPr>
              <a:t> C. Y., Measurement of the Earth's rotation: 720 BC to AD 2015, Proc. R. Soc. A.472 </a:t>
            </a:r>
            <a:r>
              <a:rPr lang="en-US" sz="800" dirty="0">
                <a:latin typeface="+mj-lt"/>
              </a:rPr>
              <a:t>2016</a:t>
            </a:r>
            <a:r>
              <a:rPr lang="en-US" sz="800" b="0" i="0" dirty="0">
                <a:effectLst/>
                <a:latin typeface="+mj-lt"/>
              </a:rPr>
              <a:t>, </a:t>
            </a:r>
            <a:r>
              <a:rPr lang="en-US" sz="800" dirty="0">
                <a:solidFill>
                  <a:prstClr val="black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http://doi.org/10.1098/rspa.2016.0404</a:t>
            </a:r>
            <a:endParaRPr lang="en-US" sz="800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+mj-lt"/>
              </a:rPr>
              <a:t>Dennis D. McCarthy, Alice K. Babcock, The length of day since 1656, Physics of the Earth and Planetary Interiors, Volume 44, Issue 3, 1986, </a:t>
            </a:r>
            <a:r>
              <a:rPr lang="en-US" sz="800" dirty="0">
                <a:solidFill>
                  <a:prstClr val="black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https://doi.org/10.1016/0031-9201(86)90077-4</a:t>
            </a:r>
            <a:r>
              <a:rPr lang="en-US" sz="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800" dirty="0">
                <a:latin typeface="+mj-lt"/>
              </a:rPr>
              <a:t>IERS Bulletin A</a:t>
            </a:r>
            <a:endParaRPr lang="en-GB" dirty="0"/>
          </a:p>
        </p:txBody>
      </p:sp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285E36BC-2468-373C-C153-240BFF45E10B}"/>
              </a:ext>
            </a:extLst>
          </p:cNvPr>
          <p:cNvSpPr/>
          <p:nvPr/>
        </p:nvSpPr>
        <p:spPr>
          <a:xfrm>
            <a:off x="5679269" y="2835794"/>
            <a:ext cx="6207721" cy="3124438"/>
          </a:xfrm>
          <a:prstGeom prst="wedgeEllipseCallout">
            <a:avLst>
              <a:gd name="adj1" fmla="val -58674"/>
              <a:gd name="adj2" fmla="val 321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334A90-F55F-BBDE-6D0B-0054803A6557}"/>
              </a:ext>
            </a:extLst>
          </p:cNvPr>
          <p:cNvSpPr txBox="1"/>
          <p:nvPr/>
        </p:nvSpPr>
        <p:spPr>
          <a:xfrm rot="19455429">
            <a:off x="4971320" y="4766459"/>
            <a:ext cx="96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033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F222F-AD19-663C-ED26-8BE63FD0F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886670-6798-D2FF-1CDB-2729F1AB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-182051"/>
            <a:ext cx="11973464" cy="1325563"/>
          </a:xfrm>
        </p:spPr>
        <p:txBody>
          <a:bodyPr>
            <a:normAutofit/>
          </a:bodyPr>
          <a:lstStyle/>
          <a:p>
            <a:r>
              <a:rPr lang="en-US" sz="32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Estimating a stochastic model</a:t>
            </a:r>
            <a:endParaRPr lang="fr-FR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C3D145-81FD-BF4C-210F-463E91D4F3B1}"/>
              </a:ext>
            </a:extLst>
          </p:cNvPr>
          <p:cNvSpPr txBox="1"/>
          <p:nvPr/>
        </p:nvSpPr>
        <p:spPr>
          <a:xfrm>
            <a:off x="109268" y="1179664"/>
            <a:ext cx="6104514" cy="157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stochastic model can be estimated by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power spectrum,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Allan variance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studying the distribution of the increments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F6C4196-08E1-EACF-47E0-FE7108A637AB}"/>
                  </a:ext>
                </a:extLst>
              </p:cNvPr>
              <p:cNvSpPr txBox="1"/>
              <p:nvPr/>
            </p:nvSpPr>
            <p:spPr>
              <a:xfrm>
                <a:off x="5118340" y="4251387"/>
                <a:ext cx="7122543" cy="219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 inferred that the stochastic part of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Symbol" panose="05050102010706020507" pitchFamily="18" charset="2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T(t) can </a:t>
                </a:r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be model as an </a:t>
                </a: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Integrated Random Walk -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𝐼𝑅𝑊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the LOD is a random walk -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𝑅𝑊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 diffusion coefficient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can be estimated by the Allan variance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F6C4196-08E1-EACF-47E0-FE7108A6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40" y="4251387"/>
                <a:ext cx="7122543" cy="2196755"/>
              </a:xfrm>
              <a:prstGeom prst="rect">
                <a:avLst/>
              </a:prstGeom>
              <a:blipFill>
                <a:blip r:embed="rId2"/>
                <a:stretch>
                  <a:fillRect l="-771" t="-1108"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CEC9BDF9-2B94-AAB8-C61F-29C93FB3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11204" r="8631" b="4780"/>
          <a:stretch/>
        </p:blipFill>
        <p:spPr>
          <a:xfrm>
            <a:off x="5624423" y="488582"/>
            <a:ext cx="5888850" cy="3882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6671B21-F7AD-4243-EEFB-29511520DBE9}"/>
                  </a:ext>
                </a:extLst>
              </p:cNvPr>
              <p:cNvSpPr txBox="1"/>
              <p:nvPr/>
            </p:nvSpPr>
            <p:spPr>
              <a:xfrm rot="19883672">
                <a:off x="7083966" y="1396953"/>
                <a:ext cx="3984829" cy="31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>
                    <a:solidFill>
                      <a:schemeClr val="accent6">
                        <a:lumMod val="75000"/>
                      </a:schemeClr>
                    </a:solidFill>
                  </a:rPr>
                  <a:t>ADEV (LOD)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𝞽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+1/2</m:t>
                        </m:r>
                      </m:sup>
                    </m:sSup>
                  </m:oMath>
                </a14:m>
                <a:r>
                  <a:rPr lang="en-GB" sz="1400">
                    <a:solidFill>
                      <a:schemeClr val="accent6">
                        <a:lumMod val="75000"/>
                      </a:schemeClr>
                    </a:solidFill>
                  </a:rPr>
                  <a:t>  Random walk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6671B21-F7AD-4243-EEFB-29511520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3672">
                <a:off x="7083966" y="1396953"/>
                <a:ext cx="3984829" cy="315792"/>
              </a:xfrm>
              <a:prstGeom prst="rect">
                <a:avLst/>
              </a:prstGeom>
              <a:blipFill>
                <a:blip r:embed="rId5"/>
                <a:stretch>
                  <a:fillRect l="-33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graph showing a line&#10;&#10;AI-generated content may be incorrect.">
            <a:extLst>
              <a:ext uri="{FF2B5EF4-FFF2-40B4-BE49-F238E27FC236}">
                <a16:creationId xmlns:a16="http://schemas.microsoft.com/office/drawing/2014/main" id="{3E419D08-ECE5-27F7-89B7-0096965DF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9560" r="8547" b="4151"/>
          <a:stretch/>
        </p:blipFill>
        <p:spPr>
          <a:xfrm>
            <a:off x="7381" y="3234905"/>
            <a:ext cx="5110959" cy="34340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B36EBF-8728-5E81-07DC-A81EC25E07B8}"/>
              </a:ext>
            </a:extLst>
          </p:cNvPr>
          <p:cNvSpPr txBox="1"/>
          <p:nvPr/>
        </p:nvSpPr>
        <p:spPr>
          <a:xfrm>
            <a:off x="8508209" y="165416"/>
            <a:ext cx="3311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 = “TT”-UT1 </a:t>
            </a:r>
          </a:p>
          <a:p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LOD(t) =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d/dt </a:t>
            </a:r>
            <a:r>
              <a:rPr lang="en-US" kern="100" dirty="0"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4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04ECB-5CC8-F59C-A52D-76EB43CE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A5F85C-1963-48C3-20AC-9022A4EE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-110547"/>
            <a:ext cx="11973464" cy="1325563"/>
          </a:xfrm>
        </p:spPr>
        <p:txBody>
          <a:bodyPr>
            <a:normAutofit/>
          </a:bodyPr>
          <a:lstStyle/>
          <a:p>
            <a:r>
              <a:rPr lang="en-US" sz="3200" kern="10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Mathematical model</a:t>
            </a:r>
            <a:endParaRPr lang="fr-FR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6F9991A-8061-105C-6741-985F8796D285}"/>
                  </a:ext>
                </a:extLst>
              </p:cNvPr>
              <p:cNvSpPr txBox="1"/>
              <p:nvPr/>
            </p:nvSpPr>
            <p:spPr>
              <a:xfrm>
                <a:off x="221941" y="3145666"/>
                <a:ext cx="11860791" cy="13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From the theory of stochastic process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 can estimate the best 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on</m:t>
                    </m:r>
                    <m:r>
                      <a:rPr lang="fr-FR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interval</m:t>
                    </m:r>
                  </m:oMath>
                </a14:m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i="1" kern="100" baseline="-250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i="1" kern="100" baseline="-25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and its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</m:sub>
                    </m:sSub>
                  </m:oMath>
                </a14:m>
                <a:endParaRPr lang="en-US" sz="1800" i="1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6F9991A-8061-105C-6741-985F8796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1" y="3145666"/>
                <a:ext cx="11860791" cy="1389932"/>
              </a:xfrm>
              <a:prstGeom prst="rect">
                <a:avLst/>
              </a:prstGeom>
              <a:blipFill>
                <a:blip r:embed="rId2"/>
                <a:stretch>
                  <a:fillRect l="-411" t="-1754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B76D43D2-0AE4-A524-0C49-F545F1B0BB3D}"/>
              </a:ext>
            </a:extLst>
          </p:cNvPr>
          <p:cNvSpPr txBox="1"/>
          <p:nvPr/>
        </p:nvSpPr>
        <p:spPr>
          <a:xfrm>
            <a:off x="4903700" y="308205"/>
            <a:ext cx="331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T(t) = “TT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”-UT1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58EEC1E-F0A1-428D-D96F-E5877F346818}"/>
                  </a:ext>
                </a:extLst>
              </p:cNvPr>
              <p:cNvSpPr txBox="1"/>
              <p:nvPr/>
            </p:nvSpPr>
            <p:spPr>
              <a:xfrm>
                <a:off x="144778" y="1035721"/>
                <a:ext cx="8831062" cy="1591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/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fr-FR" sz="18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𝐿𝑂𝐷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𝑝𝑒𝑟𝑖𝑜𝑑𝑖𝑐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𝐼𝑅𝑊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sSubSup>
                            <m:sSubSup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𝐿𝑂𝐷</m:t>
                          </m:r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/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𝐿𝑂𝐷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𝑝𝑒𝑟𝑖𝑜𝑑𝑖𝑐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𝑅𝑊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sSubSup>
                            <m:sSubSup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58EEC1E-F0A1-428D-D96F-E5877F346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8" y="1035721"/>
                <a:ext cx="8831062" cy="1591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9CF9D7E-98C5-FCDA-F687-34356A4D1807}"/>
                  </a:ext>
                </a:extLst>
              </p:cNvPr>
              <p:cNvSpPr txBox="1"/>
              <p:nvPr/>
            </p:nvSpPr>
            <p:spPr>
              <a:xfrm>
                <a:off x="109268" y="4892335"/>
                <a:ext cx="6130030" cy="535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</m:e>
                        <m:sup/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𝐿𝑂𝐷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𝑝𝑒𝑟𝑖𝑜𝑑𝑖𝑐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9CF9D7E-98C5-FCDA-F687-34356A4D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" y="4892335"/>
                <a:ext cx="6130030" cy="535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E413821-7811-5509-7A44-0D33BC3B3A23}"/>
                  </a:ext>
                </a:extLst>
              </p:cNvPr>
              <p:cNvSpPr txBox="1"/>
              <p:nvPr/>
            </p:nvSpPr>
            <p:spPr>
              <a:xfrm>
                <a:off x="7637253" y="1900912"/>
                <a:ext cx="4445479" cy="41426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choose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Feb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26, 2025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IERS </a:t>
                </a:r>
                <a:r>
                  <a:rPr lang="fr-FR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Bulletin A</a:t>
                </a:r>
                <a:endParaRPr lang="fr-FR" sz="16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10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years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till 2035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1600" i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𝐿𝑂𝐷</m:t>
                    </m:r>
                    <m:d>
                      <m:dPr>
                        <m:ctrlPr>
                          <a:rPr lang="en-GB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values and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uncertainties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fr-FR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IERS  </a:t>
                </a:r>
                <a:r>
                  <a:rPr lang="fr-FR" sz="1600" kern="10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rapid</a:t>
                </a:r>
                <a:endParaRPr lang="fr-FR" sz="16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1600" i="1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32,5 s/century</a:t>
                </a:r>
                <a:r>
                  <a:rPr lang="fr-FR" sz="1600" kern="100" baseline="300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1600">
                    <a:solidFill>
                      <a:prstClr val="black"/>
                    </a:solidFill>
                    <a:latin typeface="Calibri"/>
                  </a:rPr>
                  <a:t>and uncertainty from Stephenson, 2016</a:t>
                </a:r>
                <a:endParaRPr lang="fr-FR" sz="1600" kern="100" baseline="300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Periodic terms from IERS Convention 2010 and </a:t>
                </a:r>
                <a:r>
                  <a:rPr lang="en-US" sz="1600"/>
                  <a:t>Chen, Jianli 2005</a:t>
                </a:r>
                <a:r>
                  <a:rPr lang="en-GB" sz="1600" kern="10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600" kern="10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from the Allan variance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1600" i="1">
                        <a:latin typeface="Cambria Math" panose="02040503050406030204" pitchFamily="18" charset="0"/>
                      </a:rPr>
                      <m:t>∙5.5∙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endParaRPr lang="fr-FR" sz="16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/>
                  <a:t>No </a:t>
                </a:r>
                <a:r>
                  <a:rPr lang="fr-FR" sz="1600" err="1"/>
                  <a:t>uncertanty</a:t>
                </a:r>
                <a:r>
                  <a:rPr lang="fr-FR" sz="1600"/>
                  <a:t> for the </a:t>
                </a:r>
                <a:r>
                  <a:rPr lang="fr-FR" sz="1600" err="1"/>
                  <a:t>periodic</a:t>
                </a:r>
                <a:r>
                  <a:rPr lang="fr-FR" sz="1600"/>
                  <a:t> </a:t>
                </a:r>
                <a:r>
                  <a:rPr lang="fr-FR" sz="1600" err="1"/>
                  <a:t>terms</a:t>
                </a:r>
                <a:r>
                  <a:rPr lang="fr-FR" sz="1600"/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E413821-7811-5509-7A44-0D33BC3B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253" y="1900912"/>
                <a:ext cx="4445479" cy="4142609"/>
              </a:xfrm>
              <a:prstGeom prst="rect">
                <a:avLst/>
              </a:prstGeom>
              <a:blipFill>
                <a:blip r:embed="rId5"/>
                <a:stretch>
                  <a:fillRect l="-823" t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6C22993-2EC5-79A2-1DB8-D8CE1ED4B456}"/>
                  </a:ext>
                </a:extLst>
              </p:cNvPr>
              <p:cNvSpPr txBox="1"/>
              <p:nvPr/>
            </p:nvSpPr>
            <p:spPr>
              <a:xfrm>
                <a:off x="109268" y="5626750"/>
                <a:ext cx="7336765" cy="661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/>
                                <m:sup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acc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 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𝐿𝑂𝐷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𝑝𝑒𝑟𝑖𝑜𝑑𝑖𝑐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6C22993-2EC5-79A2-1DB8-D8CE1ED4B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" y="5626750"/>
                <a:ext cx="7336765" cy="661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04443FD1-D0BB-D528-F6A2-F77C377F770F}"/>
              </a:ext>
            </a:extLst>
          </p:cNvPr>
          <p:cNvSpPr txBox="1"/>
          <p:nvPr/>
        </p:nvSpPr>
        <p:spPr>
          <a:xfrm>
            <a:off x="8428135" y="159306"/>
            <a:ext cx="6104514" cy="88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millennial slowing down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Periodical terms due to seasonal and tidal effects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Stochastic behavior</a:t>
            </a:r>
          </a:p>
        </p:txBody>
      </p:sp>
    </p:spTree>
    <p:extLst>
      <p:ext uri="{BB962C8B-B14F-4D97-AF65-F5344CB8AC3E}">
        <p14:creationId xmlns:p14="http://schemas.microsoft.com/office/powerpoint/2010/main" val="25555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6BAEC-CB85-881D-F5DD-F3FE1F6B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6" y="0"/>
            <a:ext cx="10972800" cy="1024128"/>
          </a:xfrm>
        </p:spPr>
        <p:txBody>
          <a:bodyPr/>
          <a:lstStyle/>
          <a:p>
            <a:r>
              <a:rPr lang="fr-FR" dirty="0" err="1"/>
              <a:t>Prediction</a:t>
            </a:r>
            <a:r>
              <a:rPr lang="fr-FR" dirty="0"/>
              <a:t> on UT1-UTC </a:t>
            </a:r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114FB-0BF6-2E8F-5943-652E49A52377}"/>
              </a:ext>
            </a:extLst>
          </p:cNvPr>
          <p:cNvSpPr txBox="1"/>
          <p:nvPr/>
        </p:nvSpPr>
        <p:spPr>
          <a:xfrm>
            <a:off x="4827096" y="-27431"/>
            <a:ext cx="73390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UT1-UTC  ≈ 0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LOD excess  ≈ 0 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cs typeface="Times New Roman" panose="02020603050405020304" pitchFamily="18" charset="0"/>
              </a:rPr>
              <a:t>millennial slowing down is slow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cs typeface="Times New Roman" panose="02020603050405020304" pitchFamily="18" charset="0"/>
              </a:rPr>
              <a:t>periodical terms are limited</a:t>
            </a:r>
          </a:p>
          <a:p>
            <a:pPr indent="-324000">
              <a:buFont typeface="Arial" panose="020B0604020202020204" pitchFamily="34" charset="0"/>
              <a:buChar char="•"/>
            </a:pPr>
            <a:r>
              <a:rPr lang="en-US" sz="1400" kern="100">
                <a:latin typeface="Aptos" panose="020B0004020202020204" pitchFamily="34" charset="0"/>
                <a:cs typeface="Times New Roman" panose="02020603050405020304" pitchFamily="18" charset="0"/>
              </a:rPr>
              <a:t>the stochastic behavior has zero mean value and contributes, largely, to the uncertainty</a:t>
            </a:r>
          </a:p>
        </p:txBody>
      </p:sp>
      <p:pic>
        <p:nvPicPr>
          <p:cNvPr id="11" name="Picture 10" descr="A graph of a number of negative leap&#10;&#10;AI-generated content may be incorrect.">
            <a:extLst>
              <a:ext uri="{FF2B5EF4-FFF2-40B4-BE49-F238E27FC236}">
                <a16:creationId xmlns:a16="http://schemas.microsoft.com/office/drawing/2014/main" id="{126F1404-51FB-554F-428E-8141B119D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8215" r="7398" b="3986"/>
          <a:stretch/>
        </p:blipFill>
        <p:spPr>
          <a:xfrm>
            <a:off x="7781883" y="1489592"/>
            <a:ext cx="4362055" cy="4802387"/>
          </a:xfrm>
          <a:prstGeom prst="rect">
            <a:avLst/>
          </a:prstGeom>
        </p:spPr>
      </p:pic>
      <p:pic>
        <p:nvPicPr>
          <p:cNvPr id="13" name="Picture 12" descr="A graph showing a line of lines&#10;&#10;AI-generated content may be incorrect.">
            <a:extLst>
              <a:ext uri="{FF2B5EF4-FFF2-40B4-BE49-F238E27FC236}">
                <a16:creationId xmlns:a16="http://schemas.microsoft.com/office/drawing/2014/main" id="{A61D7560-0F87-BA65-D034-FA3DE7627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0944" r="9636" b="7296"/>
          <a:stretch/>
        </p:blipFill>
        <p:spPr>
          <a:xfrm>
            <a:off x="48062" y="1371600"/>
            <a:ext cx="7733821" cy="50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BBED27-DA5E-6BE6-74BD-D5BF94A9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Calibri"/>
              </a:rPr>
              <a:t>S</a:t>
            </a:r>
            <a:r>
              <a:rPr lang="en-US" sz="3600" dirty="0">
                <a:solidFill>
                  <a:srgbClr val="193B7F"/>
                </a:solidFill>
                <a:latin typeface="Calibri"/>
              </a:rPr>
              <a:t>ummary</a:t>
            </a:r>
            <a:endParaRPr kumimoji="0" lang="fr-FR" sz="3600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64C663-200A-DF9B-EB6D-AAD8300432A4}"/>
              </a:ext>
            </a:extLst>
          </p:cNvPr>
          <p:cNvSpPr txBox="1"/>
          <p:nvPr/>
        </p:nvSpPr>
        <p:spPr>
          <a:xfrm>
            <a:off x="362607" y="1178019"/>
            <a:ext cx="1069013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5388C81-53E4-3FA2-CAB6-CD27CEA7F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606" y="1651995"/>
            <a:ext cx="9152329" cy="4525963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is the main cause of Earth rotation irregularity that you have considered?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consideration on physical effects. Only a stochastic model based 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other causes of irregularity do you think may be dominant?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applicable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is the prediction of UT1-UTC or of LOD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next 10 years according to your study? 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F433FC-47D4-08D3-F456-6245C85EFD7D}"/>
              </a:ext>
            </a:extLst>
          </p:cNvPr>
          <p:cNvSpPr txBox="1"/>
          <p:nvPr/>
        </p:nvSpPr>
        <p:spPr>
          <a:xfrm>
            <a:off x="362606" y="2442137"/>
            <a:ext cx="6736933" cy="117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millennial slowing down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Periodical terms due to seasonal and tidal effects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Stochastic behavior</a:t>
            </a:r>
          </a:p>
        </p:txBody>
      </p:sp>
      <p:pic>
        <p:nvPicPr>
          <p:cNvPr id="6" name="Picture 5" descr="A graph showing a line of lines&#10;&#10;AI-generated content may be incorrect.">
            <a:extLst>
              <a:ext uri="{FF2B5EF4-FFF2-40B4-BE49-F238E27FC236}">
                <a16:creationId xmlns:a16="http://schemas.microsoft.com/office/drawing/2014/main" id="{555C6BE7-3C67-70B0-5343-10B5C07C1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0944" r="9636" b="7296"/>
          <a:stretch/>
        </p:blipFill>
        <p:spPr>
          <a:xfrm>
            <a:off x="7012426" y="3019245"/>
            <a:ext cx="5005018" cy="32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A318A-B8D1-BAC0-7DF0-56DB7EFA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30588"/>
            <a:ext cx="10972800" cy="1024128"/>
          </a:xfrm>
        </p:spPr>
        <p:txBody>
          <a:bodyPr>
            <a:normAutofit/>
          </a:bodyPr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46B2A4-F611-AF77-8E58-354D219598B3}"/>
              </a:ext>
            </a:extLst>
          </p:cNvPr>
          <p:cNvSpPr txBox="1"/>
          <p:nvPr/>
        </p:nvSpPr>
        <p:spPr>
          <a:xfrm>
            <a:off x="105103" y="1162312"/>
            <a:ext cx="120868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dirty="0">
              <a:solidFill>
                <a:prstClr val="black"/>
              </a:solidFill>
              <a:latin typeface="Calibri"/>
              <a:hlinkClick r:id="rId2" tooltip="Stephenson F. R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dirty="0">
                <a:solidFill>
                  <a:prstClr val="black"/>
                </a:solidFill>
                <a:latin typeface="Calibri"/>
              </a:rPr>
              <a:t>Stephenson F. R., Morrison L.V., and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Hohenkerk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C. Y., Measurement of the Earth's rotation: 720 BC to AD 2015, Proc. R. Soc. A.472 2016, </a:t>
            </a:r>
            <a:r>
              <a:rPr lang="en-US" sz="1600" dirty="0">
                <a:solidFill>
                  <a:prstClr val="black"/>
                </a:solidFill>
                <a:latin typeface="Calibri"/>
                <a:hlinkClick r:id="rId3"/>
              </a:rPr>
              <a:t>http://doi.org/10.1098/rspa.2016.0404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Dennis D. McCarthy, Alice K. Babcock, The length of day since 1656, Physics of the Earth and Planetary Interiors, Volume 44, Issue 3, 1986,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hlinkClick r:id="rId4"/>
              </a:rPr>
              <a:t>https://doi.org/10.1016/0031-9201(86)90077-4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buNone/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Mc Carthy, Matsakis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https://insidegnss.com/will-we-have-a-negative-leap-second/</a:t>
            </a:r>
            <a:endParaRPr lang="en-US" sz="16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en-US" sz="1600" u="sng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600" dirty="0"/>
              <a:t>Chen, Jianli. "Global mass balance and the length‐of‐day variation." </a:t>
            </a:r>
            <a:r>
              <a:rPr lang="en-US" sz="1600" i="1" dirty="0"/>
              <a:t>Journal of Geophysical Research: Solid Earth</a:t>
            </a:r>
            <a:r>
              <a:rPr lang="en-US" sz="1600" dirty="0"/>
              <a:t> 110.B8 (2005).</a:t>
            </a:r>
            <a:r>
              <a:rPr lang="en-US" sz="1600" u="sng" dirty="0">
                <a:solidFill>
                  <a:srgbClr val="467886"/>
                </a:solidFill>
                <a:latin typeface="Aptos" panose="020B0004020202020204" pitchFamily="34" charset="0"/>
              </a:rPr>
              <a:t> </a:t>
            </a:r>
            <a:r>
              <a:rPr lang="en-US" sz="1600" u="sng" dirty="0">
                <a:solidFill>
                  <a:srgbClr val="467886"/>
                </a:solidFill>
                <a:latin typeface="Aptos" panose="020B0004020202020204" pitchFamily="34" charset="0"/>
                <a:hlinkClick r:id="rId6"/>
              </a:rPr>
              <a:t>https://doi.org/10.1029/2004JB003474</a:t>
            </a:r>
            <a:endParaRPr lang="en-US" sz="1600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pPr>
              <a:buNone/>
            </a:pPr>
            <a:endParaRPr lang="en-US" sz="1600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r>
              <a:rPr lang="en-GB" sz="1600" dirty="0"/>
              <a:t>G Petit, B Luzum </a:t>
            </a:r>
            <a:r>
              <a:rPr lang="fr-FR" sz="1600" dirty="0"/>
              <a:t>(2010). IERS conventions (2010).</a:t>
            </a:r>
          </a:p>
          <a:p>
            <a:endParaRPr lang="fr-FR" sz="1600" dirty="0"/>
          </a:p>
          <a:p>
            <a:r>
              <a:rPr lang="fr-FR" sz="1600" dirty="0">
                <a:hlinkClick r:id="rId7"/>
              </a:rPr>
              <a:t>https://hpiers.obspm.fr/iers/bul/bulb/explanatory.pdf</a:t>
            </a:r>
            <a:endParaRPr lang="fr-FR" sz="1600" dirty="0"/>
          </a:p>
          <a:p>
            <a:endParaRPr lang="fr-FR" sz="1600" dirty="0"/>
          </a:p>
          <a:p>
            <a:r>
              <a:rPr lang="en-GB" sz="1600" dirty="0"/>
              <a:t>G. Panfilo, P. Tavella, "Atomic Clock Prediction based on stochastic differential equations", </a:t>
            </a:r>
            <a:r>
              <a:rPr lang="en-GB" sz="1600" dirty="0" err="1"/>
              <a:t>Metrologia</a:t>
            </a:r>
            <a:r>
              <a:rPr lang="en-GB" sz="1600" dirty="0"/>
              <a:t> 45, 6, (2008) S108-S116</a:t>
            </a:r>
            <a:endParaRPr lang="fr-FR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Thanks to Gerard Petit for the support and the helpful discussions</a:t>
            </a:r>
          </a:p>
        </p:txBody>
      </p:sp>
    </p:spTree>
    <p:extLst>
      <p:ext uri="{BB962C8B-B14F-4D97-AF65-F5344CB8AC3E}">
        <p14:creationId xmlns:p14="http://schemas.microsoft.com/office/powerpoint/2010/main" val="416832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99842-528C-58B3-9885-5D81AFEE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Extra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90B03A-7AA8-BFE2-90B4-1252E7815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A3F5E-9E60-01CF-149B-E2740F7C95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4116A8-E756-9F3A-1897-E1CF37FAB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330EA2-CFA8-8FF4-EBF0-643D35AB9F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D724-E879-B660-B37A-B1BC74C2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BC7F0-AA32-BA3A-006F-C5E23358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6" y="0"/>
            <a:ext cx="10972800" cy="1024128"/>
          </a:xfrm>
        </p:spPr>
        <p:txBody>
          <a:bodyPr/>
          <a:lstStyle/>
          <a:p>
            <a:r>
              <a:rPr lang="fr-FR" dirty="0" err="1"/>
              <a:t>Prediction</a:t>
            </a:r>
            <a:r>
              <a:rPr lang="fr-FR" dirty="0"/>
              <a:t> on LOD</a:t>
            </a:r>
            <a:endParaRPr lang="en-GB" dirty="0"/>
          </a:p>
        </p:txBody>
      </p:sp>
      <p:pic>
        <p:nvPicPr>
          <p:cNvPr id="5" name="Picture 4" descr="A blue and orange sound waves&#10;&#10;AI-generated content may be incorrect.">
            <a:extLst>
              <a:ext uri="{FF2B5EF4-FFF2-40B4-BE49-F238E27FC236}">
                <a16:creationId xmlns:a16="http://schemas.microsoft.com/office/drawing/2014/main" id="{23A8330E-EB7C-32C6-B9A6-590B64D3C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10359" r="7617" b="5544"/>
          <a:stretch/>
        </p:blipFill>
        <p:spPr>
          <a:xfrm>
            <a:off x="1371599" y="1311215"/>
            <a:ext cx="7841411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9098"/>
      </p:ext>
    </p:extLst>
  </p:cSld>
  <p:clrMapOvr>
    <a:masterClrMapping/>
  </p:clrMapOvr>
</p:sld>
</file>

<file path=ppt/theme/theme1.xml><?xml version="1.0" encoding="utf-8"?>
<a:theme xmlns:a="http://schemas.openxmlformats.org/drawingml/2006/main" name="BIP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799</Words>
  <Application>Microsoft Office PowerPoint</Application>
  <PresentationFormat>Grand écran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Cambria Math</vt:lpstr>
      <vt:lpstr>Century Gothic</vt:lpstr>
      <vt:lpstr>Symbol</vt:lpstr>
      <vt:lpstr>BIPM1</vt:lpstr>
      <vt:lpstr>Présentation PowerPoint</vt:lpstr>
      <vt:lpstr>We are not expert in Earth rotation, we are used to see times series and estimate a stochastic model</vt:lpstr>
      <vt:lpstr>Estimating a stochastic model</vt:lpstr>
      <vt:lpstr>Mathematical model</vt:lpstr>
      <vt:lpstr>Prediction on UT1-UTC </vt:lpstr>
      <vt:lpstr>Summary</vt:lpstr>
      <vt:lpstr>References</vt:lpstr>
      <vt:lpstr>Extra</vt:lpstr>
      <vt:lpstr>Prediction on LOD</vt:lpstr>
      <vt:lpstr>Component of uncertanty on 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Patrizia TAVELLA</dc:creator>
  <cp:lastModifiedBy>Patrizia TAVELLA</cp:lastModifiedBy>
  <cp:revision>16</cp:revision>
  <dcterms:created xsi:type="dcterms:W3CDTF">2023-10-25T10:33:34Z</dcterms:created>
  <dcterms:modified xsi:type="dcterms:W3CDTF">2025-08-12T16:22:35Z</dcterms:modified>
</cp:coreProperties>
</file>