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391" r:id="rId3"/>
    <p:sldId id="397" r:id="rId4"/>
    <p:sldId id="406" r:id="rId5"/>
    <p:sldId id="392" r:id="rId6"/>
    <p:sldId id="398" r:id="rId7"/>
    <p:sldId id="402" r:id="rId8"/>
    <p:sldId id="399" r:id="rId9"/>
    <p:sldId id="403" r:id="rId10"/>
    <p:sldId id="404" r:id="rId11"/>
    <p:sldId id="409" r:id="rId12"/>
    <p:sldId id="400" r:id="rId13"/>
    <p:sldId id="393" r:id="rId14"/>
    <p:sldId id="394" r:id="rId15"/>
    <p:sldId id="3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FFA500"/>
    <a:srgbClr val="119F91"/>
    <a:srgbClr val="0D9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947" autoAdjust="0"/>
  </p:normalViewPr>
  <p:slideViewPr>
    <p:cSldViewPr snapToGrid="0">
      <p:cViewPr varScale="1">
        <p:scale>
          <a:sx n="150" d="100"/>
          <a:sy n="150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02B13-2E3B-4937-A80C-F8542F7A2A27}" type="datetimeFigureOut">
              <a:rPr lang="en-IN" smtClean="0"/>
              <a:t>28-03-2025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49593-C121-47BC-90AD-AD7121BF23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43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9593-C121-47BC-90AD-AD7121BF23E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98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9593-C121-47BC-90AD-AD7121BF23E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5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9593-C121-47BC-90AD-AD7121BF23E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4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B486-AB7C-BE76-7CCD-8D6535CD6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13B5-1CFD-4CC7-2DE6-116779418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04FE-3240-356A-B478-78D81465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B64D-17CF-4EBE-BB09-E8CFFF97A7E8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100C-2562-FAE4-E35D-D7AEE0C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94C5-7E77-DE1B-0B3A-39D0FF4F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BEB9-D24F-4C2F-21C5-2F57D32B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5472C-20C9-C163-07EB-ACE6FA3A3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85C9-A54C-31C2-D3B0-D572A881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2A5D-F62C-45F0-A975-E79B26D596EE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AF78-B541-2727-11EF-6BF4254F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6EC4A-F6E3-6BAD-1019-08DF0DE0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7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C1D2D-E89C-C306-3D2F-F71DC8190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2E7-72C8-585F-ECE3-5A295C51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275A-D399-A5A5-97C7-5538D43E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BD1B-8AD7-4C34-9540-8261ECEBE70E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8C70-63E8-39E2-8C55-2DE527A9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83C9-B636-E8A1-0CF6-54CC980A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5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4522-EA86-39DB-0495-428B8040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C1A2-8D21-ECA3-D84F-9BF21E32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A7B1A-EE44-B392-E315-BD405E54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44A4-F1D4-4CC9-A9FA-DDA6E1027BDC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1A016-E64F-595B-42D3-EF4D1E4D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6E1F-939F-6CA1-9584-E707CEA4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4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7D80-B27A-3663-0D5F-02632E54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C3502-88BC-EFC1-C604-301E71F9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301D-E86C-45DA-B84E-52BB845A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B019-2B9A-41EA-86A8-0693D4CF59F3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5B6B-BB13-BDA7-0D54-FC779721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B338-9C77-BF41-97BE-B7451DDB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5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5C96-2692-5390-B174-3F8D5275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D572-21C7-962C-3554-580BD6A0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02374-8C30-FDA4-D1F1-3D3AC7A3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DD60E-BF3E-F170-6FE6-767AA207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445-5D79-4737-B4EA-F5ACBE964725}" type="datetime1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BF694-AAAD-D648-89B2-25445A1F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184A-14F5-95A3-56F6-C67A8C62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0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275B-7091-8B56-00A9-80F81C9A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93548-C381-B8AB-2EA6-BDF4F120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47E3C-9C5D-68D2-CC62-E8817A2F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39B90-91A6-67AA-3649-2C476B02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69535-2F02-A87A-3B97-8E95ECDA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97394-1636-1DD8-1D26-A817F57A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36A6-56C5-4009-A2C4-7B9F644667C9}" type="datetime1">
              <a:rPr lang="en-IN" smtClean="0"/>
              <a:t>28-03-2025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6A9D4-0F89-9C44-F4AE-644D2ADF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6408B-948B-C49B-2C36-120431AA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2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54B4-9629-8A41-DBDA-AD65B606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A3F21-362E-ED45-81D0-90662372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57C9-EC40-4CCE-BA9B-C5B8F54A21FA}" type="datetime1">
              <a:rPr lang="en-IN" smtClean="0"/>
              <a:t>28-03-2025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72F7A-1015-9413-929C-F2E9D4C3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88D3-7496-A0AD-74A9-B5036B9F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1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3C5BB-88E6-6396-D462-52142E58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A05F-4DF1-4654-AAED-4E195583598A}" type="datetime1">
              <a:rPr lang="en-IN" smtClean="0"/>
              <a:t>28-03-2025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43A2-DA9E-7728-A637-BE5C8D66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026E0-BD1F-2E4F-6289-86842B2D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3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3B32-C5C8-F5D6-2692-97E2E34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E5C1-F176-5D85-61ED-99E3053D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9C065-3C28-0601-9DA9-903DABC47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A5BB-030A-B400-1200-E4E1817F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FC4E-C338-4B77-AED2-8F9877714131}" type="datetime1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4D15-0568-C97C-8C65-40FC8476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00C80-2D82-5160-8982-EA22A7CF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2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5348-CE2C-13ED-4A37-EE996623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B1477-D01E-FCE2-36A9-E8FCC182F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D1B2-2573-B8F9-9D01-E1F2E6E8F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5F90E-11A5-03BE-53AE-C0F5EF33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2CA-1F17-4387-8247-B2008BAA033C}" type="datetime1">
              <a:rPr lang="en-IN" smtClean="0"/>
              <a:t>28-03-2025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A9759-1D33-C861-A14B-F6E56BA0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D9FC4-C00E-262B-208D-41882CB0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4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16194-9EF9-E5F8-035A-344402E3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E46A-6472-EB08-F82C-AC72824F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C73F-458A-8FA0-693D-6E78493E6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7F26-8FCF-4005-A74F-E5451CC18BD3}" type="datetime1">
              <a:rPr lang="en-IN" smtClean="0"/>
              <a:t>28-03-2025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21A-E08F-D2B3-B51C-FBFE9CFA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9A83-39C5-6BA9-260F-CB9CAA7A3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37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harath.v@nplindia.res.in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licens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ck-data-analysis.streamlit.ap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E0D4F-EB96-4613-5D75-3E5DCCB8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33D60-2D4E-507D-1945-C2EE9386A0E9}"/>
              </a:ext>
            </a:extLst>
          </p:cNvPr>
          <p:cNvSpPr txBox="1"/>
          <p:nvPr/>
        </p:nvSpPr>
        <p:spPr>
          <a:xfrm>
            <a:off x="3321843" y="396305"/>
            <a:ext cx="5548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Technical Exchange meeting of WG TAI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 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63561-D6EC-2F95-2020-90DC3BCF4CB4}"/>
              </a:ext>
            </a:extLst>
          </p:cNvPr>
          <p:cNvSpPr txBox="1"/>
          <p:nvPr/>
        </p:nvSpPr>
        <p:spPr>
          <a:xfrm>
            <a:off x="748656" y="1954595"/>
            <a:ext cx="1069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Clock Data Analysis and Visualization</a:t>
            </a:r>
            <a:endParaRPr lang="en-I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40D0F-BAE9-4E14-5C5A-474191C99E34}"/>
              </a:ext>
            </a:extLst>
          </p:cNvPr>
          <p:cNvSpPr txBox="1"/>
          <p:nvPr/>
        </p:nvSpPr>
        <p:spPr>
          <a:xfrm>
            <a:off x="4113790" y="4641795"/>
            <a:ext cx="3964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Bharath Vattikonda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Senior Scientist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bharath.v@nplindia.res.in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(CSIR-NPLI, New Delhi) </a:t>
            </a:r>
            <a:endParaRPr lang="en-I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0CD8DC42-34A4-B62B-A61E-5E17E5DA5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38" y="2806487"/>
            <a:ext cx="1951352" cy="19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with a line and a line&#10;&#10;AI-generated content may be incorrect.">
            <a:extLst>
              <a:ext uri="{FF2B5EF4-FFF2-40B4-BE49-F238E27FC236}">
                <a16:creationId xmlns:a16="http://schemas.microsoft.com/office/drawing/2014/main" id="{2506685E-73D5-54B0-8DB6-15094E269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-1" r="8632" b="-8512"/>
          <a:stretch/>
        </p:blipFill>
        <p:spPr>
          <a:xfrm>
            <a:off x="7086600" y="3594119"/>
            <a:ext cx="4845050" cy="26696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6650" y="6356350"/>
            <a:ext cx="2743200" cy="365125"/>
          </a:xfrm>
        </p:spPr>
        <p:txBody>
          <a:bodyPr/>
          <a:lstStyle/>
          <a:p>
            <a:fld id="{57603BA5-8910-48D0-9FD0-1EF65FF5B3CC}" type="slidenum">
              <a:rPr lang="en-IN" smtClean="0"/>
              <a:t>10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89493" y="1858606"/>
            <a:ext cx="11645305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latin typeface="Bookman Old Style" panose="02050604050505020204" pitchFamily="18" charset="0"/>
              </a:rPr>
              <a:t>Smoothing:  </a:t>
            </a:r>
            <a:r>
              <a:rPr lang="en-IN" dirty="0">
                <a:latin typeface="Bookman Old Style" panose="02050604050505020204" pitchFamily="18" charset="0"/>
              </a:rPr>
              <a:t>Apply a moving average by defining a window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5CB31-FCC2-1AE2-BBB9-3386B468F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" y="970327"/>
            <a:ext cx="11906195" cy="888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9FC52-8E7C-2F66-2CDC-4C138D9ED6E8}"/>
              </a:ext>
            </a:extLst>
          </p:cNvPr>
          <p:cNvSpPr txBox="1"/>
          <p:nvPr/>
        </p:nvSpPr>
        <p:spPr>
          <a:xfrm flipH="1">
            <a:off x="-1" y="2683804"/>
            <a:ext cx="12103100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To uncover underlying behavior after smoothing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Removal of fast noise (this will remove short term data from the ADEV, MDEV, etc.)</a:t>
            </a:r>
            <a:endParaRPr lang="en-IN" sz="16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B0763-1DF9-15F0-F966-B2B499A14447}"/>
              </a:ext>
            </a:extLst>
          </p:cNvPr>
          <p:cNvSpPr txBox="1"/>
          <p:nvPr/>
        </p:nvSpPr>
        <p:spPr>
          <a:xfrm flipH="1">
            <a:off x="39093" y="2303614"/>
            <a:ext cx="3209066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>
                <a:latin typeface="Bookman Old Style" panose="02050604050505020204" pitchFamily="18" charset="0"/>
              </a:rPr>
              <a:t>Uses &amp; Caution </a:t>
            </a:r>
            <a:endParaRPr lang="en-IN" u="sng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C0C4A-242E-D659-5067-1EFC2C9DE69B}"/>
              </a:ext>
            </a:extLst>
          </p:cNvPr>
          <p:cNvSpPr txBox="1"/>
          <p:nvPr/>
        </p:nvSpPr>
        <p:spPr>
          <a:xfrm>
            <a:off x="9858889" y="3828358"/>
            <a:ext cx="155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data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1A846-DA80-E0BB-97C0-1F12894805C2}"/>
              </a:ext>
            </a:extLst>
          </p:cNvPr>
          <p:cNvSpPr txBox="1"/>
          <p:nvPr/>
        </p:nvSpPr>
        <p:spPr>
          <a:xfrm>
            <a:off x="9828979" y="3989481"/>
            <a:ext cx="1553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Smoothing @15 s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graph showing a line&#10;&#10;AI-generated content may be incorrect.">
            <a:extLst>
              <a:ext uri="{FF2B5EF4-FFF2-40B4-BE49-F238E27FC236}">
                <a16:creationId xmlns:a16="http://schemas.microsoft.com/office/drawing/2014/main" id="{130F721C-51DE-772B-7AAB-08A6E3223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2" y="3747650"/>
            <a:ext cx="6306154" cy="2669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583873-218C-8023-2E7D-237F744B79AF}"/>
              </a:ext>
            </a:extLst>
          </p:cNvPr>
          <p:cNvSpPr txBox="1"/>
          <p:nvPr/>
        </p:nvSpPr>
        <p:spPr>
          <a:xfrm>
            <a:off x="9326874" y="5931941"/>
            <a:ext cx="795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Tau 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4F256-A519-E8F1-91F1-4E3F946B3756}"/>
              </a:ext>
            </a:extLst>
          </p:cNvPr>
          <p:cNvSpPr txBox="1"/>
          <p:nvPr/>
        </p:nvSpPr>
        <p:spPr>
          <a:xfrm rot="16200000">
            <a:off x="6353576" y="4814838"/>
            <a:ext cx="14660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MDEV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751C5-CB0F-CC6A-AFF7-A4A913A88052}"/>
              </a:ext>
            </a:extLst>
          </p:cNvPr>
          <p:cNvSpPr txBox="1"/>
          <p:nvPr/>
        </p:nvSpPr>
        <p:spPr>
          <a:xfrm>
            <a:off x="3275324" y="6171684"/>
            <a:ext cx="5068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MJD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19DB5-04F8-E63E-0C30-8C612C496F07}"/>
              </a:ext>
            </a:extLst>
          </p:cNvPr>
          <p:cNvSpPr txBox="1"/>
          <p:nvPr/>
        </p:nvSpPr>
        <p:spPr>
          <a:xfrm rot="16200000">
            <a:off x="-213902" y="4770764"/>
            <a:ext cx="12035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Phase data (s)</a:t>
            </a:r>
          </a:p>
        </p:txBody>
      </p:sp>
    </p:spTree>
    <p:extLst>
      <p:ext uri="{BB962C8B-B14F-4D97-AF65-F5344CB8AC3E}">
        <p14:creationId xmlns:p14="http://schemas.microsoft.com/office/powerpoint/2010/main" val="78324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139" y="6529281"/>
            <a:ext cx="2743200" cy="365125"/>
          </a:xfrm>
        </p:spPr>
        <p:txBody>
          <a:bodyPr/>
          <a:lstStyle/>
          <a:p>
            <a:fld id="{57603BA5-8910-48D0-9FD0-1EF65FF5B3CC}" type="slidenum">
              <a:rPr lang="en-IN" smtClean="0"/>
              <a:t>11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46608" y="1285033"/>
            <a:ext cx="11645305" cy="794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latin typeface="Bookman Old Style" panose="02050604050505020204" pitchFamily="18" charset="0"/>
              </a:rPr>
              <a:t>Stability:</a:t>
            </a:r>
            <a:r>
              <a:rPr lang="en-IN" dirty="0">
                <a:latin typeface="Bookman Old Style" panose="02050604050505020204" pitchFamily="18" charset="0"/>
              </a:rPr>
              <a:t> Can evaluate ADEV, MDEV, OADEV and TDEV based on the open </a:t>
            </a:r>
            <a:r>
              <a:rPr lang="en-IN">
                <a:latin typeface="Bookman Old Style" panose="02050604050505020204" pitchFamily="18" charset="0"/>
              </a:rPr>
              <a:t>source ALLANSTOOL </a:t>
            </a:r>
            <a:r>
              <a:rPr lang="en-IN" sz="1400">
                <a:latin typeface="Bookman Old Style" panose="02050604050505020204" pitchFamily="18" charset="0"/>
              </a:rPr>
              <a:t>https</a:t>
            </a:r>
            <a:r>
              <a:rPr lang="en-IN" sz="1400" dirty="0">
                <a:latin typeface="Bookman Old Style" panose="02050604050505020204" pitchFamily="18" charset="0"/>
              </a:rPr>
              <a:t>://pypi.org/project/AllanTools/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95514-F31B-2781-DE40-CB32C6B6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176"/>
            <a:ext cx="12009331" cy="6135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59125E-2D56-049A-D2E9-C832CDA2B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45611"/>
              </p:ext>
            </p:extLst>
          </p:nvPr>
        </p:nvGraphicFramePr>
        <p:xfrm>
          <a:off x="416206" y="2987656"/>
          <a:ext cx="11265818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678">
                  <a:extLst>
                    <a:ext uri="{9D8B030D-6E8A-4147-A177-3AD203B41FA5}">
                      <a16:colId xmlns:a16="http://schemas.microsoft.com/office/drawing/2014/main" val="1382923460"/>
                    </a:ext>
                  </a:extLst>
                </a:gridCol>
                <a:gridCol w="2376622">
                  <a:extLst>
                    <a:ext uri="{9D8B030D-6E8A-4147-A177-3AD203B41FA5}">
                      <a16:colId xmlns:a16="http://schemas.microsoft.com/office/drawing/2014/main" val="2592502744"/>
                    </a:ext>
                  </a:extLst>
                </a:gridCol>
                <a:gridCol w="2873594">
                  <a:extLst>
                    <a:ext uri="{9D8B030D-6E8A-4147-A177-3AD203B41FA5}">
                      <a16:colId xmlns:a16="http://schemas.microsoft.com/office/drawing/2014/main" val="977262805"/>
                    </a:ext>
                  </a:extLst>
                </a:gridCol>
                <a:gridCol w="2459075">
                  <a:extLst>
                    <a:ext uri="{9D8B030D-6E8A-4147-A177-3AD203B41FA5}">
                      <a16:colId xmlns:a16="http://schemas.microsoft.com/office/drawing/2014/main" val="1143547471"/>
                    </a:ext>
                  </a:extLst>
                </a:gridCol>
                <a:gridCol w="2199849">
                  <a:extLst>
                    <a:ext uri="{9D8B030D-6E8A-4147-A177-3AD203B41FA5}">
                      <a16:colId xmlns:a16="http://schemas.microsoft.com/office/drawing/2014/main" val="4005405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ADEV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MDEV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OADEV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TDEV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0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Overview 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Computes first differences of fractional frequency over non-overlapping intervals.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Computes differences of time-averaged frequencies; averaging filters high-frequency noise.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Same as ADEV but computed over overlapping intervals to increase the number of samples.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Derived from MDEV; expressed in time units to represent time-domain instability.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68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Main usage 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Standard tool for evaluating clock frequency stability over various averaging times.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Useful for distinguishing overlapping phase noise processes.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Improves confidence in ADEV estimates, especially at long averaging times with limited data.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Used in timekeeping to evaluate timing jitter and synchronization instability.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35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Sensitivity to Noise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Slopes help identify dominant noise types, but white and flicker phase noise cannot be distinguished from each other using this method.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More sensitive to white (∝ 𝜏⁻³ᐟ²) and flicker (∝ 𝜏⁻¹) phase noise than ADEV. The MDEV value depends on the averaging filter and the base sampling interval (𝜏₀).</a:t>
                      </a:r>
                      <a:endParaRPr lang="en-IN" sz="1400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Same noise sensitivity as ADEV, but with reduced statistical uncertainty due to more overlapping samples.</a:t>
                      </a:r>
                      <a:endParaRPr lang="en-IN" sz="1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Same as MDEV, but expressed in time units instead of fractional frequency.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3635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2F20CB-C404-D4F3-0317-2FCC888A5DA6}"/>
              </a:ext>
            </a:extLst>
          </p:cNvPr>
          <p:cNvSpPr txBox="1"/>
          <p:nvPr/>
        </p:nvSpPr>
        <p:spPr>
          <a:xfrm>
            <a:off x="46608" y="2106188"/>
            <a:ext cx="9802420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Allan Deviation (ADEV):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Square root of the two-sample 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AE1A7-8358-8EC2-6387-7A6047A65FC8}"/>
              </a:ext>
            </a:extLst>
          </p:cNvPr>
          <p:cNvSpPr txBox="1"/>
          <p:nvPr/>
        </p:nvSpPr>
        <p:spPr>
          <a:xfrm>
            <a:off x="46608" y="2408399"/>
            <a:ext cx="10571542" cy="45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MDEV: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It is used to discriminate between white and flicker phase noise </a:t>
            </a:r>
          </a:p>
        </p:txBody>
      </p:sp>
    </p:spTree>
    <p:extLst>
      <p:ext uri="{BB962C8B-B14F-4D97-AF65-F5344CB8AC3E}">
        <p14:creationId xmlns:p14="http://schemas.microsoft.com/office/powerpoint/2010/main" val="25182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12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241893" y="1834285"/>
            <a:ext cx="11645305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latin typeface="Bookman Old Style" panose="02050604050505020204" pitchFamily="18" charset="0"/>
              </a:rPr>
              <a:t>Outcome:</a:t>
            </a:r>
            <a:r>
              <a:rPr lang="en-IN" sz="2000" dirty="0">
                <a:latin typeface="Bookman Old Style" panose="02050604050505020204" pitchFamily="18" charset="0"/>
              </a:rPr>
              <a:t> Over-View of the actions you performed and their outcome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0D7D0-A23B-F017-DDC2-3726105A5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8" y="1079354"/>
            <a:ext cx="11943144" cy="55932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CFB311-2521-9B36-2DA8-35A57D59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0" y="2393746"/>
            <a:ext cx="10393853" cy="44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1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1F59-CA7E-E413-C398-AA18AFE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13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2FEA6-81F2-500B-EE8A-A00C4A7E2539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5F15B9-F8B2-D5D3-42CF-F723FAA13993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210EC-5534-562D-C4EC-866A536D1211}"/>
              </a:ext>
            </a:extLst>
          </p:cNvPr>
          <p:cNvSpPr txBox="1"/>
          <p:nvPr/>
        </p:nvSpPr>
        <p:spPr>
          <a:xfrm flipH="1">
            <a:off x="3312839" y="1990490"/>
            <a:ext cx="5490041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ookman Old Style" panose="02050604050505020204" pitchFamily="18" charset="0"/>
              </a:rPr>
              <a:t>L</a:t>
            </a:r>
            <a:r>
              <a:rPr lang="en-IN" sz="2000" b="1" dirty="0" err="1">
                <a:latin typeface="Bookman Old Style" panose="02050604050505020204" pitchFamily="18" charset="0"/>
              </a:rPr>
              <a:t>et’s</a:t>
            </a:r>
            <a:r>
              <a:rPr lang="en-IN" sz="2000" b="1" dirty="0">
                <a:latin typeface="Bookman Old Style" panose="02050604050505020204" pitchFamily="18" charset="0"/>
              </a:rPr>
              <a:t> work on the actual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2A132-1E47-7400-5C99-024D82AC6110}"/>
              </a:ext>
            </a:extLst>
          </p:cNvPr>
          <p:cNvSpPr txBox="1"/>
          <p:nvPr/>
        </p:nvSpPr>
        <p:spPr>
          <a:xfrm>
            <a:off x="2965391" y="2883057"/>
            <a:ext cx="57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https://clock-data-analysis.streamlit.app/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C0124-4567-B343-4E32-093B1100A5E8}"/>
              </a:ext>
            </a:extLst>
          </p:cNvPr>
          <p:cNvSpPr txBox="1"/>
          <p:nvPr/>
        </p:nvSpPr>
        <p:spPr>
          <a:xfrm flipH="1">
            <a:off x="1653608" y="3990912"/>
            <a:ext cx="9626840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ookman Old Style" panose="02050604050505020204" pitchFamily="18" charset="0"/>
              </a:rPr>
              <a:t>I kindly request all the participants to try installing the application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Bookman Old Style" panose="02050604050505020204" pitchFamily="18" charset="0"/>
              </a:rPr>
              <a:t>in your local PC now if not done earlier  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8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1F59-CA7E-E413-C398-AA18AFE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14</a:t>
            </a:fld>
            <a:endParaRPr lang="en-IN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2FEA6-81F2-500B-EE8A-A00C4A7E2539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5F15B9-F8B2-D5D3-42CF-F723FAA13993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F8B61-953D-94E2-41E2-D65AD28AC4DC}"/>
              </a:ext>
            </a:extLst>
          </p:cNvPr>
          <p:cNvSpPr txBox="1"/>
          <p:nvPr/>
        </p:nvSpPr>
        <p:spPr>
          <a:xfrm flipH="1">
            <a:off x="4261620" y="106017"/>
            <a:ext cx="2331460" cy="50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Bookman Old Style" panose="02050604050505020204" pitchFamily="18" charset="0"/>
              </a:rPr>
              <a:t>Test cases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53927-6D4F-9649-BCFE-5640538B54F7}"/>
              </a:ext>
            </a:extLst>
          </p:cNvPr>
          <p:cNvSpPr txBox="1"/>
          <p:nvPr/>
        </p:nvSpPr>
        <p:spPr>
          <a:xfrm flipH="1">
            <a:off x="190298" y="1021702"/>
            <a:ext cx="1188490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detrend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on the data (Ex: </a:t>
            </a:r>
            <a:r>
              <a:rPr lang="en-IN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UTCk_Clk1.txt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Gaps/dead time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 the data on the stability of the clock  (Ex: </a:t>
            </a:r>
            <a:r>
              <a:rPr lang="en-IN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UTCk_Clk2.txt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outlier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removal on the stability (Ex: </a:t>
            </a:r>
            <a:r>
              <a:rPr lang="en-IN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UTCk_Clk5.txt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the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offset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removal in the data (Ex: </a:t>
            </a:r>
            <a:r>
              <a:rPr lang="en-IN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UTCk_Clk4.txt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Phase jumps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 the data (single jump or Uniformly distributed jumps) (Ex: </a:t>
            </a:r>
            <a:r>
              <a:rPr lang="en-IN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UTCk_Clk5.txt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Jitter and smoothing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on the data (flicker floor) (Ex: </a:t>
            </a:r>
            <a:r>
              <a:rPr lang="en-IN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UTCk_Clk8.txt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Periodic Phase Correction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(Sawtooth behaviour) on the stability of the clock (Ex: </a:t>
            </a:r>
            <a:r>
              <a:rPr lang="en-IN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UTCk_Clk9.txt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Effect of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Frequency Steered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clock data (Ex: </a:t>
            </a:r>
            <a:r>
              <a:rPr lang="en-IN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UTCk_Clk10.txt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Analyse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 portions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of the data at a time 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(upload same file with different names, select each portion as a clock)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10. </a:t>
            </a:r>
            <a:r>
              <a:rPr lang="en-IN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Backward tasks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: If we want to remove the outliers first and then detrend 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 (download the file after outlier removal and upload it )</a:t>
            </a:r>
          </a:p>
        </p:txBody>
      </p:sp>
    </p:spTree>
    <p:extLst>
      <p:ext uri="{BB962C8B-B14F-4D97-AF65-F5344CB8AC3E}">
        <p14:creationId xmlns:p14="http://schemas.microsoft.com/office/powerpoint/2010/main" val="386251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1F59-CA7E-E413-C398-AA18AFE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15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2FEA6-81F2-500B-EE8A-A00C4A7E2539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5F15B9-F8B2-D5D3-42CF-F723FAA13993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28160-65DB-C6C0-DB28-79A776D9A594}"/>
              </a:ext>
            </a:extLst>
          </p:cNvPr>
          <p:cNvSpPr txBox="1"/>
          <p:nvPr/>
        </p:nvSpPr>
        <p:spPr>
          <a:xfrm flipH="1">
            <a:off x="3783054" y="2511658"/>
            <a:ext cx="4215809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Bookman Old Style" panose="02050604050505020204" pitchFamily="18" charset="0"/>
              </a:rPr>
              <a:t>Thanks for your participation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D3AFB-CFB9-A3DD-DAA2-78350CC986AB}"/>
              </a:ext>
            </a:extLst>
          </p:cNvPr>
          <p:cNvSpPr txBox="1"/>
          <p:nvPr/>
        </p:nvSpPr>
        <p:spPr>
          <a:xfrm>
            <a:off x="4426722" y="3469592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u="sng" dirty="0">
                <a:latin typeface="Cambria" panose="02040503050406030204" pitchFamily="18" charset="0"/>
                <a:ea typeface="Cambria" panose="02040503050406030204" pitchFamily="18" charset="0"/>
              </a:rPr>
              <a:t>https://e-learning.bipm.org/</a:t>
            </a:r>
          </a:p>
        </p:txBody>
      </p:sp>
    </p:spTree>
    <p:extLst>
      <p:ext uri="{BB962C8B-B14F-4D97-AF65-F5344CB8AC3E}">
        <p14:creationId xmlns:p14="http://schemas.microsoft.com/office/powerpoint/2010/main" val="413894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0389F-B66F-7C58-2020-0CF1178F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2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698C1-CD64-1D57-6AFF-5DAB0F316C67}"/>
              </a:ext>
            </a:extLst>
          </p:cNvPr>
          <p:cNvSpPr txBox="1"/>
          <p:nvPr/>
        </p:nvSpPr>
        <p:spPr>
          <a:xfrm flipH="1">
            <a:off x="408223" y="1277497"/>
            <a:ext cx="5082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Application: </a:t>
            </a:r>
            <a:r>
              <a:rPr lang="en-US" sz="2000" dirty="0">
                <a:latin typeface="Bookman Old Style" panose="02050604050505020204" pitchFamily="18" charset="0"/>
              </a:rPr>
              <a:t>C</a:t>
            </a:r>
            <a:r>
              <a:rPr lang="en-IN" sz="2000" dirty="0">
                <a:latin typeface="Bookman Old Style" panose="02050604050505020204" pitchFamily="18" charset="0"/>
              </a:rPr>
              <a:t>lock Data Checking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A336C1-FEA4-4736-6F59-8DAA30AF5305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3E38E9-42FF-B813-F3B4-AFD44C662F6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CCFE-4419-ADE7-D4BE-3E7A9BC9715B}"/>
              </a:ext>
            </a:extLst>
          </p:cNvPr>
          <p:cNvSpPr txBox="1"/>
          <p:nvPr/>
        </p:nvSpPr>
        <p:spPr>
          <a:xfrm flipH="1">
            <a:off x="369768" y="2033856"/>
            <a:ext cx="11527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Development &amp; Validation: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Yuko Hanado, Giulio </a:t>
            </a:r>
            <a:r>
              <a:rPr lang="en-US" sz="2000" dirty="0" err="1">
                <a:latin typeface="Bookman Old Style" panose="02050604050505020204" pitchFamily="18" charset="0"/>
              </a:rPr>
              <a:t>Tagliaferro</a:t>
            </a:r>
            <a:r>
              <a:rPr lang="en-US" sz="2000" dirty="0">
                <a:latin typeface="Bookman Old Style" panose="02050604050505020204" pitchFamily="18" charset="0"/>
              </a:rPr>
              <a:t>, Bharath Vattikonda, Tara </a:t>
            </a:r>
            <a:r>
              <a:rPr lang="en-US" sz="2000" dirty="0" err="1">
                <a:latin typeface="Bookman Old Style" panose="02050604050505020204" pitchFamily="18" charset="0"/>
              </a:rPr>
              <a:t>Fontier</a:t>
            </a:r>
            <a:r>
              <a:rPr lang="en-US" sz="2000" dirty="0">
                <a:latin typeface="Bookman Old Style" panose="02050604050505020204" pitchFamily="18" charset="0"/>
              </a:rPr>
              <a:t>,  Patrizia Tavella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DFE01-1540-9B52-0CF7-C6C8810662A7}"/>
              </a:ext>
            </a:extLst>
          </p:cNvPr>
          <p:cNvSpPr txBox="1"/>
          <p:nvPr/>
        </p:nvSpPr>
        <p:spPr>
          <a:xfrm flipH="1">
            <a:off x="2834514" y="219747"/>
            <a:ext cx="595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CBKT Project of BIPM Time Department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85A8A-3EB2-EDF3-4F33-322F7826DB64}"/>
              </a:ext>
            </a:extLst>
          </p:cNvPr>
          <p:cNvSpPr txBox="1"/>
          <p:nvPr/>
        </p:nvSpPr>
        <p:spPr>
          <a:xfrm flipH="1">
            <a:off x="369768" y="3097991"/>
            <a:ext cx="415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Project Sponsored by: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BIPM and IEEE - UFFC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C61A2-AE31-B0CB-F38A-BE468EB80739}"/>
              </a:ext>
            </a:extLst>
          </p:cNvPr>
          <p:cNvSpPr txBox="1"/>
          <p:nvPr/>
        </p:nvSpPr>
        <p:spPr>
          <a:xfrm flipH="1">
            <a:off x="369768" y="4116259"/>
            <a:ext cx="801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Driven by: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Elizabeth Donley, Marina </a:t>
            </a:r>
            <a:r>
              <a:rPr lang="en-US" sz="2000" dirty="0" err="1">
                <a:latin typeface="Bookman Old Style" panose="02050604050505020204" pitchFamily="18" charset="0"/>
              </a:rPr>
              <a:t>Gertsvolf</a:t>
            </a:r>
            <a:r>
              <a:rPr lang="en-US" sz="2000" dirty="0">
                <a:latin typeface="Bookman Old Style" panose="02050604050505020204" pitchFamily="18" charset="0"/>
              </a:rPr>
              <a:t> and </a:t>
            </a:r>
            <a:r>
              <a:rPr lang="en-US" sz="2000" dirty="0" err="1">
                <a:latin typeface="Bookman Old Style" panose="02050604050505020204" pitchFamily="18" charset="0"/>
              </a:rPr>
              <a:t>Patrizia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Tavella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AF2F3F18-2053-0EC6-EF4C-2C1AB0E84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0" y="187894"/>
            <a:ext cx="1718471" cy="419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C3E576-190C-55B2-6FA2-1EEA8E042A15}"/>
              </a:ext>
            </a:extLst>
          </p:cNvPr>
          <p:cNvSpPr txBox="1"/>
          <p:nvPr/>
        </p:nvSpPr>
        <p:spPr>
          <a:xfrm flipH="1">
            <a:off x="369768" y="5134527"/>
            <a:ext cx="8019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Copy right Disclaimer: 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GNU General Public License (GNU GPL) </a:t>
            </a:r>
          </a:p>
          <a:p>
            <a:r>
              <a:rPr lang="en-US" sz="2000" dirty="0">
                <a:latin typeface="Bookman Old Style" panose="02050604050505020204" pitchFamily="18" charset="0"/>
                <a:hlinkClick r:id="rId3"/>
              </a:rPr>
              <a:t>https://www.gnu.org/licenses/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69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8CC4C-D49D-41B9-45E7-D94051AD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3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B8291-B469-2D8F-0C71-A621C671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" y="713601"/>
            <a:ext cx="12004558" cy="5430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EBB4C-E0A9-7224-7A93-3672EB285A6B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76DA-5A04-1B46-E476-BA6758B7DED4}"/>
              </a:ext>
            </a:extLst>
          </p:cNvPr>
          <p:cNvSpPr txBox="1"/>
          <p:nvPr/>
        </p:nvSpPr>
        <p:spPr>
          <a:xfrm flipH="1">
            <a:off x="182073" y="101540"/>
            <a:ext cx="892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Application: </a:t>
            </a:r>
            <a:r>
              <a:rPr lang="en-IN" sz="1400" b="1" dirty="0">
                <a:latin typeface="Bookman Old Style" panose="02050604050505020204" pitchFamily="18" charset="0"/>
                <a:hlinkClick r:id="rId3"/>
              </a:rPr>
              <a:t>https://clock-data-analysis.streamlit.app/</a:t>
            </a:r>
            <a:r>
              <a:rPr lang="en-IN" sz="1400" b="1" dirty="0">
                <a:latin typeface="Bookman Old Style" panose="02050604050505020204" pitchFamily="18" charset="0"/>
              </a:rPr>
              <a:t> 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73492-AB1B-522C-61AB-765D3414045D}"/>
              </a:ext>
            </a:extLst>
          </p:cNvPr>
          <p:cNvSpPr txBox="1"/>
          <p:nvPr/>
        </p:nvSpPr>
        <p:spPr>
          <a:xfrm>
            <a:off x="692150" y="650101"/>
            <a:ext cx="628845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Clock Data Checking                                 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16DE75-3FE1-7C07-A4EA-AA7303EF8229}"/>
              </a:ext>
            </a:extLst>
          </p:cNvPr>
          <p:cNvCxnSpPr>
            <a:cxnSpLocks/>
          </p:cNvCxnSpPr>
          <p:nvPr/>
        </p:nvCxnSpPr>
        <p:spPr>
          <a:xfrm>
            <a:off x="0" y="649478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1A16A-767C-E08B-B0F4-E9246BEF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4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3B685B-A1A8-FF1F-CADF-6B21DBABC4AC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B88E1C-249B-F9E4-A39D-38DF81E083E2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7CA7E-58D6-5F06-2D8B-15A9FCE5CDEF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input settings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F18862-26F2-FE26-2B1D-7834B7D1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" y="884247"/>
            <a:ext cx="11878655" cy="57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5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5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486992" y="5713025"/>
            <a:ext cx="10430259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000" dirty="0">
                <a:latin typeface="Bookman Old Style" panose="02050604050505020204" pitchFamily="18" charset="0"/>
              </a:rPr>
              <a:t>Confirms data has been uploaded and clock selection for data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D0B1E6-92D9-6D80-7CDB-AFF9493E4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8" y="981698"/>
            <a:ext cx="11352181" cy="4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6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115248" y="2079586"/>
            <a:ext cx="8228651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Bookman Old Style" panose="02050604050505020204" pitchFamily="18" charset="0"/>
              </a:rPr>
              <a:t>Data Range</a:t>
            </a:r>
            <a:r>
              <a:rPr lang="en-IN" sz="2000" dirty="0">
                <a:latin typeface="Bookman Old Style" panose="02050604050505020204" pitchFamily="18" charset="0"/>
              </a:rPr>
              <a:t>:  Allows the user to select the desired data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56749-1619-E581-A679-3EBF88635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901"/>
            <a:ext cx="11594748" cy="734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85A1A5-300D-CFEE-3126-BA60D502CEF8}"/>
              </a:ext>
            </a:extLst>
          </p:cNvPr>
          <p:cNvSpPr txBox="1"/>
          <p:nvPr/>
        </p:nvSpPr>
        <p:spPr>
          <a:xfrm flipH="1">
            <a:off x="72520" y="3655487"/>
            <a:ext cx="7793883" cy="234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Bookman Old Style" panose="02050604050505020204" pitchFamily="18" charset="0"/>
              </a:rPr>
              <a:t>To analyse only a specific portion of the data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Bookman Old Style" panose="02050604050505020204" pitchFamily="18" charset="0"/>
              </a:rPr>
              <a:t>Discard the data recorded before and after the required time stamp/duration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dirty="0">
                <a:latin typeface="Bookman Old Style" panose="02050604050505020204" pitchFamily="18" charset="0"/>
              </a:rPr>
              <a:t>Provide visualization of the raw data set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IN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70B39-989D-E447-B749-35320C86FFEF}"/>
              </a:ext>
            </a:extLst>
          </p:cNvPr>
          <p:cNvSpPr txBox="1"/>
          <p:nvPr/>
        </p:nvSpPr>
        <p:spPr>
          <a:xfrm flipH="1">
            <a:off x="115249" y="3023029"/>
            <a:ext cx="3209066" cy="50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Bookman Old Style" panose="02050604050505020204" pitchFamily="18" charset="0"/>
              </a:rPr>
              <a:t>How can it be used: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aph with a line&#10;&#10;AI-generated content may be incorrect.">
            <a:extLst>
              <a:ext uri="{FF2B5EF4-FFF2-40B4-BE49-F238E27FC236}">
                <a16:creationId xmlns:a16="http://schemas.microsoft.com/office/drawing/2014/main" id="{7DD14146-BE97-6BBC-EA56-CCE08EBB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9"/>
          <a:stretch/>
        </p:blipFill>
        <p:spPr>
          <a:xfrm>
            <a:off x="6624638" y="3755308"/>
            <a:ext cx="5339150" cy="25883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808" y="6346719"/>
            <a:ext cx="2743200" cy="365125"/>
          </a:xfrm>
        </p:spPr>
        <p:txBody>
          <a:bodyPr/>
          <a:lstStyle/>
          <a:p>
            <a:fld id="{57603BA5-8910-48D0-9FD0-1EF65FF5B3CC}" type="slidenum">
              <a:rPr lang="en-IN" smtClean="0"/>
              <a:t>7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BCCE8-9CF0-002F-86D1-38A0D8FA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9" y="832563"/>
            <a:ext cx="12249565" cy="639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38CD92-5B90-9C4D-1B9E-E4632A8B6D8C}"/>
              </a:ext>
            </a:extLst>
          </p:cNvPr>
          <p:cNvSpPr txBox="1"/>
          <p:nvPr/>
        </p:nvSpPr>
        <p:spPr>
          <a:xfrm flipH="1">
            <a:off x="0" y="1786205"/>
            <a:ext cx="9913121" cy="419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1600" dirty="0">
                <a:latin typeface="Bookman Old Style" panose="02050604050505020204" pitchFamily="18" charset="0"/>
              </a:rPr>
              <a:t>To check for </a:t>
            </a:r>
            <a:r>
              <a:rPr lang="en-IN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frequency offsets </a:t>
            </a:r>
            <a:r>
              <a:rPr lang="en-IN" sz="1600" dirty="0">
                <a:latin typeface="Bookman Old Style" panose="02050604050505020204" pitchFamily="18" charset="0"/>
              </a:rPr>
              <a:t>(Linear) and </a:t>
            </a:r>
            <a:r>
              <a:rPr lang="en-IN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frequency drifts </a:t>
            </a:r>
            <a:r>
              <a:rPr lang="en-IN" sz="1600" dirty="0">
                <a:latin typeface="Bookman Old Style" panose="02050604050505020204" pitchFamily="18" charset="0"/>
              </a:rPr>
              <a:t>(quadratic) in the phase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34D6A-D3E6-80FF-89F5-94DD3E48D868}"/>
              </a:ext>
            </a:extLst>
          </p:cNvPr>
          <p:cNvSpPr txBox="1"/>
          <p:nvPr/>
        </p:nvSpPr>
        <p:spPr>
          <a:xfrm flipH="1">
            <a:off x="8678207" y="2156626"/>
            <a:ext cx="891067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>
                <a:latin typeface="Bookman Old Style" panose="02050604050505020204" pitchFamily="18" charset="0"/>
              </a:rPr>
              <a:t>Tip</a:t>
            </a:r>
            <a:endParaRPr lang="en-IN" u="sng" dirty="0">
              <a:latin typeface="Bookman Old Style" panose="02050604050505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1A0772-F7EE-19DB-D22A-BBDB2F4680D7}"/>
              </a:ext>
            </a:extLst>
          </p:cNvPr>
          <p:cNvGrpSpPr/>
          <p:nvPr/>
        </p:nvGrpSpPr>
        <p:grpSpPr>
          <a:xfrm>
            <a:off x="-10505" y="3034869"/>
            <a:ext cx="3384472" cy="2492781"/>
            <a:chOff x="1198485" y="2857524"/>
            <a:chExt cx="4300374" cy="30283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668188-E867-6712-A1EA-C74E99BE8424}"/>
                </a:ext>
              </a:extLst>
            </p:cNvPr>
            <p:cNvGrpSpPr/>
            <p:nvPr/>
          </p:nvGrpSpPr>
          <p:grpSpPr>
            <a:xfrm>
              <a:off x="1198485" y="2857524"/>
              <a:ext cx="4208016" cy="3028372"/>
              <a:chOff x="1198485" y="2857524"/>
              <a:chExt cx="4208016" cy="302837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3C731EB-A403-9138-726D-92E3BBF2A1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6353" y="2911876"/>
                <a:ext cx="0" cy="29740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B86E6AA-1555-8DC9-2A2E-5C6AAF3FF74D}"/>
                  </a:ext>
                </a:extLst>
              </p:cNvPr>
              <p:cNvCxnSpPr/>
              <p:nvPr/>
            </p:nvCxnSpPr>
            <p:spPr>
              <a:xfrm>
                <a:off x="1198485" y="4398886"/>
                <a:ext cx="420801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5F4FA9-1E6E-3565-24DF-FC37F64F13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6353" y="2857524"/>
                <a:ext cx="3320247" cy="103977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7416D49-FBD6-1B28-4434-607E94D84484}"/>
                    </a:ext>
                  </a:extLst>
                </p:cNvPr>
                <p:cNvSpPr txBox="1"/>
                <p:nvPr/>
              </p:nvSpPr>
              <p:spPr>
                <a:xfrm>
                  <a:off x="1360887" y="2857524"/>
                  <a:ext cx="656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d>
                          <m:dPr>
                            <m:ctrlPr>
                              <a:rPr kumimoji="0" lang="en-I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556AB52-6ECA-4134-BCF9-22999DBE7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887" y="2857524"/>
                  <a:ext cx="6565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105CC8-CC81-A347-0C71-F1EC3272B99C}"/>
                    </a:ext>
                  </a:extLst>
                </p:cNvPr>
                <p:cNvSpPr txBox="1"/>
                <p:nvPr/>
              </p:nvSpPr>
              <p:spPr>
                <a:xfrm>
                  <a:off x="5164280" y="4456136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5C56E3-6681-4E13-9439-25B781313B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280" y="4456136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59548B0-4B9E-A098-E407-88871A4FF259}"/>
              </a:ext>
            </a:extLst>
          </p:cNvPr>
          <p:cNvSpPr txBox="1"/>
          <p:nvPr/>
        </p:nvSpPr>
        <p:spPr>
          <a:xfrm>
            <a:off x="3166636" y="2761921"/>
            <a:ext cx="205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a clock behaves like this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means it has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frequency offset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3941D-AAC3-3107-B3FD-4027573B2AD2}"/>
              </a:ext>
            </a:extLst>
          </p:cNvPr>
          <p:cNvSpPr txBox="1"/>
          <p:nvPr/>
        </p:nvSpPr>
        <p:spPr>
          <a:xfrm>
            <a:off x="3265929" y="4777499"/>
            <a:ext cx="263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negative frequency drift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7A3DDB-FA5A-3A55-2A1E-3747B37ECE3A}"/>
              </a:ext>
            </a:extLst>
          </p:cNvPr>
          <p:cNvSpPr/>
          <p:nvPr/>
        </p:nvSpPr>
        <p:spPr>
          <a:xfrm>
            <a:off x="645042" y="3751566"/>
            <a:ext cx="2728923" cy="1200329"/>
          </a:xfrm>
          <a:custGeom>
            <a:avLst/>
            <a:gdLst>
              <a:gd name="connsiteX0" fmla="*/ 0 w 3284738"/>
              <a:gd name="connsiteY0" fmla="*/ 175341 h 1560257"/>
              <a:gd name="connsiteX1" fmla="*/ 1473694 w 3284738"/>
              <a:gd name="connsiteY1" fmla="*/ 122075 h 1560257"/>
              <a:gd name="connsiteX2" fmla="*/ 3284738 w 3284738"/>
              <a:gd name="connsiteY2" fmla="*/ 1560257 h 15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4738" h="1560257">
                <a:moveTo>
                  <a:pt x="0" y="175341"/>
                </a:moveTo>
                <a:cubicBezTo>
                  <a:pt x="463119" y="33298"/>
                  <a:pt x="926238" y="-108744"/>
                  <a:pt x="1473694" y="122075"/>
                </a:cubicBezTo>
                <a:cubicBezTo>
                  <a:pt x="2021150" y="352894"/>
                  <a:pt x="2652944" y="956575"/>
                  <a:pt x="3284738" y="1560257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306A19-4F33-5BB8-388B-60CA613FBD7B}"/>
              </a:ext>
            </a:extLst>
          </p:cNvPr>
          <p:cNvCxnSpPr>
            <a:cxnSpLocks/>
          </p:cNvCxnSpPr>
          <p:nvPr/>
        </p:nvCxnSpPr>
        <p:spPr>
          <a:xfrm>
            <a:off x="702940" y="3907665"/>
            <a:ext cx="0" cy="3959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6777A9-ECE7-01FC-817E-0C4B1F965C4B}"/>
              </a:ext>
            </a:extLst>
          </p:cNvPr>
          <p:cNvSpPr txBox="1"/>
          <p:nvPr/>
        </p:nvSpPr>
        <p:spPr>
          <a:xfrm>
            <a:off x="771453" y="3775664"/>
            <a:ext cx="1106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sync</a:t>
            </a:r>
          </a:p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x0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F9F42D-21B8-0503-736F-5762DB74533A}"/>
              </a:ext>
            </a:extLst>
          </p:cNvPr>
          <p:cNvSpPr txBox="1"/>
          <p:nvPr/>
        </p:nvSpPr>
        <p:spPr>
          <a:xfrm>
            <a:off x="600000" y="2337514"/>
            <a:ext cx="31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error Vs measurement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D932A2-6137-6682-52D3-2CF237129F22}"/>
              </a:ext>
            </a:extLst>
          </p:cNvPr>
          <p:cNvSpPr txBox="1"/>
          <p:nvPr/>
        </p:nvSpPr>
        <p:spPr>
          <a:xfrm>
            <a:off x="3062794" y="5644258"/>
            <a:ext cx="274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Least squares Quadratic fit to the </a:t>
            </a:r>
            <a:r>
              <a:rPr lang="en-I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deviations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gives the </a:t>
            </a: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frequency drift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BD2E81-D345-94F6-ED1F-39353F40EFB0}"/>
              </a:ext>
            </a:extLst>
          </p:cNvPr>
          <p:cNvCxnSpPr>
            <a:cxnSpLocks/>
          </p:cNvCxnSpPr>
          <p:nvPr/>
        </p:nvCxnSpPr>
        <p:spPr>
          <a:xfrm>
            <a:off x="4492505" y="5275232"/>
            <a:ext cx="0" cy="302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69168BE-C400-22DE-02F8-6C2D2A8C511F}"/>
              </a:ext>
            </a:extLst>
          </p:cNvPr>
          <p:cNvCxnSpPr>
            <a:cxnSpLocks/>
          </p:cNvCxnSpPr>
          <p:nvPr/>
        </p:nvCxnSpPr>
        <p:spPr>
          <a:xfrm flipH="1">
            <a:off x="1501839" y="4998707"/>
            <a:ext cx="314142" cy="8754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4C00875-2DA5-0C31-F80F-C328262347F3}"/>
              </a:ext>
            </a:extLst>
          </p:cNvPr>
          <p:cNvSpPr txBox="1"/>
          <p:nvPr/>
        </p:nvSpPr>
        <p:spPr>
          <a:xfrm>
            <a:off x="694284" y="5874184"/>
            <a:ext cx="12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offset </a:t>
            </a:r>
          </a:p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clock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B035E9-6423-DC40-49CF-7ACA98ACEDF3}"/>
              </a:ext>
            </a:extLst>
          </p:cNvPr>
          <p:cNvSpPr txBox="1"/>
          <p:nvPr/>
        </p:nvSpPr>
        <p:spPr>
          <a:xfrm>
            <a:off x="1856408" y="5580083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 Drift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D298909-B75A-3CC1-66B8-EF025E43EA8E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2258923" y="4998707"/>
            <a:ext cx="147638" cy="581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1028C0-AF20-5BC8-6CAF-4F59C6FD818A}"/>
                  </a:ext>
                </a:extLst>
              </p:cNvPr>
              <p:cNvSpPr txBox="1"/>
              <p:nvPr/>
            </p:nvSpPr>
            <p:spPr>
              <a:xfrm rot="20545056">
                <a:off x="1298056" y="3089967"/>
                <a:ext cx="1807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E1028C0-AF20-5BC8-6CAF-4F59C6FD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45056">
                <a:off x="1298056" y="3089967"/>
                <a:ext cx="180773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3A8CDA-F28C-D364-561F-3A9B84B881BA}"/>
                  </a:ext>
                </a:extLst>
              </p:cNvPr>
              <p:cNvSpPr txBox="1"/>
              <p:nvPr/>
            </p:nvSpPr>
            <p:spPr>
              <a:xfrm>
                <a:off x="798947" y="4654767"/>
                <a:ext cx="243945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IN" sz="1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N" sz="1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33A8CDA-F28C-D364-561F-3A9B84B8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47" y="4654767"/>
                <a:ext cx="2439450" cy="438005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4BA44BA-77BA-9CDD-CBE6-B1EA3A700E9A}"/>
              </a:ext>
            </a:extLst>
          </p:cNvPr>
          <p:cNvSpPr txBox="1"/>
          <p:nvPr/>
        </p:nvSpPr>
        <p:spPr>
          <a:xfrm>
            <a:off x="6766986" y="2675662"/>
            <a:ext cx="473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Removing the deterministic quadratic drift enables better visualization of other noise processes.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190663-8458-1F6C-C369-90C43D83E960}"/>
              </a:ext>
            </a:extLst>
          </p:cNvPr>
          <p:cNvSpPr txBox="1"/>
          <p:nvPr/>
        </p:nvSpPr>
        <p:spPr>
          <a:xfrm flipH="1">
            <a:off x="29331" y="1346460"/>
            <a:ext cx="3209066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>
                <a:latin typeface="Bookman Old Style" panose="02050604050505020204" pitchFamily="18" charset="0"/>
              </a:rPr>
              <a:t>Requirement &amp; Caution </a:t>
            </a:r>
            <a:endParaRPr lang="en-IN" u="sng" dirty="0">
              <a:latin typeface="Bookman Old Style" panose="02050604050505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D9D880-8434-9B66-C55A-3E7D37ABCF4D}"/>
              </a:ext>
            </a:extLst>
          </p:cNvPr>
          <p:cNvSpPr txBox="1"/>
          <p:nvPr/>
        </p:nvSpPr>
        <p:spPr>
          <a:xfrm>
            <a:off x="9536174" y="4489774"/>
            <a:ext cx="7938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aseline="-25000" dirty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data 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328BEE-1AD7-BEBA-E638-2449DE7D8BD5}"/>
              </a:ext>
            </a:extLst>
          </p:cNvPr>
          <p:cNvSpPr txBox="1"/>
          <p:nvPr/>
        </p:nvSpPr>
        <p:spPr>
          <a:xfrm>
            <a:off x="9465235" y="520882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solidFill>
                  <a:srgbClr val="00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with quadratic </a:t>
            </a:r>
          </a:p>
          <a:p>
            <a:pPr algn="ctr"/>
            <a:r>
              <a:rPr lang="en-IN" sz="1200" dirty="0">
                <a:solidFill>
                  <a:srgbClr val="00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removed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E2A49-27C6-5CBB-6BD8-40CCBCCFCF6B}"/>
              </a:ext>
            </a:extLst>
          </p:cNvPr>
          <p:cNvSpPr txBox="1"/>
          <p:nvPr/>
        </p:nvSpPr>
        <p:spPr>
          <a:xfrm>
            <a:off x="9245225" y="6244422"/>
            <a:ext cx="795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Tau (s)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B00A6-AC36-D8D5-88A2-D57A4C08B7D4}"/>
              </a:ext>
            </a:extLst>
          </p:cNvPr>
          <p:cNvSpPr txBox="1"/>
          <p:nvPr/>
        </p:nvSpPr>
        <p:spPr>
          <a:xfrm rot="16200000">
            <a:off x="6088612" y="4874697"/>
            <a:ext cx="12458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MDEV</a:t>
            </a:r>
          </a:p>
        </p:txBody>
      </p:sp>
    </p:spTree>
    <p:extLst>
      <p:ext uri="{BB962C8B-B14F-4D97-AF65-F5344CB8AC3E}">
        <p14:creationId xmlns:p14="http://schemas.microsoft.com/office/powerpoint/2010/main" val="424595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80A3D-7315-5136-EB8A-562C11D1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8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-1" y="1626820"/>
            <a:ext cx="5468874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b="1" dirty="0">
                <a:latin typeface="Bookman Old Style" panose="02050604050505020204" pitchFamily="18" charset="0"/>
              </a:rPr>
              <a:t>Offset:</a:t>
            </a:r>
            <a:r>
              <a:rPr lang="en-IN" sz="1600" dirty="0">
                <a:latin typeface="Bookman Old Style" panose="02050604050505020204" pitchFamily="18" charset="0"/>
              </a:rPr>
              <a:t>  To remove the offset in the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D7959-6EEA-1141-379D-1FAF0AA9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294"/>
            <a:ext cx="12192000" cy="672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DAC905-C753-7355-086A-A2E975A0657F}"/>
              </a:ext>
            </a:extLst>
          </p:cNvPr>
          <p:cNvSpPr txBox="1"/>
          <p:nvPr/>
        </p:nvSpPr>
        <p:spPr>
          <a:xfrm flipH="1">
            <a:off x="211983" y="2678887"/>
            <a:ext cx="9986958" cy="78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R</a:t>
            </a:r>
            <a:r>
              <a:rPr lang="en-IN" sz="1600" dirty="0" err="1">
                <a:latin typeface="Bookman Old Style" panose="02050604050505020204" pitchFamily="18" charset="0"/>
              </a:rPr>
              <a:t>emoving</a:t>
            </a:r>
            <a:r>
              <a:rPr lang="en-IN" sz="1600" dirty="0">
                <a:latin typeface="Bookman Old Style" panose="02050604050505020204" pitchFamily="18" charset="0"/>
              </a:rPr>
              <a:t> a constant frequency or phase offset </a:t>
            </a:r>
            <a:r>
              <a:rPr lang="en-IN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does not effect </a:t>
            </a:r>
            <a:r>
              <a:rPr lang="en-IN" sz="1600" dirty="0">
                <a:latin typeface="Bookman Old Style" panose="02050604050505020204" pitchFamily="18" charset="0"/>
              </a:rPr>
              <a:t>the stability of the ADEV, MDEV etc.,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052B3-4DA9-8817-1863-CECA9B6A566B}"/>
              </a:ext>
            </a:extLst>
          </p:cNvPr>
          <p:cNvSpPr txBox="1"/>
          <p:nvPr/>
        </p:nvSpPr>
        <p:spPr>
          <a:xfrm flipH="1">
            <a:off x="30547" y="2178333"/>
            <a:ext cx="3209066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>
                <a:latin typeface="Bookman Old Style" panose="02050604050505020204" pitchFamily="18" charset="0"/>
              </a:rPr>
              <a:t>Requirement &amp; Caution </a:t>
            </a:r>
            <a:endParaRPr lang="en-IN" u="sng" dirty="0">
              <a:latin typeface="Bookman Old Style" panose="02050604050505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B7061-E57D-0A69-D124-E6BD65E044EC}"/>
              </a:ext>
            </a:extLst>
          </p:cNvPr>
          <p:cNvGrpSpPr/>
          <p:nvPr/>
        </p:nvGrpSpPr>
        <p:grpSpPr>
          <a:xfrm>
            <a:off x="4632989" y="3230626"/>
            <a:ext cx="8068664" cy="3227465"/>
            <a:chOff x="2135015" y="3429000"/>
            <a:chExt cx="8068664" cy="3227465"/>
          </a:xfrm>
        </p:grpSpPr>
        <p:pic>
          <p:nvPicPr>
            <p:cNvPr id="8" name="Picture 7" descr="A graph with a line&#10;&#10;AI-generated content may be incorrect.">
              <a:extLst>
                <a:ext uri="{FF2B5EF4-FFF2-40B4-BE49-F238E27FC236}">
                  <a16:creationId xmlns:a16="http://schemas.microsoft.com/office/drawing/2014/main" id="{1E48A822-F67E-E563-3C77-9D7B689B3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15" y="3429000"/>
              <a:ext cx="8068664" cy="32274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6A2FFD-95E7-C476-1E02-4F608B8260AB}"/>
                </a:ext>
              </a:extLst>
            </p:cNvPr>
            <p:cNvSpPr txBox="1"/>
            <p:nvPr/>
          </p:nvSpPr>
          <p:spPr>
            <a:xfrm>
              <a:off x="7159153" y="3833505"/>
              <a:ext cx="1553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Offset</a:t>
              </a:r>
              <a:endParaRPr lang="en-I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4CEF7A-F496-E718-8C34-128304CC6333}"/>
                </a:ext>
              </a:extLst>
            </p:cNvPr>
            <p:cNvSpPr txBox="1"/>
            <p:nvPr/>
          </p:nvSpPr>
          <p:spPr>
            <a:xfrm>
              <a:off x="7159153" y="3999561"/>
              <a:ext cx="1553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Offset removed</a:t>
              </a:r>
              <a:endParaRPr lang="en-I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89B87-4A44-5B6A-E98E-3C7A03970135}"/>
              </a:ext>
            </a:extLst>
          </p:cNvPr>
          <p:cNvGrpSpPr/>
          <p:nvPr/>
        </p:nvGrpSpPr>
        <p:grpSpPr>
          <a:xfrm>
            <a:off x="237153" y="3704602"/>
            <a:ext cx="3423098" cy="2665678"/>
            <a:chOff x="1149406" y="2647479"/>
            <a:chExt cx="4349453" cy="32384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F88785-EE45-0DDB-B403-065302AB74BD}"/>
                </a:ext>
              </a:extLst>
            </p:cNvPr>
            <p:cNvGrpSpPr/>
            <p:nvPr/>
          </p:nvGrpSpPr>
          <p:grpSpPr>
            <a:xfrm>
              <a:off x="1198485" y="2647479"/>
              <a:ext cx="4208016" cy="3238417"/>
              <a:chOff x="1198485" y="2647479"/>
              <a:chExt cx="4208016" cy="3238417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00DC1E7-364B-72B1-6A5A-C997DB590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06352" y="2647479"/>
                <a:ext cx="1" cy="323841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398657C-4DD4-87C9-FDFA-4ACECF074378}"/>
                  </a:ext>
                </a:extLst>
              </p:cNvPr>
              <p:cNvCxnSpPr/>
              <p:nvPr/>
            </p:nvCxnSpPr>
            <p:spPr>
              <a:xfrm>
                <a:off x="1198485" y="4398886"/>
                <a:ext cx="420801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CEEEF9-9306-A172-16DD-CFB9304633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6353" y="2857524"/>
                <a:ext cx="3320247" cy="103977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69B76B8-6E40-6E0A-085D-649A7C54B9EA}"/>
                    </a:ext>
                  </a:extLst>
                </p:cNvPr>
                <p:cNvSpPr txBox="1"/>
                <p:nvPr/>
              </p:nvSpPr>
              <p:spPr>
                <a:xfrm>
                  <a:off x="1149406" y="2841114"/>
                  <a:ext cx="6565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d>
                          <m:dPr>
                            <m:ctrlPr>
                              <a:rPr kumimoji="0" lang="en-I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69B76B8-6E40-6E0A-085D-649A7C54B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406" y="2841114"/>
                  <a:ext cx="6565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E0B4654-8BFE-98F8-95E6-34927D5DACB3}"/>
                    </a:ext>
                  </a:extLst>
                </p:cNvPr>
                <p:cNvSpPr txBox="1"/>
                <p:nvPr/>
              </p:nvSpPr>
              <p:spPr>
                <a:xfrm>
                  <a:off x="5164280" y="4456136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05C56E3-6681-4E13-9439-25B781313B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280" y="4456136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8CFD62-1142-42BF-8A0E-640A18340C74}"/>
              </a:ext>
            </a:extLst>
          </p:cNvPr>
          <p:cNvCxnSpPr>
            <a:cxnSpLocks/>
          </p:cNvCxnSpPr>
          <p:nvPr/>
        </p:nvCxnSpPr>
        <p:spPr>
          <a:xfrm flipV="1">
            <a:off x="911585" y="4711715"/>
            <a:ext cx="2613095" cy="85588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873851E-871B-451E-A4B0-01BFE75E01B6}"/>
              </a:ext>
            </a:extLst>
          </p:cNvPr>
          <p:cNvSpPr txBox="1"/>
          <p:nvPr/>
        </p:nvSpPr>
        <p:spPr>
          <a:xfrm>
            <a:off x="471160" y="3997388"/>
            <a:ext cx="205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ffset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755A94-061B-6A93-B739-161CDDD51C85}"/>
              </a:ext>
            </a:extLst>
          </p:cNvPr>
          <p:cNvCxnSpPr/>
          <p:nvPr/>
        </p:nvCxnSpPr>
        <p:spPr>
          <a:xfrm>
            <a:off x="888764" y="4320554"/>
            <a:ext cx="283985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A990D6-5266-E507-356B-FEE8CE98D7DF}"/>
              </a:ext>
            </a:extLst>
          </p:cNvPr>
          <p:cNvSpPr txBox="1"/>
          <p:nvPr/>
        </p:nvSpPr>
        <p:spPr>
          <a:xfrm>
            <a:off x="1337259" y="5139655"/>
            <a:ext cx="205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O</a:t>
            </a:r>
            <a:r>
              <a:rPr lang="en-I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ffset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B48892-4EC8-832C-2728-FE47FBA567C1}"/>
              </a:ext>
            </a:extLst>
          </p:cNvPr>
          <p:cNvSpPr txBox="1"/>
          <p:nvPr/>
        </p:nvSpPr>
        <p:spPr>
          <a:xfrm>
            <a:off x="330125" y="5063172"/>
            <a:ext cx="68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BA027-C2AE-3C3A-FB33-15B95E442791}"/>
              </a:ext>
            </a:extLst>
          </p:cNvPr>
          <p:cNvSpPr txBox="1"/>
          <p:nvPr/>
        </p:nvSpPr>
        <p:spPr>
          <a:xfrm>
            <a:off x="8490113" y="6335715"/>
            <a:ext cx="795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Tau (s)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304ADA-FDC6-15D1-E6A0-949D328E88D1}"/>
              </a:ext>
            </a:extLst>
          </p:cNvPr>
          <p:cNvSpPr txBox="1"/>
          <p:nvPr/>
        </p:nvSpPr>
        <p:spPr>
          <a:xfrm rot="16200000">
            <a:off x="4257607" y="4730052"/>
            <a:ext cx="12458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ADEV</a:t>
            </a:r>
          </a:p>
        </p:txBody>
      </p:sp>
    </p:spTree>
    <p:extLst>
      <p:ext uri="{BB962C8B-B14F-4D97-AF65-F5344CB8AC3E}">
        <p14:creationId xmlns:p14="http://schemas.microsoft.com/office/powerpoint/2010/main" val="105721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4E242-0826-1B0D-E333-D3B3A8F02637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2FD6A71-CFE6-6AB1-A53D-7A9833A90845}"/>
              </a:ext>
            </a:extLst>
          </p:cNvPr>
          <p:cNvSpPr txBox="1"/>
          <p:nvPr/>
        </p:nvSpPr>
        <p:spPr>
          <a:xfrm>
            <a:off x="8887626" y="146156"/>
            <a:ext cx="342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CCTF- TE  28</a:t>
            </a:r>
            <a:r>
              <a:rPr lang="en-US" sz="2400" b="1" baseline="300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th </a:t>
            </a:r>
            <a:r>
              <a:rPr lang="en-US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March 2025</a:t>
            </a:r>
            <a:endParaRPr lang="en-IN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CEC7AC-002C-9927-4318-E487FDC5DA79}"/>
              </a:ext>
            </a:extLst>
          </p:cNvPr>
          <p:cNvSpPr txBox="1"/>
          <p:nvPr/>
        </p:nvSpPr>
        <p:spPr>
          <a:xfrm flipH="1">
            <a:off x="64093" y="1609918"/>
            <a:ext cx="11645305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latin typeface="Bookman Old Style" panose="02050604050505020204" pitchFamily="18" charset="0"/>
              </a:rPr>
              <a:t>Outlier: </a:t>
            </a:r>
            <a:r>
              <a:rPr lang="en-IN" dirty="0">
                <a:latin typeface="Bookman Old Style" panose="02050604050505020204" pitchFamily="18" charset="0"/>
              </a:rPr>
              <a:t>Can remove the outlier manually or based on the </a:t>
            </a:r>
            <a:r>
              <a:rPr lang="en-IN" dirty="0" err="1">
                <a:latin typeface="Bookman Old Style" panose="02050604050505020204" pitchFamily="18" charset="0"/>
              </a:rPr>
              <a:t>std.dev</a:t>
            </a:r>
            <a:r>
              <a:rPr lang="en-IN" dirty="0">
                <a:latin typeface="Bookman Old Style" panose="02050604050505020204" pitchFamily="18" charset="0"/>
              </a:rPr>
              <a:t> of the data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5A3E0-29FC-F41E-DB51-E2FEF113883B}"/>
              </a:ext>
            </a:extLst>
          </p:cNvPr>
          <p:cNvSpPr txBox="1"/>
          <p:nvPr/>
        </p:nvSpPr>
        <p:spPr>
          <a:xfrm flipH="1">
            <a:off x="211983" y="204506"/>
            <a:ext cx="716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Bookman Old Style" panose="02050604050505020204" pitchFamily="18" charset="0"/>
              </a:rPr>
              <a:t>Overview of the functionalities in the application</a:t>
            </a:r>
            <a:endParaRPr lang="en-IN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5EE36-2F4C-0A34-6316-A656FA5D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440"/>
            <a:ext cx="12103100" cy="612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6D8C2A-54B0-A4F0-D57A-FACF4A6266A7}"/>
              </a:ext>
            </a:extLst>
          </p:cNvPr>
          <p:cNvSpPr txBox="1"/>
          <p:nvPr/>
        </p:nvSpPr>
        <p:spPr>
          <a:xfrm flipH="1">
            <a:off x="-1" y="2620304"/>
            <a:ext cx="12103100" cy="115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Be careful to distinguish a true outlier from a data anomaly in the data.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Bookman Old Style" panose="02050604050505020204" pitchFamily="18" charset="0"/>
              </a:rPr>
              <a:t>Removal of large sections of data can cause artificial steps in the data that can artificially increase the short-term instability of the calculated ADEV, MDEV etc. This is because the code automatically concatenates the data set.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4F208-7680-61B6-CC63-F186D6AB4A53}"/>
              </a:ext>
            </a:extLst>
          </p:cNvPr>
          <p:cNvSpPr txBox="1"/>
          <p:nvPr/>
        </p:nvSpPr>
        <p:spPr>
          <a:xfrm flipH="1">
            <a:off x="39093" y="2240114"/>
            <a:ext cx="3209066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>
                <a:latin typeface="Bookman Old Style" panose="02050604050505020204" pitchFamily="18" charset="0"/>
              </a:rPr>
              <a:t>Requirement &amp; Caution </a:t>
            </a:r>
            <a:endParaRPr lang="en-IN" u="sng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12" descr="A graph with orange and blue lines&#10;&#10;AI-generated content may be incorrect.">
            <a:extLst>
              <a:ext uri="{FF2B5EF4-FFF2-40B4-BE49-F238E27FC236}">
                <a16:creationId xmlns:a16="http://schemas.microsoft.com/office/drawing/2014/main" id="{37F5631C-0457-2D62-EDD8-158D67E31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r="6847"/>
          <a:stretch/>
        </p:blipFill>
        <p:spPr>
          <a:xfrm>
            <a:off x="5937527" y="3733498"/>
            <a:ext cx="6241978" cy="2991710"/>
          </a:xfrm>
          <a:prstGeom prst="rect">
            <a:avLst/>
          </a:prstGeom>
        </p:spPr>
      </p:pic>
      <p:pic>
        <p:nvPicPr>
          <p:cNvPr id="15" name="Picture 14" descr="A graph showing a line of growth&#10;&#10;AI-generated content may be incorrect.">
            <a:extLst>
              <a:ext uri="{FF2B5EF4-FFF2-40B4-BE49-F238E27FC236}">
                <a16:creationId xmlns:a16="http://schemas.microsoft.com/office/drawing/2014/main" id="{C85B07C8-E790-7558-9EF0-5CA4DF2C5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"/>
          <a:stretch/>
        </p:blipFill>
        <p:spPr>
          <a:xfrm>
            <a:off x="166094" y="4447094"/>
            <a:ext cx="5387346" cy="18432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DA3952-C58C-3500-4C25-3B58BE5B2AC1}"/>
              </a:ext>
            </a:extLst>
          </p:cNvPr>
          <p:cNvSpPr/>
          <p:nvPr/>
        </p:nvSpPr>
        <p:spPr>
          <a:xfrm rot="2653545">
            <a:off x="2572098" y="4880361"/>
            <a:ext cx="522128" cy="863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2BF13F-23C5-31E6-4369-6DE400C64195}"/>
              </a:ext>
            </a:extLst>
          </p:cNvPr>
          <p:cNvSpPr txBox="1"/>
          <p:nvPr/>
        </p:nvSpPr>
        <p:spPr>
          <a:xfrm>
            <a:off x="1770626" y="4647895"/>
            <a:ext cx="155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due to outlier removal</a:t>
            </a:r>
            <a:endParaRPr lang="en-IN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4FCDCC-1EB0-476F-8127-C3DDFCA5A394}"/>
              </a:ext>
            </a:extLst>
          </p:cNvPr>
          <p:cNvSpPr/>
          <p:nvPr/>
        </p:nvSpPr>
        <p:spPr>
          <a:xfrm>
            <a:off x="10227736" y="4144366"/>
            <a:ext cx="1659464" cy="463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85F163-7934-E071-F180-5347A2F3F614}"/>
              </a:ext>
            </a:extLst>
          </p:cNvPr>
          <p:cNvSpPr txBox="1"/>
          <p:nvPr/>
        </p:nvSpPr>
        <p:spPr>
          <a:xfrm>
            <a:off x="10182766" y="4144366"/>
            <a:ext cx="177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with gap removed</a:t>
            </a:r>
            <a:endParaRPr lang="en-IN" sz="1200" baseline="-25000" dirty="0">
              <a:solidFill>
                <a:srgbClr val="FFA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ADDD5-903E-4F5B-0EA6-466728099E08}"/>
              </a:ext>
            </a:extLst>
          </p:cNvPr>
          <p:cNvSpPr txBox="1"/>
          <p:nvPr/>
        </p:nvSpPr>
        <p:spPr>
          <a:xfrm>
            <a:off x="11058247" y="4346295"/>
            <a:ext cx="8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rgbClr val="0000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  <a:endParaRPr lang="en-IN" sz="1200" baseline="-25000" dirty="0">
              <a:solidFill>
                <a:srgbClr val="0000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7F9C2-BA92-D3A2-D0C2-56D6141FE524}"/>
              </a:ext>
            </a:extLst>
          </p:cNvPr>
          <p:cNvSpPr txBox="1"/>
          <p:nvPr/>
        </p:nvSpPr>
        <p:spPr>
          <a:xfrm>
            <a:off x="8915025" y="6450978"/>
            <a:ext cx="795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Tau 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79015-71DE-B708-4CBC-344C26DBBEEC}"/>
              </a:ext>
            </a:extLst>
          </p:cNvPr>
          <p:cNvSpPr txBox="1"/>
          <p:nvPr/>
        </p:nvSpPr>
        <p:spPr>
          <a:xfrm rot="16200000">
            <a:off x="5326780" y="5114199"/>
            <a:ext cx="12458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0A97B-D789-CBB2-92BB-43F52767D0AA}"/>
              </a:ext>
            </a:extLst>
          </p:cNvPr>
          <p:cNvSpPr txBox="1"/>
          <p:nvPr/>
        </p:nvSpPr>
        <p:spPr>
          <a:xfrm>
            <a:off x="2868289" y="6175533"/>
            <a:ext cx="5068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MJD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6093B-311F-9249-6821-0F70642B342C}"/>
              </a:ext>
            </a:extLst>
          </p:cNvPr>
          <p:cNvSpPr txBox="1"/>
          <p:nvPr/>
        </p:nvSpPr>
        <p:spPr>
          <a:xfrm rot="16200000">
            <a:off x="-308384" y="5047613"/>
            <a:ext cx="12035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Phase data (s)</a:t>
            </a:r>
          </a:p>
        </p:txBody>
      </p:sp>
    </p:spTree>
    <p:extLst>
      <p:ext uri="{BB962C8B-B14F-4D97-AF65-F5344CB8AC3E}">
        <p14:creationId xmlns:p14="http://schemas.microsoft.com/office/powerpoint/2010/main" val="143781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30531</TotalTime>
  <Words>1176</Words>
  <Application>Microsoft Office PowerPoint</Application>
  <PresentationFormat>Widescreen</PresentationFormat>
  <Paragraphs>168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Bahnschrift SemiCondensed</vt:lpstr>
      <vt:lpstr>Bookman Old Style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VATTIKONDA</dc:creator>
  <cp:lastModifiedBy>Tara FORTIER</cp:lastModifiedBy>
  <cp:revision>537</cp:revision>
  <dcterms:created xsi:type="dcterms:W3CDTF">2024-01-09T09:34:40Z</dcterms:created>
  <dcterms:modified xsi:type="dcterms:W3CDTF">2025-03-28T10:58:00Z</dcterms:modified>
</cp:coreProperties>
</file>