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sldIdLst>
    <p:sldId id="276" r:id="rId2"/>
    <p:sldId id="391" r:id="rId3"/>
    <p:sldId id="397" r:id="rId4"/>
    <p:sldId id="406" r:id="rId5"/>
    <p:sldId id="392" r:id="rId6"/>
    <p:sldId id="398" r:id="rId7"/>
    <p:sldId id="402" r:id="rId8"/>
    <p:sldId id="399" r:id="rId9"/>
    <p:sldId id="403" r:id="rId10"/>
    <p:sldId id="404" r:id="rId11"/>
    <p:sldId id="409" r:id="rId12"/>
    <p:sldId id="400" r:id="rId13"/>
    <p:sldId id="393" r:id="rId14"/>
    <p:sldId id="394" r:id="rId15"/>
    <p:sldId id="395" r:id="rId1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E"/>
    <a:srgbClr val="FFA500"/>
    <a:srgbClr val="119F91"/>
    <a:srgbClr val="0D95A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651" autoAdjust="0"/>
    <p:restoredTop sz="93947" autoAdjust="0"/>
  </p:normalViewPr>
  <p:slideViewPr>
    <p:cSldViewPr snapToGrid="0">
      <p:cViewPr varScale="1">
        <p:scale>
          <a:sx n="150" d="100"/>
          <a:sy n="150" d="100"/>
        </p:scale>
        <p:origin x="960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5F02B13-2E3B-4937-A80C-F8542F7A2A27}" type="datetimeFigureOut">
              <a:rPr lang="en-IN" smtClean="0"/>
              <a:t>28-03-2025</a:t>
            </a:fld>
            <a:endParaRPr lang="en-IN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IN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5349593-C121-47BC-90AD-AD7121BF23E3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6424303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5349593-C121-47BC-90AD-AD7121BF23E3}" type="slidenum">
              <a:rPr lang="en-IN" smtClean="0"/>
              <a:t>9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28398355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5349593-C121-47BC-90AD-AD7121BF23E3}" type="slidenum">
              <a:rPr lang="en-IN" smtClean="0"/>
              <a:t>11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1935683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5349593-C121-47BC-90AD-AD7121BF23E3}" type="slidenum">
              <a:rPr lang="en-IN" smtClean="0"/>
              <a:t>14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01042676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2CB486-AB7C-BE76-7CCD-8D6535CD69A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02F13B5-1CFD-4CC7-2DE6-1167794188E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18904FE-3240-356A-B478-78D814657D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76B64D-17CF-4EBE-BB09-E8CFFF97A7E8}" type="datetime1">
              <a:rPr lang="en-IN" smtClean="0"/>
              <a:t>28-03-2025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244100C-2562-FAE4-E35D-D7AEE0C9CA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B4C94C5-7E77-DE1B-0B3A-39D0FF4F11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603BA5-8910-48D0-9FD0-1EF65FF5B3CC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13683347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E2BEB9-D24F-4C2F-21C5-2F57D32B94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875472C-20C9-C163-07EB-ACE6FA3A329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40E85C9-A54C-31C2-D3B0-D572A8814B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B62A5D-F62C-45F0-A975-E79B26D596EE}" type="datetime1">
              <a:rPr lang="en-IN" smtClean="0"/>
              <a:t>28-03-2025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CA2AF78-B541-2727-11EF-6BF4254F4F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DF6EC4A-F6E3-6BAD-1019-08DF0DE09C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603BA5-8910-48D0-9FD0-1EF65FF5B3CC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9927240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008C1D2D-E89C-C306-3D2F-F71DC819000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D4D12E7-72C8-585F-ECE3-5A295C51C96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096275A-D399-A5A5-97C7-5538D43E33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6BD1B-8AD7-4C34-9540-8261ECEBE70E}" type="datetime1">
              <a:rPr lang="en-IN" smtClean="0"/>
              <a:t>28-03-2025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B9F8C70-63E8-39E2-8C55-2DE527A984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49583C9-B636-E8A1-0CF6-54CC980A26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603BA5-8910-48D0-9FD0-1EF65FF5B3CC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0735709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5F4522-EA86-39DB-0495-428B80409F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8A7C1A2-8D21-ECA3-D84F-9BF21E3210B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94A7B1A-EE44-B392-E315-BD405E5456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6444A4-F1D4-4CC9-A9FA-DDA6E1027BDC}" type="datetime1">
              <a:rPr lang="en-IN" smtClean="0"/>
              <a:t>28-03-2025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251A016-E64F-595B-42D3-EF4D1E4D59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E836E1F-939F-6CA1-9584-E707CEA489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603BA5-8910-48D0-9FD0-1EF65FF5B3CC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4114218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1E7D80-B27A-3663-0D5F-02632E5461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7FC3502-88BC-EFC1-C604-301E71F98B8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89B301D-E86C-45DA-B84E-52BB845A7E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22B019-2B9A-41EA-86A8-0693D4CF59F3}" type="datetime1">
              <a:rPr lang="en-IN" smtClean="0"/>
              <a:t>28-03-2025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F525B6B-BB13-BDA7-0D54-FC779721F5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700B338-9C77-BF41-97BE-B7451DDB53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603BA5-8910-48D0-9FD0-1EF65FF5B3CC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0215173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2F5C96-2692-5390-B174-3F8D5275BA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BD1D572-21C7-962C-3554-580BD6A0EF6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C302374-8C30-FDA4-D1F1-3D3AC7A3C06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07DD60E-BF3E-F170-6FE6-767AA207A3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A3B445-5D79-4737-B4EA-F5ACBE964725}" type="datetime1">
              <a:rPr lang="en-IN" smtClean="0"/>
              <a:t>28-03-2025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89BF694-AAAD-D648-89B2-25445A1F19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D24184A-14F5-95A3-56F6-C67A8C62CF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603BA5-8910-48D0-9FD0-1EF65FF5B3CC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8270701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94275B-7091-8B56-00A9-80F81C9A35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5393548-C381-B8AB-2EA6-BDF4F12014B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4047E3C-9C5D-68D2-CC62-E8817A2F283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1539B90-91A6-67AA-3649-2C476B02EC9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B469535-2F02-A87A-3B97-8E95ECDAA64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C897394-1636-1DD8-1D26-A817F57AD7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3F36A6-56C5-4009-A2C4-7B9F644667C9}" type="datetime1">
              <a:rPr lang="en-IN" smtClean="0"/>
              <a:t>28-03-2025</a:t>
            </a:fld>
            <a:endParaRPr lang="en-IN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B86A9D4-0F89-9C44-F4AE-644D2ADF2E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E16408B-948B-C49B-2C36-120431AAAB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603BA5-8910-48D0-9FD0-1EF65FF5B3CC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1712552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CC54B4-9629-8A41-DBDA-AD65B60669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47A3F21-362E-ED45-81D0-906623721A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F757C9-EC40-4CCE-BA9B-C5B8F54A21FA}" type="datetime1">
              <a:rPr lang="en-IN" smtClean="0"/>
              <a:t>28-03-2025</a:t>
            </a:fld>
            <a:endParaRPr lang="en-IN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4D72F7A-1015-9413-929C-F2E9D4C302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75088D3-7496-A0AD-74A9-B5036B9FA3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603BA5-8910-48D0-9FD0-1EF65FF5B3CC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2761497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4F3C5BB-88E6-6396-D462-52142E58BF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09A05F-4DF1-4654-AAED-4E195583598A}" type="datetime1">
              <a:rPr lang="en-IN" smtClean="0"/>
              <a:t>28-03-2025</a:t>
            </a:fld>
            <a:endParaRPr lang="en-IN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B7843A2-DA9E-7728-A637-BE5C8D6691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2D026E0-BD1F-2E4F-6289-86842B2DA4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603BA5-8910-48D0-9FD0-1EF65FF5B3CC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6833179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A33B32-C5C8-F5D6-2692-97E2E34D01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579E5C1-F176-5D85-61ED-99E3053D166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409C065-3C28-0601-9DA9-903DABC47A2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F0DA5BB-030A-B400-1200-E4E1817F90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87FC4E-C338-4B77-AED2-8F9877714131}" type="datetime1">
              <a:rPr lang="en-IN" smtClean="0"/>
              <a:t>28-03-2025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6444D15-0568-C97C-8C65-40FC847681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B100C80-2D82-5160-8982-EA22A7CF14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603BA5-8910-48D0-9FD0-1EF65FF5B3CC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2362888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875348-CE2C-13ED-4A37-EE996623FA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BCB1477-D01E-FCE2-36A9-E8FCC182FCF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79CD1B2-2573-B8F9-9D01-E1F2E6E8F1B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B85F90E-11A5-03BE-53AE-C0F5EF33BE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FDD2CA-1F17-4387-8247-B2008BAA033C}" type="datetime1">
              <a:rPr lang="en-IN" smtClean="0"/>
              <a:t>28-03-2025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D4A9759-1D33-C861-A14B-F6E56BA014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63D9FC4-C00E-262B-208D-41882CB0B4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603BA5-8910-48D0-9FD0-1EF65FF5B3CC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6764939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3516194-9EF9-E5F8-035A-344402E320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A4DE46A-6472-EB08-F82C-AC72824F258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269C73F-458A-8FA0-693D-6E78493E6D4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B9E7F26-8FCF-4005-A74F-E5451CC18BD3}" type="datetime1">
              <a:rPr lang="en-IN" smtClean="0"/>
              <a:t>28-03-2025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0BAA21A-E08F-D2B3-B51C-FBFE9CFA1A5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3229A83-39C5-6BA9-260F-CB9CAA7A328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7603BA5-8910-48D0-9FD0-1EF65FF5B3CC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2603793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mailto:Bharath.v@nplindia.res.in" TargetMode="Externa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nu.org/licenses/" TargetMode="Externa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clock-data-analysis.streamlit.app/" TargetMode="Externa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.png"/><Relationship Id="rId4" Type="http://schemas.openxmlformats.org/officeDocument/2006/relationships/image" Target="../media/image1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4CAE0D4F-EB96-4613-5D75-3E5DCCB80D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603BA5-8910-48D0-9FD0-1EF65FF5B3CC}" type="slidenum">
              <a:rPr lang="en-IN" smtClean="0"/>
              <a:t>1</a:t>
            </a:fld>
            <a:endParaRPr lang="en-IN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4133D60-2D4E-507D-1945-C2EE9386A0E9}"/>
              </a:ext>
            </a:extLst>
          </p:cNvPr>
          <p:cNvSpPr txBox="1"/>
          <p:nvPr/>
        </p:nvSpPr>
        <p:spPr>
          <a:xfrm>
            <a:off x="3321843" y="396305"/>
            <a:ext cx="5548314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b="1" dirty="0">
                <a:solidFill>
                  <a:srgbClr val="002060"/>
                </a:solidFill>
                <a:latin typeface="Bahnschrift SemiCondensed" panose="020B0502040204020203" pitchFamily="34" charset="0"/>
              </a:rPr>
              <a:t>CCTF- Technical Exchange meeting of WG TAI</a:t>
            </a:r>
          </a:p>
          <a:p>
            <a:pPr algn="ctr"/>
            <a:r>
              <a:rPr lang="en-US" sz="2400" b="1" dirty="0">
                <a:solidFill>
                  <a:srgbClr val="002060"/>
                </a:solidFill>
                <a:latin typeface="Bahnschrift SemiCondensed" panose="020B0502040204020203" pitchFamily="34" charset="0"/>
              </a:rPr>
              <a:t>28</a:t>
            </a:r>
            <a:r>
              <a:rPr lang="en-US" sz="2400" b="1" baseline="30000" dirty="0">
                <a:solidFill>
                  <a:srgbClr val="002060"/>
                </a:solidFill>
                <a:latin typeface="Bahnschrift SemiCondensed" panose="020B0502040204020203" pitchFamily="34" charset="0"/>
              </a:rPr>
              <a:t>th</a:t>
            </a:r>
            <a:r>
              <a:rPr lang="en-US" sz="2400" b="1" dirty="0">
                <a:solidFill>
                  <a:srgbClr val="002060"/>
                </a:solidFill>
                <a:latin typeface="Bahnschrift SemiCondensed" panose="020B0502040204020203" pitchFamily="34" charset="0"/>
              </a:rPr>
              <a:t> March 2025 </a:t>
            </a:r>
            <a:endParaRPr lang="en-IN" sz="2400" b="1" dirty="0">
              <a:solidFill>
                <a:srgbClr val="002060"/>
              </a:solidFill>
              <a:latin typeface="Bahnschrift SemiCondensed" panose="020B0502040204020203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B163561-D6EC-2F95-2020-90DC3BCF4CB4}"/>
              </a:ext>
            </a:extLst>
          </p:cNvPr>
          <p:cNvSpPr txBox="1"/>
          <p:nvPr/>
        </p:nvSpPr>
        <p:spPr>
          <a:xfrm>
            <a:off x="748656" y="1954595"/>
            <a:ext cx="1069468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i="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Clock Data Analysis and Visualization</a:t>
            </a:r>
            <a:endParaRPr lang="en-IN" sz="2800" b="1" dirty="0">
              <a:solidFill>
                <a:srgbClr val="00206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6E40D0F-BAE9-4E14-5C5A-474191C99E34}"/>
              </a:ext>
            </a:extLst>
          </p:cNvPr>
          <p:cNvSpPr txBox="1"/>
          <p:nvPr/>
        </p:nvSpPr>
        <p:spPr>
          <a:xfrm>
            <a:off x="4113790" y="4641795"/>
            <a:ext cx="3964420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Dr. Bharath Vattikonda</a:t>
            </a:r>
          </a:p>
          <a:p>
            <a:pPr algn="ctr"/>
            <a:r>
              <a:rPr lang="en-US" sz="24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Senior Scientist </a:t>
            </a:r>
          </a:p>
          <a:p>
            <a:pPr algn="ctr"/>
            <a:r>
              <a:rPr lang="en-US" sz="24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hlinkClick r:id="rId2"/>
              </a:rPr>
              <a:t>bharath.v@nplindia.res.in</a:t>
            </a:r>
            <a:r>
              <a:rPr lang="en-US" sz="24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</a:p>
          <a:p>
            <a:pPr algn="ctr"/>
            <a:r>
              <a:rPr lang="en-US" sz="24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(CSIR-NPLI, New Delhi) </a:t>
            </a:r>
            <a:endParaRPr lang="en-IN" sz="2400" b="1" dirty="0">
              <a:solidFill>
                <a:srgbClr val="00206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pic>
        <p:nvPicPr>
          <p:cNvPr id="13" name="Picture 12" descr="A blue and white logo&#10;&#10;Description automatically generated">
            <a:extLst>
              <a:ext uri="{FF2B5EF4-FFF2-40B4-BE49-F238E27FC236}">
                <a16:creationId xmlns:a16="http://schemas.microsoft.com/office/drawing/2014/main" id="{0CD8DC42-34A4-B62B-A61E-5E17E5DA5A5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55438" y="2806487"/>
            <a:ext cx="1951352" cy="19513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379059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A graph with a line and a line&#10;&#10;AI-generated content may be incorrect.">
            <a:extLst>
              <a:ext uri="{FF2B5EF4-FFF2-40B4-BE49-F238E27FC236}">
                <a16:creationId xmlns:a16="http://schemas.microsoft.com/office/drawing/2014/main" id="{2506685E-73D5-54B0-8DB6-15094E2692C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30" t="-1" r="8632" b="-8512"/>
          <a:stretch/>
        </p:blipFill>
        <p:spPr>
          <a:xfrm>
            <a:off x="7086600" y="3594119"/>
            <a:ext cx="4845050" cy="2669620"/>
          </a:xfrm>
          <a:prstGeom prst="rect">
            <a:avLst/>
          </a:prstGeom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68180A3D-7315-5136-EB8A-562C11D14F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56650" y="6356350"/>
            <a:ext cx="2743200" cy="365125"/>
          </a:xfrm>
        </p:spPr>
        <p:txBody>
          <a:bodyPr/>
          <a:lstStyle/>
          <a:p>
            <a:fld id="{57603BA5-8910-48D0-9FD0-1EF65FF5B3CC}" type="slidenum">
              <a:rPr lang="en-IN" smtClean="0"/>
              <a:t>10</a:t>
            </a:fld>
            <a:endParaRPr lang="en-IN"/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A7C4E242-0826-1B0D-E333-D3B3A8F02637}"/>
              </a:ext>
            </a:extLst>
          </p:cNvPr>
          <p:cNvCxnSpPr>
            <a:cxnSpLocks/>
          </p:cNvCxnSpPr>
          <p:nvPr/>
        </p:nvCxnSpPr>
        <p:spPr>
          <a:xfrm>
            <a:off x="0" y="794759"/>
            <a:ext cx="12192000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>
            <a:extLst>
              <a:ext uri="{FF2B5EF4-FFF2-40B4-BE49-F238E27FC236}">
                <a16:creationId xmlns:a16="http://schemas.microsoft.com/office/drawing/2014/main" id="{82FD6A71-CFE6-6AB1-A53D-7A9833A90845}"/>
              </a:ext>
            </a:extLst>
          </p:cNvPr>
          <p:cNvSpPr txBox="1"/>
          <p:nvPr/>
        </p:nvSpPr>
        <p:spPr>
          <a:xfrm>
            <a:off x="8887626" y="146156"/>
            <a:ext cx="342891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rgbClr val="002060"/>
                </a:solidFill>
                <a:latin typeface="Bahnschrift SemiCondensed" panose="020B0502040204020203" pitchFamily="34" charset="0"/>
              </a:rPr>
              <a:t>CCTF- TE  28</a:t>
            </a:r>
            <a:r>
              <a:rPr lang="en-US" sz="2400" b="1" baseline="30000" dirty="0">
                <a:solidFill>
                  <a:srgbClr val="002060"/>
                </a:solidFill>
                <a:latin typeface="Bahnschrift SemiCondensed" panose="020B0502040204020203" pitchFamily="34" charset="0"/>
              </a:rPr>
              <a:t>th </a:t>
            </a:r>
            <a:r>
              <a:rPr lang="en-US" sz="2400" b="1" dirty="0">
                <a:solidFill>
                  <a:srgbClr val="002060"/>
                </a:solidFill>
                <a:latin typeface="Bahnschrift SemiCondensed" panose="020B0502040204020203" pitchFamily="34" charset="0"/>
              </a:rPr>
              <a:t> March 2025</a:t>
            </a:r>
            <a:endParaRPr lang="en-IN" sz="2400" b="1" dirty="0">
              <a:solidFill>
                <a:srgbClr val="002060"/>
              </a:solidFill>
              <a:latin typeface="Bahnschrift SemiCondensed" panose="020B0502040204020203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FCEC7AC-002C-9927-4318-E487FDC5DA79}"/>
              </a:ext>
            </a:extLst>
          </p:cNvPr>
          <p:cNvSpPr txBox="1"/>
          <p:nvPr/>
        </p:nvSpPr>
        <p:spPr>
          <a:xfrm flipH="1">
            <a:off x="89493" y="1858606"/>
            <a:ext cx="11645305" cy="460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IN" b="1" dirty="0">
                <a:latin typeface="Bookman Old Style" panose="02050604050505020204" pitchFamily="18" charset="0"/>
              </a:rPr>
              <a:t>Smoothing:  </a:t>
            </a:r>
            <a:r>
              <a:rPr lang="en-IN" dirty="0">
                <a:latin typeface="Bookman Old Style" panose="02050604050505020204" pitchFamily="18" charset="0"/>
              </a:rPr>
              <a:t>Apply a moving average by defining a window size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5E5A3E0-29FC-F41E-DB51-E2FEF113883B}"/>
              </a:ext>
            </a:extLst>
          </p:cNvPr>
          <p:cNvSpPr txBox="1"/>
          <p:nvPr/>
        </p:nvSpPr>
        <p:spPr>
          <a:xfrm flipH="1">
            <a:off x="211983" y="204506"/>
            <a:ext cx="716406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2000" b="1" dirty="0">
                <a:latin typeface="Bookman Old Style" panose="02050604050505020204" pitchFamily="18" charset="0"/>
              </a:rPr>
              <a:t>Overview of the functionalities in the application</a:t>
            </a:r>
            <a:endParaRPr lang="en-IN" sz="2000" dirty="0">
              <a:latin typeface="Bookman Old Style" panose="02050604050505020204" pitchFamily="18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F75CB31-FCC2-1AE2-BBB9-3386B468F7C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493" y="970327"/>
            <a:ext cx="11906195" cy="888279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F2D9FC52-8E7C-2F66-2CDC-4C138D9ED6E8}"/>
              </a:ext>
            </a:extLst>
          </p:cNvPr>
          <p:cNvSpPr txBox="1"/>
          <p:nvPr/>
        </p:nvSpPr>
        <p:spPr>
          <a:xfrm flipH="1">
            <a:off x="-1" y="2683804"/>
            <a:ext cx="12103100" cy="7891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en-US" sz="1600" dirty="0">
                <a:latin typeface="Bookman Old Style" panose="02050604050505020204" pitchFamily="18" charset="0"/>
              </a:rPr>
              <a:t>To uncover underlying behavior after smoothing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en-US" sz="1600" dirty="0">
                <a:latin typeface="Bookman Old Style" panose="02050604050505020204" pitchFamily="18" charset="0"/>
              </a:rPr>
              <a:t>Removal of fast noise (this will remove short term data from the ADEV, MDEV, etc.)</a:t>
            </a:r>
            <a:endParaRPr lang="en-IN" sz="1600" dirty="0">
              <a:latin typeface="Bookman Old Style" panose="02050604050505020204" pitchFamily="18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25B0763-1DF9-15F0-F966-B2B499A14447}"/>
              </a:ext>
            </a:extLst>
          </p:cNvPr>
          <p:cNvSpPr txBox="1"/>
          <p:nvPr/>
        </p:nvSpPr>
        <p:spPr>
          <a:xfrm flipH="1">
            <a:off x="39093" y="2303614"/>
            <a:ext cx="3209066" cy="460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IN" b="1" u="sng" dirty="0">
                <a:latin typeface="Bookman Old Style" panose="02050604050505020204" pitchFamily="18" charset="0"/>
              </a:rPr>
              <a:t>Uses &amp; Caution </a:t>
            </a:r>
            <a:endParaRPr lang="en-IN" u="sng" dirty="0">
              <a:latin typeface="Bookman Old Style" panose="02050604050505020204" pitchFamily="18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DA5C0C4A-242E-D659-5067-1EFC2C9DE69B}"/>
              </a:ext>
            </a:extLst>
          </p:cNvPr>
          <p:cNvSpPr txBox="1"/>
          <p:nvPr/>
        </p:nvSpPr>
        <p:spPr>
          <a:xfrm>
            <a:off x="9858889" y="3828358"/>
            <a:ext cx="155328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N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Actual data</a:t>
            </a:r>
            <a:endParaRPr lang="en-IN" sz="1200" baseline="-25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E8B1A846-DA80-E0BB-97C0-1F12894805C2}"/>
              </a:ext>
            </a:extLst>
          </p:cNvPr>
          <p:cNvSpPr txBox="1"/>
          <p:nvPr/>
        </p:nvSpPr>
        <p:spPr>
          <a:xfrm>
            <a:off x="9828979" y="3989481"/>
            <a:ext cx="155328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N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Smoothing @15 s</a:t>
            </a:r>
            <a:endParaRPr lang="en-IN" sz="1200" baseline="-25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8" name="Picture 17" descr="A graph showing a line&#10;&#10;AI-generated content may be incorrect.">
            <a:extLst>
              <a:ext uri="{FF2B5EF4-FFF2-40B4-BE49-F238E27FC236}">
                <a16:creationId xmlns:a16="http://schemas.microsoft.com/office/drawing/2014/main" id="{130F721C-51DE-772B-7AAB-08A6E3223DE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8282" y="3747650"/>
            <a:ext cx="6306154" cy="2669621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82583873-218C-8023-2E7D-237F744B79AF}"/>
              </a:ext>
            </a:extLst>
          </p:cNvPr>
          <p:cNvSpPr txBox="1"/>
          <p:nvPr/>
        </p:nvSpPr>
        <p:spPr>
          <a:xfrm>
            <a:off x="9326874" y="5931941"/>
            <a:ext cx="795026" cy="36933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dirty="0"/>
              <a:t>Tau (s)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3694F256-A519-E8F1-91F1-4E3F946B3756}"/>
              </a:ext>
            </a:extLst>
          </p:cNvPr>
          <p:cNvSpPr txBox="1"/>
          <p:nvPr/>
        </p:nvSpPr>
        <p:spPr>
          <a:xfrm rot="16200000">
            <a:off x="6353576" y="4814838"/>
            <a:ext cx="1466049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MDEV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7E8751C5-CB0F-CC6A-AFF7-A4A913A88052}"/>
              </a:ext>
            </a:extLst>
          </p:cNvPr>
          <p:cNvSpPr txBox="1"/>
          <p:nvPr/>
        </p:nvSpPr>
        <p:spPr>
          <a:xfrm>
            <a:off x="3275324" y="6171684"/>
            <a:ext cx="506870" cy="307777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sz="1400" dirty="0"/>
              <a:t>MJD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35B19DB5-04F8-E63E-0C30-8C612C496F07}"/>
              </a:ext>
            </a:extLst>
          </p:cNvPr>
          <p:cNvSpPr txBox="1"/>
          <p:nvPr/>
        </p:nvSpPr>
        <p:spPr>
          <a:xfrm rot="16200000">
            <a:off x="-213902" y="4770764"/>
            <a:ext cx="1203535" cy="307777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sz="1400" dirty="0"/>
              <a:t>Phase data (s)</a:t>
            </a:r>
          </a:p>
        </p:txBody>
      </p:sp>
    </p:spTree>
    <p:extLst>
      <p:ext uri="{BB962C8B-B14F-4D97-AF65-F5344CB8AC3E}">
        <p14:creationId xmlns:p14="http://schemas.microsoft.com/office/powerpoint/2010/main" val="78324782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68180A3D-7315-5136-EB8A-562C11D14F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60139" y="6529281"/>
            <a:ext cx="2743200" cy="365125"/>
          </a:xfrm>
        </p:spPr>
        <p:txBody>
          <a:bodyPr/>
          <a:lstStyle/>
          <a:p>
            <a:fld id="{57603BA5-8910-48D0-9FD0-1EF65FF5B3CC}" type="slidenum">
              <a:rPr lang="en-IN" smtClean="0"/>
              <a:t>11</a:t>
            </a:fld>
            <a:endParaRPr lang="en-IN"/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A7C4E242-0826-1B0D-E333-D3B3A8F02637}"/>
              </a:ext>
            </a:extLst>
          </p:cNvPr>
          <p:cNvCxnSpPr>
            <a:cxnSpLocks/>
          </p:cNvCxnSpPr>
          <p:nvPr/>
        </p:nvCxnSpPr>
        <p:spPr>
          <a:xfrm>
            <a:off x="0" y="794759"/>
            <a:ext cx="12192000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>
            <a:extLst>
              <a:ext uri="{FF2B5EF4-FFF2-40B4-BE49-F238E27FC236}">
                <a16:creationId xmlns:a16="http://schemas.microsoft.com/office/drawing/2014/main" id="{82FD6A71-CFE6-6AB1-A53D-7A9833A90845}"/>
              </a:ext>
            </a:extLst>
          </p:cNvPr>
          <p:cNvSpPr txBox="1"/>
          <p:nvPr/>
        </p:nvSpPr>
        <p:spPr>
          <a:xfrm>
            <a:off x="8887626" y="146156"/>
            <a:ext cx="342891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rgbClr val="002060"/>
                </a:solidFill>
                <a:latin typeface="Bahnschrift SemiCondensed" panose="020B0502040204020203" pitchFamily="34" charset="0"/>
              </a:rPr>
              <a:t>CCTF- TE  28</a:t>
            </a:r>
            <a:r>
              <a:rPr lang="en-US" sz="2400" b="1" baseline="30000" dirty="0">
                <a:solidFill>
                  <a:srgbClr val="002060"/>
                </a:solidFill>
                <a:latin typeface="Bahnschrift SemiCondensed" panose="020B0502040204020203" pitchFamily="34" charset="0"/>
              </a:rPr>
              <a:t>th </a:t>
            </a:r>
            <a:r>
              <a:rPr lang="en-US" sz="2400" b="1" dirty="0">
                <a:solidFill>
                  <a:srgbClr val="002060"/>
                </a:solidFill>
                <a:latin typeface="Bahnschrift SemiCondensed" panose="020B0502040204020203" pitchFamily="34" charset="0"/>
              </a:rPr>
              <a:t> March 2025</a:t>
            </a:r>
            <a:endParaRPr lang="en-IN" sz="2400" b="1" dirty="0">
              <a:solidFill>
                <a:srgbClr val="002060"/>
              </a:solidFill>
              <a:latin typeface="Bahnschrift SemiCondensed" panose="020B0502040204020203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FCEC7AC-002C-9927-4318-E487FDC5DA79}"/>
              </a:ext>
            </a:extLst>
          </p:cNvPr>
          <p:cNvSpPr txBox="1"/>
          <p:nvPr/>
        </p:nvSpPr>
        <p:spPr>
          <a:xfrm flipH="1">
            <a:off x="46608" y="1285033"/>
            <a:ext cx="11645305" cy="7944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IN" b="1" dirty="0">
                <a:latin typeface="Bookman Old Style" panose="02050604050505020204" pitchFamily="18" charset="0"/>
              </a:rPr>
              <a:t>Stability:</a:t>
            </a:r>
            <a:r>
              <a:rPr lang="en-IN" dirty="0">
                <a:latin typeface="Bookman Old Style" panose="02050604050505020204" pitchFamily="18" charset="0"/>
              </a:rPr>
              <a:t> Can evaluate ADEV, MDEV, OADEV and TDEV based on the open </a:t>
            </a:r>
            <a:r>
              <a:rPr lang="en-IN">
                <a:latin typeface="Bookman Old Style" panose="02050604050505020204" pitchFamily="18" charset="0"/>
              </a:rPr>
              <a:t>source ALLANSTOOL </a:t>
            </a:r>
            <a:r>
              <a:rPr lang="en-IN" sz="1400">
                <a:latin typeface="Bookman Old Style" panose="02050604050505020204" pitchFamily="18" charset="0"/>
              </a:rPr>
              <a:t>https</a:t>
            </a:r>
            <a:r>
              <a:rPr lang="en-IN" sz="1400" dirty="0">
                <a:latin typeface="Bookman Old Style" panose="02050604050505020204" pitchFamily="18" charset="0"/>
              </a:rPr>
              <a:t>://pypi.org/project/AllanTools/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5E5A3E0-29FC-F41E-DB51-E2FEF113883B}"/>
              </a:ext>
            </a:extLst>
          </p:cNvPr>
          <p:cNvSpPr txBox="1"/>
          <p:nvPr/>
        </p:nvSpPr>
        <p:spPr>
          <a:xfrm flipH="1">
            <a:off x="211983" y="204506"/>
            <a:ext cx="716406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2000" b="1" dirty="0">
                <a:latin typeface="Bookman Old Style" panose="02050604050505020204" pitchFamily="18" charset="0"/>
              </a:rPr>
              <a:t>Overview of the functionalities in the application</a:t>
            </a:r>
            <a:endParaRPr lang="en-IN" sz="2000" dirty="0">
              <a:latin typeface="Bookman Old Style" panose="02050604050505020204" pitchFamily="18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E8595514-F31B-2781-DE40-CB32C6B618F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35176"/>
            <a:ext cx="12009331" cy="613555"/>
          </a:xfrm>
          <a:prstGeom prst="rect">
            <a:avLst/>
          </a:prstGeom>
        </p:spPr>
      </p:pic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CE59125E-2D56-049A-D2E9-C832CDA2BB5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11545611"/>
              </p:ext>
            </p:extLst>
          </p:nvPr>
        </p:nvGraphicFramePr>
        <p:xfrm>
          <a:off x="416206" y="2987656"/>
          <a:ext cx="11265818" cy="3632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56678">
                  <a:extLst>
                    <a:ext uri="{9D8B030D-6E8A-4147-A177-3AD203B41FA5}">
                      <a16:colId xmlns:a16="http://schemas.microsoft.com/office/drawing/2014/main" val="1382923460"/>
                    </a:ext>
                  </a:extLst>
                </a:gridCol>
                <a:gridCol w="2376622">
                  <a:extLst>
                    <a:ext uri="{9D8B030D-6E8A-4147-A177-3AD203B41FA5}">
                      <a16:colId xmlns:a16="http://schemas.microsoft.com/office/drawing/2014/main" val="2592502744"/>
                    </a:ext>
                  </a:extLst>
                </a:gridCol>
                <a:gridCol w="2873594">
                  <a:extLst>
                    <a:ext uri="{9D8B030D-6E8A-4147-A177-3AD203B41FA5}">
                      <a16:colId xmlns:a16="http://schemas.microsoft.com/office/drawing/2014/main" val="977262805"/>
                    </a:ext>
                  </a:extLst>
                </a:gridCol>
                <a:gridCol w="2459075">
                  <a:extLst>
                    <a:ext uri="{9D8B030D-6E8A-4147-A177-3AD203B41FA5}">
                      <a16:colId xmlns:a16="http://schemas.microsoft.com/office/drawing/2014/main" val="1143547471"/>
                    </a:ext>
                  </a:extLst>
                </a:gridCol>
                <a:gridCol w="2199849">
                  <a:extLst>
                    <a:ext uri="{9D8B030D-6E8A-4147-A177-3AD203B41FA5}">
                      <a16:colId xmlns:a16="http://schemas.microsoft.com/office/drawing/2014/main" val="4005405588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endParaRPr lang="en-IN" sz="1400" dirty="0"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ADEV</a:t>
                      </a:r>
                      <a:endParaRPr lang="en-IN" sz="1400" dirty="0"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MDEV</a:t>
                      </a:r>
                      <a:endParaRPr lang="en-IN" sz="1400" dirty="0"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OADEV</a:t>
                      </a:r>
                      <a:endParaRPr lang="en-IN" sz="1400" dirty="0"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TDEV</a:t>
                      </a:r>
                      <a:endParaRPr lang="en-IN" sz="1400" dirty="0"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1500011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Overview </a:t>
                      </a:r>
                      <a:endParaRPr lang="en-IN" sz="1400" dirty="0"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Computes first differences of fractional frequency over non-overlapping intervals.</a:t>
                      </a:r>
                      <a:endParaRPr lang="en-IN" sz="1400" dirty="0"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Computes differences of time-averaged frequencies; averaging filters high-frequency noise.</a:t>
                      </a:r>
                      <a:endParaRPr lang="en-IN" sz="1400" dirty="0"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Same as ADEV but computed over overlapping intervals to increase the number of samples.</a:t>
                      </a:r>
                      <a:endParaRPr lang="en-IN" sz="1400" dirty="0"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Derived from MDEV; expressed in time units to represent time-domain instability.</a:t>
                      </a:r>
                      <a:endParaRPr lang="en-IN" sz="1400" dirty="0"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5806892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Main usage </a:t>
                      </a:r>
                      <a:endParaRPr lang="en-IN" sz="1400" dirty="0"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Standard tool for evaluating clock frequency stability over various averaging times.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Useful for distinguishing overlapping phase noise processes.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Improves confidence in ADEV estimates, especially at long averaging times with limited data.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Used in timekeeping to evaluate timing jitter and synchronization instability.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84835214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Sensitivity to Noise</a:t>
                      </a:r>
                      <a:endParaRPr lang="en-IN" sz="1400" dirty="0"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Slopes help identify dominant noise types, but white and flicker phase noise cannot be distinguished from each other using this method.</a:t>
                      </a:r>
                      <a:endParaRPr lang="en-IN" sz="1400" dirty="0"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More sensitive to white (∝ 𝜏⁻³ᐟ²) and flicker (∝ 𝜏⁻¹) phase noise than ADEV. The MDEV value depends on the averaging filter and the base sampling interval (𝜏₀).</a:t>
                      </a:r>
                      <a:endParaRPr lang="en-IN" sz="1400" baseline="-25000" dirty="0"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0" dirty="0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Same noise sensitivity as ADEV, but with reduced statistical uncertainty due to more overlapping samples.</a:t>
                      </a:r>
                      <a:endParaRPr lang="en-IN" sz="1400" b="0" dirty="0"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Same as MDEV, but expressed in time units instead of fractional frequency.</a:t>
                      </a:r>
                      <a:endParaRPr lang="en-IN" sz="1400" dirty="0"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993363596"/>
                  </a:ext>
                </a:extLst>
              </a:tr>
            </a:tbl>
          </a:graphicData>
        </a:graphic>
      </p:graphicFrame>
      <p:sp>
        <p:nvSpPr>
          <p:cNvPr id="10" name="TextBox 9">
            <a:extLst>
              <a:ext uri="{FF2B5EF4-FFF2-40B4-BE49-F238E27FC236}">
                <a16:creationId xmlns:a16="http://schemas.microsoft.com/office/drawing/2014/main" id="{152F20CB-C404-D4F3-0317-2FCC888A5DA6}"/>
              </a:ext>
            </a:extLst>
          </p:cNvPr>
          <p:cNvSpPr txBox="1"/>
          <p:nvPr/>
        </p:nvSpPr>
        <p:spPr>
          <a:xfrm>
            <a:off x="46608" y="2106188"/>
            <a:ext cx="9802420" cy="4564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en-IN" b="1" dirty="0">
                <a:latin typeface="Cambria" panose="02040503050406030204" pitchFamily="18" charset="0"/>
                <a:ea typeface="Cambria" panose="02040503050406030204" pitchFamily="18" charset="0"/>
              </a:rPr>
              <a:t>Allan Deviation (ADEV): </a:t>
            </a:r>
            <a:r>
              <a:rPr lang="en-IN" dirty="0">
                <a:latin typeface="Cambria" panose="02040503050406030204" pitchFamily="18" charset="0"/>
                <a:ea typeface="Cambria" panose="02040503050406030204" pitchFamily="18" charset="0"/>
              </a:rPr>
              <a:t>Square root of the two-sample variance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499AE1A7-8358-8EC2-6387-7A6047A65FC8}"/>
              </a:ext>
            </a:extLst>
          </p:cNvPr>
          <p:cNvSpPr txBox="1"/>
          <p:nvPr/>
        </p:nvSpPr>
        <p:spPr>
          <a:xfrm>
            <a:off x="46608" y="2408399"/>
            <a:ext cx="10571542" cy="4564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kumimoji="0" lang="en-IN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MDEV:</a:t>
            </a:r>
            <a:r>
              <a:rPr kumimoji="0" lang="en-IN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It is used to discriminate between white and flicker phase noise </a:t>
            </a:r>
          </a:p>
        </p:txBody>
      </p:sp>
    </p:spTree>
    <p:extLst>
      <p:ext uri="{BB962C8B-B14F-4D97-AF65-F5344CB8AC3E}">
        <p14:creationId xmlns:p14="http://schemas.microsoft.com/office/powerpoint/2010/main" val="25182964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68180A3D-7315-5136-EB8A-562C11D14F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603BA5-8910-48D0-9FD0-1EF65FF5B3CC}" type="slidenum">
              <a:rPr lang="en-IN" smtClean="0"/>
              <a:t>12</a:t>
            </a:fld>
            <a:endParaRPr lang="en-IN"/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A7C4E242-0826-1B0D-E333-D3B3A8F02637}"/>
              </a:ext>
            </a:extLst>
          </p:cNvPr>
          <p:cNvCxnSpPr>
            <a:cxnSpLocks/>
          </p:cNvCxnSpPr>
          <p:nvPr/>
        </p:nvCxnSpPr>
        <p:spPr>
          <a:xfrm>
            <a:off x="0" y="794759"/>
            <a:ext cx="12192000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>
            <a:extLst>
              <a:ext uri="{FF2B5EF4-FFF2-40B4-BE49-F238E27FC236}">
                <a16:creationId xmlns:a16="http://schemas.microsoft.com/office/drawing/2014/main" id="{82FD6A71-CFE6-6AB1-A53D-7A9833A90845}"/>
              </a:ext>
            </a:extLst>
          </p:cNvPr>
          <p:cNvSpPr txBox="1"/>
          <p:nvPr/>
        </p:nvSpPr>
        <p:spPr>
          <a:xfrm>
            <a:off x="8887626" y="146156"/>
            <a:ext cx="342891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rgbClr val="002060"/>
                </a:solidFill>
                <a:latin typeface="Bahnschrift SemiCondensed" panose="020B0502040204020203" pitchFamily="34" charset="0"/>
              </a:rPr>
              <a:t>CCTF- TE  28</a:t>
            </a:r>
            <a:r>
              <a:rPr lang="en-US" sz="2400" b="1" baseline="30000" dirty="0">
                <a:solidFill>
                  <a:srgbClr val="002060"/>
                </a:solidFill>
                <a:latin typeface="Bahnschrift SemiCondensed" panose="020B0502040204020203" pitchFamily="34" charset="0"/>
              </a:rPr>
              <a:t>th </a:t>
            </a:r>
            <a:r>
              <a:rPr lang="en-US" sz="2400" b="1" dirty="0">
                <a:solidFill>
                  <a:srgbClr val="002060"/>
                </a:solidFill>
                <a:latin typeface="Bahnschrift SemiCondensed" panose="020B0502040204020203" pitchFamily="34" charset="0"/>
              </a:rPr>
              <a:t> March 2025</a:t>
            </a:r>
            <a:endParaRPr lang="en-IN" sz="2400" b="1" dirty="0">
              <a:solidFill>
                <a:srgbClr val="002060"/>
              </a:solidFill>
              <a:latin typeface="Bahnschrift SemiCondensed" panose="020B0502040204020203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FCEC7AC-002C-9927-4318-E487FDC5DA79}"/>
              </a:ext>
            </a:extLst>
          </p:cNvPr>
          <p:cNvSpPr txBox="1"/>
          <p:nvPr/>
        </p:nvSpPr>
        <p:spPr>
          <a:xfrm flipH="1">
            <a:off x="241893" y="1834285"/>
            <a:ext cx="11645305" cy="5012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IN" sz="2000" b="1" dirty="0">
                <a:latin typeface="Bookman Old Style" panose="02050604050505020204" pitchFamily="18" charset="0"/>
              </a:rPr>
              <a:t>Outcome:</a:t>
            </a:r>
            <a:r>
              <a:rPr lang="en-IN" sz="2000" dirty="0">
                <a:latin typeface="Bookman Old Style" panose="02050604050505020204" pitchFamily="18" charset="0"/>
              </a:rPr>
              <a:t> Over-View of the actions you performed and their outcome 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5E5A3E0-29FC-F41E-DB51-E2FEF113883B}"/>
              </a:ext>
            </a:extLst>
          </p:cNvPr>
          <p:cNvSpPr txBox="1"/>
          <p:nvPr/>
        </p:nvSpPr>
        <p:spPr>
          <a:xfrm flipH="1">
            <a:off x="211983" y="204506"/>
            <a:ext cx="716406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2000" b="1" dirty="0">
                <a:latin typeface="Bookman Old Style" panose="02050604050505020204" pitchFamily="18" charset="0"/>
              </a:rPr>
              <a:t>Overview of the functionalities in the application</a:t>
            </a:r>
            <a:endParaRPr lang="en-IN" sz="2000" dirty="0">
              <a:latin typeface="Bookman Old Style" panose="02050604050505020204" pitchFamily="18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F2A0D7D0-A23B-F017-DDC2-3726105A549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428" y="1079354"/>
            <a:ext cx="11943144" cy="559320"/>
          </a:xfrm>
          <a:prstGeom prst="rect">
            <a:avLst/>
          </a:prstGeom>
        </p:spPr>
      </p:pic>
      <p:pic>
        <p:nvPicPr>
          <p:cNvPr id="8" name="Picture 7" descr="A screenshot of a computer&#10;&#10;AI-generated content may be incorrect.">
            <a:extLst>
              <a:ext uri="{FF2B5EF4-FFF2-40B4-BE49-F238E27FC236}">
                <a16:creationId xmlns:a16="http://schemas.microsoft.com/office/drawing/2014/main" id="{8BCFB311-2521-9B36-2DA8-35A57D59F36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2950" y="2393746"/>
            <a:ext cx="10393853" cy="4445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651119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B65A1F59-CA7E-E413-C398-AA18AFE076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603BA5-8910-48D0-9FD0-1EF65FF5B3CC}" type="slidenum">
              <a:rPr lang="en-IN" smtClean="0"/>
              <a:t>13</a:t>
            </a:fld>
            <a:endParaRPr lang="en-IN"/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C642FEA6-81F2-500B-EE8A-A00C4A7E2539}"/>
              </a:ext>
            </a:extLst>
          </p:cNvPr>
          <p:cNvCxnSpPr>
            <a:cxnSpLocks/>
          </p:cNvCxnSpPr>
          <p:nvPr/>
        </p:nvCxnSpPr>
        <p:spPr>
          <a:xfrm>
            <a:off x="0" y="794759"/>
            <a:ext cx="12192000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>
            <a:extLst>
              <a:ext uri="{FF2B5EF4-FFF2-40B4-BE49-F238E27FC236}">
                <a16:creationId xmlns:a16="http://schemas.microsoft.com/office/drawing/2014/main" id="{125F15B9-F8B2-D5D3-42CF-F723FAA13993}"/>
              </a:ext>
            </a:extLst>
          </p:cNvPr>
          <p:cNvSpPr txBox="1"/>
          <p:nvPr/>
        </p:nvSpPr>
        <p:spPr>
          <a:xfrm>
            <a:off x="8887626" y="146156"/>
            <a:ext cx="342891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rgbClr val="002060"/>
                </a:solidFill>
                <a:latin typeface="Bahnschrift SemiCondensed" panose="020B0502040204020203" pitchFamily="34" charset="0"/>
              </a:rPr>
              <a:t>CCTF- TE  28</a:t>
            </a:r>
            <a:r>
              <a:rPr lang="en-US" sz="2400" b="1" baseline="30000" dirty="0">
                <a:solidFill>
                  <a:srgbClr val="002060"/>
                </a:solidFill>
                <a:latin typeface="Bahnschrift SemiCondensed" panose="020B0502040204020203" pitchFamily="34" charset="0"/>
              </a:rPr>
              <a:t>th </a:t>
            </a:r>
            <a:r>
              <a:rPr lang="en-US" sz="2400" b="1" dirty="0">
                <a:solidFill>
                  <a:srgbClr val="002060"/>
                </a:solidFill>
                <a:latin typeface="Bahnschrift SemiCondensed" panose="020B0502040204020203" pitchFamily="34" charset="0"/>
              </a:rPr>
              <a:t> March 2025</a:t>
            </a:r>
            <a:endParaRPr lang="en-IN" sz="2400" b="1" dirty="0">
              <a:solidFill>
                <a:srgbClr val="002060"/>
              </a:solidFill>
              <a:latin typeface="Bahnschrift SemiCondensed" panose="020B0502040204020203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96210EC-5534-562D-C4EC-866A536D1211}"/>
              </a:ext>
            </a:extLst>
          </p:cNvPr>
          <p:cNvSpPr txBox="1"/>
          <p:nvPr/>
        </p:nvSpPr>
        <p:spPr>
          <a:xfrm flipH="1">
            <a:off x="3312839" y="1990490"/>
            <a:ext cx="5490041" cy="5012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000" b="1" dirty="0">
                <a:latin typeface="Bookman Old Style" panose="02050604050505020204" pitchFamily="18" charset="0"/>
              </a:rPr>
              <a:t>L</a:t>
            </a:r>
            <a:r>
              <a:rPr lang="en-IN" sz="2000" b="1" dirty="0" err="1">
                <a:latin typeface="Bookman Old Style" panose="02050604050505020204" pitchFamily="18" charset="0"/>
              </a:rPr>
              <a:t>et’s</a:t>
            </a:r>
            <a:r>
              <a:rPr lang="en-IN" sz="2000" b="1" dirty="0">
                <a:latin typeface="Bookman Old Style" panose="02050604050505020204" pitchFamily="18" charset="0"/>
              </a:rPr>
              <a:t> work on the actual application</a:t>
            </a:r>
            <a:endParaRPr lang="en-IN" sz="2000" dirty="0">
              <a:latin typeface="Bookman Old Style" panose="02050604050505020204" pitchFamily="18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C42A132-1E47-7400-5C99-024D82AC6110}"/>
              </a:ext>
            </a:extLst>
          </p:cNvPr>
          <p:cNvSpPr txBox="1"/>
          <p:nvPr/>
        </p:nvSpPr>
        <p:spPr>
          <a:xfrm>
            <a:off x="2965391" y="2883057"/>
            <a:ext cx="573118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N" sz="2400" u="sng" dirty="0">
                <a:latin typeface="Cambria" panose="02040503050406030204" pitchFamily="18" charset="0"/>
                <a:ea typeface="Cambria" panose="02040503050406030204" pitchFamily="18" charset="0"/>
              </a:rPr>
              <a:t>https://clock-data-analysis.streamlit.app/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4FC0124-4567-B343-4E32-093B1100A5E8}"/>
              </a:ext>
            </a:extLst>
          </p:cNvPr>
          <p:cNvSpPr txBox="1"/>
          <p:nvPr/>
        </p:nvSpPr>
        <p:spPr>
          <a:xfrm flipH="1">
            <a:off x="1653608" y="3990912"/>
            <a:ext cx="9626840" cy="9629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000" b="1" dirty="0">
                <a:latin typeface="Bookman Old Style" panose="02050604050505020204" pitchFamily="18" charset="0"/>
              </a:rPr>
              <a:t>I kindly request all the participants to try installing the application </a:t>
            </a:r>
          </a:p>
          <a:p>
            <a:pPr algn="ctr">
              <a:lnSpc>
                <a:spcPct val="150000"/>
              </a:lnSpc>
            </a:pPr>
            <a:r>
              <a:rPr lang="en-US" sz="2000" b="1" dirty="0">
                <a:latin typeface="Bookman Old Style" panose="02050604050505020204" pitchFamily="18" charset="0"/>
              </a:rPr>
              <a:t>in your local PC now if not done earlier  </a:t>
            </a:r>
            <a:endParaRPr lang="en-IN" sz="2000" dirty="0">
              <a:latin typeface="Bookman Old Style" panose="02050604050505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3568689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B65A1F59-CA7E-E413-C398-AA18AFE076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603BA5-8910-48D0-9FD0-1EF65FF5B3CC}" type="slidenum">
              <a:rPr lang="en-IN" smtClean="0"/>
              <a:t>14</a:t>
            </a:fld>
            <a:endParaRPr lang="en-IN" dirty="0"/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C642FEA6-81F2-500B-EE8A-A00C4A7E2539}"/>
              </a:ext>
            </a:extLst>
          </p:cNvPr>
          <p:cNvCxnSpPr>
            <a:cxnSpLocks/>
          </p:cNvCxnSpPr>
          <p:nvPr/>
        </p:nvCxnSpPr>
        <p:spPr>
          <a:xfrm>
            <a:off x="0" y="794759"/>
            <a:ext cx="12192000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>
            <a:extLst>
              <a:ext uri="{FF2B5EF4-FFF2-40B4-BE49-F238E27FC236}">
                <a16:creationId xmlns:a16="http://schemas.microsoft.com/office/drawing/2014/main" id="{125F15B9-F8B2-D5D3-42CF-F723FAA13993}"/>
              </a:ext>
            </a:extLst>
          </p:cNvPr>
          <p:cNvSpPr txBox="1"/>
          <p:nvPr/>
        </p:nvSpPr>
        <p:spPr>
          <a:xfrm>
            <a:off x="8887626" y="146156"/>
            <a:ext cx="342891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rgbClr val="002060"/>
                </a:solidFill>
                <a:latin typeface="Bahnschrift SemiCondensed" panose="020B0502040204020203" pitchFamily="34" charset="0"/>
              </a:rPr>
              <a:t>CCTF- TE  28</a:t>
            </a:r>
            <a:r>
              <a:rPr lang="en-US" sz="2400" b="1" baseline="30000" dirty="0">
                <a:solidFill>
                  <a:srgbClr val="002060"/>
                </a:solidFill>
                <a:latin typeface="Bahnschrift SemiCondensed" panose="020B0502040204020203" pitchFamily="34" charset="0"/>
              </a:rPr>
              <a:t>th </a:t>
            </a:r>
            <a:r>
              <a:rPr lang="en-US" sz="2400" b="1" dirty="0">
                <a:solidFill>
                  <a:srgbClr val="002060"/>
                </a:solidFill>
                <a:latin typeface="Bahnschrift SemiCondensed" panose="020B0502040204020203" pitchFamily="34" charset="0"/>
              </a:rPr>
              <a:t> March 2025</a:t>
            </a:r>
            <a:endParaRPr lang="en-IN" sz="2400" b="1" dirty="0">
              <a:solidFill>
                <a:srgbClr val="002060"/>
              </a:solidFill>
              <a:latin typeface="Bahnschrift SemiCondensed" panose="020B0502040204020203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90F8B61-953D-94E2-41E2-D65AD28AC4DC}"/>
              </a:ext>
            </a:extLst>
          </p:cNvPr>
          <p:cNvSpPr txBox="1"/>
          <p:nvPr/>
        </p:nvSpPr>
        <p:spPr>
          <a:xfrm flipH="1">
            <a:off x="4261620" y="106017"/>
            <a:ext cx="2331460" cy="5018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IN" sz="2000" b="1" dirty="0">
                <a:latin typeface="Bookman Old Style" panose="02050604050505020204" pitchFamily="18" charset="0"/>
              </a:rPr>
              <a:t>Test cases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D753927-6D4F-9649-BCFE-5640538B54F7}"/>
              </a:ext>
            </a:extLst>
          </p:cNvPr>
          <p:cNvSpPr txBox="1"/>
          <p:nvPr/>
        </p:nvSpPr>
        <p:spPr>
          <a:xfrm flipH="1">
            <a:off x="190298" y="1021702"/>
            <a:ext cx="11884909" cy="52168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en-IN" dirty="0">
                <a:latin typeface="Cambria" panose="02040503050406030204" pitchFamily="18" charset="0"/>
                <a:ea typeface="Cambria" panose="02040503050406030204" pitchFamily="18" charset="0"/>
              </a:rPr>
              <a:t>Effect of </a:t>
            </a:r>
            <a:r>
              <a:rPr lang="en-IN" b="1" dirty="0">
                <a:solidFill>
                  <a:srgbClr val="0070C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detrend</a:t>
            </a:r>
            <a:r>
              <a:rPr lang="en-IN" dirty="0">
                <a:latin typeface="Cambria" panose="02040503050406030204" pitchFamily="18" charset="0"/>
                <a:ea typeface="Cambria" panose="02040503050406030204" pitchFamily="18" charset="0"/>
              </a:rPr>
              <a:t> on the data (Ex: </a:t>
            </a:r>
            <a:r>
              <a:rPr lang="en-IN" sz="1600" b="1" dirty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UTCk_Clk1.txt</a:t>
            </a:r>
            <a:r>
              <a:rPr lang="en-IN" dirty="0">
                <a:latin typeface="Cambria" panose="02040503050406030204" pitchFamily="18" charset="0"/>
                <a:ea typeface="Cambria" panose="02040503050406030204" pitchFamily="18" charset="0"/>
              </a:rPr>
              <a:t>)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en-IN" dirty="0">
                <a:latin typeface="Cambria" panose="02040503050406030204" pitchFamily="18" charset="0"/>
                <a:ea typeface="Cambria" panose="02040503050406030204" pitchFamily="18" charset="0"/>
              </a:rPr>
              <a:t>Effect of </a:t>
            </a:r>
            <a:r>
              <a:rPr lang="en-IN" b="1" dirty="0">
                <a:solidFill>
                  <a:srgbClr val="0070C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Gaps/dead time </a:t>
            </a:r>
            <a:r>
              <a:rPr lang="en-IN" dirty="0">
                <a:latin typeface="Cambria" panose="02040503050406030204" pitchFamily="18" charset="0"/>
                <a:ea typeface="Cambria" panose="02040503050406030204" pitchFamily="18" charset="0"/>
              </a:rPr>
              <a:t>in the data on the stability of the clock  (Ex: </a:t>
            </a:r>
            <a:r>
              <a:rPr lang="en-IN" sz="1600" b="1" dirty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UTCk_Clk2.txt</a:t>
            </a:r>
            <a:r>
              <a:rPr lang="en-IN" dirty="0">
                <a:latin typeface="Cambria" panose="02040503050406030204" pitchFamily="18" charset="0"/>
                <a:ea typeface="Cambria" panose="02040503050406030204" pitchFamily="18" charset="0"/>
              </a:rPr>
              <a:t>)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en-IN" dirty="0">
                <a:latin typeface="Cambria" panose="02040503050406030204" pitchFamily="18" charset="0"/>
                <a:ea typeface="Cambria" panose="02040503050406030204" pitchFamily="18" charset="0"/>
              </a:rPr>
              <a:t>Effect of </a:t>
            </a:r>
            <a:r>
              <a:rPr lang="en-IN" b="1" dirty="0">
                <a:solidFill>
                  <a:srgbClr val="0070C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outlier</a:t>
            </a:r>
            <a:r>
              <a:rPr lang="en-IN" dirty="0">
                <a:latin typeface="Cambria" panose="02040503050406030204" pitchFamily="18" charset="0"/>
                <a:ea typeface="Cambria" panose="02040503050406030204" pitchFamily="18" charset="0"/>
              </a:rPr>
              <a:t> removal on the stability (Ex: </a:t>
            </a:r>
            <a:r>
              <a:rPr lang="en-IN" sz="1600" b="1" dirty="0">
                <a:solidFill>
                  <a:srgbClr val="00B05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UTCk_Clk5.txt</a:t>
            </a:r>
            <a:r>
              <a:rPr lang="en-IN" dirty="0">
                <a:latin typeface="Cambria" panose="02040503050406030204" pitchFamily="18" charset="0"/>
                <a:ea typeface="Cambria" panose="02040503050406030204" pitchFamily="18" charset="0"/>
              </a:rPr>
              <a:t>)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en-IN" dirty="0">
                <a:latin typeface="Cambria" panose="02040503050406030204" pitchFamily="18" charset="0"/>
                <a:ea typeface="Cambria" panose="02040503050406030204" pitchFamily="18" charset="0"/>
              </a:rPr>
              <a:t>Effect of the </a:t>
            </a:r>
            <a:r>
              <a:rPr lang="en-IN" b="1" dirty="0">
                <a:solidFill>
                  <a:srgbClr val="0070C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offset</a:t>
            </a:r>
            <a:r>
              <a:rPr lang="en-IN" dirty="0">
                <a:latin typeface="Cambria" panose="02040503050406030204" pitchFamily="18" charset="0"/>
                <a:ea typeface="Cambria" panose="02040503050406030204" pitchFamily="18" charset="0"/>
              </a:rPr>
              <a:t> removal in the data (Ex: </a:t>
            </a:r>
            <a:r>
              <a:rPr lang="en-IN" sz="1600" b="1" dirty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UTCk_Clk4.txt</a:t>
            </a:r>
            <a:r>
              <a:rPr lang="en-IN" dirty="0">
                <a:latin typeface="Cambria" panose="02040503050406030204" pitchFamily="18" charset="0"/>
                <a:ea typeface="Cambria" panose="02040503050406030204" pitchFamily="18" charset="0"/>
              </a:rPr>
              <a:t>)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en-IN" dirty="0">
                <a:latin typeface="Cambria" panose="02040503050406030204" pitchFamily="18" charset="0"/>
                <a:ea typeface="Cambria" panose="02040503050406030204" pitchFamily="18" charset="0"/>
              </a:rPr>
              <a:t>Effect of </a:t>
            </a:r>
            <a:r>
              <a:rPr lang="en-IN" b="1" dirty="0">
                <a:solidFill>
                  <a:srgbClr val="0070C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Phase jumps </a:t>
            </a:r>
            <a:r>
              <a:rPr lang="en-IN" dirty="0">
                <a:latin typeface="Cambria" panose="02040503050406030204" pitchFamily="18" charset="0"/>
                <a:ea typeface="Cambria" panose="02040503050406030204" pitchFamily="18" charset="0"/>
              </a:rPr>
              <a:t>in the data (single jump or Uniformly distributed jumps) (Ex: </a:t>
            </a:r>
            <a:r>
              <a:rPr lang="en-IN" sz="1600" b="1" dirty="0">
                <a:solidFill>
                  <a:srgbClr val="00B05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UTCk_Clk5.txt</a:t>
            </a:r>
            <a:r>
              <a:rPr lang="en-IN" dirty="0">
                <a:latin typeface="Cambria" panose="02040503050406030204" pitchFamily="18" charset="0"/>
                <a:ea typeface="Cambria" panose="02040503050406030204" pitchFamily="18" charset="0"/>
              </a:rPr>
              <a:t>)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en-IN" dirty="0">
                <a:latin typeface="Cambria" panose="02040503050406030204" pitchFamily="18" charset="0"/>
                <a:ea typeface="Cambria" panose="02040503050406030204" pitchFamily="18" charset="0"/>
              </a:rPr>
              <a:t>Effect of </a:t>
            </a:r>
            <a:r>
              <a:rPr lang="en-IN" b="1" dirty="0">
                <a:solidFill>
                  <a:srgbClr val="0070C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Jitter and smoothing </a:t>
            </a:r>
            <a:r>
              <a:rPr lang="en-IN" dirty="0">
                <a:latin typeface="Cambria" panose="02040503050406030204" pitchFamily="18" charset="0"/>
                <a:ea typeface="Cambria" panose="02040503050406030204" pitchFamily="18" charset="0"/>
              </a:rPr>
              <a:t>on the data (flicker floor) (Ex: </a:t>
            </a:r>
            <a:r>
              <a:rPr lang="en-IN" sz="1600" b="1" dirty="0">
                <a:solidFill>
                  <a:srgbClr val="00B05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UTCk_Clk8.txt</a:t>
            </a:r>
            <a:r>
              <a:rPr lang="en-IN" dirty="0">
                <a:latin typeface="Cambria" panose="02040503050406030204" pitchFamily="18" charset="0"/>
                <a:ea typeface="Cambria" panose="02040503050406030204" pitchFamily="18" charset="0"/>
              </a:rPr>
              <a:t>)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en-IN" dirty="0">
                <a:latin typeface="Cambria" panose="02040503050406030204" pitchFamily="18" charset="0"/>
                <a:ea typeface="Cambria" panose="02040503050406030204" pitchFamily="18" charset="0"/>
              </a:rPr>
              <a:t>Effect of </a:t>
            </a:r>
            <a:r>
              <a:rPr lang="en-IN" b="1" dirty="0">
                <a:solidFill>
                  <a:srgbClr val="0070C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Periodic Phase Correction </a:t>
            </a:r>
            <a:r>
              <a:rPr lang="en-IN" dirty="0">
                <a:latin typeface="Cambria" panose="02040503050406030204" pitchFamily="18" charset="0"/>
                <a:ea typeface="Cambria" panose="02040503050406030204" pitchFamily="18" charset="0"/>
              </a:rPr>
              <a:t>(Sawtooth behaviour) on the stability of the clock (Ex: </a:t>
            </a:r>
            <a:r>
              <a:rPr lang="en-IN" sz="1600" b="1" dirty="0">
                <a:solidFill>
                  <a:srgbClr val="00B05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UTCk_Clk9.txt</a:t>
            </a:r>
            <a:r>
              <a:rPr lang="en-IN" dirty="0">
                <a:latin typeface="Cambria" panose="02040503050406030204" pitchFamily="18" charset="0"/>
                <a:ea typeface="Cambria" panose="02040503050406030204" pitchFamily="18" charset="0"/>
              </a:rPr>
              <a:t>)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en-IN" dirty="0">
                <a:latin typeface="Cambria" panose="02040503050406030204" pitchFamily="18" charset="0"/>
                <a:ea typeface="Cambria" panose="02040503050406030204" pitchFamily="18" charset="0"/>
              </a:rPr>
              <a:t>Effect of </a:t>
            </a:r>
            <a:r>
              <a:rPr lang="en-IN" b="1" dirty="0">
                <a:solidFill>
                  <a:srgbClr val="0070C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Frequency Steered </a:t>
            </a:r>
            <a:r>
              <a:rPr lang="en-IN" dirty="0">
                <a:latin typeface="Cambria" panose="02040503050406030204" pitchFamily="18" charset="0"/>
                <a:ea typeface="Cambria" panose="02040503050406030204" pitchFamily="18" charset="0"/>
              </a:rPr>
              <a:t>clock data (Ex: </a:t>
            </a:r>
            <a:r>
              <a:rPr lang="en-IN" sz="1600" b="1" dirty="0">
                <a:solidFill>
                  <a:srgbClr val="00B05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UTCk_Clk10.txt</a:t>
            </a:r>
            <a:r>
              <a:rPr lang="en-IN" dirty="0">
                <a:latin typeface="Cambria" panose="02040503050406030204" pitchFamily="18" charset="0"/>
                <a:ea typeface="Cambria" panose="02040503050406030204" pitchFamily="18" charset="0"/>
              </a:rPr>
              <a:t>)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endParaRPr lang="en-IN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342900" indent="-342900">
              <a:buFont typeface="+mj-lt"/>
              <a:buAutoNum type="arabicPeriod"/>
            </a:pPr>
            <a:r>
              <a:rPr lang="en-IN" dirty="0">
                <a:latin typeface="Cambria" panose="02040503050406030204" pitchFamily="18" charset="0"/>
                <a:ea typeface="Cambria" panose="02040503050406030204" pitchFamily="18" charset="0"/>
              </a:rPr>
              <a:t>Analyse </a:t>
            </a:r>
            <a:r>
              <a:rPr lang="en-IN" b="1" dirty="0">
                <a:solidFill>
                  <a:srgbClr val="0070C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different portions </a:t>
            </a:r>
            <a:r>
              <a:rPr lang="en-IN" dirty="0">
                <a:latin typeface="Cambria" panose="02040503050406030204" pitchFamily="18" charset="0"/>
                <a:ea typeface="Cambria" panose="02040503050406030204" pitchFamily="18" charset="0"/>
              </a:rPr>
              <a:t>of the data at a time </a:t>
            </a:r>
          </a:p>
          <a:p>
            <a:r>
              <a:rPr lang="en-IN" dirty="0">
                <a:latin typeface="Cambria" panose="02040503050406030204" pitchFamily="18" charset="0"/>
                <a:ea typeface="Cambria" panose="02040503050406030204" pitchFamily="18" charset="0"/>
              </a:rPr>
              <a:t>      (upload same file with different names, select each portion as a clock)</a:t>
            </a:r>
          </a:p>
          <a:p>
            <a:endParaRPr lang="en-IN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r>
              <a:rPr lang="en-IN" dirty="0">
                <a:latin typeface="Cambria" panose="02040503050406030204" pitchFamily="18" charset="0"/>
                <a:ea typeface="Cambria" panose="02040503050406030204" pitchFamily="18" charset="0"/>
              </a:rPr>
              <a:t>10. </a:t>
            </a:r>
            <a:r>
              <a:rPr lang="en-IN" b="1" dirty="0">
                <a:solidFill>
                  <a:srgbClr val="0070C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Backward tasks</a:t>
            </a:r>
            <a:r>
              <a:rPr lang="en-IN" dirty="0">
                <a:latin typeface="Cambria" panose="02040503050406030204" pitchFamily="18" charset="0"/>
                <a:ea typeface="Cambria" panose="02040503050406030204" pitchFamily="18" charset="0"/>
              </a:rPr>
              <a:t>: If we want to remove the outliers first and then detrend </a:t>
            </a:r>
          </a:p>
          <a:p>
            <a:r>
              <a:rPr lang="en-IN" dirty="0">
                <a:latin typeface="Cambria" panose="02040503050406030204" pitchFamily="18" charset="0"/>
                <a:ea typeface="Cambria" panose="02040503050406030204" pitchFamily="18" charset="0"/>
              </a:rPr>
              <a:t>       (download the file after outlier removal and upload it )</a:t>
            </a:r>
          </a:p>
        </p:txBody>
      </p:sp>
    </p:spTree>
    <p:extLst>
      <p:ext uri="{BB962C8B-B14F-4D97-AF65-F5344CB8AC3E}">
        <p14:creationId xmlns:p14="http://schemas.microsoft.com/office/powerpoint/2010/main" val="386251449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B65A1F59-CA7E-E413-C398-AA18AFE076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603BA5-8910-48D0-9FD0-1EF65FF5B3CC}" type="slidenum">
              <a:rPr lang="en-IN" smtClean="0"/>
              <a:t>15</a:t>
            </a:fld>
            <a:endParaRPr lang="en-IN"/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C642FEA6-81F2-500B-EE8A-A00C4A7E2539}"/>
              </a:ext>
            </a:extLst>
          </p:cNvPr>
          <p:cNvCxnSpPr>
            <a:cxnSpLocks/>
          </p:cNvCxnSpPr>
          <p:nvPr/>
        </p:nvCxnSpPr>
        <p:spPr>
          <a:xfrm>
            <a:off x="0" y="794759"/>
            <a:ext cx="12192000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>
            <a:extLst>
              <a:ext uri="{FF2B5EF4-FFF2-40B4-BE49-F238E27FC236}">
                <a16:creationId xmlns:a16="http://schemas.microsoft.com/office/drawing/2014/main" id="{125F15B9-F8B2-D5D3-42CF-F723FAA13993}"/>
              </a:ext>
            </a:extLst>
          </p:cNvPr>
          <p:cNvSpPr txBox="1"/>
          <p:nvPr/>
        </p:nvSpPr>
        <p:spPr>
          <a:xfrm>
            <a:off x="8887626" y="146156"/>
            <a:ext cx="342891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rgbClr val="002060"/>
                </a:solidFill>
                <a:latin typeface="Bahnschrift SemiCondensed" panose="020B0502040204020203" pitchFamily="34" charset="0"/>
              </a:rPr>
              <a:t>CCTF- TE  28</a:t>
            </a:r>
            <a:r>
              <a:rPr lang="en-US" sz="2400" b="1" baseline="30000" dirty="0">
                <a:solidFill>
                  <a:srgbClr val="002060"/>
                </a:solidFill>
                <a:latin typeface="Bahnschrift SemiCondensed" panose="020B0502040204020203" pitchFamily="34" charset="0"/>
              </a:rPr>
              <a:t>th </a:t>
            </a:r>
            <a:r>
              <a:rPr lang="en-US" sz="2400" b="1" dirty="0">
                <a:solidFill>
                  <a:srgbClr val="002060"/>
                </a:solidFill>
                <a:latin typeface="Bahnschrift SemiCondensed" panose="020B0502040204020203" pitchFamily="34" charset="0"/>
              </a:rPr>
              <a:t> March 2025</a:t>
            </a:r>
            <a:endParaRPr lang="en-IN" sz="2400" b="1" dirty="0">
              <a:solidFill>
                <a:srgbClr val="002060"/>
              </a:solidFill>
              <a:latin typeface="Bahnschrift SemiCondensed" panose="020B0502040204020203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3B28160-65DB-C6C0-DB28-79A776D9A594}"/>
              </a:ext>
            </a:extLst>
          </p:cNvPr>
          <p:cNvSpPr txBox="1"/>
          <p:nvPr/>
        </p:nvSpPr>
        <p:spPr>
          <a:xfrm flipH="1">
            <a:off x="3783054" y="2511658"/>
            <a:ext cx="4215809" cy="4992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IN" sz="2000" b="1" dirty="0">
                <a:latin typeface="Bookman Old Style" panose="02050604050505020204" pitchFamily="18" charset="0"/>
              </a:rPr>
              <a:t>Thanks for your participation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47D3AFB-CFB9-A3DD-DAA2-78350CC986AB}"/>
              </a:ext>
            </a:extLst>
          </p:cNvPr>
          <p:cNvSpPr txBox="1"/>
          <p:nvPr/>
        </p:nvSpPr>
        <p:spPr>
          <a:xfrm>
            <a:off x="4426722" y="3469592"/>
            <a:ext cx="304282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N" u="sng" dirty="0">
                <a:latin typeface="Cambria" panose="02040503050406030204" pitchFamily="18" charset="0"/>
                <a:ea typeface="Cambria" panose="02040503050406030204" pitchFamily="18" charset="0"/>
              </a:rPr>
              <a:t>https://e-learning.bipm.org/</a:t>
            </a:r>
          </a:p>
        </p:txBody>
      </p:sp>
    </p:spTree>
    <p:extLst>
      <p:ext uri="{BB962C8B-B14F-4D97-AF65-F5344CB8AC3E}">
        <p14:creationId xmlns:p14="http://schemas.microsoft.com/office/powerpoint/2010/main" val="413894617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7950389F-B66F-7C58-2020-0CF1178FD6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603BA5-8910-48D0-9FD0-1EF65FF5B3CC}" type="slidenum">
              <a:rPr lang="en-IN" smtClean="0"/>
              <a:t>2</a:t>
            </a:fld>
            <a:endParaRPr lang="en-IN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9A698C1-CD64-1D57-6AFF-5DAB0F316C67}"/>
              </a:ext>
            </a:extLst>
          </p:cNvPr>
          <p:cNvSpPr txBox="1"/>
          <p:nvPr/>
        </p:nvSpPr>
        <p:spPr>
          <a:xfrm flipH="1">
            <a:off x="408223" y="1277497"/>
            <a:ext cx="508245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2000" b="1" dirty="0">
                <a:latin typeface="Bookman Old Style" panose="02050604050505020204" pitchFamily="18" charset="0"/>
              </a:rPr>
              <a:t>Application: </a:t>
            </a:r>
            <a:r>
              <a:rPr lang="en-US" sz="2000" dirty="0">
                <a:latin typeface="Bookman Old Style" panose="02050604050505020204" pitchFamily="18" charset="0"/>
              </a:rPr>
              <a:t>C</a:t>
            </a:r>
            <a:r>
              <a:rPr lang="en-IN" sz="2000" dirty="0">
                <a:latin typeface="Bookman Old Style" panose="02050604050505020204" pitchFamily="18" charset="0"/>
              </a:rPr>
              <a:t>lock Data Checking</a:t>
            </a: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F0A336C1-FEA4-4736-6F59-8DAA30AF5305}"/>
              </a:ext>
            </a:extLst>
          </p:cNvPr>
          <p:cNvCxnSpPr>
            <a:cxnSpLocks/>
          </p:cNvCxnSpPr>
          <p:nvPr/>
        </p:nvCxnSpPr>
        <p:spPr>
          <a:xfrm>
            <a:off x="0" y="794759"/>
            <a:ext cx="12192000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4">
            <a:extLst>
              <a:ext uri="{FF2B5EF4-FFF2-40B4-BE49-F238E27FC236}">
                <a16:creationId xmlns:a16="http://schemas.microsoft.com/office/drawing/2014/main" id="{C63E38E9-42FF-B813-F3B4-AFD44C662F65}"/>
              </a:ext>
            </a:extLst>
          </p:cNvPr>
          <p:cNvSpPr txBox="1"/>
          <p:nvPr/>
        </p:nvSpPr>
        <p:spPr>
          <a:xfrm>
            <a:off x="8887626" y="146156"/>
            <a:ext cx="342891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rgbClr val="002060"/>
                </a:solidFill>
                <a:latin typeface="Bahnschrift SemiCondensed" panose="020B0502040204020203" pitchFamily="34" charset="0"/>
              </a:rPr>
              <a:t>CCTF- TE  28</a:t>
            </a:r>
            <a:r>
              <a:rPr lang="en-US" sz="2400" b="1" baseline="30000" dirty="0">
                <a:solidFill>
                  <a:srgbClr val="002060"/>
                </a:solidFill>
                <a:latin typeface="Bahnschrift SemiCondensed" panose="020B0502040204020203" pitchFamily="34" charset="0"/>
              </a:rPr>
              <a:t>th </a:t>
            </a:r>
            <a:r>
              <a:rPr lang="en-US" sz="2400" b="1" dirty="0">
                <a:solidFill>
                  <a:srgbClr val="002060"/>
                </a:solidFill>
                <a:latin typeface="Bahnschrift SemiCondensed" panose="020B0502040204020203" pitchFamily="34" charset="0"/>
              </a:rPr>
              <a:t> March 2025</a:t>
            </a:r>
            <a:endParaRPr lang="en-IN" sz="2400" b="1" dirty="0">
              <a:solidFill>
                <a:srgbClr val="002060"/>
              </a:solidFill>
              <a:latin typeface="Bahnschrift SemiCondensed" panose="020B0502040204020203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AC8CCFE-4419-ADE7-D4BE-3E7A9BC9715B}"/>
              </a:ext>
            </a:extLst>
          </p:cNvPr>
          <p:cNvSpPr txBox="1"/>
          <p:nvPr/>
        </p:nvSpPr>
        <p:spPr>
          <a:xfrm flipH="1">
            <a:off x="369768" y="2033856"/>
            <a:ext cx="1152795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latin typeface="Bookman Old Style" panose="02050604050505020204" pitchFamily="18" charset="0"/>
              </a:rPr>
              <a:t>Development &amp; Validation: </a:t>
            </a:r>
          </a:p>
          <a:p>
            <a:r>
              <a:rPr lang="en-US" sz="2000" dirty="0">
                <a:latin typeface="Bookman Old Style" panose="02050604050505020204" pitchFamily="18" charset="0"/>
              </a:rPr>
              <a:t>Yuko Hanado, Giulio </a:t>
            </a:r>
            <a:r>
              <a:rPr lang="en-US" sz="2000" dirty="0" err="1">
                <a:latin typeface="Bookman Old Style" panose="02050604050505020204" pitchFamily="18" charset="0"/>
              </a:rPr>
              <a:t>Tagliaferro</a:t>
            </a:r>
            <a:r>
              <a:rPr lang="en-US" sz="2000" dirty="0">
                <a:latin typeface="Bookman Old Style" panose="02050604050505020204" pitchFamily="18" charset="0"/>
              </a:rPr>
              <a:t>, Bharath Vattikonda, Tara </a:t>
            </a:r>
            <a:r>
              <a:rPr lang="en-US" sz="2000" dirty="0" err="1">
                <a:latin typeface="Bookman Old Style" panose="02050604050505020204" pitchFamily="18" charset="0"/>
              </a:rPr>
              <a:t>Fontier</a:t>
            </a:r>
            <a:r>
              <a:rPr lang="en-US" sz="2000" dirty="0">
                <a:latin typeface="Bookman Old Style" panose="02050604050505020204" pitchFamily="18" charset="0"/>
              </a:rPr>
              <a:t>,  Patrizia Tavella</a:t>
            </a:r>
            <a:endParaRPr lang="en-IN" sz="2000" dirty="0">
              <a:latin typeface="Bookman Old Style" panose="02050604050505020204" pitchFamily="18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B2DFE01-1540-9B52-0CF7-C6C8810662A7}"/>
              </a:ext>
            </a:extLst>
          </p:cNvPr>
          <p:cNvSpPr txBox="1"/>
          <p:nvPr/>
        </p:nvSpPr>
        <p:spPr>
          <a:xfrm flipH="1">
            <a:off x="2834514" y="219747"/>
            <a:ext cx="595056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2000" b="1" dirty="0">
                <a:latin typeface="Bookman Old Style" panose="02050604050505020204" pitchFamily="18" charset="0"/>
              </a:rPr>
              <a:t>CBKT Project of BIPM Time Department</a:t>
            </a:r>
            <a:endParaRPr lang="en-IN" sz="2000" dirty="0">
              <a:latin typeface="Bookman Old Style" panose="02050604050505020204" pitchFamily="18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1085A8A-3EB2-EDF3-4F33-322F7826DB64}"/>
              </a:ext>
            </a:extLst>
          </p:cNvPr>
          <p:cNvSpPr txBox="1"/>
          <p:nvPr/>
        </p:nvSpPr>
        <p:spPr>
          <a:xfrm flipH="1">
            <a:off x="369768" y="3097991"/>
            <a:ext cx="415095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latin typeface="Bookman Old Style" panose="02050604050505020204" pitchFamily="18" charset="0"/>
              </a:rPr>
              <a:t>Project Sponsored by: </a:t>
            </a:r>
          </a:p>
          <a:p>
            <a:r>
              <a:rPr lang="en-US" sz="2000" dirty="0">
                <a:latin typeface="Bookman Old Style" panose="02050604050505020204" pitchFamily="18" charset="0"/>
              </a:rPr>
              <a:t>BIPM and IEEE - UFFC</a:t>
            </a:r>
            <a:endParaRPr lang="en-IN" sz="2000" dirty="0">
              <a:latin typeface="Bookman Old Style" panose="02050604050505020204" pitchFamily="18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89C61A2-AE31-B0CB-F38A-BE468EB80739}"/>
              </a:ext>
            </a:extLst>
          </p:cNvPr>
          <p:cNvSpPr txBox="1"/>
          <p:nvPr/>
        </p:nvSpPr>
        <p:spPr>
          <a:xfrm flipH="1">
            <a:off x="369768" y="4116259"/>
            <a:ext cx="801935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latin typeface="Bookman Old Style" panose="02050604050505020204" pitchFamily="18" charset="0"/>
              </a:rPr>
              <a:t>Driven by: </a:t>
            </a:r>
          </a:p>
          <a:p>
            <a:r>
              <a:rPr lang="en-US" sz="2000" dirty="0">
                <a:latin typeface="Bookman Old Style" panose="02050604050505020204" pitchFamily="18" charset="0"/>
              </a:rPr>
              <a:t>Elizabeth Donley, Marina </a:t>
            </a:r>
            <a:r>
              <a:rPr lang="en-US" sz="2000" dirty="0" err="1">
                <a:latin typeface="Bookman Old Style" panose="02050604050505020204" pitchFamily="18" charset="0"/>
              </a:rPr>
              <a:t>Gertsvolf</a:t>
            </a:r>
            <a:r>
              <a:rPr lang="en-US" sz="2000" dirty="0">
                <a:latin typeface="Bookman Old Style" panose="02050604050505020204" pitchFamily="18" charset="0"/>
              </a:rPr>
              <a:t> and </a:t>
            </a:r>
            <a:r>
              <a:rPr lang="en-US" sz="2000" dirty="0" err="1">
                <a:latin typeface="Bookman Old Style" panose="02050604050505020204" pitchFamily="18" charset="0"/>
              </a:rPr>
              <a:t>Patrizia</a:t>
            </a:r>
            <a:r>
              <a:rPr lang="en-US" sz="2000" dirty="0">
                <a:latin typeface="Bookman Old Style" panose="02050604050505020204" pitchFamily="18" charset="0"/>
              </a:rPr>
              <a:t> </a:t>
            </a:r>
            <a:r>
              <a:rPr lang="en-US" sz="2000" dirty="0" err="1">
                <a:latin typeface="Bookman Old Style" panose="02050604050505020204" pitchFamily="18" charset="0"/>
              </a:rPr>
              <a:t>Tavella</a:t>
            </a:r>
            <a:endParaRPr lang="en-IN" sz="2000" dirty="0">
              <a:latin typeface="Bookman Old Style" panose="02050604050505020204" pitchFamily="18" charset="0"/>
            </a:endParaRPr>
          </a:p>
        </p:txBody>
      </p:sp>
      <p:pic>
        <p:nvPicPr>
          <p:cNvPr id="10" name="Picture 9" descr="A blue and black logo&#10;&#10;Description automatically generated">
            <a:extLst>
              <a:ext uri="{FF2B5EF4-FFF2-40B4-BE49-F238E27FC236}">
                <a16:creationId xmlns:a16="http://schemas.microsoft.com/office/drawing/2014/main" id="{AF2F3F18-2053-0EC6-EF4C-2C1AB0E8471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9540" y="187894"/>
            <a:ext cx="1718471" cy="419927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42C3E576-190C-55B2-6FA2-1EEA8E042A15}"/>
              </a:ext>
            </a:extLst>
          </p:cNvPr>
          <p:cNvSpPr txBox="1"/>
          <p:nvPr/>
        </p:nvSpPr>
        <p:spPr>
          <a:xfrm flipH="1">
            <a:off x="369768" y="5134527"/>
            <a:ext cx="801935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latin typeface="Bookman Old Style" panose="02050604050505020204" pitchFamily="18" charset="0"/>
              </a:rPr>
              <a:t>Copy right Disclaimer: </a:t>
            </a:r>
          </a:p>
          <a:p>
            <a:r>
              <a:rPr lang="en-US" sz="2000" dirty="0">
                <a:latin typeface="Bookman Old Style" panose="02050604050505020204" pitchFamily="18" charset="0"/>
              </a:rPr>
              <a:t>GNU General Public License (GNU GPL) </a:t>
            </a:r>
          </a:p>
          <a:p>
            <a:r>
              <a:rPr lang="en-US" sz="2000" dirty="0">
                <a:latin typeface="Bookman Old Style" panose="02050604050505020204" pitchFamily="18" charset="0"/>
                <a:hlinkClick r:id="rId3"/>
              </a:rPr>
              <a:t>https://www.gnu.org/licenses/</a:t>
            </a:r>
            <a:r>
              <a:rPr lang="en-US" sz="2000" dirty="0">
                <a:latin typeface="Bookman Old Style" panose="02050604050505020204" pitchFamily="18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59694082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5A18CC4C-D49D-41B9-45E7-D94051AD9C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603BA5-8910-48D0-9FD0-1EF65FF5B3CC}" type="slidenum">
              <a:rPr lang="en-IN" smtClean="0"/>
              <a:t>3</a:t>
            </a:fld>
            <a:endParaRPr lang="en-IN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9BB8291-B469-2D8F-0C71-A621C6710ED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721" y="713601"/>
            <a:ext cx="12004558" cy="5430798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982EBB4C-E0A9-7224-7A93-3672EB285A6B}"/>
              </a:ext>
            </a:extLst>
          </p:cNvPr>
          <p:cNvSpPr txBox="1"/>
          <p:nvPr/>
        </p:nvSpPr>
        <p:spPr>
          <a:xfrm>
            <a:off x="8887626" y="146156"/>
            <a:ext cx="342891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rgbClr val="002060"/>
                </a:solidFill>
                <a:latin typeface="Bahnschrift SemiCondensed" panose="020B0502040204020203" pitchFamily="34" charset="0"/>
              </a:rPr>
              <a:t>CCTF- TE  28</a:t>
            </a:r>
            <a:r>
              <a:rPr lang="en-US" sz="2400" b="1" baseline="30000" dirty="0">
                <a:solidFill>
                  <a:srgbClr val="002060"/>
                </a:solidFill>
                <a:latin typeface="Bahnschrift SemiCondensed" panose="020B0502040204020203" pitchFamily="34" charset="0"/>
              </a:rPr>
              <a:t>th </a:t>
            </a:r>
            <a:r>
              <a:rPr lang="en-US" sz="2400" b="1" dirty="0">
                <a:solidFill>
                  <a:srgbClr val="002060"/>
                </a:solidFill>
                <a:latin typeface="Bahnschrift SemiCondensed" panose="020B0502040204020203" pitchFamily="34" charset="0"/>
              </a:rPr>
              <a:t> March 2025</a:t>
            </a:r>
            <a:endParaRPr lang="en-IN" sz="2400" b="1" dirty="0">
              <a:solidFill>
                <a:srgbClr val="002060"/>
              </a:solidFill>
              <a:latin typeface="Bahnschrift SemiCondensed" panose="020B0502040204020203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A3C76DA-5A04-1B46-E476-BA6758B7DED4}"/>
              </a:ext>
            </a:extLst>
          </p:cNvPr>
          <p:cNvSpPr txBox="1"/>
          <p:nvPr/>
        </p:nvSpPr>
        <p:spPr>
          <a:xfrm flipH="1">
            <a:off x="182073" y="101540"/>
            <a:ext cx="892774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2000" b="1" dirty="0">
                <a:latin typeface="Bookman Old Style" panose="02050604050505020204" pitchFamily="18" charset="0"/>
              </a:rPr>
              <a:t>Overview of the Application: </a:t>
            </a:r>
            <a:r>
              <a:rPr lang="en-IN" sz="1400" b="1" dirty="0">
                <a:latin typeface="Bookman Old Style" panose="02050604050505020204" pitchFamily="18" charset="0"/>
                <a:hlinkClick r:id="rId3"/>
              </a:rPr>
              <a:t>https://clock-data-analysis.streamlit.app/</a:t>
            </a:r>
            <a:r>
              <a:rPr lang="en-IN" sz="1400" b="1" dirty="0">
                <a:latin typeface="Bookman Old Style" panose="02050604050505020204" pitchFamily="18" charset="0"/>
              </a:rPr>
              <a:t> </a:t>
            </a:r>
            <a:endParaRPr lang="en-IN" sz="2000" dirty="0">
              <a:latin typeface="Bookman Old Style" panose="02050604050505020204" pitchFamily="18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C873492-AB1B-522C-61AB-765D3414045D}"/>
              </a:ext>
            </a:extLst>
          </p:cNvPr>
          <p:cNvSpPr txBox="1"/>
          <p:nvPr/>
        </p:nvSpPr>
        <p:spPr>
          <a:xfrm>
            <a:off x="692150" y="650101"/>
            <a:ext cx="6288453" cy="523220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sz="2800" b="1" dirty="0"/>
              <a:t>Clock Data Checking                                      </a:t>
            </a: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3E16DE75-3FE1-7C07-A4EA-AA7303EF8229}"/>
              </a:ext>
            </a:extLst>
          </p:cNvPr>
          <p:cNvCxnSpPr>
            <a:cxnSpLocks/>
          </p:cNvCxnSpPr>
          <p:nvPr/>
        </p:nvCxnSpPr>
        <p:spPr>
          <a:xfrm>
            <a:off x="0" y="649478"/>
            <a:ext cx="12192000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0322192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1071A16A-767C-E08B-B0F4-E9246BEFF1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603BA5-8910-48D0-9FD0-1EF65FF5B3CC}" type="slidenum">
              <a:rPr lang="en-IN" smtClean="0"/>
              <a:t>4</a:t>
            </a:fld>
            <a:endParaRPr lang="en-IN"/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1F3B685B-A1A8-FF1F-CADF-6B21DBABC4AC}"/>
              </a:ext>
            </a:extLst>
          </p:cNvPr>
          <p:cNvCxnSpPr>
            <a:cxnSpLocks/>
          </p:cNvCxnSpPr>
          <p:nvPr/>
        </p:nvCxnSpPr>
        <p:spPr>
          <a:xfrm>
            <a:off x="0" y="794759"/>
            <a:ext cx="12192000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>
            <a:extLst>
              <a:ext uri="{FF2B5EF4-FFF2-40B4-BE49-F238E27FC236}">
                <a16:creationId xmlns:a16="http://schemas.microsoft.com/office/drawing/2014/main" id="{1DB88E1C-249B-F9E4-A39D-38DF81E083E2}"/>
              </a:ext>
            </a:extLst>
          </p:cNvPr>
          <p:cNvSpPr txBox="1"/>
          <p:nvPr/>
        </p:nvSpPr>
        <p:spPr>
          <a:xfrm>
            <a:off x="8887626" y="146156"/>
            <a:ext cx="342891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rgbClr val="002060"/>
                </a:solidFill>
                <a:latin typeface="Bahnschrift SemiCondensed" panose="020B0502040204020203" pitchFamily="34" charset="0"/>
              </a:rPr>
              <a:t>CCTF- TE  28</a:t>
            </a:r>
            <a:r>
              <a:rPr lang="en-US" sz="2400" b="1" baseline="30000" dirty="0">
                <a:solidFill>
                  <a:srgbClr val="002060"/>
                </a:solidFill>
                <a:latin typeface="Bahnschrift SemiCondensed" panose="020B0502040204020203" pitchFamily="34" charset="0"/>
              </a:rPr>
              <a:t>th </a:t>
            </a:r>
            <a:r>
              <a:rPr lang="en-US" sz="2400" b="1" dirty="0">
                <a:solidFill>
                  <a:srgbClr val="002060"/>
                </a:solidFill>
                <a:latin typeface="Bahnschrift SemiCondensed" panose="020B0502040204020203" pitchFamily="34" charset="0"/>
              </a:rPr>
              <a:t> March 2025</a:t>
            </a:r>
            <a:endParaRPr lang="en-IN" sz="2400" b="1" dirty="0">
              <a:solidFill>
                <a:srgbClr val="002060"/>
              </a:solidFill>
              <a:latin typeface="Bahnschrift SemiCondensed" panose="020B0502040204020203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127CA7E-58D6-5F06-2D8B-15A9FCE5CDEF}"/>
              </a:ext>
            </a:extLst>
          </p:cNvPr>
          <p:cNvSpPr txBox="1"/>
          <p:nvPr/>
        </p:nvSpPr>
        <p:spPr>
          <a:xfrm flipH="1">
            <a:off x="211983" y="204506"/>
            <a:ext cx="716406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2000" b="1" dirty="0">
                <a:latin typeface="Bookman Old Style" panose="02050604050505020204" pitchFamily="18" charset="0"/>
              </a:rPr>
              <a:t>Overview of the input settings in the application</a:t>
            </a:r>
            <a:endParaRPr lang="en-IN" sz="2000" dirty="0">
              <a:latin typeface="Bookman Old Style" panose="02050604050505020204" pitchFamily="18" charset="0"/>
            </a:endParaRPr>
          </a:p>
        </p:txBody>
      </p:sp>
      <p:pic>
        <p:nvPicPr>
          <p:cNvPr id="7" name="Picture 6" descr="A screenshot of a computer&#10;&#10;AI-generated content may be incorrect.">
            <a:extLst>
              <a:ext uri="{FF2B5EF4-FFF2-40B4-BE49-F238E27FC236}">
                <a16:creationId xmlns:a16="http://schemas.microsoft.com/office/drawing/2014/main" id="{A3F18862-26F2-FE26-2B1D-7834B7D1203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6672" y="884247"/>
            <a:ext cx="11878655" cy="57692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945784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68180A3D-7315-5136-EB8A-562C11D14F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603BA5-8910-48D0-9FD0-1EF65FF5B3CC}" type="slidenum">
              <a:rPr lang="en-IN" smtClean="0"/>
              <a:t>5</a:t>
            </a:fld>
            <a:endParaRPr lang="en-IN"/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A7C4E242-0826-1B0D-E333-D3B3A8F02637}"/>
              </a:ext>
            </a:extLst>
          </p:cNvPr>
          <p:cNvCxnSpPr>
            <a:cxnSpLocks/>
          </p:cNvCxnSpPr>
          <p:nvPr/>
        </p:nvCxnSpPr>
        <p:spPr>
          <a:xfrm>
            <a:off x="0" y="794759"/>
            <a:ext cx="12192000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>
            <a:extLst>
              <a:ext uri="{FF2B5EF4-FFF2-40B4-BE49-F238E27FC236}">
                <a16:creationId xmlns:a16="http://schemas.microsoft.com/office/drawing/2014/main" id="{82FD6A71-CFE6-6AB1-A53D-7A9833A90845}"/>
              </a:ext>
            </a:extLst>
          </p:cNvPr>
          <p:cNvSpPr txBox="1"/>
          <p:nvPr/>
        </p:nvSpPr>
        <p:spPr>
          <a:xfrm>
            <a:off x="8887626" y="146156"/>
            <a:ext cx="342891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rgbClr val="002060"/>
                </a:solidFill>
                <a:latin typeface="Bahnschrift SemiCondensed" panose="020B0502040204020203" pitchFamily="34" charset="0"/>
              </a:rPr>
              <a:t>CCTF- TE  28</a:t>
            </a:r>
            <a:r>
              <a:rPr lang="en-US" sz="2400" b="1" baseline="30000" dirty="0">
                <a:solidFill>
                  <a:srgbClr val="002060"/>
                </a:solidFill>
                <a:latin typeface="Bahnschrift SemiCondensed" panose="020B0502040204020203" pitchFamily="34" charset="0"/>
              </a:rPr>
              <a:t>th </a:t>
            </a:r>
            <a:r>
              <a:rPr lang="en-US" sz="2400" b="1" dirty="0">
                <a:solidFill>
                  <a:srgbClr val="002060"/>
                </a:solidFill>
                <a:latin typeface="Bahnschrift SemiCondensed" panose="020B0502040204020203" pitchFamily="34" charset="0"/>
              </a:rPr>
              <a:t> March 2025</a:t>
            </a:r>
            <a:endParaRPr lang="en-IN" sz="2400" b="1" dirty="0">
              <a:solidFill>
                <a:srgbClr val="002060"/>
              </a:solidFill>
              <a:latin typeface="Bahnschrift SemiCondensed" panose="020B0502040204020203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FCEC7AC-002C-9927-4318-E487FDC5DA79}"/>
              </a:ext>
            </a:extLst>
          </p:cNvPr>
          <p:cNvSpPr txBox="1"/>
          <p:nvPr/>
        </p:nvSpPr>
        <p:spPr>
          <a:xfrm flipH="1">
            <a:off x="486992" y="5713025"/>
            <a:ext cx="10430259" cy="5012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IN" sz="2000" dirty="0">
                <a:latin typeface="Bookman Old Style" panose="02050604050505020204" pitchFamily="18" charset="0"/>
              </a:rPr>
              <a:t>Confirms data has been uploaded and clock selection for data processing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5E5A3E0-29FC-F41E-DB51-E2FEF113883B}"/>
              </a:ext>
            </a:extLst>
          </p:cNvPr>
          <p:cNvSpPr txBox="1"/>
          <p:nvPr/>
        </p:nvSpPr>
        <p:spPr>
          <a:xfrm flipH="1">
            <a:off x="211983" y="204506"/>
            <a:ext cx="716406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2000" b="1" dirty="0">
                <a:latin typeface="Bookman Old Style" panose="02050604050505020204" pitchFamily="18" charset="0"/>
              </a:rPr>
              <a:t>Overview of the functionalities in the application</a:t>
            </a:r>
            <a:endParaRPr lang="en-IN" sz="2000" dirty="0">
              <a:latin typeface="Bookman Old Style" panose="02050604050505020204" pitchFamily="18" charset="0"/>
            </a:endParaRPr>
          </a:p>
        </p:txBody>
      </p:sp>
      <p:pic>
        <p:nvPicPr>
          <p:cNvPr id="12" name="Picture 11" descr="A screenshot of a computer&#10;&#10;AI-generated content may be incorrect.">
            <a:extLst>
              <a:ext uri="{FF2B5EF4-FFF2-40B4-BE49-F238E27FC236}">
                <a16:creationId xmlns:a16="http://schemas.microsoft.com/office/drawing/2014/main" id="{BAD0B1E6-92D9-6D80-7CDB-AFF9493E421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398" y="981698"/>
            <a:ext cx="11352181" cy="46178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913472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68180A3D-7315-5136-EB8A-562C11D14F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603BA5-8910-48D0-9FD0-1EF65FF5B3CC}" type="slidenum">
              <a:rPr lang="en-IN" smtClean="0"/>
              <a:t>6</a:t>
            </a:fld>
            <a:endParaRPr lang="en-IN"/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A7C4E242-0826-1B0D-E333-D3B3A8F02637}"/>
              </a:ext>
            </a:extLst>
          </p:cNvPr>
          <p:cNvCxnSpPr>
            <a:cxnSpLocks/>
          </p:cNvCxnSpPr>
          <p:nvPr/>
        </p:nvCxnSpPr>
        <p:spPr>
          <a:xfrm>
            <a:off x="0" y="794759"/>
            <a:ext cx="12192000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>
            <a:extLst>
              <a:ext uri="{FF2B5EF4-FFF2-40B4-BE49-F238E27FC236}">
                <a16:creationId xmlns:a16="http://schemas.microsoft.com/office/drawing/2014/main" id="{82FD6A71-CFE6-6AB1-A53D-7A9833A90845}"/>
              </a:ext>
            </a:extLst>
          </p:cNvPr>
          <p:cNvSpPr txBox="1"/>
          <p:nvPr/>
        </p:nvSpPr>
        <p:spPr>
          <a:xfrm>
            <a:off x="8887626" y="146156"/>
            <a:ext cx="342891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rgbClr val="002060"/>
                </a:solidFill>
                <a:latin typeface="Bahnschrift SemiCondensed" panose="020B0502040204020203" pitchFamily="34" charset="0"/>
              </a:rPr>
              <a:t>CCTF- TE  28</a:t>
            </a:r>
            <a:r>
              <a:rPr lang="en-US" sz="2400" b="1" baseline="30000" dirty="0">
                <a:solidFill>
                  <a:srgbClr val="002060"/>
                </a:solidFill>
                <a:latin typeface="Bahnschrift SemiCondensed" panose="020B0502040204020203" pitchFamily="34" charset="0"/>
              </a:rPr>
              <a:t>th </a:t>
            </a:r>
            <a:r>
              <a:rPr lang="en-US" sz="2400" b="1" dirty="0">
                <a:solidFill>
                  <a:srgbClr val="002060"/>
                </a:solidFill>
                <a:latin typeface="Bahnschrift SemiCondensed" panose="020B0502040204020203" pitchFamily="34" charset="0"/>
              </a:rPr>
              <a:t> March 2025</a:t>
            </a:r>
            <a:endParaRPr lang="en-IN" sz="2400" b="1" dirty="0">
              <a:solidFill>
                <a:srgbClr val="002060"/>
              </a:solidFill>
              <a:latin typeface="Bahnschrift SemiCondensed" panose="020B0502040204020203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FCEC7AC-002C-9927-4318-E487FDC5DA79}"/>
              </a:ext>
            </a:extLst>
          </p:cNvPr>
          <p:cNvSpPr txBox="1"/>
          <p:nvPr/>
        </p:nvSpPr>
        <p:spPr>
          <a:xfrm flipH="1">
            <a:off x="115248" y="2079586"/>
            <a:ext cx="8228651" cy="5012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IN" sz="2000" b="1" dirty="0">
                <a:latin typeface="Bookman Old Style" panose="02050604050505020204" pitchFamily="18" charset="0"/>
              </a:rPr>
              <a:t>Data Range</a:t>
            </a:r>
            <a:r>
              <a:rPr lang="en-IN" sz="2000" dirty="0">
                <a:latin typeface="Bookman Old Style" panose="02050604050505020204" pitchFamily="18" charset="0"/>
              </a:rPr>
              <a:t>:  Allows the user to select the desired data range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5E5A3E0-29FC-F41E-DB51-E2FEF113883B}"/>
              </a:ext>
            </a:extLst>
          </p:cNvPr>
          <p:cNvSpPr txBox="1"/>
          <p:nvPr/>
        </p:nvSpPr>
        <p:spPr>
          <a:xfrm flipH="1">
            <a:off x="211983" y="204506"/>
            <a:ext cx="716406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2000" b="1" dirty="0">
                <a:latin typeface="Bookman Old Style" panose="02050604050505020204" pitchFamily="18" charset="0"/>
              </a:rPr>
              <a:t>Overview of the functionalities in the application</a:t>
            </a:r>
            <a:endParaRPr lang="en-IN" sz="2000" dirty="0">
              <a:latin typeface="Bookman Old Style" panose="02050604050505020204" pitchFamily="18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CA756749-1619-E581-A679-3EBF8863565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069901"/>
            <a:ext cx="11594748" cy="734544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7C85A1A5-300D-CFEE-3126-BA60D502CEF8}"/>
              </a:ext>
            </a:extLst>
          </p:cNvPr>
          <p:cNvSpPr txBox="1"/>
          <p:nvPr/>
        </p:nvSpPr>
        <p:spPr>
          <a:xfrm flipH="1">
            <a:off x="72520" y="3655487"/>
            <a:ext cx="7793883" cy="23484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en-IN" sz="2000" dirty="0">
                <a:latin typeface="Bookman Old Style" panose="02050604050505020204" pitchFamily="18" charset="0"/>
              </a:rPr>
              <a:t>To analyse only a specific portion of the data 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en-IN" sz="2000" dirty="0">
                <a:latin typeface="Bookman Old Style" panose="02050604050505020204" pitchFamily="18" charset="0"/>
              </a:rPr>
              <a:t>Discard the data recorded before and after the required time stamp/duration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en-IN" sz="2000" dirty="0">
                <a:latin typeface="Bookman Old Style" panose="02050604050505020204" pitchFamily="18" charset="0"/>
              </a:rPr>
              <a:t>Provide visualization of the raw data set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q"/>
            </a:pPr>
            <a:endParaRPr lang="en-IN" sz="2000" dirty="0">
              <a:latin typeface="Bookman Old Style" panose="02050604050505020204" pitchFamily="18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6B870B39-989D-E447-B749-35320C86FFEF}"/>
              </a:ext>
            </a:extLst>
          </p:cNvPr>
          <p:cNvSpPr txBox="1"/>
          <p:nvPr/>
        </p:nvSpPr>
        <p:spPr>
          <a:xfrm flipH="1">
            <a:off x="115249" y="3023029"/>
            <a:ext cx="3209066" cy="5012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IN" sz="2000" b="1" dirty="0">
                <a:latin typeface="Bookman Old Style" panose="02050604050505020204" pitchFamily="18" charset="0"/>
              </a:rPr>
              <a:t>How can it be used:</a:t>
            </a:r>
            <a:endParaRPr lang="en-IN" sz="2000" dirty="0">
              <a:latin typeface="Bookman Old Style" panose="02050604050505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8275305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" name="Picture 27" descr="A graph with a line&#10;&#10;AI-generated content may be incorrect.">
            <a:extLst>
              <a:ext uri="{FF2B5EF4-FFF2-40B4-BE49-F238E27FC236}">
                <a16:creationId xmlns:a16="http://schemas.microsoft.com/office/drawing/2014/main" id="{7DD14146-BE97-6BBC-EA56-CCE08EBB1D4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049"/>
          <a:stretch/>
        </p:blipFill>
        <p:spPr>
          <a:xfrm>
            <a:off x="6624638" y="3755308"/>
            <a:ext cx="5339150" cy="2588372"/>
          </a:xfrm>
          <a:prstGeom prst="rect">
            <a:avLst/>
          </a:prstGeom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68180A3D-7315-5136-EB8A-562C11D14F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30808" y="6346719"/>
            <a:ext cx="2743200" cy="365125"/>
          </a:xfrm>
        </p:spPr>
        <p:txBody>
          <a:bodyPr/>
          <a:lstStyle/>
          <a:p>
            <a:fld id="{57603BA5-8910-48D0-9FD0-1EF65FF5B3CC}" type="slidenum">
              <a:rPr lang="en-IN" smtClean="0"/>
              <a:t>7</a:t>
            </a:fld>
            <a:endParaRPr lang="en-IN"/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A7C4E242-0826-1B0D-E333-D3B3A8F02637}"/>
              </a:ext>
            </a:extLst>
          </p:cNvPr>
          <p:cNvCxnSpPr>
            <a:cxnSpLocks/>
          </p:cNvCxnSpPr>
          <p:nvPr/>
        </p:nvCxnSpPr>
        <p:spPr>
          <a:xfrm>
            <a:off x="0" y="794759"/>
            <a:ext cx="12192000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>
            <a:extLst>
              <a:ext uri="{FF2B5EF4-FFF2-40B4-BE49-F238E27FC236}">
                <a16:creationId xmlns:a16="http://schemas.microsoft.com/office/drawing/2014/main" id="{82FD6A71-CFE6-6AB1-A53D-7A9833A90845}"/>
              </a:ext>
            </a:extLst>
          </p:cNvPr>
          <p:cNvSpPr txBox="1"/>
          <p:nvPr/>
        </p:nvSpPr>
        <p:spPr>
          <a:xfrm>
            <a:off x="8887626" y="146156"/>
            <a:ext cx="342891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rgbClr val="002060"/>
                </a:solidFill>
                <a:latin typeface="Bahnschrift SemiCondensed" panose="020B0502040204020203" pitchFamily="34" charset="0"/>
              </a:rPr>
              <a:t>CCTF- TE  28</a:t>
            </a:r>
            <a:r>
              <a:rPr lang="en-US" sz="2400" b="1" baseline="30000" dirty="0">
                <a:solidFill>
                  <a:srgbClr val="002060"/>
                </a:solidFill>
                <a:latin typeface="Bahnschrift SemiCondensed" panose="020B0502040204020203" pitchFamily="34" charset="0"/>
              </a:rPr>
              <a:t>th </a:t>
            </a:r>
            <a:r>
              <a:rPr lang="en-US" sz="2400" b="1" dirty="0">
                <a:solidFill>
                  <a:srgbClr val="002060"/>
                </a:solidFill>
                <a:latin typeface="Bahnschrift SemiCondensed" panose="020B0502040204020203" pitchFamily="34" charset="0"/>
              </a:rPr>
              <a:t> March 2025</a:t>
            </a:r>
            <a:endParaRPr lang="en-IN" sz="2400" b="1" dirty="0">
              <a:solidFill>
                <a:srgbClr val="002060"/>
              </a:solidFill>
              <a:latin typeface="Bahnschrift SemiCondensed" panose="020B0502040204020203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5E5A3E0-29FC-F41E-DB51-E2FEF113883B}"/>
              </a:ext>
            </a:extLst>
          </p:cNvPr>
          <p:cNvSpPr txBox="1"/>
          <p:nvPr/>
        </p:nvSpPr>
        <p:spPr>
          <a:xfrm flipH="1">
            <a:off x="211983" y="204506"/>
            <a:ext cx="716406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2000" b="1" dirty="0">
                <a:latin typeface="Bookman Old Style" panose="02050604050505020204" pitchFamily="18" charset="0"/>
              </a:rPr>
              <a:t>Overview of the functionalities in the application</a:t>
            </a:r>
            <a:endParaRPr lang="en-IN" sz="2000" dirty="0">
              <a:latin typeface="Bookman Old Style" panose="02050604050505020204" pitchFamily="18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5ABBCCE8-9CF0-002F-86D1-38A0D8FA09C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3499" y="832563"/>
            <a:ext cx="12249565" cy="639035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C138CD92-5B90-9C4D-1B9E-E4632A8B6D8C}"/>
              </a:ext>
            </a:extLst>
          </p:cNvPr>
          <p:cNvSpPr txBox="1"/>
          <p:nvPr/>
        </p:nvSpPr>
        <p:spPr>
          <a:xfrm flipH="1">
            <a:off x="0" y="1786205"/>
            <a:ext cx="9913121" cy="4198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en-IN" sz="1600" dirty="0">
                <a:latin typeface="Bookman Old Style" panose="02050604050505020204" pitchFamily="18" charset="0"/>
              </a:rPr>
              <a:t>To check for </a:t>
            </a:r>
            <a:r>
              <a:rPr lang="en-IN" sz="1600" dirty="0">
                <a:solidFill>
                  <a:srgbClr val="FF0000"/>
                </a:solidFill>
                <a:latin typeface="Bookman Old Style" panose="02050604050505020204" pitchFamily="18" charset="0"/>
              </a:rPr>
              <a:t>frequency offsets </a:t>
            </a:r>
            <a:r>
              <a:rPr lang="en-IN" sz="1600" dirty="0">
                <a:latin typeface="Bookman Old Style" panose="02050604050505020204" pitchFamily="18" charset="0"/>
              </a:rPr>
              <a:t>(Linear) and </a:t>
            </a:r>
            <a:r>
              <a:rPr lang="en-IN" sz="1600" dirty="0">
                <a:solidFill>
                  <a:srgbClr val="FF0000"/>
                </a:solidFill>
                <a:latin typeface="Bookman Old Style" panose="02050604050505020204" pitchFamily="18" charset="0"/>
              </a:rPr>
              <a:t>frequency drifts </a:t>
            </a:r>
            <a:r>
              <a:rPr lang="en-IN" sz="1600" dirty="0">
                <a:latin typeface="Bookman Old Style" panose="02050604050505020204" pitchFamily="18" charset="0"/>
              </a:rPr>
              <a:t>(quadratic) in the phase data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E5534D6A-D3E6-80FF-89F5-94DD3E48D868}"/>
              </a:ext>
            </a:extLst>
          </p:cNvPr>
          <p:cNvSpPr txBox="1"/>
          <p:nvPr/>
        </p:nvSpPr>
        <p:spPr>
          <a:xfrm flipH="1">
            <a:off x="8678207" y="2156626"/>
            <a:ext cx="891067" cy="460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IN" b="1" u="sng" dirty="0">
                <a:latin typeface="Bookman Old Style" panose="02050604050505020204" pitchFamily="18" charset="0"/>
              </a:rPr>
              <a:t>Tip</a:t>
            </a:r>
            <a:endParaRPr lang="en-IN" u="sng" dirty="0">
              <a:latin typeface="Bookman Old Style" panose="02050604050505020204" pitchFamily="18" charset="0"/>
            </a:endParaRP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4B1A0772-F7EE-19DB-D22A-BBDB2F4680D7}"/>
              </a:ext>
            </a:extLst>
          </p:cNvPr>
          <p:cNvGrpSpPr/>
          <p:nvPr/>
        </p:nvGrpSpPr>
        <p:grpSpPr>
          <a:xfrm>
            <a:off x="-10505" y="3034869"/>
            <a:ext cx="3384472" cy="2492781"/>
            <a:chOff x="1198485" y="2857524"/>
            <a:chExt cx="4300374" cy="3028372"/>
          </a:xfrm>
        </p:grpSpPr>
        <p:grpSp>
          <p:nvGrpSpPr>
            <p:cNvPr id="14" name="Group 13">
              <a:extLst>
                <a:ext uri="{FF2B5EF4-FFF2-40B4-BE49-F238E27FC236}">
                  <a16:creationId xmlns:a16="http://schemas.microsoft.com/office/drawing/2014/main" id="{9D668188-E867-6712-A1EA-C74E99BE8424}"/>
                </a:ext>
              </a:extLst>
            </p:cNvPr>
            <p:cNvGrpSpPr/>
            <p:nvPr/>
          </p:nvGrpSpPr>
          <p:grpSpPr>
            <a:xfrm>
              <a:off x="1198485" y="2857524"/>
              <a:ext cx="4208016" cy="3028372"/>
              <a:chOff x="1198485" y="2857524"/>
              <a:chExt cx="4208016" cy="3028372"/>
            </a:xfrm>
          </p:grpSpPr>
          <p:cxnSp>
            <p:nvCxnSpPr>
              <p:cNvPr id="17" name="Straight Arrow Connector 16">
                <a:extLst>
                  <a:ext uri="{FF2B5EF4-FFF2-40B4-BE49-F238E27FC236}">
                    <a16:creationId xmlns:a16="http://schemas.microsoft.com/office/drawing/2014/main" id="{33C731EB-A403-9138-726D-92E3BBF2A134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2006353" y="2911876"/>
                <a:ext cx="0" cy="2974020"/>
              </a:xfrm>
              <a:prstGeom prst="straightConnector1">
                <a:avLst/>
              </a:prstGeom>
              <a:ln w="38100">
                <a:tailEnd type="triangle"/>
              </a:ln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8" name="Straight Arrow Connector 17">
                <a:extLst>
                  <a:ext uri="{FF2B5EF4-FFF2-40B4-BE49-F238E27FC236}">
                    <a16:creationId xmlns:a16="http://schemas.microsoft.com/office/drawing/2014/main" id="{AB86E6AA-1555-8DC9-2A2E-5C6AAF3FF74D}"/>
                  </a:ext>
                </a:extLst>
              </p:cNvPr>
              <p:cNvCxnSpPr/>
              <p:nvPr/>
            </p:nvCxnSpPr>
            <p:spPr>
              <a:xfrm>
                <a:off x="1198485" y="4398886"/>
                <a:ext cx="4208016" cy="0"/>
              </a:xfrm>
              <a:prstGeom prst="straightConnector1">
                <a:avLst/>
              </a:prstGeom>
              <a:ln w="38100">
                <a:tailEnd type="triangle"/>
              </a:ln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9" name="Straight Connector 18">
                <a:extLst>
                  <a:ext uri="{FF2B5EF4-FFF2-40B4-BE49-F238E27FC236}">
                    <a16:creationId xmlns:a16="http://schemas.microsoft.com/office/drawing/2014/main" id="{FF5F4FA9-1E6E-3565-24DF-FC37F64F1331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2006353" y="2857524"/>
                <a:ext cx="3320247" cy="1039773"/>
              </a:xfrm>
              <a:prstGeom prst="line">
                <a:avLst/>
              </a:prstGeom>
              <a:ln w="38100"/>
            </p:spPr>
            <p:style>
              <a:lnRef idx="3">
                <a:schemeClr val="accent2"/>
              </a:lnRef>
              <a:fillRef idx="0">
                <a:schemeClr val="accent2"/>
              </a:fillRef>
              <a:effectRef idx="2">
                <a:schemeClr val="accent2"/>
              </a:effectRef>
              <a:fontRef idx="minor">
                <a:schemeClr val="tx1"/>
              </a:fontRef>
            </p:style>
          </p:cxnSp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5" name="TextBox 14">
                  <a:extLst>
                    <a:ext uri="{FF2B5EF4-FFF2-40B4-BE49-F238E27FC236}">
                      <a16:creationId xmlns:a16="http://schemas.microsoft.com/office/drawing/2014/main" id="{87416D49-FBD6-1B28-4434-607E94D84484}"/>
                    </a:ext>
                  </a:extLst>
                </p:cNvPr>
                <p:cNvSpPr txBox="1"/>
                <p:nvPr/>
              </p:nvSpPr>
              <p:spPr>
                <a:xfrm>
                  <a:off x="1360887" y="2857524"/>
                  <a:ext cx="656590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kumimoji="0" lang="en-IN" sz="18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𝑥</m:t>
                        </m:r>
                        <m:d>
                          <m:dPr>
                            <m:ctrlPr>
                              <a:rPr kumimoji="0" lang="en-IN" sz="1800" b="0" i="1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+mn-cs"/>
                              </a:rPr>
                            </m:ctrlPr>
                          </m:dPr>
                          <m:e>
                            <m:r>
                              <a:rPr kumimoji="0" lang="en-IN" sz="1800" b="0" i="1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+mn-cs"/>
                              </a:rPr>
                              <m:t>𝑡</m:t>
                            </m:r>
                          </m:e>
                        </m:d>
                      </m:oMath>
                    </m:oMathPara>
                  </a14:m>
                  <a:endParaRPr kumimoji="0" lang="en-IN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</mc:Choice>
          <mc:Fallback xmlns="">
            <p:sp>
              <p:nvSpPr>
                <p:cNvPr id="24" name="TextBox 23">
                  <a:extLst>
                    <a:ext uri="{FF2B5EF4-FFF2-40B4-BE49-F238E27FC236}">
                      <a16:creationId xmlns:a16="http://schemas.microsoft.com/office/drawing/2014/main" id="{0556AB52-6ECA-4134-BCF9-22999DBE7C94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360887" y="2857524"/>
                  <a:ext cx="656590" cy="369332"/>
                </a:xfrm>
                <a:prstGeom prst="rect">
                  <a:avLst/>
                </a:prstGeom>
                <a:blipFill>
                  <a:blip r:embed="rId4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IN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6" name="TextBox 15">
                  <a:extLst>
                    <a:ext uri="{FF2B5EF4-FFF2-40B4-BE49-F238E27FC236}">
                      <a16:creationId xmlns:a16="http://schemas.microsoft.com/office/drawing/2014/main" id="{D1105CC8-CC81-A347-0C71-F1EC3272B99C}"/>
                    </a:ext>
                  </a:extLst>
                </p:cNvPr>
                <p:cNvSpPr txBox="1"/>
                <p:nvPr/>
              </p:nvSpPr>
              <p:spPr>
                <a:xfrm>
                  <a:off x="5164280" y="4456136"/>
                  <a:ext cx="334579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kumimoji="0" lang="en-IN" sz="18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𝑡</m:t>
                        </m:r>
                      </m:oMath>
                    </m:oMathPara>
                  </a14:m>
                  <a:endParaRPr kumimoji="0" lang="en-IN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</mc:Choice>
          <mc:Fallback xmlns="">
            <p:sp>
              <p:nvSpPr>
                <p:cNvPr id="26" name="TextBox 25">
                  <a:extLst>
                    <a:ext uri="{FF2B5EF4-FFF2-40B4-BE49-F238E27FC236}">
                      <a16:creationId xmlns:a16="http://schemas.microsoft.com/office/drawing/2014/main" id="{605C56E3-6681-4E13-9439-25B781313B07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164280" y="4456136"/>
                  <a:ext cx="334579" cy="369332"/>
                </a:xfrm>
                <a:prstGeom prst="rect">
                  <a:avLst/>
                </a:prstGeom>
                <a:blipFill>
                  <a:blip r:embed="rId5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IN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20" name="TextBox 19">
            <a:extLst>
              <a:ext uri="{FF2B5EF4-FFF2-40B4-BE49-F238E27FC236}">
                <a16:creationId xmlns:a16="http://schemas.microsoft.com/office/drawing/2014/main" id="{C59548B0-4B9E-A098-E407-88871A4FF259}"/>
              </a:ext>
            </a:extLst>
          </p:cNvPr>
          <p:cNvSpPr txBox="1"/>
          <p:nvPr/>
        </p:nvSpPr>
        <p:spPr>
          <a:xfrm>
            <a:off x="3166636" y="2761921"/>
            <a:ext cx="205672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IN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If a clock behaves like this 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IN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it means it has 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IN" sz="1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frequency offset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A023941D-AAC3-3107-B3FD-4027573B2AD2}"/>
              </a:ext>
            </a:extLst>
          </p:cNvPr>
          <p:cNvSpPr txBox="1"/>
          <p:nvPr/>
        </p:nvSpPr>
        <p:spPr>
          <a:xfrm>
            <a:off x="3265929" y="4777499"/>
            <a:ext cx="26378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IN" sz="1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negative frequency drift</a:t>
            </a:r>
          </a:p>
        </p:txBody>
      </p:sp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D37A3DDB-FA5A-3A55-2A1E-3747B37ECE3A}"/>
              </a:ext>
            </a:extLst>
          </p:cNvPr>
          <p:cNvSpPr/>
          <p:nvPr/>
        </p:nvSpPr>
        <p:spPr>
          <a:xfrm>
            <a:off x="645042" y="3751566"/>
            <a:ext cx="2728923" cy="1200329"/>
          </a:xfrm>
          <a:custGeom>
            <a:avLst/>
            <a:gdLst>
              <a:gd name="connsiteX0" fmla="*/ 0 w 3284738"/>
              <a:gd name="connsiteY0" fmla="*/ 175341 h 1560257"/>
              <a:gd name="connsiteX1" fmla="*/ 1473694 w 3284738"/>
              <a:gd name="connsiteY1" fmla="*/ 122075 h 1560257"/>
              <a:gd name="connsiteX2" fmla="*/ 3284738 w 3284738"/>
              <a:gd name="connsiteY2" fmla="*/ 1560257 h 15602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284738" h="1560257">
                <a:moveTo>
                  <a:pt x="0" y="175341"/>
                </a:moveTo>
                <a:cubicBezTo>
                  <a:pt x="463119" y="33298"/>
                  <a:pt x="926238" y="-108744"/>
                  <a:pt x="1473694" y="122075"/>
                </a:cubicBezTo>
                <a:cubicBezTo>
                  <a:pt x="2021150" y="352894"/>
                  <a:pt x="2652944" y="956575"/>
                  <a:pt x="3284738" y="1560257"/>
                </a:cubicBezTo>
              </a:path>
            </a:pathLst>
          </a:custGeom>
          <a:ln w="38100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1F306A19-4F33-5BB8-388B-60CA613FBD7B}"/>
              </a:ext>
            </a:extLst>
          </p:cNvPr>
          <p:cNvCxnSpPr>
            <a:cxnSpLocks/>
          </p:cNvCxnSpPr>
          <p:nvPr/>
        </p:nvCxnSpPr>
        <p:spPr>
          <a:xfrm>
            <a:off x="702940" y="3907665"/>
            <a:ext cx="0" cy="395964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24" name="TextBox 23">
            <a:extLst>
              <a:ext uri="{FF2B5EF4-FFF2-40B4-BE49-F238E27FC236}">
                <a16:creationId xmlns:a16="http://schemas.microsoft.com/office/drawing/2014/main" id="{7C6777A9-ECE7-01FC-817E-0C4B1F965C4B}"/>
              </a:ext>
            </a:extLst>
          </p:cNvPr>
          <p:cNvSpPr txBox="1"/>
          <p:nvPr/>
        </p:nvSpPr>
        <p:spPr>
          <a:xfrm>
            <a:off x="771453" y="3775664"/>
            <a:ext cx="110639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IN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Initial sync</a:t>
            </a:r>
          </a:p>
          <a:p>
            <a:pPr algn="ctr"/>
            <a:r>
              <a:rPr lang="en-IN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Error x0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F6F9F42D-21B8-0503-736F-5762DB74533A}"/>
              </a:ext>
            </a:extLst>
          </p:cNvPr>
          <p:cNvSpPr txBox="1"/>
          <p:nvPr/>
        </p:nvSpPr>
        <p:spPr>
          <a:xfrm>
            <a:off x="600000" y="2337514"/>
            <a:ext cx="319401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N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Time error Vs measurement time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56D932A2-6137-6682-52D3-2CF237129F22}"/>
              </a:ext>
            </a:extLst>
          </p:cNvPr>
          <p:cNvSpPr txBox="1"/>
          <p:nvPr/>
        </p:nvSpPr>
        <p:spPr>
          <a:xfrm>
            <a:off x="3062794" y="5644258"/>
            <a:ext cx="274319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IN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Least squares Quadratic fit to the </a:t>
            </a:r>
            <a:r>
              <a:rPr lang="en-IN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time 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IN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deviations </a:t>
            </a:r>
            <a:r>
              <a:rPr kumimoji="0" lang="en-IN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gives the </a:t>
            </a:r>
            <a:r>
              <a:rPr kumimoji="0" lang="en-IN" sz="1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frequency drift</a:t>
            </a:r>
          </a:p>
        </p:txBody>
      </p: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37BD2E81-D345-94F6-ED1F-39353F40EFB0}"/>
              </a:ext>
            </a:extLst>
          </p:cNvPr>
          <p:cNvCxnSpPr>
            <a:cxnSpLocks/>
          </p:cNvCxnSpPr>
          <p:nvPr/>
        </p:nvCxnSpPr>
        <p:spPr>
          <a:xfrm>
            <a:off x="4492505" y="5275232"/>
            <a:ext cx="0" cy="302505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Straight Arrow Connector 41">
            <a:extLst>
              <a:ext uri="{FF2B5EF4-FFF2-40B4-BE49-F238E27FC236}">
                <a16:creationId xmlns:a16="http://schemas.microsoft.com/office/drawing/2014/main" id="{669168BE-C400-22DE-02F8-6C2D2A8C511F}"/>
              </a:ext>
            </a:extLst>
          </p:cNvPr>
          <p:cNvCxnSpPr>
            <a:cxnSpLocks/>
          </p:cNvCxnSpPr>
          <p:nvPr/>
        </p:nvCxnSpPr>
        <p:spPr>
          <a:xfrm flipH="1">
            <a:off x="1501839" y="4998707"/>
            <a:ext cx="314142" cy="875477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TextBox 44">
            <a:extLst>
              <a:ext uri="{FF2B5EF4-FFF2-40B4-BE49-F238E27FC236}">
                <a16:creationId xmlns:a16="http://schemas.microsoft.com/office/drawing/2014/main" id="{C4C00875-2DA5-0C31-F80F-C328262347F3}"/>
              </a:ext>
            </a:extLst>
          </p:cNvPr>
          <p:cNvSpPr txBox="1"/>
          <p:nvPr/>
        </p:nvSpPr>
        <p:spPr>
          <a:xfrm>
            <a:off x="694284" y="5874184"/>
            <a:ext cx="126073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IN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Frequency offset </a:t>
            </a:r>
          </a:p>
          <a:p>
            <a:pPr algn="ctr"/>
            <a:r>
              <a:rPr lang="en-IN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of the clock</a:t>
            </a:r>
            <a:endParaRPr lang="en-IN" sz="1200" baseline="-25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ACB035E9-6423-DC40-49CF-7ACA98ACEDF3}"/>
              </a:ext>
            </a:extLst>
          </p:cNvPr>
          <p:cNvSpPr txBox="1"/>
          <p:nvPr/>
        </p:nvSpPr>
        <p:spPr>
          <a:xfrm>
            <a:off x="1856408" y="5580083"/>
            <a:ext cx="80502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IN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Freq Drift</a:t>
            </a:r>
            <a:endParaRPr lang="en-IN" sz="1200" baseline="-25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48" name="Straight Arrow Connector 47">
            <a:extLst>
              <a:ext uri="{FF2B5EF4-FFF2-40B4-BE49-F238E27FC236}">
                <a16:creationId xmlns:a16="http://schemas.microsoft.com/office/drawing/2014/main" id="{5D298909-B75A-3CC1-66B8-EF025E43EA8E}"/>
              </a:ext>
            </a:extLst>
          </p:cNvPr>
          <p:cNvCxnSpPr>
            <a:cxnSpLocks/>
            <a:endCxn id="47" idx="0"/>
          </p:cNvCxnSpPr>
          <p:nvPr/>
        </p:nvCxnSpPr>
        <p:spPr>
          <a:xfrm flipH="1">
            <a:off x="2258923" y="4998707"/>
            <a:ext cx="147638" cy="581376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55" name="TextBox 54">
                <a:extLst>
                  <a:ext uri="{FF2B5EF4-FFF2-40B4-BE49-F238E27FC236}">
                    <a16:creationId xmlns:a16="http://schemas.microsoft.com/office/drawing/2014/main" id="{0E1028C0-AF20-5BC8-6CAF-4F59C6FD818A}"/>
                  </a:ext>
                </a:extLst>
              </p:cNvPr>
              <p:cNvSpPr txBox="1"/>
              <p:nvPr/>
            </p:nvSpPr>
            <p:spPr>
              <a:xfrm rot="20545056">
                <a:off x="1298056" y="3089967"/>
                <a:ext cx="1807739" cy="2769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IN" sz="1200" i="1"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𝑥</m:t>
                      </m:r>
                      <m:d>
                        <m:dPr>
                          <m:ctrlPr>
                            <a:rPr lang="en-IN" sz="1200" i="1"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r>
                            <a:rPr lang="en-IN" sz="1200" i="1"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𝑡</m:t>
                          </m:r>
                        </m:e>
                      </m:d>
                      <m:r>
                        <a:rPr lang="en-IN" sz="1200" i="1"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= </m:t>
                      </m:r>
                      <m:sSub>
                        <m:sSubPr>
                          <m:ctrlPr>
                            <a:rPr lang="en-IN" sz="1200" i="1"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en-IN" sz="1200" i="1"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en-IN" sz="1200" i="1"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0</m:t>
                          </m:r>
                        </m:sub>
                      </m:sSub>
                      <m:r>
                        <a:rPr lang="en-IN" sz="1200" i="1"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+ </m:t>
                      </m:r>
                      <m:sSub>
                        <m:sSubPr>
                          <m:ctrlPr>
                            <a:rPr lang="en-IN" sz="1200" i="1"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en-IN" sz="1200" i="1"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𝑦</m:t>
                          </m:r>
                        </m:e>
                        <m:sub>
                          <m:r>
                            <a:rPr lang="en-IN" sz="1200" i="1"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0</m:t>
                          </m:r>
                        </m:sub>
                      </m:sSub>
                      <m:r>
                        <a:rPr lang="en-IN" sz="1200" i="1"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𝑡</m:t>
                      </m:r>
                      <m:r>
                        <a:rPr lang="en-IN" sz="1200" i="1"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+ </m:t>
                      </m:r>
                      <m:r>
                        <a:rPr lang="en-IN" sz="1200" i="1"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𝜀</m:t>
                      </m:r>
                      <m:r>
                        <a:rPr lang="en-IN" sz="1200" i="1"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(</m:t>
                      </m:r>
                      <m:r>
                        <a:rPr lang="en-IN" sz="1200" i="1"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𝑡</m:t>
                      </m:r>
                      <m:r>
                        <a:rPr lang="en-IN" sz="1200" i="1"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)</m:t>
                      </m:r>
                    </m:oMath>
                  </m:oMathPara>
                </a14:m>
                <a:endParaRPr lang="en-IN" sz="1200" dirty="0"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55" name="TextBox 54">
                <a:extLst>
                  <a:ext uri="{FF2B5EF4-FFF2-40B4-BE49-F238E27FC236}">
                    <a16:creationId xmlns:a16="http://schemas.microsoft.com/office/drawing/2014/main" id="{0E1028C0-AF20-5BC8-6CAF-4F59C6FD818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rot="20545056">
                <a:off x="1298056" y="3089967"/>
                <a:ext cx="1807739" cy="276999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IN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6" name="TextBox 55">
                <a:extLst>
                  <a:ext uri="{FF2B5EF4-FFF2-40B4-BE49-F238E27FC236}">
                    <a16:creationId xmlns:a16="http://schemas.microsoft.com/office/drawing/2014/main" id="{D33A8CDA-F28C-D364-561F-3A9B84B881BA}"/>
                  </a:ext>
                </a:extLst>
              </p:cNvPr>
              <p:cNvSpPr txBox="1"/>
              <p:nvPr/>
            </p:nvSpPr>
            <p:spPr>
              <a:xfrm>
                <a:off x="798947" y="4654767"/>
                <a:ext cx="2439450" cy="43800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IN" sz="1200" i="1"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𝑥</m:t>
                      </m:r>
                      <m:d>
                        <m:dPr>
                          <m:ctrlPr>
                            <a:rPr lang="en-IN" sz="1200" i="1"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r>
                            <a:rPr lang="en-IN" sz="1200" i="1"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𝑡</m:t>
                          </m:r>
                        </m:e>
                      </m:d>
                      <m:r>
                        <a:rPr lang="en-IN" sz="1200" i="1"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= </m:t>
                      </m:r>
                      <m:sSub>
                        <m:sSubPr>
                          <m:ctrlPr>
                            <a:rPr lang="en-IN" sz="1200" i="1"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en-IN" sz="1200" i="1"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en-IN" sz="1200" i="1"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0</m:t>
                          </m:r>
                        </m:sub>
                      </m:sSub>
                      <m:r>
                        <a:rPr lang="en-IN" sz="1200" i="1"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+ </m:t>
                      </m:r>
                      <m:sSub>
                        <m:sSubPr>
                          <m:ctrlPr>
                            <a:rPr lang="en-IN" sz="1200" i="1"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en-IN" sz="1200" i="1"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𝑦</m:t>
                          </m:r>
                        </m:e>
                        <m:sub>
                          <m:r>
                            <a:rPr lang="en-IN" sz="1200" i="1"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0</m:t>
                          </m:r>
                        </m:sub>
                      </m:sSub>
                      <m:r>
                        <a:rPr lang="en-IN" sz="1200" i="1"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𝑡</m:t>
                      </m:r>
                      <m:r>
                        <a:rPr lang="en-IN" sz="1200" i="1"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+ </m:t>
                      </m:r>
                      <m:f>
                        <m:fPr>
                          <m:ctrlPr>
                            <a:rPr lang="en-IN" sz="1200" i="1"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en-IN" sz="1200" i="1"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IN" sz="1200" i="1"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2</m:t>
                          </m:r>
                        </m:den>
                      </m:f>
                      <m:r>
                        <a:rPr lang="en-IN" sz="1200" i="1"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 </m:t>
                      </m:r>
                      <m:r>
                        <a:rPr lang="en-IN" sz="1200" i="1"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𝑑</m:t>
                      </m:r>
                      <m:r>
                        <a:rPr lang="en-IN" sz="1200" i="1"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 </m:t>
                      </m:r>
                      <m:sSup>
                        <m:sSupPr>
                          <m:ctrlPr>
                            <a:rPr lang="en-IN" sz="1200" i="1"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r>
                            <a:rPr lang="en-IN" sz="1200" i="1"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𝑡</m:t>
                          </m:r>
                        </m:e>
                        <m:sup>
                          <m:r>
                            <a:rPr lang="en-IN" sz="1200" i="1"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2</m:t>
                          </m:r>
                        </m:sup>
                      </m:sSup>
                      <m:r>
                        <a:rPr lang="en-IN" sz="1200" i="1"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+ </m:t>
                      </m:r>
                      <m:r>
                        <a:rPr lang="en-IN" sz="1200" i="1"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𝜀</m:t>
                      </m:r>
                      <m:r>
                        <a:rPr lang="en-IN" sz="1200" i="1"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(</m:t>
                      </m:r>
                      <m:r>
                        <a:rPr lang="en-IN" sz="1200" i="1"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𝑡</m:t>
                      </m:r>
                      <m:r>
                        <a:rPr lang="en-IN" sz="1200" i="1"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)</m:t>
                      </m:r>
                    </m:oMath>
                  </m:oMathPara>
                </a14:m>
                <a:endParaRPr lang="en-IN" sz="1200" dirty="0"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56" name="TextBox 55">
                <a:extLst>
                  <a:ext uri="{FF2B5EF4-FFF2-40B4-BE49-F238E27FC236}">
                    <a16:creationId xmlns:a16="http://schemas.microsoft.com/office/drawing/2014/main" id="{D33A8CDA-F28C-D364-561F-3A9B84B881B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8947" y="4654767"/>
                <a:ext cx="2439450" cy="438005"/>
              </a:xfrm>
              <a:prstGeom prst="rect">
                <a:avLst/>
              </a:prstGeom>
              <a:blipFill>
                <a:blip r:embed="rId7"/>
                <a:stretch>
                  <a:fillRect b="-1408"/>
                </a:stretch>
              </a:blipFill>
            </p:spPr>
            <p:txBody>
              <a:bodyPr/>
              <a:lstStyle/>
              <a:p>
                <a:r>
                  <a:rPr lang="en-IN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7" name="TextBox 56">
            <a:extLst>
              <a:ext uri="{FF2B5EF4-FFF2-40B4-BE49-F238E27FC236}">
                <a16:creationId xmlns:a16="http://schemas.microsoft.com/office/drawing/2014/main" id="{04BA44BA-77BA-9CDD-CBE6-B1EA3A700E9A}"/>
              </a:ext>
            </a:extLst>
          </p:cNvPr>
          <p:cNvSpPr txBox="1"/>
          <p:nvPr/>
        </p:nvSpPr>
        <p:spPr>
          <a:xfrm>
            <a:off x="6766986" y="2675662"/>
            <a:ext cx="473047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v"/>
            </a:pPr>
            <a:r>
              <a:rPr lang="en-US" dirty="0">
                <a:latin typeface="Cambria" panose="02040503050406030204" pitchFamily="18" charset="0"/>
                <a:ea typeface="Cambria" panose="02040503050406030204" pitchFamily="18" charset="0"/>
              </a:rPr>
              <a:t>Removing the deterministic quadratic drift enables better visualization of other noise processes.</a:t>
            </a:r>
            <a:endParaRPr lang="en-IN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49190663-8458-1F6C-C369-90C43D83E960}"/>
              </a:ext>
            </a:extLst>
          </p:cNvPr>
          <p:cNvSpPr txBox="1"/>
          <p:nvPr/>
        </p:nvSpPr>
        <p:spPr>
          <a:xfrm flipH="1">
            <a:off x="29331" y="1346460"/>
            <a:ext cx="3209066" cy="460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IN" b="1" u="sng" dirty="0">
                <a:latin typeface="Bookman Old Style" panose="02050604050505020204" pitchFamily="18" charset="0"/>
              </a:rPr>
              <a:t>Requirement &amp; Caution </a:t>
            </a:r>
            <a:endParaRPr lang="en-IN" u="sng" dirty="0">
              <a:latin typeface="Bookman Old Style" panose="02050604050505020204" pitchFamily="18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EAD9D880-8434-9B66-C55A-3E7D37ABCF4D}"/>
              </a:ext>
            </a:extLst>
          </p:cNvPr>
          <p:cNvSpPr txBox="1"/>
          <p:nvPr/>
        </p:nvSpPr>
        <p:spPr>
          <a:xfrm>
            <a:off x="9536174" y="4489774"/>
            <a:ext cx="793808" cy="2564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IN" sz="1600" baseline="-25000" dirty="0">
                <a:solidFill>
                  <a:srgbClr val="FFA5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Raw data c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0C328BEE-1AD7-BEBA-E638-2449DE7D8BD5}"/>
              </a:ext>
            </a:extLst>
          </p:cNvPr>
          <p:cNvSpPr txBox="1"/>
          <p:nvPr/>
        </p:nvSpPr>
        <p:spPr>
          <a:xfrm>
            <a:off x="9465235" y="5208821"/>
            <a:ext cx="144142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IN" sz="1200" dirty="0">
                <a:solidFill>
                  <a:srgbClr val="0000F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Data with quadratic </a:t>
            </a:r>
          </a:p>
          <a:p>
            <a:pPr algn="ctr"/>
            <a:r>
              <a:rPr lang="en-IN" sz="1200" dirty="0">
                <a:solidFill>
                  <a:srgbClr val="0000F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trend removed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69E2A49-27C6-5CBB-6BD8-40CCBCCFCF6B}"/>
              </a:ext>
            </a:extLst>
          </p:cNvPr>
          <p:cNvSpPr txBox="1"/>
          <p:nvPr/>
        </p:nvSpPr>
        <p:spPr>
          <a:xfrm>
            <a:off x="9245225" y="6244422"/>
            <a:ext cx="795026" cy="36933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dirty="0"/>
              <a:t>Tau (s)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9DB00A6-AC36-D8D5-88A2-D57A4C08B7D4}"/>
              </a:ext>
            </a:extLst>
          </p:cNvPr>
          <p:cNvSpPr txBox="1"/>
          <p:nvPr/>
        </p:nvSpPr>
        <p:spPr>
          <a:xfrm rot="16200000">
            <a:off x="6088612" y="4874697"/>
            <a:ext cx="1245862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MDEV</a:t>
            </a:r>
          </a:p>
        </p:txBody>
      </p:sp>
    </p:spTree>
    <p:extLst>
      <p:ext uri="{BB962C8B-B14F-4D97-AF65-F5344CB8AC3E}">
        <p14:creationId xmlns:p14="http://schemas.microsoft.com/office/powerpoint/2010/main" val="424595871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68180A3D-7315-5136-EB8A-562C11D14F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603BA5-8910-48D0-9FD0-1EF65FF5B3CC}" type="slidenum">
              <a:rPr lang="en-IN" smtClean="0"/>
              <a:t>8</a:t>
            </a:fld>
            <a:endParaRPr lang="en-IN"/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A7C4E242-0826-1B0D-E333-D3B3A8F02637}"/>
              </a:ext>
            </a:extLst>
          </p:cNvPr>
          <p:cNvCxnSpPr>
            <a:cxnSpLocks/>
          </p:cNvCxnSpPr>
          <p:nvPr/>
        </p:nvCxnSpPr>
        <p:spPr>
          <a:xfrm>
            <a:off x="0" y="794759"/>
            <a:ext cx="12192000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>
            <a:extLst>
              <a:ext uri="{FF2B5EF4-FFF2-40B4-BE49-F238E27FC236}">
                <a16:creationId xmlns:a16="http://schemas.microsoft.com/office/drawing/2014/main" id="{82FD6A71-CFE6-6AB1-A53D-7A9833A90845}"/>
              </a:ext>
            </a:extLst>
          </p:cNvPr>
          <p:cNvSpPr txBox="1"/>
          <p:nvPr/>
        </p:nvSpPr>
        <p:spPr>
          <a:xfrm>
            <a:off x="8887626" y="146156"/>
            <a:ext cx="342891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rgbClr val="002060"/>
                </a:solidFill>
                <a:latin typeface="Bahnschrift SemiCondensed" panose="020B0502040204020203" pitchFamily="34" charset="0"/>
              </a:rPr>
              <a:t>CCTF- TE  28</a:t>
            </a:r>
            <a:r>
              <a:rPr lang="en-US" sz="2400" b="1" baseline="30000" dirty="0">
                <a:solidFill>
                  <a:srgbClr val="002060"/>
                </a:solidFill>
                <a:latin typeface="Bahnschrift SemiCondensed" panose="020B0502040204020203" pitchFamily="34" charset="0"/>
              </a:rPr>
              <a:t>th </a:t>
            </a:r>
            <a:r>
              <a:rPr lang="en-US" sz="2400" b="1" dirty="0">
                <a:solidFill>
                  <a:srgbClr val="002060"/>
                </a:solidFill>
                <a:latin typeface="Bahnschrift SemiCondensed" panose="020B0502040204020203" pitchFamily="34" charset="0"/>
              </a:rPr>
              <a:t> March 2025</a:t>
            </a:r>
            <a:endParaRPr lang="en-IN" sz="2400" b="1" dirty="0">
              <a:solidFill>
                <a:srgbClr val="002060"/>
              </a:solidFill>
              <a:latin typeface="Bahnschrift SemiCondensed" panose="020B0502040204020203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FCEC7AC-002C-9927-4318-E487FDC5DA79}"/>
              </a:ext>
            </a:extLst>
          </p:cNvPr>
          <p:cNvSpPr txBox="1"/>
          <p:nvPr/>
        </p:nvSpPr>
        <p:spPr>
          <a:xfrm flipH="1">
            <a:off x="-1" y="1626820"/>
            <a:ext cx="5468874" cy="4194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IN" sz="1600" b="1" dirty="0">
                <a:latin typeface="Bookman Old Style" panose="02050604050505020204" pitchFamily="18" charset="0"/>
              </a:rPr>
              <a:t>Offset:</a:t>
            </a:r>
            <a:r>
              <a:rPr lang="en-IN" sz="1600" dirty="0">
                <a:latin typeface="Bookman Old Style" panose="02050604050505020204" pitchFamily="18" charset="0"/>
              </a:rPr>
              <a:t>  To remove the offset in the data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5E5A3E0-29FC-F41E-DB51-E2FEF113883B}"/>
              </a:ext>
            </a:extLst>
          </p:cNvPr>
          <p:cNvSpPr txBox="1"/>
          <p:nvPr/>
        </p:nvSpPr>
        <p:spPr>
          <a:xfrm flipH="1">
            <a:off x="211983" y="204506"/>
            <a:ext cx="716406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2000" b="1" dirty="0">
                <a:latin typeface="Bookman Old Style" panose="02050604050505020204" pitchFamily="18" charset="0"/>
              </a:rPr>
              <a:t>Overview of the functionalities in the application</a:t>
            </a:r>
            <a:endParaRPr lang="en-IN" sz="2000" dirty="0">
              <a:latin typeface="Bookman Old Style" panose="02050604050505020204" pitchFamily="18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F18D7959-6EEA-1141-379D-1FAF0AA9EA8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22294"/>
            <a:ext cx="12192000" cy="672261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F3DAC905-C753-7355-086A-A2E975A0657F}"/>
              </a:ext>
            </a:extLst>
          </p:cNvPr>
          <p:cNvSpPr txBox="1"/>
          <p:nvPr/>
        </p:nvSpPr>
        <p:spPr>
          <a:xfrm flipH="1">
            <a:off x="211983" y="2678887"/>
            <a:ext cx="9986958" cy="7891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en-US" sz="1600" dirty="0">
                <a:latin typeface="Bookman Old Style" panose="02050604050505020204" pitchFamily="18" charset="0"/>
              </a:rPr>
              <a:t>R</a:t>
            </a:r>
            <a:r>
              <a:rPr lang="en-IN" sz="1600" dirty="0" err="1">
                <a:latin typeface="Bookman Old Style" panose="02050604050505020204" pitchFamily="18" charset="0"/>
              </a:rPr>
              <a:t>emoving</a:t>
            </a:r>
            <a:r>
              <a:rPr lang="en-IN" sz="1600" dirty="0">
                <a:latin typeface="Bookman Old Style" panose="02050604050505020204" pitchFamily="18" charset="0"/>
              </a:rPr>
              <a:t> a constant frequency or phase offset </a:t>
            </a:r>
            <a:r>
              <a:rPr lang="en-IN" sz="1600" b="1" dirty="0">
                <a:solidFill>
                  <a:srgbClr val="C00000"/>
                </a:solidFill>
                <a:latin typeface="Bookman Old Style" panose="02050604050505020204" pitchFamily="18" charset="0"/>
              </a:rPr>
              <a:t>does not effect </a:t>
            </a:r>
            <a:r>
              <a:rPr lang="en-IN" sz="1600" dirty="0">
                <a:latin typeface="Bookman Old Style" panose="02050604050505020204" pitchFamily="18" charset="0"/>
              </a:rPr>
              <a:t>the stability of the ADEV, MDEV etc.,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012052B3-4DA9-8817-1863-CECA9B6A566B}"/>
              </a:ext>
            </a:extLst>
          </p:cNvPr>
          <p:cNvSpPr txBox="1"/>
          <p:nvPr/>
        </p:nvSpPr>
        <p:spPr>
          <a:xfrm flipH="1">
            <a:off x="30547" y="2178333"/>
            <a:ext cx="3209066" cy="460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IN" b="1" u="sng" dirty="0">
                <a:latin typeface="Bookman Old Style" panose="02050604050505020204" pitchFamily="18" charset="0"/>
              </a:rPr>
              <a:t>Requirement &amp; Caution </a:t>
            </a:r>
            <a:endParaRPr lang="en-IN" u="sng" dirty="0">
              <a:latin typeface="Bookman Old Style" panose="02050604050505020204" pitchFamily="18" charset="0"/>
            </a:endParaRP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1D0B7061-E57D-0A69-D124-E6BD65E044EC}"/>
              </a:ext>
            </a:extLst>
          </p:cNvPr>
          <p:cNvGrpSpPr/>
          <p:nvPr/>
        </p:nvGrpSpPr>
        <p:grpSpPr>
          <a:xfrm>
            <a:off x="4632989" y="3230626"/>
            <a:ext cx="8068664" cy="3227465"/>
            <a:chOff x="2135015" y="3429000"/>
            <a:chExt cx="8068664" cy="3227465"/>
          </a:xfrm>
        </p:grpSpPr>
        <p:pic>
          <p:nvPicPr>
            <p:cNvPr id="8" name="Picture 7" descr="A graph with a line&#10;&#10;AI-generated content may be incorrect.">
              <a:extLst>
                <a:ext uri="{FF2B5EF4-FFF2-40B4-BE49-F238E27FC236}">
                  <a16:creationId xmlns:a16="http://schemas.microsoft.com/office/drawing/2014/main" id="{1E48A822-F67E-E563-3C77-9D7B689B31B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135015" y="3429000"/>
              <a:ext cx="8068664" cy="3227465"/>
            </a:xfrm>
            <a:prstGeom prst="rect">
              <a:avLst/>
            </a:prstGeom>
          </p:spPr>
        </p:pic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526A2FFD-95E7-C476-1E02-4F608B8260AB}"/>
                </a:ext>
              </a:extLst>
            </p:cNvPr>
            <p:cNvSpPr txBox="1"/>
            <p:nvPr/>
          </p:nvSpPr>
          <p:spPr>
            <a:xfrm>
              <a:off x="7159153" y="3833505"/>
              <a:ext cx="155328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IN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With Offset</a:t>
              </a:r>
              <a:endParaRPr lang="en-IN" sz="1200" baseline="-250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AC4CEF7A-F496-E718-8C34-128304CC6333}"/>
                </a:ext>
              </a:extLst>
            </p:cNvPr>
            <p:cNvSpPr txBox="1"/>
            <p:nvPr/>
          </p:nvSpPr>
          <p:spPr>
            <a:xfrm>
              <a:off x="7159153" y="3999561"/>
              <a:ext cx="155328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IN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Offset removed</a:t>
              </a:r>
              <a:endParaRPr lang="en-IN" sz="1200" baseline="-250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D4F89B87-4A44-5B6A-E98E-3C7A03970135}"/>
              </a:ext>
            </a:extLst>
          </p:cNvPr>
          <p:cNvGrpSpPr/>
          <p:nvPr/>
        </p:nvGrpSpPr>
        <p:grpSpPr>
          <a:xfrm>
            <a:off x="237153" y="3704602"/>
            <a:ext cx="3423098" cy="2665678"/>
            <a:chOff x="1149406" y="2647479"/>
            <a:chExt cx="4349453" cy="3238417"/>
          </a:xfrm>
        </p:grpSpPr>
        <p:grpSp>
          <p:nvGrpSpPr>
            <p:cNvPr id="16" name="Group 15">
              <a:extLst>
                <a:ext uri="{FF2B5EF4-FFF2-40B4-BE49-F238E27FC236}">
                  <a16:creationId xmlns:a16="http://schemas.microsoft.com/office/drawing/2014/main" id="{20F88785-EE45-0DDB-B403-065302AB74BD}"/>
                </a:ext>
              </a:extLst>
            </p:cNvPr>
            <p:cNvGrpSpPr/>
            <p:nvPr/>
          </p:nvGrpSpPr>
          <p:grpSpPr>
            <a:xfrm>
              <a:off x="1198485" y="2647479"/>
              <a:ext cx="4208016" cy="3238417"/>
              <a:chOff x="1198485" y="2647479"/>
              <a:chExt cx="4208016" cy="3238417"/>
            </a:xfrm>
          </p:grpSpPr>
          <p:cxnSp>
            <p:nvCxnSpPr>
              <p:cNvPr id="19" name="Straight Arrow Connector 18">
                <a:extLst>
                  <a:ext uri="{FF2B5EF4-FFF2-40B4-BE49-F238E27FC236}">
                    <a16:creationId xmlns:a16="http://schemas.microsoft.com/office/drawing/2014/main" id="{900DC1E7-364B-72B1-6A5A-C997DB590757}"/>
                  </a:ext>
                </a:extLst>
              </p:cNvPr>
              <p:cNvCxnSpPr>
                <a:cxnSpLocks/>
              </p:cNvCxnSpPr>
              <p:nvPr/>
            </p:nvCxnSpPr>
            <p:spPr>
              <a:xfrm flipH="1" flipV="1">
                <a:off x="2006352" y="2647479"/>
                <a:ext cx="1" cy="3238417"/>
              </a:xfrm>
              <a:prstGeom prst="straightConnector1">
                <a:avLst/>
              </a:prstGeom>
              <a:ln w="38100">
                <a:tailEnd type="triangle"/>
              </a:ln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0" name="Straight Arrow Connector 19">
                <a:extLst>
                  <a:ext uri="{FF2B5EF4-FFF2-40B4-BE49-F238E27FC236}">
                    <a16:creationId xmlns:a16="http://schemas.microsoft.com/office/drawing/2014/main" id="{2398657C-4DD4-87C9-FDFA-4ACECF074378}"/>
                  </a:ext>
                </a:extLst>
              </p:cNvPr>
              <p:cNvCxnSpPr/>
              <p:nvPr/>
            </p:nvCxnSpPr>
            <p:spPr>
              <a:xfrm>
                <a:off x="1198485" y="4398886"/>
                <a:ext cx="4208016" cy="0"/>
              </a:xfrm>
              <a:prstGeom prst="straightConnector1">
                <a:avLst/>
              </a:prstGeom>
              <a:ln w="38100">
                <a:tailEnd type="triangle"/>
              </a:ln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1" name="Straight Connector 20">
                <a:extLst>
                  <a:ext uri="{FF2B5EF4-FFF2-40B4-BE49-F238E27FC236}">
                    <a16:creationId xmlns:a16="http://schemas.microsoft.com/office/drawing/2014/main" id="{FCCEEEF9-9306-A172-16DD-CFB930463387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2006353" y="2857524"/>
                <a:ext cx="3320247" cy="1039773"/>
              </a:xfrm>
              <a:prstGeom prst="line">
                <a:avLst/>
              </a:prstGeom>
              <a:ln w="38100"/>
            </p:spPr>
            <p:style>
              <a:lnRef idx="3">
                <a:schemeClr val="accent2"/>
              </a:lnRef>
              <a:fillRef idx="0">
                <a:schemeClr val="accent2"/>
              </a:fillRef>
              <a:effectRef idx="2">
                <a:schemeClr val="accent2"/>
              </a:effectRef>
              <a:fontRef idx="minor">
                <a:schemeClr val="tx1"/>
              </a:fontRef>
            </p:style>
          </p:cxnSp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7" name="TextBox 16">
                  <a:extLst>
                    <a:ext uri="{FF2B5EF4-FFF2-40B4-BE49-F238E27FC236}">
                      <a16:creationId xmlns:a16="http://schemas.microsoft.com/office/drawing/2014/main" id="{269B76B8-6E40-6E0A-085D-649A7C54B9EA}"/>
                    </a:ext>
                  </a:extLst>
                </p:cNvPr>
                <p:cNvSpPr txBox="1"/>
                <p:nvPr/>
              </p:nvSpPr>
              <p:spPr>
                <a:xfrm>
                  <a:off x="1149406" y="2841114"/>
                  <a:ext cx="656590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kumimoji="0" lang="en-IN" sz="18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𝑥</m:t>
                        </m:r>
                        <m:d>
                          <m:dPr>
                            <m:ctrlPr>
                              <a:rPr kumimoji="0" lang="en-IN" sz="1800" b="0" i="1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+mn-cs"/>
                              </a:rPr>
                            </m:ctrlPr>
                          </m:dPr>
                          <m:e>
                            <m:r>
                              <a:rPr kumimoji="0" lang="en-IN" sz="1800" b="0" i="1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+mn-cs"/>
                              </a:rPr>
                              <m:t>𝑡</m:t>
                            </m:r>
                          </m:e>
                        </m:d>
                      </m:oMath>
                    </m:oMathPara>
                  </a14:m>
                  <a:endParaRPr kumimoji="0" lang="en-IN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</mc:Choice>
          <mc:Fallback xmlns="">
            <p:sp>
              <p:nvSpPr>
                <p:cNvPr id="17" name="TextBox 16">
                  <a:extLst>
                    <a:ext uri="{FF2B5EF4-FFF2-40B4-BE49-F238E27FC236}">
                      <a16:creationId xmlns:a16="http://schemas.microsoft.com/office/drawing/2014/main" id="{269B76B8-6E40-6E0A-085D-649A7C54B9EA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149406" y="2841114"/>
                  <a:ext cx="656590" cy="369332"/>
                </a:xfrm>
                <a:prstGeom prst="rect">
                  <a:avLst/>
                </a:prstGeom>
                <a:blipFill>
                  <a:blip r:embed="rId4"/>
                  <a:stretch>
                    <a:fillRect b="-10000"/>
                  </a:stretch>
                </a:blipFill>
              </p:spPr>
              <p:txBody>
                <a:bodyPr/>
                <a:lstStyle/>
                <a:p>
                  <a:r>
                    <a:rPr lang="en-IN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8" name="TextBox 17">
                  <a:extLst>
                    <a:ext uri="{FF2B5EF4-FFF2-40B4-BE49-F238E27FC236}">
                      <a16:creationId xmlns:a16="http://schemas.microsoft.com/office/drawing/2014/main" id="{2E0B4654-8BFE-98F8-95E6-34927D5DACB3}"/>
                    </a:ext>
                  </a:extLst>
                </p:cNvPr>
                <p:cNvSpPr txBox="1"/>
                <p:nvPr/>
              </p:nvSpPr>
              <p:spPr>
                <a:xfrm>
                  <a:off x="5164280" y="4456136"/>
                  <a:ext cx="334579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kumimoji="0" lang="en-IN" sz="18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𝑡</m:t>
                        </m:r>
                      </m:oMath>
                    </m:oMathPara>
                  </a14:m>
                  <a:endParaRPr kumimoji="0" lang="en-IN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</mc:Choice>
          <mc:Fallback xmlns="">
            <p:sp>
              <p:nvSpPr>
                <p:cNvPr id="26" name="TextBox 25">
                  <a:extLst>
                    <a:ext uri="{FF2B5EF4-FFF2-40B4-BE49-F238E27FC236}">
                      <a16:creationId xmlns:a16="http://schemas.microsoft.com/office/drawing/2014/main" id="{605C56E3-6681-4E13-9439-25B781313B07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164280" y="4456136"/>
                  <a:ext cx="334579" cy="369332"/>
                </a:xfrm>
                <a:prstGeom prst="rect">
                  <a:avLst/>
                </a:prstGeom>
                <a:blipFill>
                  <a:blip r:embed="rId5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IN">
                      <a:noFill/>
                    </a:rPr>
                    <a:t> </a:t>
                  </a:r>
                </a:p>
              </p:txBody>
            </p:sp>
          </mc:Fallback>
        </mc:AlternateContent>
      </p:grp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9B8CFD62-1142-42BF-8A0E-640A18340C74}"/>
              </a:ext>
            </a:extLst>
          </p:cNvPr>
          <p:cNvCxnSpPr>
            <a:cxnSpLocks/>
          </p:cNvCxnSpPr>
          <p:nvPr/>
        </p:nvCxnSpPr>
        <p:spPr>
          <a:xfrm flipV="1">
            <a:off x="911585" y="4711715"/>
            <a:ext cx="2613095" cy="855881"/>
          </a:xfrm>
          <a:prstGeom prst="line">
            <a:avLst/>
          </a:prstGeom>
          <a:ln w="38100"/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23" name="TextBox 22">
            <a:extLst>
              <a:ext uri="{FF2B5EF4-FFF2-40B4-BE49-F238E27FC236}">
                <a16:creationId xmlns:a16="http://schemas.microsoft.com/office/drawing/2014/main" id="{1873851E-871B-451E-A4B0-01BFE75E01B6}"/>
              </a:ext>
            </a:extLst>
          </p:cNvPr>
          <p:cNvSpPr txBox="1"/>
          <p:nvPr/>
        </p:nvSpPr>
        <p:spPr>
          <a:xfrm>
            <a:off x="471160" y="3997388"/>
            <a:ext cx="20567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</a:t>
            </a:r>
            <a:r>
              <a:rPr lang="en-IN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ffset</a:t>
            </a:r>
            <a:endParaRPr kumimoji="0" lang="en-IN" sz="18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37755A94-061B-6A93-B739-161CDDD51C85}"/>
              </a:ext>
            </a:extLst>
          </p:cNvPr>
          <p:cNvCxnSpPr/>
          <p:nvPr/>
        </p:nvCxnSpPr>
        <p:spPr>
          <a:xfrm>
            <a:off x="888764" y="4320554"/>
            <a:ext cx="2839855" cy="0"/>
          </a:xfrm>
          <a:prstGeom prst="line">
            <a:avLst/>
          </a:prstGeom>
          <a:ln w="28575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TextBox 26">
            <a:extLst>
              <a:ext uri="{FF2B5EF4-FFF2-40B4-BE49-F238E27FC236}">
                <a16:creationId xmlns:a16="http://schemas.microsoft.com/office/drawing/2014/main" id="{DEA990D6-5266-E507-356B-FEE8CE98D7DF}"/>
              </a:ext>
            </a:extLst>
          </p:cNvPr>
          <p:cNvSpPr txBox="1"/>
          <p:nvPr/>
        </p:nvSpPr>
        <p:spPr>
          <a:xfrm>
            <a:off x="1337259" y="5139655"/>
            <a:ext cx="20567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Zero O</a:t>
            </a:r>
            <a:r>
              <a:rPr lang="en-IN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ffset</a:t>
            </a:r>
            <a:endParaRPr kumimoji="0" lang="en-IN" sz="18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8DB48892-4EC8-832C-2728-FE47FBA567C1}"/>
              </a:ext>
            </a:extLst>
          </p:cNvPr>
          <p:cNvSpPr txBox="1"/>
          <p:nvPr/>
        </p:nvSpPr>
        <p:spPr>
          <a:xfrm>
            <a:off x="330125" y="5063172"/>
            <a:ext cx="68310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 </a:t>
            </a:r>
            <a:endParaRPr kumimoji="0" lang="en-IN" sz="18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5FBA027-C2AE-3C3A-FB33-15B95E442791}"/>
              </a:ext>
            </a:extLst>
          </p:cNvPr>
          <p:cNvSpPr txBox="1"/>
          <p:nvPr/>
        </p:nvSpPr>
        <p:spPr>
          <a:xfrm>
            <a:off x="8490113" y="6335715"/>
            <a:ext cx="795026" cy="36933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dirty="0"/>
              <a:t>Tau (s)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B6304ADA-FDC6-15D1-E6A0-949D328E88D1}"/>
              </a:ext>
            </a:extLst>
          </p:cNvPr>
          <p:cNvSpPr txBox="1"/>
          <p:nvPr/>
        </p:nvSpPr>
        <p:spPr>
          <a:xfrm rot="16200000">
            <a:off x="4257607" y="4730052"/>
            <a:ext cx="1245862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ADEV</a:t>
            </a:r>
          </a:p>
        </p:txBody>
      </p:sp>
    </p:spTree>
    <p:extLst>
      <p:ext uri="{BB962C8B-B14F-4D97-AF65-F5344CB8AC3E}">
        <p14:creationId xmlns:p14="http://schemas.microsoft.com/office/powerpoint/2010/main" val="105721095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A7C4E242-0826-1B0D-E333-D3B3A8F02637}"/>
              </a:ext>
            </a:extLst>
          </p:cNvPr>
          <p:cNvCxnSpPr>
            <a:cxnSpLocks/>
          </p:cNvCxnSpPr>
          <p:nvPr/>
        </p:nvCxnSpPr>
        <p:spPr>
          <a:xfrm>
            <a:off x="0" y="794759"/>
            <a:ext cx="12192000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>
            <a:extLst>
              <a:ext uri="{FF2B5EF4-FFF2-40B4-BE49-F238E27FC236}">
                <a16:creationId xmlns:a16="http://schemas.microsoft.com/office/drawing/2014/main" id="{82FD6A71-CFE6-6AB1-A53D-7A9833A90845}"/>
              </a:ext>
            </a:extLst>
          </p:cNvPr>
          <p:cNvSpPr txBox="1"/>
          <p:nvPr/>
        </p:nvSpPr>
        <p:spPr>
          <a:xfrm>
            <a:off x="8887626" y="146156"/>
            <a:ext cx="342891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rgbClr val="002060"/>
                </a:solidFill>
                <a:latin typeface="Bahnschrift SemiCondensed" panose="020B0502040204020203" pitchFamily="34" charset="0"/>
              </a:rPr>
              <a:t>CCTF- TE  28</a:t>
            </a:r>
            <a:r>
              <a:rPr lang="en-US" sz="2400" b="1" baseline="30000" dirty="0">
                <a:solidFill>
                  <a:srgbClr val="002060"/>
                </a:solidFill>
                <a:latin typeface="Bahnschrift SemiCondensed" panose="020B0502040204020203" pitchFamily="34" charset="0"/>
              </a:rPr>
              <a:t>th </a:t>
            </a:r>
            <a:r>
              <a:rPr lang="en-US" sz="2400" b="1" dirty="0">
                <a:solidFill>
                  <a:srgbClr val="002060"/>
                </a:solidFill>
                <a:latin typeface="Bahnschrift SemiCondensed" panose="020B0502040204020203" pitchFamily="34" charset="0"/>
              </a:rPr>
              <a:t> March 2025</a:t>
            </a:r>
            <a:endParaRPr lang="en-IN" sz="2400" b="1" dirty="0">
              <a:solidFill>
                <a:srgbClr val="002060"/>
              </a:solidFill>
              <a:latin typeface="Bahnschrift SemiCondensed" panose="020B0502040204020203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FCEC7AC-002C-9927-4318-E487FDC5DA79}"/>
              </a:ext>
            </a:extLst>
          </p:cNvPr>
          <p:cNvSpPr txBox="1"/>
          <p:nvPr/>
        </p:nvSpPr>
        <p:spPr>
          <a:xfrm flipH="1">
            <a:off x="64093" y="1609918"/>
            <a:ext cx="11645305" cy="460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IN" b="1" dirty="0">
                <a:latin typeface="Bookman Old Style" panose="02050604050505020204" pitchFamily="18" charset="0"/>
              </a:rPr>
              <a:t>Outlier: </a:t>
            </a:r>
            <a:r>
              <a:rPr lang="en-IN" dirty="0">
                <a:latin typeface="Bookman Old Style" panose="02050604050505020204" pitchFamily="18" charset="0"/>
              </a:rPr>
              <a:t>Can remove the outlier manually or based on the </a:t>
            </a:r>
            <a:r>
              <a:rPr lang="en-IN" dirty="0" err="1">
                <a:latin typeface="Bookman Old Style" panose="02050604050505020204" pitchFamily="18" charset="0"/>
              </a:rPr>
              <a:t>std.dev</a:t>
            </a:r>
            <a:r>
              <a:rPr lang="en-IN" dirty="0">
                <a:latin typeface="Bookman Old Style" panose="02050604050505020204" pitchFamily="18" charset="0"/>
              </a:rPr>
              <a:t> of the data  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5E5A3E0-29FC-F41E-DB51-E2FEF113883B}"/>
              </a:ext>
            </a:extLst>
          </p:cNvPr>
          <p:cNvSpPr txBox="1"/>
          <p:nvPr/>
        </p:nvSpPr>
        <p:spPr>
          <a:xfrm flipH="1">
            <a:off x="211983" y="204506"/>
            <a:ext cx="716406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2000" b="1" dirty="0">
                <a:latin typeface="Bookman Old Style" panose="02050604050505020204" pitchFamily="18" charset="0"/>
              </a:rPr>
              <a:t>Overview of the functionalities in the application</a:t>
            </a:r>
            <a:endParaRPr lang="en-IN" sz="2000" dirty="0">
              <a:latin typeface="Bookman Old Style" panose="02050604050505020204" pitchFamily="18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6B5EE36-2F4C-0A34-6316-A656FA5DF99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70440"/>
            <a:ext cx="12103100" cy="612187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616D8C2A-54B0-A4F0-D57A-FACF4A6266A7}"/>
              </a:ext>
            </a:extLst>
          </p:cNvPr>
          <p:cNvSpPr txBox="1"/>
          <p:nvPr/>
        </p:nvSpPr>
        <p:spPr>
          <a:xfrm flipH="1">
            <a:off x="-1" y="2620304"/>
            <a:ext cx="12103100" cy="11585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en-US" sz="1600" dirty="0">
                <a:latin typeface="Bookman Old Style" panose="02050604050505020204" pitchFamily="18" charset="0"/>
              </a:rPr>
              <a:t>Be careful to distinguish a true outlier from a data anomaly in the data. 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en-US" sz="1600" dirty="0">
                <a:latin typeface="Bookman Old Style" panose="02050604050505020204" pitchFamily="18" charset="0"/>
              </a:rPr>
              <a:t>Removal of large sections of data can cause artificial steps in the data that can artificially increase the short-term instability of the calculated ADEV, MDEV etc. This is because the code automatically concatenates the data set.  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1B54F208-7680-61B6-CC63-F186D6AB4A53}"/>
              </a:ext>
            </a:extLst>
          </p:cNvPr>
          <p:cNvSpPr txBox="1"/>
          <p:nvPr/>
        </p:nvSpPr>
        <p:spPr>
          <a:xfrm flipH="1">
            <a:off x="39093" y="2240114"/>
            <a:ext cx="3209066" cy="460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IN" b="1" u="sng" dirty="0">
                <a:latin typeface="Bookman Old Style" panose="02050604050505020204" pitchFamily="18" charset="0"/>
              </a:rPr>
              <a:t>Requirement &amp; Caution </a:t>
            </a:r>
            <a:endParaRPr lang="en-IN" u="sng" dirty="0">
              <a:latin typeface="Bookman Old Style" panose="02050604050505020204" pitchFamily="18" charset="0"/>
            </a:endParaRPr>
          </a:p>
        </p:txBody>
      </p:sp>
      <p:pic>
        <p:nvPicPr>
          <p:cNvPr id="13" name="Picture 12" descr="A graph with orange and blue lines&#10;&#10;AI-generated content may be incorrect.">
            <a:extLst>
              <a:ext uri="{FF2B5EF4-FFF2-40B4-BE49-F238E27FC236}">
                <a16:creationId xmlns:a16="http://schemas.microsoft.com/office/drawing/2014/main" id="{37F5631C-0457-2D62-EDD8-158D67E3171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19" r="6847"/>
          <a:stretch/>
        </p:blipFill>
        <p:spPr>
          <a:xfrm>
            <a:off x="5937527" y="3733498"/>
            <a:ext cx="6241978" cy="2991710"/>
          </a:xfrm>
          <a:prstGeom prst="rect">
            <a:avLst/>
          </a:prstGeom>
        </p:spPr>
      </p:pic>
      <p:pic>
        <p:nvPicPr>
          <p:cNvPr id="15" name="Picture 14" descr="A graph showing a line of growth&#10;&#10;AI-generated content may be incorrect.">
            <a:extLst>
              <a:ext uri="{FF2B5EF4-FFF2-40B4-BE49-F238E27FC236}">
                <a16:creationId xmlns:a16="http://schemas.microsoft.com/office/drawing/2014/main" id="{C85B07C8-E790-7558-9EF0-5CA4DF2C5B1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775"/>
          <a:stretch/>
        </p:blipFill>
        <p:spPr>
          <a:xfrm>
            <a:off x="166094" y="4447094"/>
            <a:ext cx="5387346" cy="1843250"/>
          </a:xfrm>
          <a:prstGeom prst="rect">
            <a:avLst/>
          </a:prstGeom>
        </p:spPr>
      </p:pic>
      <p:sp>
        <p:nvSpPr>
          <p:cNvPr id="16" name="Oval 15">
            <a:extLst>
              <a:ext uri="{FF2B5EF4-FFF2-40B4-BE49-F238E27FC236}">
                <a16:creationId xmlns:a16="http://schemas.microsoft.com/office/drawing/2014/main" id="{56DA3952-C58C-3500-4C25-3B58BE5B2AC1}"/>
              </a:ext>
            </a:extLst>
          </p:cNvPr>
          <p:cNvSpPr/>
          <p:nvPr/>
        </p:nvSpPr>
        <p:spPr>
          <a:xfrm rot="2653545">
            <a:off x="2572098" y="4880361"/>
            <a:ext cx="522128" cy="863125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B62BF13F-23C5-31E6-4369-6DE400C64195}"/>
              </a:ext>
            </a:extLst>
          </p:cNvPr>
          <p:cNvSpPr txBox="1"/>
          <p:nvPr/>
        </p:nvSpPr>
        <p:spPr>
          <a:xfrm>
            <a:off x="1770626" y="4647895"/>
            <a:ext cx="155328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N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Gap due to outlier removal</a:t>
            </a:r>
            <a:endParaRPr lang="en-IN" sz="1200" baseline="-25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434FCDCC-1EB0-476F-8127-C3DDFCA5A394}"/>
              </a:ext>
            </a:extLst>
          </p:cNvPr>
          <p:cNvSpPr/>
          <p:nvPr/>
        </p:nvSpPr>
        <p:spPr>
          <a:xfrm>
            <a:off x="10227736" y="4144366"/>
            <a:ext cx="1659464" cy="463938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5C85F163-7934-E071-F180-5347A2F3F614}"/>
              </a:ext>
            </a:extLst>
          </p:cNvPr>
          <p:cNvSpPr txBox="1"/>
          <p:nvPr/>
        </p:nvSpPr>
        <p:spPr>
          <a:xfrm>
            <a:off x="10182766" y="4144366"/>
            <a:ext cx="177348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N" sz="1200" dirty="0">
                <a:solidFill>
                  <a:srgbClr val="FFA5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Data with gap removed</a:t>
            </a:r>
            <a:endParaRPr lang="en-IN" sz="1200" baseline="-25000" dirty="0">
              <a:solidFill>
                <a:srgbClr val="FFA5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75EADDD5-903E-4F5B-0EA6-466728099E08}"/>
              </a:ext>
            </a:extLst>
          </p:cNvPr>
          <p:cNvSpPr txBox="1"/>
          <p:nvPr/>
        </p:nvSpPr>
        <p:spPr>
          <a:xfrm>
            <a:off x="11058247" y="4346295"/>
            <a:ext cx="89051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N" sz="1200" dirty="0">
                <a:solidFill>
                  <a:srgbClr val="0000F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Raw data</a:t>
            </a:r>
            <a:endParaRPr lang="en-IN" sz="1200" baseline="-25000" dirty="0">
              <a:solidFill>
                <a:srgbClr val="0000F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0E7F9C2-BA92-D3A2-D0C2-56D6141FE524}"/>
              </a:ext>
            </a:extLst>
          </p:cNvPr>
          <p:cNvSpPr txBox="1"/>
          <p:nvPr/>
        </p:nvSpPr>
        <p:spPr>
          <a:xfrm>
            <a:off x="8915025" y="6450978"/>
            <a:ext cx="795026" cy="36933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dirty="0"/>
              <a:t>Tau (s)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CB79015-71DE-B708-4CBC-344C26DBBEEC}"/>
              </a:ext>
            </a:extLst>
          </p:cNvPr>
          <p:cNvSpPr txBox="1"/>
          <p:nvPr/>
        </p:nvSpPr>
        <p:spPr>
          <a:xfrm rot="16200000">
            <a:off x="5326780" y="5114199"/>
            <a:ext cx="1245862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ADEV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14F0A97B-D789-CBB2-92BB-43F52767D0AA}"/>
              </a:ext>
            </a:extLst>
          </p:cNvPr>
          <p:cNvSpPr txBox="1"/>
          <p:nvPr/>
        </p:nvSpPr>
        <p:spPr>
          <a:xfrm>
            <a:off x="2868289" y="6175533"/>
            <a:ext cx="506870" cy="307777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sz="1400" dirty="0"/>
              <a:t>MJD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7666093B-311F-9249-6821-0F70642B342C}"/>
              </a:ext>
            </a:extLst>
          </p:cNvPr>
          <p:cNvSpPr txBox="1"/>
          <p:nvPr/>
        </p:nvSpPr>
        <p:spPr>
          <a:xfrm rot="16200000">
            <a:off x="-308384" y="5047613"/>
            <a:ext cx="1203535" cy="307777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sz="1400" dirty="0"/>
              <a:t>Phase data (s)</a:t>
            </a:r>
          </a:p>
        </p:txBody>
      </p:sp>
    </p:spTree>
    <p:extLst>
      <p:ext uri="{BB962C8B-B14F-4D97-AF65-F5344CB8AC3E}">
        <p14:creationId xmlns:p14="http://schemas.microsoft.com/office/powerpoint/2010/main" val="143781848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30531</TotalTime>
  <Words>1176</Words>
  <Application>Microsoft Office PowerPoint</Application>
  <PresentationFormat>Widescreen</PresentationFormat>
  <Paragraphs>168</Paragraphs>
  <Slides>15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6" baseType="lpstr">
      <vt:lpstr>Aptos</vt:lpstr>
      <vt:lpstr>Arial</vt:lpstr>
      <vt:lpstr>Bahnschrift SemiCondensed</vt:lpstr>
      <vt:lpstr>Bookman Old Style</vt:lpstr>
      <vt:lpstr>Calibri</vt:lpstr>
      <vt:lpstr>Calibri Light</vt:lpstr>
      <vt:lpstr>Cambria</vt:lpstr>
      <vt:lpstr>Cambria Math</vt:lpstr>
      <vt:lpstr>Times New Roman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Bharath VATTIKONDA</dc:creator>
  <cp:lastModifiedBy>Tara FORTIER</cp:lastModifiedBy>
  <cp:revision>537</cp:revision>
  <dcterms:created xsi:type="dcterms:W3CDTF">2024-01-09T09:34:40Z</dcterms:created>
  <dcterms:modified xsi:type="dcterms:W3CDTF">2025-03-28T10:58:00Z</dcterms:modified>
</cp:coreProperties>
</file>