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698" r:id="rId3"/>
    <p:sldId id="295" r:id="rId4"/>
    <p:sldId id="702" r:id="rId5"/>
    <p:sldId id="296" r:id="rId6"/>
    <p:sldId id="297" r:id="rId7"/>
    <p:sldId id="302" r:id="rId8"/>
    <p:sldId id="262" r:id="rId9"/>
    <p:sldId id="299" r:id="rId10"/>
    <p:sldId id="300" r:id="rId11"/>
    <p:sldId id="303" r:id="rId12"/>
    <p:sldId id="301" r:id="rId13"/>
    <p:sldId id="307" r:id="rId14"/>
    <p:sldId id="703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FF0066"/>
    <a:srgbClr val="E7FFFF"/>
    <a:srgbClr val="FFFFCC"/>
    <a:srgbClr val="D60047"/>
    <a:srgbClr val="009900"/>
    <a:srgbClr val="FF6699"/>
    <a:srgbClr val="F2005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 autoAdjust="0"/>
    <p:restoredTop sz="74278" autoAdjust="0"/>
  </p:normalViewPr>
  <p:slideViewPr>
    <p:cSldViewPr snapToGrid="0">
      <p:cViewPr varScale="1">
        <p:scale>
          <a:sx n="57" d="100"/>
          <a:sy n="57" d="100"/>
        </p:scale>
        <p:origin x="869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14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FF86-2DBB-49AA-A3CD-51EAA94AEDE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271C-0E11-40D3-9BB7-CEC8F8264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3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Hello everyone!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this talk, I would introduce some basic techniques that are useful for checking measured clock data.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Clean clock data improves the quality of timescale.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Let’s learn how to process, check, and verify your clock data!</a:t>
            </a: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2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Tip 3 is smoothing, for which a moving average is often used.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Moving </a:t>
            </a:r>
            <a:r>
              <a:rPr lang="en-US" altLang="ja-JP" sz="1600" b="1"/>
              <a:t>average helps</a:t>
            </a:r>
            <a:r>
              <a:rPr lang="en-US" altLang="ja-JP" sz="1600" b="1" dirty="0"/>
              <a:t> to detect a long-term trend.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Here, please note that  fluctuations shorter than the average interval  are not visible.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plot (A), 4-hour-periodic-trend is hidden under the white phase noise, but it is not obvious.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However --- in the plot (B), by proceeding a moving average over 1 hour, the result in yellow  suggests this periodical trend (in red).</a:t>
            </a: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44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Tip4 is checking the  continuity of sampling duration.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Overlooking of missing data can </a:t>
            </a:r>
            <a:r>
              <a:rPr lang="en-US" altLang="ja-JP" sz="1600" b="1" dirty="0" err="1"/>
              <a:t>cuse</a:t>
            </a:r>
            <a:r>
              <a:rPr lang="en-US" altLang="ja-JP" sz="1600" b="1" dirty="0"/>
              <a:t> false discontinuity of the data.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plot (A), a phase jump seems to occur, but it is a misunderstanding due to absence of correct time stamping.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This misunderstanding is caused by missing data --- being not properly taken into account.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plot (B), the gray line with a correct time stamp  shows the true normal behavior.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8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4967238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last tip is Checking the distribution of sampled data.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Abnormal data distribution may indicate some troubles in the process.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(A) and (B) show the same standard deviation, but the data distributions are different.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--- In fact, plot (B) is the result of occasional phase jumps of 20ns has been occurred in the C data.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If without such 20ns phase jump in (B), the true clock performance would be like (C).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However, it is difficult to know that   without the distribution plot.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fact, observing the distribution of (B) precisely, the peak offset around 20 ns can be seen, and  this fact gives us some useful information.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21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4994947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That’s all for the mentioned tips, and here is the summary and important notes: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Data checking is so important to know the true condition of your data.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Several tips can be used  for detecting bad data or strange behavior.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Data checking  may help  to improve your UTC(k)-timescale and the data submitted for UTC.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* And lastly, I would like to emphasize the following ---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If anomalies are detected, please investigate their origin</a:t>
            </a:r>
            <a:r>
              <a:rPr lang="ja-JP" altLang="en-US" sz="1600" b="1" dirty="0"/>
              <a:t>  </a:t>
            </a:r>
            <a:r>
              <a:rPr lang="en-US" altLang="ja-JP" sz="1600" b="1" dirty="0"/>
              <a:t>and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try to remove the originating cause. 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Bad data tell you  so much information of the systems! ---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It’s not recommended to only remove bad data.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If the anomalies are due to system trouble, other future measurement data  may include other anomalies.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In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such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a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case,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removing the spotted bad data may not be enough.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Please check the origin of anomalies and judge how to treat the data.   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71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*That’ all, and thank you very much for your attention.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To get points, please try the exercise with the related Python tool!  </a:t>
            </a: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8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This is the contents: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first part, some misleading examples are introduced to show why the data checking is so important. ---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second part, some tips for detecting bad data are introduced. ---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last slide, I would like to mention about some points to keep in mind in the data processing.</a:t>
            </a: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Let’s start the first part.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Needless to say, the quality of clock data will directly affect the quality of atomic timescale.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No matter how good clock you have, however, bad data added at the measurement may mask the actual quality of the clock.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Therefore, precise data check is SO important.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following three slides  --- provide some potentially misleading examples.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49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Example-1 shows a degraded evaluation due to outlies.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Plot (A) shows the true performance of the clock.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However, if outliers (usually due to the instrumental trouble) are included, --- the standard deviation may look worse than true performance of the clock.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42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Example-2 shows  the problem of overlooking outliers  due to a large slope.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plot (A), we can easily recognize the outlier.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However, --- if a large trend exists in addition  like in the plot (B), outliers are hidden  so that we overlook them.</a:t>
            </a:r>
            <a:endParaRPr lang="ja-JP" altLang="en-US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6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last example shows  the problem of overlooking abnormal trend  masked by large noise.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former-example in the previous page  showed the outlier  masked by a linear trend.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Inversely, there may be a case </a:t>
            </a:r>
            <a:r>
              <a:rPr lang="en-US" altLang="ja-JP" sz="1600" b="1"/>
              <a:t>that  s</a:t>
            </a:r>
            <a:r>
              <a:rPr lang="en-US" altLang="ja-JP" sz="1600" b="1" dirty="0"/>
              <a:t>ystematic trends are hidden in the noise.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plot (B) actually contains a sine wave  as in the </a:t>
            </a:r>
            <a:r>
              <a:rPr lang="en-US" altLang="ja-JP" sz="1600" b="1"/>
              <a:t>plot (A),</a:t>
            </a:r>
            <a:r>
              <a:rPr lang="en-US" altLang="ja-JP" sz="1600" b="1" dirty="0"/>
              <a:t> however it is not obvious by a large white noise. </a:t>
            </a: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27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For getting the true performance of the clock from its measurement data,  I would introduce here five simple methods for checking the clock data. </a:t>
            </a: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1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500" y="4786362"/>
            <a:ext cx="5969000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first tip is  plotting the whole data-set  plus zooming the scale, to identify possible bad data.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Plotting the whole data set  is effective  for grasping general tendency.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the plot (A), we can find an outlier.  In addition, there seems to be a quadratic trend,  but it is less obvious in this plot.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By expanding the scale --- like in plot (B),  the quadratic trend become more apparent. 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In addition, we can find a small outlier  and a phase offset  that were not visible in the plot </a:t>
            </a:r>
            <a:r>
              <a:rPr lang="en-US" altLang="ja-JP" sz="1600" b="1"/>
              <a:t>(A).</a:t>
            </a:r>
            <a:endParaRPr lang="en-US" altLang="ja-JP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7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4499" y="4786362"/>
            <a:ext cx="5968999" cy="3916115"/>
          </a:xfrm>
        </p:spPr>
        <p:txBody>
          <a:bodyPr vert="horz" lIns="91440" tIns="45720" rIns="91440" bIns="45720" rtlCol="0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The tip-2 is removing evident trends.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Removing an evident trend  helps to detect outliers  or small other trends.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1600" b="1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600" b="1" dirty="0"/>
              <a:t>For example, an outlier  masked by a large slope  in the plot (A)  becomes clear --- in the plot (B) by removing the trend. </a:t>
            </a:r>
            <a:endParaRPr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271C-0E11-40D3-9BB7-CEC8F826444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58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C6068ED3-343C-4F5E-B336-F7D752140A7E}"/>
              </a:ext>
            </a:extLst>
          </p:cNvPr>
          <p:cNvSpPr>
            <a:spLocks noChangeArrowheads="1"/>
          </p:cNvSpPr>
          <p:nvPr userDrawn="1"/>
        </p:nvSpPr>
        <p:spPr bwMode="auto">
          <a:xfrm flipH="1" flipV="1">
            <a:off x="2188791" y="6466358"/>
            <a:ext cx="10008000" cy="131090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85551" tIns="42776" rIns="85551" bIns="4277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60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6C1B9F-BDE3-8CA3-C8F0-4F27EFA03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7611" y="6219356"/>
            <a:ext cx="719909" cy="491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A03A959B-73F2-4916-94CD-BDF48D7699BA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D69BC86-A900-68B5-D04F-6844E09309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12511"/>
            <a:ext cx="12204000" cy="108000"/>
          </a:xfrm>
          <a:prstGeom prst="rect">
            <a:avLst/>
          </a:prstGeom>
          <a:gradFill rotWithShape="0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85551" tIns="42776" rIns="85551" bIns="4277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30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40716-AB8F-58BC-8411-85464FF9A4E7}"/>
              </a:ext>
            </a:extLst>
          </p:cNvPr>
          <p:cNvSpPr txBox="1">
            <a:spLocks/>
          </p:cNvSpPr>
          <p:nvPr userDrawn="1"/>
        </p:nvSpPr>
        <p:spPr>
          <a:xfrm>
            <a:off x="9060451" y="101058"/>
            <a:ext cx="3120119" cy="68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CCTF Technical Exchange: “Visualizing clock data analysis"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March 28, 2025.</a:t>
            </a:r>
          </a:p>
        </p:txBody>
      </p:sp>
    </p:spTree>
    <p:extLst>
      <p:ext uri="{BB962C8B-B14F-4D97-AF65-F5344CB8AC3E}">
        <p14:creationId xmlns:p14="http://schemas.microsoft.com/office/powerpoint/2010/main" val="3814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1570270"/>
            <a:ext cx="10314432" cy="814157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pPr defTabSz="121917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7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5C0801-2BD3-F3B4-7F6C-28983735A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7611" y="6219356"/>
            <a:ext cx="719909" cy="491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A03A959B-73F2-4916-94CD-BDF48D7699BA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4B699C-A9E4-9931-163F-F0982BC5297C}"/>
              </a:ext>
            </a:extLst>
          </p:cNvPr>
          <p:cNvSpPr txBox="1">
            <a:spLocks/>
          </p:cNvSpPr>
          <p:nvPr userDrawn="1"/>
        </p:nvSpPr>
        <p:spPr>
          <a:xfrm>
            <a:off x="184150" y="136525"/>
            <a:ext cx="11804650" cy="6209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endParaRPr lang="en-US" sz="3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ckuanbayev\Desktop\BIPM Template\BIPM-2014.png">
            <a:extLst>
              <a:ext uri="{FF2B5EF4-FFF2-40B4-BE49-F238E27FC236}">
                <a16:creationId xmlns:a16="http://schemas.microsoft.com/office/drawing/2014/main" id="{9C2B760A-4AA3-BE21-6035-67CFFAA19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8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2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15E16C-511D-7F24-0B16-439786B1B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493" y="2200579"/>
            <a:ext cx="6071616" cy="814157"/>
          </a:xfrm>
        </p:spPr>
        <p:txBody>
          <a:bodyPr/>
          <a:lstStyle/>
          <a:p>
            <a:r>
              <a:rPr lang="en-US" altLang="ja-JP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</a:t>
            </a:r>
            <a:r>
              <a:rPr lang="en-US" altLang="ja-JP" sz="4400" b="1" dirty="0">
                <a:solidFill>
                  <a:srgbClr val="0033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  <a:r>
              <a:rPr lang="en-US" altLang="ja-JP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checking</a:t>
            </a:r>
            <a:br>
              <a:rPr lang="en-US" altLang="ja-JP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/>
              <a:t> 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7F669A-3FDE-504D-04B1-F05740D5A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91" y="3099559"/>
            <a:ext cx="5059680" cy="496119"/>
          </a:xfrm>
        </p:spPr>
        <p:txBody>
          <a:bodyPr vert="horz" lIns="91440" tIns="45720" rIns="91440" bIns="45720" rtlCol="0">
            <a:noAutofit/>
          </a:bodyPr>
          <a:lstStyle/>
          <a:p>
            <a:pPr defTabSz="360363">
              <a:lnSpc>
                <a:spcPct val="100000"/>
              </a:lnSpc>
              <a:spcBef>
                <a:spcPts val="0"/>
              </a:spcBef>
            </a:pPr>
            <a:r>
              <a:rPr lang="en-US" altLang="ja-JP" sz="2200" dirty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rPr>
              <a:t>Yuko </a:t>
            </a:r>
            <a:r>
              <a:rPr lang="en-US" altLang="ja-JP" sz="2200" dirty="0" err="1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rPr>
              <a:t>Hanado</a:t>
            </a:r>
            <a:r>
              <a:rPr lang="ja-JP" altLang="en-US" sz="2200" dirty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2200" dirty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rPr>
              <a:t> Retired NICT, Japan</a:t>
            </a:r>
            <a:r>
              <a:rPr lang="ja-JP" altLang="en-US" sz="2200" dirty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rPr>
              <a:t>）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B6CD35B-4C8B-A41D-E785-FDB673A6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91" y="4494658"/>
            <a:ext cx="6383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CCTF Technical Exchange: “Visualizing clock data analysis" 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March 28, 2025</a:t>
            </a: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4"/>
    </mc:Choice>
    <mc:Fallback xmlns="">
      <p:transition spd="slow" advTm="26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720000" y="1260000"/>
            <a:ext cx="8317983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57188" lvl="1" indent="-357188"/>
            <a:r>
              <a:rPr lang="en-US" altLang="ja-JP" sz="2800" dirty="0"/>
              <a:t>Tip-3:  </a:t>
            </a:r>
            <a:r>
              <a:rPr lang="en-US" altLang="ja-JP" sz="2800" u="sng" dirty="0"/>
              <a:t>Smoothing (moving averaging)</a:t>
            </a: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10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32444B1-B2A5-825E-C532-924F17D6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999" y="3060000"/>
            <a:ext cx="4685050" cy="306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510009-5C29-0426-57B4-B8EA16A54252}"/>
              </a:ext>
            </a:extLst>
          </p:cNvPr>
          <p:cNvSpPr txBox="1"/>
          <p:nvPr/>
        </p:nvSpPr>
        <p:spPr>
          <a:xfrm>
            <a:off x="1260000" y="1992947"/>
            <a:ext cx="739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Moving average helps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to detect a long-term trend.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680D57-5439-4100-0A95-43452CDA56E7}"/>
              </a:ext>
            </a:extLst>
          </p:cNvPr>
          <p:cNvSpPr txBox="1"/>
          <p:nvPr/>
        </p:nvSpPr>
        <p:spPr>
          <a:xfrm>
            <a:off x="1978754" y="3009085"/>
            <a:ext cx="388666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hour periodic trend (red) is hidden under the white phase noise.</a:t>
            </a:r>
            <a:endParaRPr kumimoji="1" lang="ja-JP" altLang="en-US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4038BA-818D-1D91-3807-586B4387A6C9}"/>
              </a:ext>
            </a:extLst>
          </p:cNvPr>
          <p:cNvSpPr txBox="1"/>
          <p:nvPr/>
        </p:nvSpPr>
        <p:spPr>
          <a:xfrm>
            <a:off x="1798594" y="2399780"/>
            <a:ext cx="937604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Yu Gothic" panose="020B0400000000000000" pitchFamily="50" charset="-128"/>
              <a:buChar char="※"/>
            </a:pPr>
            <a:r>
              <a:rPr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Note that fluctuations shorter than the average interval are not visible. </a:t>
            </a:r>
            <a:endParaRPr lang="ja-JP" alt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D6A38AA-257A-E3C2-9FCA-AC58611C3EA0}"/>
              </a:ext>
            </a:extLst>
          </p:cNvPr>
          <p:cNvSpPr/>
          <p:nvPr/>
        </p:nvSpPr>
        <p:spPr>
          <a:xfrm>
            <a:off x="1970332" y="3642290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8A0B056-3894-EF0C-A719-3717B09A951B}"/>
              </a:ext>
            </a:extLst>
          </p:cNvPr>
          <p:cNvGrpSpPr/>
          <p:nvPr/>
        </p:nvGrpSpPr>
        <p:grpSpPr>
          <a:xfrm>
            <a:off x="5860206" y="2999731"/>
            <a:ext cx="5119796" cy="3120269"/>
            <a:chOff x="5860206" y="2999731"/>
            <a:chExt cx="5119796" cy="312026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A4362F4-FC0C-0BA7-1D38-142E50D76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0" y="3060000"/>
              <a:ext cx="4685051" cy="3060000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E284E5A-B005-091E-B2A6-749080ACCCC4}"/>
                </a:ext>
              </a:extLst>
            </p:cNvPr>
            <p:cNvSpPr txBox="1"/>
            <p:nvPr/>
          </p:nvSpPr>
          <p:spPr>
            <a:xfrm>
              <a:off x="6688280" y="3009085"/>
              <a:ext cx="429172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</a:t>
              </a:r>
              <a:r>
                <a:rPr kumimoji="1" lang="en-US" altLang="ja-JP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oving average over 1 hour (in yellow) suggests this periodical trend (in red).</a:t>
              </a:r>
              <a:endParaRPr kumimoji="1" lang="ja-JP" altLang="en-US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8B8F1392-E9E4-1BAD-8A93-760BE3813BF2}"/>
                </a:ext>
              </a:extLst>
            </p:cNvPr>
            <p:cNvSpPr/>
            <p:nvPr/>
          </p:nvSpPr>
          <p:spPr>
            <a:xfrm>
              <a:off x="5860206" y="2999731"/>
              <a:ext cx="471588" cy="484616"/>
            </a:xfrm>
            <a:prstGeom prst="rightArrow">
              <a:avLst>
                <a:gd name="adj1" fmla="val 29711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01DA936-FABC-ADEF-2760-7F8B9582F090}"/>
                </a:ext>
              </a:extLst>
            </p:cNvPr>
            <p:cNvSpPr/>
            <p:nvPr/>
          </p:nvSpPr>
          <p:spPr>
            <a:xfrm>
              <a:off x="6866444" y="3632765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A1F6A8C-C305-6D11-D99A-8A355C5000CF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>
                <a:solidFill>
                  <a:srgbClr val="0033CC"/>
                </a:solidFill>
              </a:rPr>
              <a:t>2.  Tips for detecting bad data   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0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28"/>
    </mc:Choice>
    <mc:Fallback xmlns="">
      <p:transition spd="slow" advTm="45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720000" y="1260000"/>
            <a:ext cx="9494087" cy="4916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57188" lvl="1" indent="-357188"/>
            <a:r>
              <a:rPr lang="en-US" altLang="ja-JP" sz="2800" dirty="0"/>
              <a:t>Tip-4:  </a:t>
            </a:r>
            <a:r>
              <a:rPr lang="en-US" altLang="ja-JP" sz="2800" u="sng" dirty="0"/>
              <a:t>Checking the continuity of sampling duration</a:t>
            </a: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BD8E4E-31C3-FC47-CCF0-7A50CEC126BC}"/>
              </a:ext>
            </a:extLst>
          </p:cNvPr>
          <p:cNvSpPr txBox="1"/>
          <p:nvPr/>
        </p:nvSpPr>
        <p:spPr>
          <a:xfrm>
            <a:off x="1259999" y="1800000"/>
            <a:ext cx="1073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Overlooking of missing data can cause false discontinuity of the data.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8C6EA6-3519-A272-6D31-3E22EB1A3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3081336"/>
            <a:ext cx="4685070" cy="3060000"/>
          </a:xfrm>
          <a:prstGeom prst="rect">
            <a:avLst/>
          </a:prstGeom>
        </p:spPr>
      </p:pic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CF6C983B-0BB7-7199-DF91-39B353586DEE}"/>
              </a:ext>
            </a:extLst>
          </p:cNvPr>
          <p:cNvSpPr/>
          <p:nvPr/>
        </p:nvSpPr>
        <p:spPr>
          <a:xfrm>
            <a:off x="1970332" y="3642290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5DD5AED-14CE-6EF7-D3E4-825CC9783A8B}"/>
              </a:ext>
            </a:extLst>
          </p:cNvPr>
          <p:cNvGrpSpPr/>
          <p:nvPr/>
        </p:nvGrpSpPr>
        <p:grpSpPr>
          <a:xfrm>
            <a:off x="6117015" y="3081336"/>
            <a:ext cx="4685070" cy="3060000"/>
            <a:chOff x="6117015" y="3081336"/>
            <a:chExt cx="4685070" cy="3060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7632E5E-ED97-7368-DA22-A08507CD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7015" y="3081336"/>
              <a:ext cx="4685070" cy="3060000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15B849B5-AA04-8E46-C19D-1CFA4BF67305}"/>
                </a:ext>
              </a:extLst>
            </p:cNvPr>
            <p:cNvSpPr/>
            <p:nvPr/>
          </p:nvSpPr>
          <p:spPr>
            <a:xfrm>
              <a:off x="6866444" y="3632765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F68352C-A0D7-F7EB-DBCB-66F9102A05DD}"/>
                </a:ext>
              </a:extLst>
            </p:cNvPr>
            <p:cNvSpPr txBox="1"/>
            <p:nvPr/>
          </p:nvSpPr>
          <p:spPr>
            <a:xfrm>
              <a:off x="7641124" y="5178334"/>
              <a:ext cx="14690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missing</a:t>
              </a:r>
              <a:endParaRPr kumimoji="1" lang="ja-JP" altLang="en-US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DC72B046-68DC-3118-306B-93D5F14042E3}"/>
                </a:ext>
              </a:extLst>
            </p:cNvPr>
            <p:cNvCxnSpPr/>
            <p:nvPr/>
          </p:nvCxnSpPr>
          <p:spPr>
            <a:xfrm>
              <a:off x="7725014" y="5123081"/>
              <a:ext cx="857250" cy="0"/>
            </a:xfrm>
            <a:prstGeom prst="straightConnector1">
              <a:avLst/>
            </a:prstGeom>
            <a:ln w="19050">
              <a:solidFill>
                <a:srgbClr val="D60047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7704457-3488-9737-50F3-12C697493A58}"/>
                </a:ext>
              </a:extLst>
            </p:cNvPr>
            <p:cNvSpPr txBox="1"/>
            <p:nvPr/>
          </p:nvSpPr>
          <p:spPr>
            <a:xfrm>
              <a:off x="9398882" y="4553423"/>
              <a:ext cx="11611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True behavior</a:t>
              </a:r>
              <a:endParaRPr kumimoji="1" lang="ja-JP" altLang="en-U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667D35-E02E-D1B6-7A1F-4FD0B28E4126}"/>
              </a:ext>
            </a:extLst>
          </p:cNvPr>
          <p:cNvSpPr txBox="1"/>
          <p:nvPr/>
        </p:nvSpPr>
        <p:spPr>
          <a:xfrm>
            <a:off x="3253153" y="5024445"/>
            <a:ext cx="1607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jump??</a:t>
            </a:r>
            <a:endParaRPr kumimoji="1" lang="ja-JP" altLang="en-US" sz="16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8794A26-2EB6-A1FB-3428-4256D1788025}"/>
              </a:ext>
            </a:extLst>
          </p:cNvPr>
          <p:cNvCxnSpPr>
            <a:cxnSpLocks/>
          </p:cNvCxnSpPr>
          <p:nvPr/>
        </p:nvCxnSpPr>
        <p:spPr>
          <a:xfrm flipH="1" flipV="1">
            <a:off x="2896651" y="4925571"/>
            <a:ext cx="356503" cy="2527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021171-88A6-B26D-07B4-7095D04D33DB}"/>
              </a:ext>
            </a:extLst>
          </p:cNvPr>
          <p:cNvSpPr txBox="1"/>
          <p:nvPr/>
        </p:nvSpPr>
        <p:spPr>
          <a:xfrm>
            <a:off x="1665406" y="5799336"/>
            <a:ext cx="4279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08CE5F5-2E97-7984-0DD7-6257A53CD1B0}"/>
              </a:ext>
            </a:extLst>
          </p:cNvPr>
          <p:cNvSpPr txBox="1"/>
          <p:nvPr/>
        </p:nvSpPr>
        <p:spPr>
          <a:xfrm>
            <a:off x="1665406" y="2314958"/>
            <a:ext cx="9038946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In (A), there seems </a:t>
            </a:r>
            <a:r>
              <a:rPr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to be a </a:t>
            </a: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phase jump, but it is a misunderstanding due to the absence of correct time stamping.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This misunderstanding is caused by missing data being not properly taken into account.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A16024-F775-4B1D-8658-4482694E3A31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>
                <a:solidFill>
                  <a:srgbClr val="0033CC"/>
                </a:solidFill>
              </a:rPr>
              <a:t>2.  Tips for detecting bad data   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0"/>
    </mc:Choice>
    <mc:Fallback xmlns="">
      <p:transition spd="slow" advTm="4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720000" y="1260000"/>
            <a:ext cx="9229043" cy="5046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57188" lvl="1" indent="-357188"/>
            <a:r>
              <a:rPr lang="en-US" altLang="ja-JP" sz="2800" dirty="0"/>
              <a:t>Tip-5:   </a:t>
            </a:r>
            <a:r>
              <a:rPr lang="en-US" altLang="ja-JP" sz="2800" u="sng" dirty="0"/>
              <a:t>Checking the distribution of sampled data</a:t>
            </a: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B4EA1DB-361A-544F-10F4-C5816FB6A4E5}"/>
              </a:ext>
            </a:extLst>
          </p:cNvPr>
          <p:cNvGrpSpPr/>
          <p:nvPr/>
        </p:nvGrpSpPr>
        <p:grpSpPr>
          <a:xfrm>
            <a:off x="173970" y="3948448"/>
            <a:ext cx="3971270" cy="2320950"/>
            <a:chOff x="199370" y="3897648"/>
            <a:chExt cx="3971270" cy="232095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2E6ED2D-66F7-9730-9618-59CEB62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370" y="3897648"/>
              <a:ext cx="3550099" cy="2320950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F109AB3-5E0B-1DEC-6078-E2075A4CE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14" b="32050"/>
            <a:stretch/>
          </p:blipFill>
          <p:spPr>
            <a:xfrm rot="5400000">
              <a:off x="3084896" y="4785599"/>
              <a:ext cx="1569488" cy="602001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AAE29535-D86F-2FAA-55DB-628E2985CE15}"/>
                </a:ext>
              </a:extLst>
            </p:cNvPr>
            <p:cNvSpPr/>
            <p:nvPr/>
          </p:nvSpPr>
          <p:spPr>
            <a:xfrm>
              <a:off x="3325582" y="4337185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79179F3E-7253-8E77-9739-52CBEC8EF287}"/>
                </a:ext>
              </a:extLst>
            </p:cNvPr>
            <p:cNvSpPr txBox="1"/>
            <p:nvPr/>
          </p:nvSpPr>
          <p:spPr>
            <a:xfrm>
              <a:off x="770697" y="4348854"/>
              <a:ext cx="160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STDEV = 13 ns</a:t>
              </a:r>
              <a:endParaRPr kumimoji="1" lang="ja-JP" altLang="en-US" sz="14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C367BCC-71F8-2AA6-CB15-23875108214F}"/>
              </a:ext>
            </a:extLst>
          </p:cNvPr>
          <p:cNvSpPr txBox="1"/>
          <p:nvPr/>
        </p:nvSpPr>
        <p:spPr>
          <a:xfrm>
            <a:off x="4405406" y="4411869"/>
            <a:ext cx="160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STDEV = 13 ns</a:t>
            </a:r>
            <a:endParaRPr kumimoji="1" lang="ja-JP" altLang="en-US" sz="14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FE1708-20E6-2237-F8E9-0016AF2CE2C4}"/>
              </a:ext>
            </a:extLst>
          </p:cNvPr>
          <p:cNvSpPr txBox="1"/>
          <p:nvPr/>
        </p:nvSpPr>
        <p:spPr>
          <a:xfrm>
            <a:off x="1259999" y="1800000"/>
            <a:ext cx="1015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Abnormal data distribution may indicate some troubles in the process. 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D6E02B7-CF18-09D4-B2CB-5D8A7A9959C6}"/>
              </a:ext>
            </a:extLst>
          </p:cNvPr>
          <p:cNvGrpSpPr/>
          <p:nvPr/>
        </p:nvGrpSpPr>
        <p:grpSpPr>
          <a:xfrm>
            <a:off x="3946161" y="3967498"/>
            <a:ext cx="3885588" cy="2340000"/>
            <a:chOff x="1731807" y="3953851"/>
            <a:chExt cx="3885588" cy="2340000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89FD5F16-33E8-C5D3-E701-89577779558F}"/>
                </a:ext>
              </a:extLst>
            </p:cNvPr>
            <p:cNvGrpSpPr/>
            <p:nvPr/>
          </p:nvGrpSpPr>
          <p:grpSpPr>
            <a:xfrm>
              <a:off x="1731807" y="3953851"/>
              <a:ext cx="3885588" cy="2340000"/>
              <a:chOff x="1689622" y="3953851"/>
              <a:chExt cx="3885588" cy="2340000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D6C2B038-9B47-241F-B0DF-A1595F3BB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9622" y="3953851"/>
                <a:ext cx="3582703" cy="2340000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53F69A3B-A72D-8973-7B07-91ED1579AA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479" b="32635"/>
              <a:stretch/>
            </p:blipFill>
            <p:spPr>
              <a:xfrm rot="16200000" flipV="1">
                <a:off x="4607697" y="4890118"/>
                <a:ext cx="1459408" cy="475618"/>
              </a:xfrm>
              <a:prstGeom prst="rect">
                <a:avLst/>
              </a:prstGeom>
            </p:spPr>
          </p:pic>
        </p:grp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31197FBA-56CE-E448-C56A-05922E766059}"/>
                </a:ext>
              </a:extLst>
            </p:cNvPr>
            <p:cNvSpPr/>
            <p:nvPr/>
          </p:nvSpPr>
          <p:spPr>
            <a:xfrm>
              <a:off x="4834057" y="4386007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4BE1A0-6FC5-007C-8AC2-B7D640723285}"/>
              </a:ext>
            </a:extLst>
          </p:cNvPr>
          <p:cNvSpPr txBox="1"/>
          <p:nvPr/>
        </p:nvSpPr>
        <p:spPr>
          <a:xfrm>
            <a:off x="726239" y="2406055"/>
            <a:ext cx="10692610" cy="18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(A) and (B) show the same standard deviation, but </a:t>
            </a:r>
            <a:r>
              <a:rPr kumimoji="1" lang="en-US" altLang="ja-JP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data distributions are different</a:t>
            </a: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In fact, plot (B) is the result of occasional phase jumps of 20ns has been occurred in the C data. If without such 20ns phase jump in (B), the true clock performance would be like (C). </a:t>
            </a:r>
          </a:p>
          <a:p>
            <a:pPr marL="266700" indent="-2667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However, it is difficult to know that from the plot and STDEV only. 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Observing the distribution of (B) precisely, the peak offset around 20 ns can be seen,              and  this fact gives us some useful information.</a:t>
            </a:r>
            <a:endParaRPr kumimoji="1" lang="en-US" altLang="ja-JP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A5E1A77-2464-C167-A75A-B2837C4FDB06}"/>
              </a:ext>
            </a:extLst>
          </p:cNvPr>
          <p:cNvSpPr txBox="1"/>
          <p:nvPr/>
        </p:nvSpPr>
        <p:spPr>
          <a:xfrm>
            <a:off x="4439523" y="4379251"/>
            <a:ext cx="160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STDEV = 13 ns</a:t>
            </a:r>
            <a:endParaRPr kumimoji="1" lang="ja-JP" altLang="en-US" sz="14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BA7B33-1F17-BDF4-3432-3F84CAF5D5CD}"/>
              </a:ext>
            </a:extLst>
          </p:cNvPr>
          <p:cNvGrpSpPr/>
          <p:nvPr/>
        </p:nvGrpSpPr>
        <p:grpSpPr>
          <a:xfrm>
            <a:off x="7885508" y="3986548"/>
            <a:ext cx="4223651" cy="2340000"/>
            <a:chOff x="8025208" y="3897648"/>
            <a:chExt cx="4223651" cy="2340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A35C54A-B0CB-A30A-DDB8-94A7A5E8B158}"/>
                </a:ext>
              </a:extLst>
            </p:cNvPr>
            <p:cNvGrpSpPr/>
            <p:nvPr/>
          </p:nvGrpSpPr>
          <p:grpSpPr>
            <a:xfrm>
              <a:off x="8025208" y="3897648"/>
              <a:ext cx="4223651" cy="2340000"/>
              <a:chOff x="6596744" y="3953851"/>
              <a:chExt cx="4223651" cy="2340000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8D61469E-A844-8813-B39E-1FA5A4C365BA}"/>
                  </a:ext>
                </a:extLst>
              </p:cNvPr>
              <p:cNvGrpSpPr/>
              <p:nvPr/>
            </p:nvGrpSpPr>
            <p:grpSpPr>
              <a:xfrm>
                <a:off x="6596744" y="3953851"/>
                <a:ext cx="4223651" cy="2340000"/>
                <a:chOff x="6096000" y="3953851"/>
                <a:chExt cx="4223651" cy="2340000"/>
              </a:xfrm>
            </p:grpSpPr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3929D69D-4246-7643-70CD-B7DD2551CA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6000" y="3953851"/>
                  <a:ext cx="3582686" cy="2340000"/>
                </a:xfrm>
                <a:prstGeom prst="rect">
                  <a:avLst/>
                </a:prstGeom>
              </p:spPr>
            </p:pic>
            <p:pic>
              <p:nvPicPr>
                <p:cNvPr id="26" name="図 25">
                  <a:extLst>
                    <a:ext uri="{FF2B5EF4-FFF2-40B4-BE49-F238E27FC236}">
                      <a16:creationId xmlns:a16="http://schemas.microsoft.com/office/drawing/2014/main" id="{325A812F-5716-3AE1-4F24-F224DC15B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367" t="1" b="32683"/>
                <a:stretch/>
              </p:blipFill>
              <p:spPr>
                <a:xfrm rot="16200000" flipV="1">
                  <a:off x="9406707" y="4768034"/>
                  <a:ext cx="1013652" cy="812236"/>
                </a:xfrm>
                <a:prstGeom prst="rect">
                  <a:avLst/>
                </a:prstGeom>
              </p:spPr>
            </p:pic>
          </p:grpSp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413754A-10A1-BE1F-6055-97C4D6CE9D11}"/>
                  </a:ext>
                </a:extLst>
              </p:cNvPr>
              <p:cNvSpPr/>
              <p:nvPr/>
            </p:nvSpPr>
            <p:spPr>
              <a:xfrm>
                <a:off x="9685868" y="4398222"/>
                <a:ext cx="239485" cy="229086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endParaRPr kumimoji="1" lang="ja-JP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DB30D3-0B44-25E6-C469-D79B11300858}"/>
                </a:ext>
              </a:extLst>
            </p:cNvPr>
            <p:cNvSpPr txBox="1"/>
            <p:nvPr/>
          </p:nvSpPr>
          <p:spPr>
            <a:xfrm>
              <a:off x="8538539" y="4361069"/>
              <a:ext cx="160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STDEV = 7.2 ns</a:t>
              </a:r>
              <a:endParaRPr kumimoji="1" lang="ja-JP" altLang="en-US" sz="14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35F4BDA-479D-2242-99DB-0BDEA74922C0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>
                <a:solidFill>
                  <a:srgbClr val="0033CC"/>
                </a:solidFill>
              </a:rPr>
              <a:t>2.  Tips for detecting bad data   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01"/>
    </mc:Choice>
    <mc:Fallback xmlns="">
      <p:transition spd="slow" advTm="64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77717" y="1223622"/>
            <a:ext cx="11545983" cy="166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60363" indent="-360363">
              <a:lnSpc>
                <a:spcPct val="85000"/>
              </a:lnSpc>
            </a:pP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Data checking is so important to know the true condition of your data.</a:t>
            </a:r>
          </a:p>
          <a:p>
            <a:pPr marL="360363" indent="-360363">
              <a:lnSpc>
                <a:spcPct val="85000"/>
              </a:lnSpc>
              <a:spcBef>
                <a:spcPts val="1200"/>
              </a:spcBef>
            </a:pP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Several tips can be used for detecting bad data or strange behavior.</a:t>
            </a:r>
          </a:p>
          <a:p>
            <a:pPr marL="360363" indent="-360363">
              <a:lnSpc>
                <a:spcPct val="85000"/>
              </a:lnSpc>
              <a:spcBef>
                <a:spcPts val="1200"/>
              </a:spcBef>
            </a:pP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Data checking may help to improve your UTC(k) time scale and the data submitted for UTC. </a:t>
            </a:r>
            <a:endParaRPr lang="en-US" altLang="ja-JP" sz="22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13</a:t>
            </a:fld>
            <a:endParaRPr lang="ja-JP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9D5D2-5A09-7C12-707C-E7F256F016F0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1180465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baseline="0">
                <a:solidFill>
                  <a:srgbClr val="0033CC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3.  Summary and important note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18C8B5-62CE-04F8-6E3B-138BC0309343}"/>
              </a:ext>
            </a:extLst>
          </p:cNvPr>
          <p:cNvSpPr txBox="1">
            <a:spLocks/>
          </p:cNvSpPr>
          <p:nvPr/>
        </p:nvSpPr>
        <p:spPr>
          <a:xfrm>
            <a:off x="277716" y="3224170"/>
            <a:ext cx="11545983" cy="256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360363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algn="l" defTabSz="314325" rtl="0" eaLnBrk="1" latinLnBrk="0" hangingPunct="1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kumimoji="1" sz="2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85000"/>
              </a:lnSpc>
              <a:spcBef>
                <a:spcPts val="1200"/>
              </a:spcBef>
            </a:pP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If anomalies are detected, please investigate their origin</a:t>
            </a:r>
            <a:r>
              <a:rPr lang="ja-JP" altLang="en-US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and</a:t>
            </a:r>
            <a:r>
              <a:rPr lang="ja-JP" altLang="en-US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try to remove the originating cause.  </a:t>
            </a:r>
          </a:p>
          <a:p>
            <a:pPr marL="536575" indent="-1762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Bad data tell you so much information of the systems!</a:t>
            </a:r>
          </a:p>
          <a:p>
            <a:pPr marL="360363" indent="-360363">
              <a:lnSpc>
                <a:spcPct val="85000"/>
              </a:lnSpc>
              <a:spcBef>
                <a:spcPts val="1200"/>
              </a:spcBef>
            </a:pP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It’s not recommended to only remove bad data.</a:t>
            </a:r>
          </a:p>
          <a:p>
            <a:pPr marL="536575" indent="-1762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If the anomalies are due to system trouble, other future measurement data may include other anomalies.</a:t>
            </a:r>
            <a:r>
              <a:rPr lang="ja-JP" altLang="en-US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In</a:t>
            </a:r>
            <a:r>
              <a:rPr lang="ja-JP" altLang="en-US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such</a:t>
            </a:r>
            <a:r>
              <a:rPr lang="ja-JP" altLang="en-US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a</a:t>
            </a:r>
            <a:r>
              <a:rPr lang="ja-JP" altLang="en-US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case,</a:t>
            </a:r>
            <a:r>
              <a:rPr lang="ja-JP" altLang="en-US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 </a:t>
            </a: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removing the spotted bad data may not be enough. </a:t>
            </a:r>
          </a:p>
          <a:p>
            <a:pPr marL="536575" indent="-1762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prstClr val="black"/>
                </a:solidFill>
                <a:ea typeface="游ゴシック" panose="020B0400000000000000" pitchFamily="50" charset="-128"/>
              </a:rPr>
              <a:t>Please check the origin of anomalies and judge how to treat the data.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42"/>
    </mc:Choice>
    <mc:Fallback xmlns="">
      <p:transition spd="slow" advTm="8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14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D4366-D2F4-4A1F-449B-CEE64602F823}"/>
              </a:ext>
            </a:extLst>
          </p:cNvPr>
          <p:cNvSpPr txBox="1"/>
          <p:nvPr/>
        </p:nvSpPr>
        <p:spPr>
          <a:xfrm>
            <a:off x="1965555" y="3666648"/>
            <a:ext cx="543209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To get points, please try the exercise with the related Python tool!  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9317CC79-EB7C-6ACA-AE1C-67230C295054}"/>
              </a:ext>
            </a:extLst>
          </p:cNvPr>
          <p:cNvSpPr txBox="1">
            <a:spLocks/>
          </p:cNvSpPr>
          <p:nvPr/>
        </p:nvSpPr>
        <p:spPr>
          <a:xfrm>
            <a:off x="1627630" y="2184709"/>
            <a:ext cx="4468370" cy="137873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Segoe UI" panose="020B0502040204020203" pitchFamily="34" charset="0"/>
                <a:cs typeface="Segoe UI" panose="020B0502040204020203" pitchFamily="34" charset="0"/>
              </a:rPr>
              <a:t>Thank you very much for your kind attention!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B8D5EC-00ED-1A67-6514-01A5ED27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37" y="866940"/>
            <a:ext cx="4199563" cy="5599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7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7"/>
    </mc:Choice>
    <mc:Fallback xmlns="">
      <p:transition spd="slow" advTm="140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4D9FDBD-6A60-6C57-F80D-DCD036190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2</a:t>
            </a:fld>
            <a:endParaRPr lang="ja-JP" alt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8C8D1E-A659-245F-2BCB-1CD4D112EB2D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10890771" cy="389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360363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algn="l" defTabSz="314325" rtl="0" eaLnBrk="1" latinLnBrk="0" hangingPunct="1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kumimoji="1" sz="2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3763" indent="-531813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ja-JP" sz="3000" b="1" dirty="0"/>
              <a:t>Does the data show true clock quality?</a:t>
            </a:r>
            <a:endParaRPr lang="en-US" altLang="ja-JP" sz="3000" dirty="0"/>
          </a:p>
          <a:p>
            <a:pPr marL="893763" indent="-531813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n-US" altLang="ja-JP" sz="3000" b="1" dirty="0"/>
              <a:t>Tips for detecting bad data</a:t>
            </a:r>
          </a:p>
          <a:p>
            <a:pPr marL="893763" indent="-531813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n-US" altLang="ja-JP" sz="3000" b="1" dirty="0"/>
              <a:t>Summary and important note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E2F51C-0FC8-B9C9-6764-FA06D2288DE3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8500538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Table of contents</a:t>
            </a:r>
          </a:p>
          <a:p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1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39"/>
    </mc:Choice>
    <mc:Fallback xmlns="">
      <p:transition spd="slow" advTm="3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360000" y="1260000"/>
            <a:ext cx="11463700" cy="1472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446088" indent="-446088">
              <a:lnSpc>
                <a:spcPct val="100000"/>
              </a:lnSpc>
              <a:spcBef>
                <a:spcPts val="0"/>
              </a:spcBef>
            </a:pPr>
            <a:r>
              <a:rPr lang="en-US" altLang="ja-JP" sz="2800" dirty="0"/>
              <a:t>Why is the data checking so important?</a:t>
            </a:r>
          </a:p>
          <a:p>
            <a:pPr marL="1252538" indent="0">
              <a:spcBef>
                <a:spcPts val="1800"/>
              </a:spcBef>
              <a:buNone/>
            </a:pPr>
            <a:r>
              <a:rPr lang="en-US" altLang="ja-JP" sz="2800" dirty="0"/>
              <a:t>Because, bad data added at the measurement may mask the actual quality of your clocks.</a:t>
            </a:r>
            <a:endParaRPr 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68C545-E2F2-9722-94F6-5F872166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3</a:t>
            </a:fld>
            <a:endParaRPr lang="ja-JP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7372-A811-62D5-34AF-177E4D7FE3E5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8500538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1.  Does the data show true clock quality?</a:t>
            </a:r>
          </a:p>
          <a:p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B05B-FABC-78DE-089A-A95277DB0C50}"/>
              </a:ext>
            </a:extLst>
          </p:cNvPr>
          <p:cNvSpPr txBox="1">
            <a:spLocks/>
          </p:cNvSpPr>
          <p:nvPr/>
        </p:nvSpPr>
        <p:spPr>
          <a:xfrm>
            <a:off x="1080000" y="3060000"/>
            <a:ext cx="9901771" cy="177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457200" indent="-457200" defTabSz="360363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363538" lvl="1" indent="-363538" defTabSz="314325">
              <a:lnSpc>
                <a:spcPct val="10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Char char="l"/>
              <a:defRPr sz="2600" baseline="0"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spcBef>
                <a:spcPts val="600"/>
              </a:spcBef>
            </a:pPr>
            <a:r>
              <a:rPr lang="en-US" dirty="0"/>
              <a:t>Example-1:  Degraded evaluation due to outliers </a:t>
            </a:r>
          </a:p>
          <a:p>
            <a:pPr lvl="1">
              <a:spcBef>
                <a:spcPts val="600"/>
              </a:spcBef>
            </a:pPr>
            <a:r>
              <a:rPr lang="en-US" altLang="ja-JP" dirty="0"/>
              <a:t>Example-2:  Overlooking outliers due to a large slope</a:t>
            </a:r>
          </a:p>
          <a:p>
            <a:pPr lvl="1">
              <a:spcBef>
                <a:spcPts val="600"/>
              </a:spcBef>
            </a:pPr>
            <a:r>
              <a:rPr lang="en-US" altLang="ja-JP" dirty="0"/>
              <a:t>Example-3:  Overlooking abnormal trend masked by large noise</a:t>
            </a:r>
            <a:endParaRPr lang="en-US" dirty="0"/>
          </a:p>
          <a:p>
            <a:endParaRPr 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5E75B32F-F1F1-5EC3-7E74-12F6B53B29EC}"/>
              </a:ext>
            </a:extLst>
          </p:cNvPr>
          <p:cNvSpPr/>
          <p:nvPr/>
        </p:nvSpPr>
        <p:spPr>
          <a:xfrm flipH="1">
            <a:off x="1080000" y="2059873"/>
            <a:ext cx="462845" cy="416401"/>
          </a:xfrm>
          <a:prstGeom prst="rightArrow">
            <a:avLst>
              <a:gd name="adj1" fmla="val 33301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5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3"/>
    </mc:Choice>
    <mc:Fallback xmlns="">
      <p:transition spd="slow" advTm="37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68C545-E2F2-9722-94F6-5F872166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4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7DF8B9-01C2-5BC7-9D32-74690203B612}"/>
              </a:ext>
            </a:extLst>
          </p:cNvPr>
          <p:cNvSpPr txBox="1"/>
          <p:nvPr/>
        </p:nvSpPr>
        <p:spPr>
          <a:xfrm>
            <a:off x="1260000" y="1894173"/>
            <a:ext cx="99377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Segoe UI" panose="020B0502040204020203" pitchFamily="34" charset="0"/>
                <a:cs typeface="Segoe UI" panose="020B0502040204020203" pitchFamily="34" charset="0"/>
              </a:rPr>
              <a:t>If outliers (usually due to the instrumental trouble) are included,                the standard deviation may look worse than true performance of the clock.</a:t>
            </a:r>
            <a:endParaRPr kumimoji="1" lang="ja-JP" alt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72A710-599E-0DB4-AE0B-C77C64C0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2877120"/>
            <a:ext cx="4680361" cy="306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518288A-2186-7A09-BA4A-0A892FE9613C}"/>
              </a:ext>
            </a:extLst>
          </p:cNvPr>
          <p:cNvSpPr txBox="1"/>
          <p:nvPr/>
        </p:nvSpPr>
        <p:spPr>
          <a:xfrm>
            <a:off x="4007918" y="5012268"/>
            <a:ext cx="1651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St. Dev. = 7.3ns </a:t>
            </a:r>
            <a:endParaRPr kumimoji="1" lang="ja-JP" altLang="en-US" sz="16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24F9FE-A636-E283-6274-14EDFA1A9252}"/>
              </a:ext>
            </a:extLst>
          </p:cNvPr>
          <p:cNvSpPr txBox="1">
            <a:spLocks/>
          </p:cNvSpPr>
          <p:nvPr/>
        </p:nvSpPr>
        <p:spPr>
          <a:xfrm>
            <a:off x="720000" y="1260000"/>
            <a:ext cx="11017771" cy="62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439738" indent="-439738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defRPr sz="2800" b="1" u="sng" baseline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811213" indent="-365125" defTabSz="314325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57188" lvl="1" indent="-357188"/>
            <a:r>
              <a:rPr lang="en-US" altLang="ja-JP" sz="2800" dirty="0"/>
              <a:t>Example-1:  </a:t>
            </a:r>
            <a:r>
              <a:rPr lang="en-US" altLang="ja-JP" sz="2800" u="sng" dirty="0"/>
              <a:t>Degraded evaluation due </a:t>
            </a:r>
            <a:r>
              <a:rPr lang="en-US" altLang="ja-JP" sz="2800" u="sng"/>
              <a:t>to outliers</a:t>
            </a:r>
            <a:endParaRPr lang="en-US" altLang="ja-JP" sz="2800" u="sng" dirty="0"/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8F5FA4-D6C2-E44A-AA2F-4BE24458A63C}"/>
              </a:ext>
            </a:extLst>
          </p:cNvPr>
          <p:cNvSpPr txBox="1"/>
          <p:nvPr/>
        </p:nvSpPr>
        <p:spPr>
          <a:xfrm>
            <a:off x="2347384" y="2998563"/>
            <a:ext cx="28408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True clock performance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484A457-CBEC-2CAC-BAF1-F243967C5518}"/>
              </a:ext>
            </a:extLst>
          </p:cNvPr>
          <p:cNvSpPr/>
          <p:nvPr/>
        </p:nvSpPr>
        <p:spPr>
          <a:xfrm>
            <a:off x="1943828" y="3417004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22028E5-9BFA-24A8-B839-7C481E138D06}"/>
              </a:ext>
            </a:extLst>
          </p:cNvPr>
          <p:cNvGrpSpPr/>
          <p:nvPr/>
        </p:nvGrpSpPr>
        <p:grpSpPr>
          <a:xfrm>
            <a:off x="5853725" y="2877120"/>
            <a:ext cx="4946635" cy="3060000"/>
            <a:chOff x="5853725" y="2877120"/>
            <a:chExt cx="4946635" cy="306000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75D2CB8-0008-7284-5793-E63B1567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0" y="2877120"/>
              <a:ext cx="4680360" cy="306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B30B2E67-0796-0D43-742B-C698333368A4}"/>
                </a:ext>
              </a:extLst>
            </p:cNvPr>
            <p:cNvSpPr/>
            <p:nvPr/>
          </p:nvSpPr>
          <p:spPr>
            <a:xfrm>
              <a:off x="7097282" y="3265323"/>
              <a:ext cx="239742" cy="3651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3DB5659-4918-A16C-F239-E1B153F58945}"/>
                </a:ext>
              </a:extLst>
            </p:cNvPr>
            <p:cNvSpPr/>
            <p:nvPr/>
          </p:nvSpPr>
          <p:spPr>
            <a:xfrm>
              <a:off x="5853725" y="3828680"/>
              <a:ext cx="1002890" cy="481780"/>
            </a:xfrm>
            <a:custGeom>
              <a:avLst/>
              <a:gdLst>
                <a:gd name="connsiteX0" fmla="*/ 0 w 1002890"/>
                <a:gd name="connsiteY0" fmla="*/ 481780 h 481780"/>
                <a:gd name="connsiteX1" fmla="*/ 589936 w 1002890"/>
                <a:gd name="connsiteY1" fmla="*/ 314632 h 481780"/>
                <a:gd name="connsiteX2" fmla="*/ 1002890 w 1002890"/>
                <a:gd name="connsiteY2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890" h="481780">
                  <a:moveTo>
                    <a:pt x="0" y="481780"/>
                  </a:moveTo>
                  <a:cubicBezTo>
                    <a:pt x="211394" y="438354"/>
                    <a:pt x="422788" y="394929"/>
                    <a:pt x="589936" y="314632"/>
                  </a:cubicBezTo>
                  <a:cubicBezTo>
                    <a:pt x="757084" y="234335"/>
                    <a:pt x="879987" y="117167"/>
                    <a:pt x="100289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7530056-4BA5-BA6A-09EA-AD13468F5545}"/>
                </a:ext>
              </a:extLst>
            </p:cNvPr>
            <p:cNvSpPr/>
            <p:nvPr/>
          </p:nvSpPr>
          <p:spPr>
            <a:xfrm flipV="1">
              <a:off x="5853725" y="4662429"/>
              <a:ext cx="1002890" cy="481780"/>
            </a:xfrm>
            <a:custGeom>
              <a:avLst/>
              <a:gdLst>
                <a:gd name="connsiteX0" fmla="*/ 0 w 1002890"/>
                <a:gd name="connsiteY0" fmla="*/ 481780 h 481780"/>
                <a:gd name="connsiteX1" fmla="*/ 589936 w 1002890"/>
                <a:gd name="connsiteY1" fmla="*/ 314632 h 481780"/>
                <a:gd name="connsiteX2" fmla="*/ 1002890 w 1002890"/>
                <a:gd name="connsiteY2" fmla="*/ 0 h 4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890" h="481780">
                  <a:moveTo>
                    <a:pt x="0" y="481780"/>
                  </a:moveTo>
                  <a:cubicBezTo>
                    <a:pt x="211394" y="438354"/>
                    <a:pt x="422788" y="394929"/>
                    <a:pt x="589936" y="314632"/>
                  </a:cubicBezTo>
                  <a:cubicBezTo>
                    <a:pt x="757084" y="234335"/>
                    <a:pt x="879987" y="117167"/>
                    <a:pt x="100289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88BBB32-98A7-AC25-4B49-4D5EB1EA3862}"/>
                </a:ext>
              </a:extLst>
            </p:cNvPr>
            <p:cNvSpPr txBox="1"/>
            <p:nvPr/>
          </p:nvSpPr>
          <p:spPr>
            <a:xfrm>
              <a:off x="7374976" y="3468848"/>
              <a:ext cx="13354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Outlier (~1μs)</a:t>
              </a:r>
              <a:endParaRPr kumimoji="1" lang="ja-JP" altLang="en-US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614FDAD-CCAE-66A7-A517-9163EB73F6D9}"/>
                </a:ext>
              </a:extLst>
            </p:cNvPr>
            <p:cNvSpPr txBox="1"/>
            <p:nvPr/>
          </p:nvSpPr>
          <p:spPr>
            <a:xfrm>
              <a:off x="7141748" y="5181545"/>
              <a:ext cx="2250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St. Dev. = 34.8ns </a:t>
              </a:r>
              <a:endParaRPr kumimoji="1" lang="ja-JP" altLang="en-US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91C622F-CA74-ECBF-7FFE-E97CBE108743}"/>
                </a:ext>
              </a:extLst>
            </p:cNvPr>
            <p:cNvSpPr txBox="1"/>
            <p:nvPr/>
          </p:nvSpPr>
          <p:spPr>
            <a:xfrm>
              <a:off x="7453482" y="2998563"/>
              <a:ext cx="251384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If one outlier added </a:t>
              </a:r>
              <a:endParaRPr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12749E9-74CE-C4B5-65C4-710A2731CF63}"/>
                </a:ext>
              </a:extLst>
            </p:cNvPr>
            <p:cNvSpPr/>
            <p:nvPr/>
          </p:nvSpPr>
          <p:spPr>
            <a:xfrm>
              <a:off x="6839940" y="3407479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52D2EAB-8E4B-F0EF-4F43-2B8A28919776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8500538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1.  Does the data show true clock quality?</a:t>
            </a:r>
          </a:p>
          <a:p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5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6"/>
    </mc:Choice>
    <mc:Fallback xmlns="">
      <p:transition spd="slow" advTm="2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68C545-E2F2-9722-94F6-5F872166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5</a:t>
            </a:fld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279949-0A72-5E47-40C6-BFBEFE8B2272}"/>
              </a:ext>
            </a:extLst>
          </p:cNvPr>
          <p:cNvSpPr txBox="1"/>
          <p:nvPr/>
        </p:nvSpPr>
        <p:spPr>
          <a:xfrm>
            <a:off x="1260000" y="1980000"/>
            <a:ext cx="954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If a large trend exists in addition, outliers are hidden so that we overlook them.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540A6C2-1896-B088-19D2-22FA4F05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2877120"/>
            <a:ext cx="4678314" cy="3058662"/>
          </a:xfrm>
          <a:prstGeom prst="rect">
            <a:avLst/>
          </a:prstGeom>
        </p:spPr>
      </p:pic>
      <p:sp>
        <p:nvSpPr>
          <p:cNvPr id="32" name="矢印: 右 31">
            <a:extLst>
              <a:ext uri="{FF2B5EF4-FFF2-40B4-BE49-F238E27FC236}">
                <a16:creationId xmlns:a16="http://schemas.microsoft.com/office/drawing/2014/main" id="{A6F4292D-62E1-84AA-3B1B-418E7EBD4FF5}"/>
              </a:ext>
            </a:extLst>
          </p:cNvPr>
          <p:cNvSpPr/>
          <p:nvPr/>
        </p:nvSpPr>
        <p:spPr>
          <a:xfrm>
            <a:off x="5644141" y="3762419"/>
            <a:ext cx="471588" cy="484616"/>
          </a:xfrm>
          <a:prstGeom prst="rightArrow">
            <a:avLst>
              <a:gd name="adj1" fmla="val 29711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85AD83-6A72-F030-8BB6-F4F75B9EC51A}"/>
              </a:ext>
            </a:extLst>
          </p:cNvPr>
          <p:cNvSpPr txBox="1">
            <a:spLocks/>
          </p:cNvSpPr>
          <p:nvPr/>
        </p:nvSpPr>
        <p:spPr>
          <a:xfrm>
            <a:off x="720000" y="1260000"/>
            <a:ext cx="11017771" cy="62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439738" indent="-439738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defRPr sz="2800" b="1" u="sng" baseline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357188" lvl="1" indent="-357188" defTabSz="314325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800" baseline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2pPr>
            <a:lvl3pPr marL="1074738" indent="-263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Example-2:  </a:t>
            </a:r>
            <a:r>
              <a:rPr lang="en-US" altLang="ja-JP" u="sng" dirty="0">
                <a:latin typeface="Segoe UI" panose="020B0502040204020203" pitchFamily="34" charset="0"/>
                <a:cs typeface="Segoe UI" panose="020B0502040204020203" pitchFamily="34" charset="0"/>
              </a:rPr>
              <a:t>Overlooking outliers due to a large slope</a:t>
            </a:r>
            <a:endParaRPr lang="en-US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1E7750-1628-EE25-6A0D-F3B5EBA724C9}"/>
              </a:ext>
            </a:extLst>
          </p:cNvPr>
          <p:cNvSpPr txBox="1"/>
          <p:nvPr/>
        </p:nvSpPr>
        <p:spPr>
          <a:xfrm>
            <a:off x="2500766" y="3503289"/>
            <a:ext cx="108133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Outlier</a:t>
            </a:r>
            <a:endParaRPr kumimoji="1" lang="ja-JP" altLang="en-US" sz="16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FB0D61-0A2B-BE53-0DAE-3034AF96D276}"/>
              </a:ext>
            </a:extLst>
          </p:cNvPr>
          <p:cNvSpPr/>
          <p:nvPr/>
        </p:nvSpPr>
        <p:spPr>
          <a:xfrm>
            <a:off x="1943828" y="3430258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49206A7-FBF6-F740-4A09-BCB2185B8938}"/>
              </a:ext>
            </a:extLst>
          </p:cNvPr>
          <p:cNvGrpSpPr/>
          <p:nvPr/>
        </p:nvGrpSpPr>
        <p:grpSpPr>
          <a:xfrm>
            <a:off x="3978681" y="2877120"/>
            <a:ext cx="6821680" cy="3060000"/>
            <a:chOff x="3978681" y="2877120"/>
            <a:chExt cx="6821680" cy="30600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252EC5B-29DB-A1BE-D7C5-8A4E92AD3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0" y="2877120"/>
              <a:ext cx="4680361" cy="3060000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58291E9-25DF-E97F-9299-6FFBA93B0363}"/>
                </a:ext>
              </a:extLst>
            </p:cNvPr>
            <p:cNvSpPr txBox="1"/>
            <p:nvPr/>
          </p:nvSpPr>
          <p:spPr>
            <a:xfrm>
              <a:off x="6822352" y="4004727"/>
              <a:ext cx="2292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It’s difficult to find the outlier!</a:t>
              </a:r>
              <a:endParaRPr kumimoji="1" lang="ja-JP" altLang="en-US" sz="20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498238F-5E39-E001-9B04-98D436166260}"/>
                </a:ext>
              </a:extLst>
            </p:cNvPr>
            <p:cNvSpPr txBox="1"/>
            <p:nvPr/>
          </p:nvSpPr>
          <p:spPr>
            <a:xfrm>
              <a:off x="3978681" y="3626400"/>
              <a:ext cx="1641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If large trend is added…</a:t>
              </a:r>
              <a:endParaRPr kumimoji="1" lang="ja-JP" altLang="en-US" sz="20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8B46B7AE-B782-4A64-AF21-CB44A247A460}"/>
                </a:ext>
              </a:extLst>
            </p:cNvPr>
            <p:cNvSpPr/>
            <p:nvPr/>
          </p:nvSpPr>
          <p:spPr>
            <a:xfrm>
              <a:off x="6839940" y="3420733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C294F27-A67C-E1DC-99FE-EBD26902593E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8500538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1.  Does the data show true clock quality?</a:t>
            </a:r>
          </a:p>
          <a:p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3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7"/>
    </mc:Choice>
    <mc:Fallback xmlns="">
      <p:transition spd="slow" advTm="2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68C545-E2F2-9722-94F6-5F872166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6</a:t>
            </a:fld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279949-0A72-5E47-40C6-BFBEFE8B2272}"/>
              </a:ext>
            </a:extLst>
          </p:cNvPr>
          <p:cNvSpPr txBox="1"/>
          <p:nvPr/>
        </p:nvSpPr>
        <p:spPr>
          <a:xfrm>
            <a:off x="1260000" y="1980000"/>
            <a:ext cx="1033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Inversely, systematic trend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hidden in the noise.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FA7F0DC-3AAB-1E22-DBAA-B4270C240822}"/>
              </a:ext>
            </a:extLst>
          </p:cNvPr>
          <p:cNvGrpSpPr/>
          <p:nvPr/>
        </p:nvGrpSpPr>
        <p:grpSpPr>
          <a:xfrm>
            <a:off x="1259999" y="2877120"/>
            <a:ext cx="9545051" cy="3060000"/>
            <a:chOff x="1259999" y="3060000"/>
            <a:chExt cx="9545051" cy="30600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C84F46F-45BA-150E-851E-544804F5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999" y="3060000"/>
              <a:ext cx="4680000" cy="305670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A0BAB2F-7E71-A541-DDBF-BCA1C8D87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000" y="3060000"/>
              <a:ext cx="4685050" cy="306000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52A0E9A-3266-39B6-5BAC-ADFB042F161C}"/>
                </a:ext>
              </a:extLst>
            </p:cNvPr>
            <p:cNvSpPr txBox="1"/>
            <p:nvPr/>
          </p:nvSpPr>
          <p:spPr>
            <a:xfrm>
              <a:off x="3599999" y="3634076"/>
              <a:ext cx="2141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If white phase noise is added…</a:t>
              </a:r>
              <a:endParaRPr kumimoji="1" lang="ja-JP" altLang="en-US" sz="20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939389F0-B494-E806-3B12-C9FB916ED1A9}"/>
                </a:ext>
              </a:extLst>
            </p:cNvPr>
            <p:cNvSpPr/>
            <p:nvPr/>
          </p:nvSpPr>
          <p:spPr>
            <a:xfrm>
              <a:off x="5614331" y="3751720"/>
              <a:ext cx="471588" cy="484616"/>
            </a:xfrm>
            <a:prstGeom prst="rightArrow">
              <a:avLst>
                <a:gd name="adj1" fmla="val 29711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3995603-CA37-AC93-3D9B-CFC625B4E346}"/>
                </a:ext>
              </a:extLst>
            </p:cNvPr>
            <p:cNvSpPr txBox="1"/>
            <p:nvPr/>
          </p:nvSpPr>
          <p:spPr>
            <a:xfrm>
              <a:off x="6782672" y="3582883"/>
              <a:ext cx="3935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Sine wave is not so obvious.</a:t>
              </a:r>
              <a:endParaRPr kumimoji="1" lang="ja-JP" altLang="en-US" sz="20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FFD745-1148-001F-DFDE-BF95CD3D443A}"/>
              </a:ext>
            </a:extLst>
          </p:cNvPr>
          <p:cNvSpPr txBox="1"/>
          <p:nvPr/>
        </p:nvSpPr>
        <p:spPr>
          <a:xfrm>
            <a:off x="1737323" y="2448000"/>
            <a:ext cx="937604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Yu Gothic" panose="020B0400000000000000" pitchFamily="50" charset="-128"/>
              <a:buChar char="※"/>
            </a:pPr>
            <a:r>
              <a:rPr lang="en-US" altLang="ja-JP" sz="1900" dirty="0">
                <a:latin typeface="Segoe UI" panose="020B0502040204020203" pitchFamily="34" charset="0"/>
                <a:cs typeface="Segoe UI" panose="020B0502040204020203" pitchFamily="34" charset="0"/>
              </a:rPr>
              <a:t>Air conditioner and AC noise may add such periodic trend. </a:t>
            </a:r>
            <a:endParaRPr lang="ja-JP" alt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824D85-30D3-4581-CF93-71790BBCBB45}"/>
              </a:ext>
            </a:extLst>
          </p:cNvPr>
          <p:cNvSpPr txBox="1">
            <a:spLocks/>
          </p:cNvSpPr>
          <p:nvPr/>
        </p:nvSpPr>
        <p:spPr>
          <a:xfrm>
            <a:off x="720000" y="1260000"/>
            <a:ext cx="10792802" cy="620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439738" indent="-439738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defRPr sz="2800" b="1" u="sng" baseline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357188" lvl="1" indent="-357188" defTabSz="314325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800" baseline="0"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2pPr>
            <a:lvl3pPr marL="1074738" indent="-263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Example-3:  </a:t>
            </a:r>
            <a:r>
              <a:rPr lang="en-US" altLang="ja-JP" u="sng" dirty="0">
                <a:latin typeface="Segoe UI" panose="020B0502040204020203" pitchFamily="34" charset="0"/>
                <a:cs typeface="Segoe UI" panose="020B0502040204020203" pitchFamily="34" charset="0"/>
              </a:rPr>
              <a:t>Overlooking abnormal trend masked by large noise</a:t>
            </a:r>
            <a:endParaRPr lang="en-US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26D7130-FFA2-A418-BF03-BFF660ACF051}"/>
              </a:ext>
            </a:extLst>
          </p:cNvPr>
          <p:cNvSpPr/>
          <p:nvPr/>
        </p:nvSpPr>
        <p:spPr>
          <a:xfrm>
            <a:off x="1930576" y="5232550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A803ADE-5380-F20A-FA02-19810592CFA9}"/>
              </a:ext>
            </a:extLst>
          </p:cNvPr>
          <p:cNvSpPr/>
          <p:nvPr/>
        </p:nvSpPr>
        <p:spPr>
          <a:xfrm>
            <a:off x="6826688" y="5223025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F3B367-9F5A-D66C-EB9E-38BB9253F2D7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8500538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1.  Does the data show true clock quality?</a:t>
            </a:r>
          </a:p>
          <a:p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0"/>
    </mc:Choice>
    <mc:Fallback xmlns="">
      <p:transition spd="slow" advTm="357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360000" y="1260000"/>
            <a:ext cx="11700226" cy="620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446088" indent="-446088">
              <a:lnSpc>
                <a:spcPct val="100000"/>
              </a:lnSpc>
              <a:spcBef>
                <a:spcPts val="0"/>
              </a:spcBef>
            </a:pPr>
            <a:r>
              <a:rPr lang="en-US" altLang="ja-JP" sz="3000" dirty="0"/>
              <a:t>Several simple</a:t>
            </a:r>
            <a:r>
              <a:rPr lang="ja-JP" altLang="en-US" sz="3000" dirty="0"/>
              <a:t> </a:t>
            </a:r>
            <a:r>
              <a:rPr lang="en-US" altLang="ja-JP" sz="3000" dirty="0"/>
              <a:t>methods for checking the clock data: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551FC6-1079-9559-7816-584D2858DAE9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0033CC"/>
                </a:solidFill>
              </a:rPr>
              <a:t>2.  Tips for detecting bad data   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7</a:t>
            </a:fld>
            <a:endParaRPr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0AFA-C65C-DFA5-63A0-7F662BB6D4F7}"/>
              </a:ext>
            </a:extLst>
          </p:cNvPr>
          <p:cNvSpPr txBox="1">
            <a:spLocks/>
          </p:cNvSpPr>
          <p:nvPr/>
        </p:nvSpPr>
        <p:spPr>
          <a:xfrm>
            <a:off x="1080000" y="1980000"/>
            <a:ext cx="9074945" cy="22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360363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algn="l" defTabSz="314325" rtl="0" eaLnBrk="1" latinLnBrk="0" hangingPunct="1">
              <a:lnSpc>
                <a:spcPct val="90000"/>
              </a:lnSpc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kumimoji="1" sz="2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>
              <a:lnSpc>
                <a:spcPct val="100000"/>
              </a:lnSpc>
              <a:spcBef>
                <a:spcPts val="1200"/>
              </a:spcBef>
            </a:pPr>
            <a:r>
              <a:rPr lang="en-US" altLang="ja-JP" dirty="0"/>
              <a:t>Tip-1:   plotting the whole data set + zooming the scale,</a:t>
            </a:r>
          </a:p>
          <a:p>
            <a:pPr marL="363538" lvl="1" indent="-363538"/>
            <a:r>
              <a:rPr lang="en-US" altLang="ja-JP" dirty="0"/>
              <a:t>Tip-2:   Removing evident trends,  </a:t>
            </a:r>
          </a:p>
          <a:p>
            <a:pPr marL="363538" lvl="1" indent="-363538"/>
            <a:r>
              <a:rPr lang="en-US" altLang="ja-JP" dirty="0"/>
              <a:t>Tip-3:   Smoothing (moving average),  </a:t>
            </a:r>
          </a:p>
          <a:p>
            <a:pPr marL="363538" lvl="1" indent="-363538"/>
            <a:r>
              <a:rPr lang="en-US" altLang="ja-JP" dirty="0"/>
              <a:t>Tip-4:   Checking the continuity of data sampling,</a:t>
            </a:r>
          </a:p>
          <a:p>
            <a:pPr marL="363538" lvl="1" indent="-363538"/>
            <a:r>
              <a:rPr lang="en-US" altLang="ja-JP" dirty="0"/>
              <a:t>Tip-5:	</a:t>
            </a:r>
            <a:r>
              <a:rPr lang="ja-JP" altLang="en-US" dirty="0"/>
              <a:t>  </a:t>
            </a:r>
            <a:r>
              <a:rPr lang="en-US" altLang="ja-JP" dirty="0"/>
              <a:t>Checking the distribution of sampled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6"/>
    </mc:Choice>
    <mc:Fallback xmlns="">
      <p:transition spd="slow" advTm="152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720000" y="1260000"/>
            <a:ext cx="10605138" cy="6209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57188" lvl="1" indent="-357188"/>
            <a:r>
              <a:rPr lang="en-US" altLang="ja-JP" sz="2800" dirty="0"/>
              <a:t>Tip-1:  </a:t>
            </a:r>
            <a:r>
              <a:rPr lang="en-US" altLang="ja-JP" sz="2800" u="sng" dirty="0"/>
              <a:t>Plotting the whole data set + zooming the scale</a:t>
            </a:r>
          </a:p>
          <a:p>
            <a:pPr marL="439738" indent="-439738">
              <a:spcBef>
                <a:spcPts val="1800"/>
              </a:spcBef>
            </a:pPr>
            <a:endParaRPr lang="en-US" sz="2800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803AB0-2688-699B-D59B-B9D5ADD181E1}"/>
              </a:ext>
            </a:extLst>
          </p:cNvPr>
          <p:cNvSpPr txBox="1"/>
          <p:nvPr/>
        </p:nvSpPr>
        <p:spPr>
          <a:xfrm>
            <a:off x="1260000" y="1883890"/>
            <a:ext cx="1006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Plotting the whole data set is effective for grasping general tendency.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In addition, let’s expand the scale and check the detail.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02D06C-64E6-D594-47B6-674AAA05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2891432"/>
            <a:ext cx="4685070" cy="306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4F9279-0660-ACC8-6350-FAF75E7177A1}"/>
              </a:ext>
            </a:extLst>
          </p:cNvPr>
          <p:cNvSpPr txBox="1"/>
          <p:nvPr/>
        </p:nvSpPr>
        <p:spPr>
          <a:xfrm>
            <a:off x="4347771" y="4513650"/>
            <a:ext cx="987298" cy="4431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rgbClr val="D600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Quadratic trend?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0AAA5F-9548-B9C9-F18F-67BAA9FA7F3B}"/>
              </a:ext>
            </a:extLst>
          </p:cNvPr>
          <p:cNvSpPr txBox="1"/>
          <p:nvPr/>
        </p:nvSpPr>
        <p:spPr>
          <a:xfrm>
            <a:off x="3362655" y="3002879"/>
            <a:ext cx="10941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Whole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18CED50E-7A41-7E99-65BF-416FFEFB86B5}"/>
              </a:ext>
            </a:extLst>
          </p:cNvPr>
          <p:cNvSpPr/>
          <p:nvPr/>
        </p:nvSpPr>
        <p:spPr>
          <a:xfrm flipH="1">
            <a:off x="2162785" y="4380453"/>
            <a:ext cx="387814" cy="118888"/>
          </a:xfrm>
          <a:custGeom>
            <a:avLst/>
            <a:gdLst>
              <a:gd name="connsiteX0" fmla="*/ 0 w 1002890"/>
              <a:gd name="connsiteY0" fmla="*/ 481780 h 481780"/>
              <a:gd name="connsiteX1" fmla="*/ 589936 w 1002890"/>
              <a:gd name="connsiteY1" fmla="*/ 314632 h 481780"/>
              <a:gd name="connsiteX2" fmla="*/ 1002890 w 1002890"/>
              <a:gd name="connsiteY2" fmla="*/ 0 h 481780"/>
              <a:gd name="connsiteX0" fmla="*/ 0 w 866661"/>
              <a:gd name="connsiteY0" fmla="*/ 1238 h 993079"/>
              <a:gd name="connsiteX1" fmla="*/ 453707 w 866661"/>
              <a:gd name="connsiteY1" fmla="*/ 988927 h 993079"/>
              <a:gd name="connsiteX2" fmla="*/ 866661 w 866661"/>
              <a:gd name="connsiteY2" fmla="*/ 674295 h 993079"/>
              <a:gd name="connsiteX0" fmla="*/ 0 w 866661"/>
              <a:gd name="connsiteY0" fmla="*/ 0 h 1000993"/>
              <a:gd name="connsiteX1" fmla="*/ 453707 w 866661"/>
              <a:gd name="connsiteY1" fmla="*/ 987689 h 1000993"/>
              <a:gd name="connsiteX2" fmla="*/ 866661 w 866661"/>
              <a:gd name="connsiteY2" fmla="*/ 673057 h 10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61" h="1000993">
                <a:moveTo>
                  <a:pt x="0" y="0"/>
                </a:moveTo>
                <a:cubicBezTo>
                  <a:pt x="92194" y="790620"/>
                  <a:pt x="286559" y="1067986"/>
                  <a:pt x="453707" y="987689"/>
                </a:cubicBezTo>
                <a:cubicBezTo>
                  <a:pt x="620855" y="907392"/>
                  <a:pt x="743758" y="790224"/>
                  <a:pt x="866661" y="67305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D7DA354-6D21-958F-7360-0A1D0E620642}"/>
              </a:ext>
            </a:extLst>
          </p:cNvPr>
          <p:cNvSpPr/>
          <p:nvPr/>
        </p:nvSpPr>
        <p:spPr>
          <a:xfrm>
            <a:off x="1837189" y="5079076"/>
            <a:ext cx="4009938" cy="24622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AB10FA-5EE8-92B9-DEC3-E5247BC527C9}"/>
              </a:ext>
            </a:extLst>
          </p:cNvPr>
          <p:cNvSpPr txBox="1"/>
          <p:nvPr/>
        </p:nvSpPr>
        <p:spPr>
          <a:xfrm>
            <a:off x="2472367" y="4203395"/>
            <a:ext cx="108133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Outlier</a:t>
            </a:r>
            <a:endParaRPr kumimoji="1" lang="ja-JP" altLang="en-US" sz="1600" dirty="0">
              <a:solidFill>
                <a:srgbClr val="D6004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AB89484-53CE-2E85-CF7C-0477CA579A39}"/>
              </a:ext>
            </a:extLst>
          </p:cNvPr>
          <p:cNvSpPr/>
          <p:nvPr/>
        </p:nvSpPr>
        <p:spPr>
          <a:xfrm>
            <a:off x="2314886" y="3443510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EFA83DE-85F9-72F0-FBE0-4344F9C0FC07}"/>
              </a:ext>
            </a:extLst>
          </p:cNvPr>
          <p:cNvGrpSpPr/>
          <p:nvPr/>
        </p:nvGrpSpPr>
        <p:grpSpPr>
          <a:xfrm>
            <a:off x="5468236" y="2891432"/>
            <a:ext cx="5336834" cy="3060000"/>
            <a:chOff x="5468236" y="2891432"/>
            <a:chExt cx="5336834" cy="30600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AC0339A-39FB-921E-E7E2-DDB44281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0" y="2891432"/>
              <a:ext cx="4685070" cy="306000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2AF2CBF-057A-0041-D58A-01D3CA6CA137}"/>
                </a:ext>
              </a:extLst>
            </p:cNvPr>
            <p:cNvSpPr txBox="1"/>
            <p:nvPr/>
          </p:nvSpPr>
          <p:spPr>
            <a:xfrm>
              <a:off x="8336335" y="3563735"/>
              <a:ext cx="1094115" cy="4431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ja-JP"/>
              </a:defPPr>
              <a:lvl1pPr>
                <a:defRPr sz="1600">
                  <a:solidFill>
                    <a:srgbClr val="D6004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Another Outlier</a:t>
              </a:r>
              <a:endParaRPr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BBCBC50-DDA5-8252-1D4E-3DF76DE667B5}"/>
                </a:ext>
              </a:extLst>
            </p:cNvPr>
            <p:cNvSpPr txBox="1"/>
            <p:nvPr/>
          </p:nvSpPr>
          <p:spPr>
            <a:xfrm>
              <a:off x="7211779" y="4118190"/>
              <a:ext cx="951223" cy="4431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ja-JP"/>
              </a:defPPr>
              <a:lvl1pPr>
                <a:defRPr sz="1600">
                  <a:solidFill>
                    <a:srgbClr val="D6004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Phase offset</a:t>
              </a:r>
              <a:endParaRPr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0DD0172-46BA-F989-52BF-A22B6E2F55BD}"/>
                </a:ext>
              </a:extLst>
            </p:cNvPr>
            <p:cNvSpPr txBox="1"/>
            <p:nvPr/>
          </p:nvSpPr>
          <p:spPr>
            <a:xfrm>
              <a:off x="8047725" y="3003516"/>
              <a:ext cx="109411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Detail</a:t>
              </a:r>
              <a:endParaRPr kumimoji="1"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D0F2F39-65AE-8A66-8DAE-099868E69652}"/>
                </a:ext>
              </a:extLst>
            </p:cNvPr>
            <p:cNvSpPr/>
            <p:nvPr/>
          </p:nvSpPr>
          <p:spPr>
            <a:xfrm>
              <a:off x="8947933" y="4080125"/>
              <a:ext cx="387814" cy="118888"/>
            </a:xfrm>
            <a:custGeom>
              <a:avLst/>
              <a:gdLst>
                <a:gd name="connsiteX0" fmla="*/ 0 w 1002890"/>
                <a:gd name="connsiteY0" fmla="*/ 481780 h 481780"/>
                <a:gd name="connsiteX1" fmla="*/ 589936 w 1002890"/>
                <a:gd name="connsiteY1" fmla="*/ 314632 h 481780"/>
                <a:gd name="connsiteX2" fmla="*/ 1002890 w 1002890"/>
                <a:gd name="connsiteY2" fmla="*/ 0 h 481780"/>
                <a:gd name="connsiteX0" fmla="*/ 0 w 866661"/>
                <a:gd name="connsiteY0" fmla="*/ 1238 h 993079"/>
                <a:gd name="connsiteX1" fmla="*/ 453707 w 866661"/>
                <a:gd name="connsiteY1" fmla="*/ 988927 h 993079"/>
                <a:gd name="connsiteX2" fmla="*/ 866661 w 866661"/>
                <a:gd name="connsiteY2" fmla="*/ 674295 h 993079"/>
                <a:gd name="connsiteX0" fmla="*/ 0 w 866661"/>
                <a:gd name="connsiteY0" fmla="*/ 0 h 1000993"/>
                <a:gd name="connsiteX1" fmla="*/ 453707 w 866661"/>
                <a:gd name="connsiteY1" fmla="*/ 987689 h 1000993"/>
                <a:gd name="connsiteX2" fmla="*/ 866661 w 866661"/>
                <a:gd name="connsiteY2" fmla="*/ 673057 h 10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661" h="1000993">
                  <a:moveTo>
                    <a:pt x="0" y="0"/>
                  </a:moveTo>
                  <a:cubicBezTo>
                    <a:pt x="92194" y="790620"/>
                    <a:pt x="286559" y="1067986"/>
                    <a:pt x="453707" y="987689"/>
                  </a:cubicBezTo>
                  <a:cubicBezTo>
                    <a:pt x="620855" y="907392"/>
                    <a:pt x="743758" y="790224"/>
                    <a:pt x="866661" y="673057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右中かっこ 21">
              <a:extLst>
                <a:ext uri="{FF2B5EF4-FFF2-40B4-BE49-F238E27FC236}">
                  <a16:creationId xmlns:a16="http://schemas.microsoft.com/office/drawing/2014/main" id="{87770568-4AA2-D859-0CC8-08DCA08DC54C}"/>
                </a:ext>
              </a:extLst>
            </p:cNvPr>
            <p:cNvSpPr/>
            <p:nvPr/>
          </p:nvSpPr>
          <p:spPr>
            <a:xfrm rot="15093577">
              <a:off x="7729290" y="4072131"/>
              <a:ext cx="294779" cy="1058109"/>
            </a:xfrm>
            <a:prstGeom prst="rightBrace">
              <a:avLst>
                <a:gd name="adj1" fmla="val 37550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7D0CB5D-8F44-8E61-5FD6-372C5D842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7127" y="3429000"/>
              <a:ext cx="931178" cy="165007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9673E96-B82C-A2FD-3A22-0F76861EC19D}"/>
                </a:ext>
              </a:extLst>
            </p:cNvPr>
            <p:cNvCxnSpPr>
              <a:cxnSpLocks/>
            </p:cNvCxnSpPr>
            <p:nvPr/>
          </p:nvCxnSpPr>
          <p:spPr>
            <a:xfrm>
              <a:off x="5847127" y="5325297"/>
              <a:ext cx="927987" cy="144325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24F98691-B2FF-EA55-01DA-FFC2C6EE332D}"/>
                </a:ext>
              </a:extLst>
            </p:cNvPr>
            <p:cNvSpPr/>
            <p:nvPr/>
          </p:nvSpPr>
          <p:spPr>
            <a:xfrm>
              <a:off x="5468236" y="4480282"/>
              <a:ext cx="471588" cy="484616"/>
            </a:xfrm>
            <a:prstGeom prst="rightArrow">
              <a:avLst>
                <a:gd name="adj1" fmla="val 29711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EEFF8ACD-614E-5139-2209-7CE0C1395EF7}"/>
                </a:ext>
              </a:extLst>
            </p:cNvPr>
            <p:cNvSpPr/>
            <p:nvPr/>
          </p:nvSpPr>
          <p:spPr>
            <a:xfrm>
              <a:off x="7198092" y="3443510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CF2AF904-BBFD-D779-879B-01844AD46CBF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>
                <a:solidFill>
                  <a:srgbClr val="0033CC"/>
                </a:solidFill>
              </a:rPr>
              <a:t>2.  Tips for detecting bad data   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8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4"/>
    </mc:Choice>
    <mc:Fallback xmlns="">
      <p:transition spd="slow" advTm="53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1A41C9-BF25-EE9C-6E7E-0BD64E62131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720000" y="1260001"/>
            <a:ext cx="11700226" cy="3787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57200" indent="-457200" defTabSz="360363">
              <a:spcBef>
                <a:spcPts val="600"/>
              </a:spcBef>
              <a:buFont typeface="Wingdings" panose="05000000000000000000" pitchFamily="2" charset="2"/>
              <a:buChar char="n"/>
              <a:defRPr sz="3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  <a:lvl2pPr marL="811213" indent="-365125" defTabSz="314325">
              <a:spcBef>
                <a:spcPts val="600"/>
              </a:spcBef>
              <a:buSzPct val="95000"/>
              <a:buFont typeface="Wingdings" panose="05000000000000000000" pitchFamily="2" charset="2"/>
              <a:buChar char="l"/>
              <a:defRPr sz="26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2pPr>
            <a:lvl3pPr marL="1074738" indent="-263525">
              <a:defRPr sz="2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</a:lstStyle>
          <a:p>
            <a:pPr marL="357188" lvl="1" indent="-357188"/>
            <a:r>
              <a:rPr lang="en-US" altLang="ja-JP" sz="2800" dirty="0"/>
              <a:t>Tip-2:  </a:t>
            </a:r>
            <a:r>
              <a:rPr lang="en-US" altLang="ja-JP" sz="2800" u="sng" dirty="0"/>
              <a:t>Removing evident trends</a:t>
            </a: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altLang="ja-JP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marL="439738" indent="-439738">
              <a:spcBef>
                <a:spcPts val="1800"/>
              </a:spcBef>
            </a:pPr>
            <a:endParaRPr lang="en-US" b="1" u="sng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F5BF67-5105-C01D-7B60-13AA67F5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771" y="6283795"/>
            <a:ext cx="625929" cy="365125"/>
          </a:xfrm>
        </p:spPr>
        <p:txBody>
          <a:bodyPr/>
          <a:lstStyle/>
          <a:p>
            <a:pPr algn="ctr"/>
            <a:fld id="{A03A959B-73F2-4916-94CD-BDF48D7699BA}" type="slidenum">
              <a:rPr lang="ja-JP" altLang="en-US" smtClean="0"/>
              <a:pPr algn="ctr"/>
              <a:t>9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FF3CA7-C24B-248F-33E2-7067800D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2880000"/>
            <a:ext cx="4680361" cy="306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D40AA5-51FD-AC31-BC3A-B868C90B5E0B}"/>
              </a:ext>
            </a:extLst>
          </p:cNvPr>
          <p:cNvSpPr txBox="1"/>
          <p:nvPr/>
        </p:nvSpPr>
        <p:spPr>
          <a:xfrm>
            <a:off x="1260000" y="1980000"/>
            <a:ext cx="931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Removing an evident trend helps to detect outliers or small other trends. 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C6C289F-9CFE-9B74-2F23-57B86CB6EFB5}"/>
              </a:ext>
            </a:extLst>
          </p:cNvPr>
          <p:cNvSpPr/>
          <p:nvPr/>
        </p:nvSpPr>
        <p:spPr>
          <a:xfrm>
            <a:off x="1930576" y="3430257"/>
            <a:ext cx="239485" cy="22908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6753A5C-81B3-9C68-E2C6-C7E20B636FC5}"/>
              </a:ext>
            </a:extLst>
          </p:cNvPr>
          <p:cNvGrpSpPr/>
          <p:nvPr/>
        </p:nvGrpSpPr>
        <p:grpSpPr>
          <a:xfrm>
            <a:off x="3904571" y="2880000"/>
            <a:ext cx="6893743" cy="3058662"/>
            <a:chOff x="3904571" y="2880000"/>
            <a:chExt cx="6893743" cy="305866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ED389B2-9C1E-2664-2A8C-86CF1A34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0" y="2880000"/>
              <a:ext cx="4678314" cy="3058662"/>
            </a:xfrm>
            <a:prstGeom prst="rect">
              <a:avLst/>
            </a:prstGeom>
          </p:spPr>
        </p:pic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ACEF6C8D-1D6F-9306-A272-C43ADDB12A64}"/>
                </a:ext>
              </a:extLst>
            </p:cNvPr>
            <p:cNvSpPr/>
            <p:nvPr/>
          </p:nvSpPr>
          <p:spPr>
            <a:xfrm>
              <a:off x="5559929" y="4814771"/>
              <a:ext cx="471588" cy="484616"/>
            </a:xfrm>
            <a:prstGeom prst="rightArrow">
              <a:avLst>
                <a:gd name="adj1" fmla="val 29711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C92BDBF-1535-C240-480B-36553877E599}"/>
                </a:ext>
              </a:extLst>
            </p:cNvPr>
            <p:cNvSpPr txBox="1"/>
            <p:nvPr/>
          </p:nvSpPr>
          <p:spPr>
            <a:xfrm>
              <a:off x="3904571" y="4708456"/>
              <a:ext cx="165535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lnSpc>
                  <a:spcPct val="90000"/>
                </a:lnSpc>
                <a:defRPr>
                  <a:solidFill>
                    <a:srgbClr val="D6004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If large slope is removed…</a:t>
              </a:r>
              <a:endParaRPr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AB8E1C9-A111-90E3-7B40-FEE9F32ADBDA}"/>
                </a:ext>
              </a:extLst>
            </p:cNvPr>
            <p:cNvSpPr txBox="1"/>
            <p:nvPr/>
          </p:nvSpPr>
          <p:spPr>
            <a:xfrm>
              <a:off x="7346612" y="3496430"/>
              <a:ext cx="108133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Outlier</a:t>
              </a:r>
              <a:endParaRPr kumimoji="1" lang="ja-JP" altLang="en-US" sz="1600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B72B4BA-09CF-F1F9-3118-31D795A67221}"/>
                </a:ext>
              </a:extLst>
            </p:cNvPr>
            <p:cNvSpPr txBox="1"/>
            <p:nvPr/>
          </p:nvSpPr>
          <p:spPr>
            <a:xfrm>
              <a:off x="8207488" y="3582378"/>
              <a:ext cx="205061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dirty="0">
                  <a:solidFill>
                    <a:srgbClr val="D6004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It’s easy to find the outlier!</a:t>
              </a:r>
              <a:endParaRPr kumimoji="1" lang="ja-JP" altLang="en-US" dirty="0">
                <a:solidFill>
                  <a:srgbClr val="D6004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450C3A76-388B-9303-3415-7641D32730D4}"/>
                </a:ext>
              </a:extLst>
            </p:cNvPr>
            <p:cNvSpPr/>
            <p:nvPr/>
          </p:nvSpPr>
          <p:spPr>
            <a:xfrm>
              <a:off x="6826688" y="3420732"/>
              <a:ext cx="239485" cy="229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3A4165E-B9AA-4738-BB63-0BAE8F14B160}"/>
              </a:ext>
            </a:extLst>
          </p:cNvPr>
          <p:cNvSpPr txBox="1">
            <a:spLocks/>
          </p:cNvSpPr>
          <p:nvPr/>
        </p:nvSpPr>
        <p:spPr>
          <a:xfrm>
            <a:off x="360000" y="252000"/>
            <a:ext cx="7017830" cy="6209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" panose="020B0502040204020203" pitchFamily="34" charset="0"/>
                <a:ea typeface="游ゴシック Medium" panose="020B0500000000000000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sz="3200" b="1">
                <a:solidFill>
                  <a:srgbClr val="0033CC"/>
                </a:solidFill>
              </a:rPr>
              <a:t>2.  Tips for detecting bad data   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4"/>
    </mc:Choice>
    <mc:Fallback xmlns="">
      <p:transition spd="slow" advTm="2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1942</Words>
  <Application>Microsoft Office PowerPoint</Application>
  <PresentationFormat>ワイド画面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Arial Unicode MS</vt:lpstr>
      <vt:lpstr>ＭＳ ゴシック</vt:lpstr>
      <vt:lpstr>Yu Gothic</vt:lpstr>
      <vt:lpstr>Yu Gothic</vt:lpstr>
      <vt:lpstr>Arial</vt:lpstr>
      <vt:lpstr>Segoe UI</vt:lpstr>
      <vt:lpstr>Office テーマ</vt:lpstr>
      <vt:lpstr>Clock data checking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 Tips for detecting bad data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ゆう子 花土</dc:creator>
  <cp:lastModifiedBy>yuko</cp:lastModifiedBy>
  <cp:revision>341</cp:revision>
  <cp:lastPrinted>2025-03-19T05:33:45Z</cp:lastPrinted>
  <dcterms:created xsi:type="dcterms:W3CDTF">2024-04-23T11:50:07Z</dcterms:created>
  <dcterms:modified xsi:type="dcterms:W3CDTF">2025-03-21T02:17:23Z</dcterms:modified>
</cp:coreProperties>
</file>