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80" r:id="rId3"/>
    <p:sldId id="494" r:id="rId4"/>
    <p:sldId id="492" r:id="rId5"/>
    <p:sldId id="472" r:id="rId6"/>
    <p:sldId id="475" r:id="rId7"/>
    <p:sldId id="474" r:id="rId8"/>
    <p:sldId id="483" r:id="rId9"/>
    <p:sldId id="4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>
    <p:extLst>
      <p:ext uri="{19B8F6BF-5375-455C-9EA6-DF929625EA0E}">
        <p15:presenceInfo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84B56B"/>
    <a:srgbClr val="FF99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26" autoAdjust="0"/>
    <p:restoredTop sz="83515" autoAdjust="0"/>
  </p:normalViewPr>
  <p:slideViewPr>
    <p:cSldViewPr snapToGrid="0">
      <p:cViewPr>
        <p:scale>
          <a:sx n="84" d="100"/>
          <a:sy n="84" d="100"/>
        </p:scale>
        <p:origin x="128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082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4ADCE-3C85-4442-98B8-BCF4B2C3CCE4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1C9421-3CF7-414A-8521-DF06180BA4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090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29047-85DB-4646-87D4-A9D8CBE486AD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FAFA4-0905-43FF-8802-0C26D4C3CBE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6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FAFA4-0905-43FF-8802-0C26D4C3CBE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090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FAFA4-0905-43FF-8802-0C26D4C3CBE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228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11822" y="6311049"/>
            <a:ext cx="963014" cy="3778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E97176-80CD-49FF-8F3D-6D953B60E2F3}" type="slidenum">
              <a:rPr lang="en-GB" smtClean="0"/>
              <a:pPr/>
              <a:t>‹N°›</a:t>
            </a:fld>
            <a:r>
              <a:rPr lang="en-GB" dirty="0" smtClean="0"/>
              <a:t>/9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1237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43721" y="6332315"/>
            <a:ext cx="963014" cy="3778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E97176-80CD-49FF-8F3D-6D953B60E2F3}" type="slidenum">
              <a:rPr lang="en-GB" smtClean="0"/>
              <a:pPr/>
              <a:t>‹N°›</a:t>
            </a:fld>
            <a:r>
              <a:rPr lang="en-GB" dirty="0" smtClean="0"/>
              <a:t>/9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668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90556" y="6385480"/>
            <a:ext cx="963014" cy="3778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E97176-80CD-49FF-8F3D-6D953B60E2F3}" type="slidenum">
              <a:rPr lang="en-GB" smtClean="0"/>
              <a:pPr/>
              <a:t>‹N°›</a:t>
            </a:fld>
            <a:r>
              <a:rPr lang="en-GB" dirty="0" smtClean="0"/>
              <a:t>/9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125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57471" y="6295877"/>
            <a:ext cx="87187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0" b="0" i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E97176-80CD-49FF-8F3D-6D953B60E2F3}" type="slidenum">
              <a:rPr lang="en-GB" smtClean="0"/>
              <a:pPr/>
              <a:t>‹N°›</a:t>
            </a:fld>
            <a:r>
              <a:rPr lang="en-GB" dirty="0" smtClean="0"/>
              <a:t>/9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/9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239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48982" y="2001589"/>
            <a:ext cx="1040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b="1" dirty="0" smtClean="0">
                <a:cs typeface="Arial" panose="020B0604020202020204" pitchFamily="34" charset="0"/>
              </a:rPr>
              <a:t>Christian BIZOUARD </a:t>
            </a:r>
            <a:br>
              <a:rPr lang="en-GB" sz="2000" b="1" dirty="0" smtClean="0">
                <a:cs typeface="Arial" panose="020B0604020202020204" pitchFamily="34" charset="0"/>
              </a:rPr>
            </a:br>
            <a:endParaRPr lang="en-GB" sz="2000" b="1" dirty="0">
              <a:cs typeface="Arial" panose="020B0604020202020204" pitchFamily="34" charset="0"/>
            </a:endParaRPr>
          </a:p>
          <a:p>
            <a:pPr algn="ctr"/>
            <a:r>
              <a:rPr lang="en-GB" sz="2000" b="1" dirty="0" err="1" smtClean="0">
                <a:cs typeface="Arial" panose="020B0604020202020204" pitchFamily="34" charset="0"/>
              </a:rPr>
              <a:t>Observatoire</a:t>
            </a:r>
            <a:r>
              <a:rPr lang="en-GB" sz="2000" b="1" dirty="0" smtClean="0">
                <a:cs typeface="Arial" panose="020B0604020202020204" pitchFamily="34" charset="0"/>
              </a:rPr>
              <a:t> de Paris / LTE &amp; IERS Earth Orientation </a:t>
            </a:r>
            <a:r>
              <a:rPr lang="en-GB" sz="2000" b="1" dirty="0" err="1" smtClean="0">
                <a:cs typeface="Arial" panose="020B0604020202020204" pitchFamily="34" charset="0"/>
              </a:rPr>
              <a:t>Center</a:t>
            </a:r>
            <a:r>
              <a:rPr lang="en-GB" sz="2000" b="1" dirty="0" smtClean="0">
                <a:cs typeface="Arial" panose="020B0604020202020204" pitchFamily="34" charset="0"/>
              </a:rPr>
              <a:t> </a:t>
            </a:r>
            <a:r>
              <a:rPr lang="en-GB" sz="2400" b="1" dirty="0" smtClean="0">
                <a:cs typeface="Arial" panose="020B0604020202020204" pitchFamily="34" charset="0"/>
              </a:rPr>
              <a:t/>
            </a:r>
            <a:br>
              <a:rPr lang="en-GB" sz="2400" b="1" dirty="0" smtClean="0">
                <a:cs typeface="Arial" panose="020B0604020202020204" pitchFamily="34" charset="0"/>
              </a:rPr>
            </a:br>
            <a:endParaRPr lang="en-GB" sz="2400" b="1" dirty="0" smtClean="0">
              <a:cs typeface="Arial" panose="020B0604020202020204" pitchFamily="34" charset="0"/>
            </a:endParaRPr>
          </a:p>
          <a:p>
            <a:pPr algn="ctr"/>
            <a:r>
              <a:rPr lang="en-GB" sz="2000" dirty="0" smtClean="0">
                <a:cs typeface="Arial" panose="020B0604020202020204" pitchFamily="34" charset="0"/>
              </a:rPr>
              <a:t/>
            </a:r>
            <a:br>
              <a:rPr lang="en-GB" sz="2000" dirty="0" smtClean="0">
                <a:cs typeface="Arial" panose="020B0604020202020204" pitchFamily="34" charset="0"/>
              </a:rPr>
            </a:br>
            <a:endParaRPr lang="en-GB" sz="2000" dirty="0" smtClean="0">
              <a:cs typeface="Arial" panose="020B0604020202020204" pitchFamily="34" charset="0"/>
            </a:endParaRPr>
          </a:p>
          <a:p>
            <a:pPr algn="ctr"/>
            <a:r>
              <a:rPr lang="en-US" sz="2000" dirty="0" smtClean="0"/>
              <a:t>Consultative </a:t>
            </a:r>
            <a:r>
              <a:rPr lang="en-US" sz="2000" dirty="0"/>
              <a:t>Committee on Time and Frequency (CCTF</a:t>
            </a:r>
            <a:r>
              <a:rPr lang="en-US" sz="2000" dirty="0" smtClean="0"/>
              <a:t>)</a:t>
            </a:r>
            <a:r>
              <a:rPr lang="en-GB" sz="2000" dirty="0">
                <a:cs typeface="Arial" panose="020B0604020202020204" pitchFamily="34" charset="0"/>
              </a:rPr>
              <a:t> </a:t>
            </a:r>
            <a:r>
              <a:rPr lang="en-GB" sz="2000" dirty="0" smtClean="0">
                <a:cs typeface="Arial" panose="020B0604020202020204" pitchFamily="34" charset="0"/>
              </a:rPr>
              <a:t/>
            </a:r>
            <a:br>
              <a:rPr lang="en-GB" sz="2000" dirty="0" smtClean="0">
                <a:cs typeface="Arial" panose="020B0604020202020204" pitchFamily="34" charset="0"/>
              </a:rPr>
            </a:br>
            <a:r>
              <a:rPr lang="en-GB" sz="2000" dirty="0" smtClean="0">
                <a:cs typeface="Arial" panose="020B0604020202020204" pitchFamily="34" charset="0"/>
              </a:rPr>
              <a:t/>
            </a:r>
            <a:br>
              <a:rPr lang="en-GB" sz="2000" dirty="0" smtClean="0">
                <a:cs typeface="Arial" panose="020B0604020202020204" pitchFamily="34" charset="0"/>
              </a:rPr>
            </a:br>
            <a:r>
              <a:rPr lang="en-GB" sz="2000" dirty="0" smtClean="0">
                <a:cs typeface="Arial" panose="020B0604020202020204" pitchFamily="34" charset="0"/>
              </a:rPr>
              <a:t>On line meeting 13/27 March 2025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6204" y="1586990"/>
            <a:ext cx="89675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Book Antiqua" panose="02040602050305030304" pitchFamily="18" charset="0"/>
              </a:rPr>
              <a:t>A short assessment of LEAP second prediction </a:t>
            </a:r>
            <a:endParaRPr lang="en-US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89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23" y="504056"/>
            <a:ext cx="6717451" cy="353408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23" y="3521412"/>
            <a:ext cx="7143930" cy="3336587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7176-80CD-49FF-8F3D-6D953B60E2F3}" type="slidenum">
              <a:rPr lang="en-GB" smtClean="0"/>
              <a:pPr/>
              <a:t>2</a:t>
            </a:fld>
            <a:r>
              <a:rPr lang="en-GB" dirty="0" smtClean="0"/>
              <a:t>/9</a:t>
            </a:r>
            <a:endParaRPr lang="en-GB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12192000" cy="504056"/>
          </a:xfrm>
          <a:prstGeom prst="rect">
            <a:avLst/>
          </a:prstGeom>
          <a:solidFill>
            <a:srgbClr val="0070C0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When do we have to adjust UTC by 1 one second? 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183" y="2639540"/>
            <a:ext cx="423999" cy="31678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95969" y="5971035"/>
            <a:ext cx="2800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fr-FR" dirty="0" smtClean="0">
                <a:solidFill>
                  <a:schemeClr val="bg1"/>
                </a:solidFill>
                <a:ea typeface="Book Antiqua" panose="02040602050305030304" pitchFamily="18" charset="0"/>
                <a:cs typeface="Calibri" panose="020F0502020204030204" pitchFamily="34" charset="0"/>
              </a:rPr>
              <a:t> Yearly average of </a:t>
            </a:r>
            <a:r>
              <a:rPr lang="en-GB" altLang="fr-FR" dirty="0" smtClean="0">
                <a:solidFill>
                  <a:schemeClr val="bg1"/>
                </a:solidFill>
                <a:latin typeface="Symbol" panose="05050102010706020507" pitchFamily="18" charset="2"/>
                <a:ea typeface="Book Antiqua" panose="02040602050305030304" pitchFamily="18" charset="0"/>
                <a:cs typeface="Calibri" panose="020F0502020204030204" pitchFamily="34" charset="0"/>
              </a:rPr>
              <a:t>D</a:t>
            </a:r>
            <a:r>
              <a:rPr lang="en-GB" altLang="fr-FR" dirty="0" smtClean="0">
                <a:solidFill>
                  <a:schemeClr val="bg1"/>
                </a:solidFill>
                <a:latin typeface="Calibri" panose="020F0502020204030204" pitchFamily="34" charset="0"/>
                <a:ea typeface="Book Antiqua" panose="02040602050305030304" pitchFamily="18" charset="0"/>
                <a:cs typeface="Calibri" panose="020F0502020204030204" pitchFamily="34" charset="0"/>
              </a:rPr>
              <a:t>LOD </a:t>
            </a:r>
            <a:r>
              <a:rPr lang="en-GB" altLang="fr-FR" dirty="0">
                <a:solidFill>
                  <a:schemeClr val="bg1"/>
                </a:solidFill>
                <a:latin typeface="Calibri" panose="020F0502020204030204" pitchFamily="34" charset="0"/>
                <a:ea typeface="Book Antiqua" panose="02040602050305030304" pitchFamily="18" charset="0"/>
                <a:cs typeface="Calibri" panose="020F0502020204030204" pitchFamily="34" charset="0"/>
              </a:rPr>
              <a:t>&lt; 0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" name="Connecteur droit avec flèche 10"/>
          <p:cNvCxnSpPr>
            <a:endCxn id="5" idx="2"/>
          </p:cNvCxnSpPr>
          <p:nvPr/>
        </p:nvCxnSpPr>
        <p:spPr>
          <a:xfrm flipH="1" flipV="1">
            <a:off x="6155183" y="5807413"/>
            <a:ext cx="171688" cy="118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5933456" y="4774239"/>
            <a:ext cx="911606" cy="94747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6862878" y="4450589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76927" y="876511"/>
            <a:ext cx="4229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Leap second </a:t>
            </a:r>
            <a:r>
              <a:rPr lang="en-US" dirty="0" smtClean="0"/>
              <a:t>in UTC </a:t>
            </a:r>
            <a:r>
              <a:rPr lang="en-US" dirty="0" smtClean="0"/>
              <a:t>introduced </a:t>
            </a:r>
            <a:r>
              <a:rPr lang="en-US" dirty="0" smtClean="0"/>
              <a:t>when UT1 – UTC becomes smaller than  </a:t>
            </a:r>
            <a:r>
              <a:rPr lang="en-US" dirty="0" smtClean="0"/>
              <a:t>-0.5 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Decided 6 months in advance for the next 30 June or </a:t>
            </a:r>
            <a:r>
              <a:rPr lang="en-US" dirty="0"/>
              <a:t>3</a:t>
            </a:r>
            <a:r>
              <a:rPr lang="en-US" dirty="0" smtClean="0"/>
              <a:t>1 December lasting 86401 s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the first time of his history UT1-UTC increases since </a:t>
            </a:r>
            <a:r>
              <a:rPr lang="en-US" dirty="0" smtClean="0"/>
              <a:t>5 </a:t>
            </a:r>
            <a:r>
              <a:rPr lang="en-US" dirty="0" smtClean="0"/>
              <a:t>years. No leap second since 2017</a:t>
            </a:r>
          </a:p>
          <a:p>
            <a:endParaRPr lang="en-US" dirty="0"/>
          </a:p>
          <a:p>
            <a:r>
              <a:rPr lang="en-US" dirty="0" smtClean="0"/>
              <a:t>Will this trend continue or stop and reverse? </a:t>
            </a:r>
          </a:p>
          <a:p>
            <a:endParaRPr lang="en-US" dirty="0"/>
          </a:p>
          <a:p>
            <a:r>
              <a:rPr lang="en-US" dirty="0" smtClean="0"/>
              <a:t>Do we have to remove a second in UTC by 2030 as Agnew’s recent paper in Nature asserts?  </a:t>
            </a:r>
            <a:endParaRPr lang="en-US" dirty="0"/>
          </a:p>
        </p:txBody>
      </p:sp>
      <p:cxnSp>
        <p:nvCxnSpPr>
          <p:cNvPr id="19" name="Connecteur droit 18"/>
          <p:cNvCxnSpPr/>
          <p:nvPr/>
        </p:nvCxnSpPr>
        <p:spPr>
          <a:xfrm flipV="1">
            <a:off x="5915640" y="3636909"/>
            <a:ext cx="939150" cy="2105157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061404" y="2696297"/>
            <a:ext cx="57058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6878118" y="3459989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90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7176-80CD-49FF-8F3D-6D953B60E2F3}" type="slidenum">
              <a:rPr lang="en-GB" smtClean="0"/>
              <a:pPr/>
              <a:t>3</a:t>
            </a:fld>
            <a:r>
              <a:rPr lang="en-GB" dirty="0" smtClean="0"/>
              <a:t>/9</a:t>
            </a:r>
            <a:endParaRPr lang="en-GB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5"/>
            <a:ext cx="12192000" cy="627253"/>
          </a:xfrm>
          <a:prstGeom prst="rect">
            <a:avLst/>
          </a:prstGeom>
          <a:solidFill>
            <a:srgbClr val="0070C0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/>
              <a:t>Physical context</a:t>
            </a:r>
          </a:p>
        </p:txBody>
      </p:sp>
      <p:sp>
        <p:nvSpPr>
          <p:cNvPr id="4" name="Rectangle 3"/>
          <p:cNvSpPr/>
          <p:nvPr/>
        </p:nvSpPr>
        <p:spPr>
          <a:xfrm>
            <a:off x="408791" y="735632"/>
            <a:ext cx="111341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L</a:t>
            </a:r>
            <a:r>
              <a:rPr lang="en-US" sz="2400" dirty="0" smtClean="0">
                <a:sym typeface="Wingdings" panose="05000000000000000000" pitchFamily="2" charset="2"/>
              </a:rPr>
              <a:t>eap second occurrence depends on the secular and (multi)-decadal fluctuations of the Earth’s rotation speed / length of day (LOD)</a:t>
            </a:r>
            <a:endParaRPr lang="en-US" sz="2400" dirty="0">
              <a:sym typeface="Wingdings" panose="05000000000000000000" pitchFamily="2" charset="2"/>
            </a:endParaRPr>
          </a:p>
          <a:p>
            <a:endParaRPr lang="en-US" sz="2400" dirty="0">
              <a:sym typeface="Wingdings" panose="05000000000000000000" pitchFamily="2" charset="2"/>
            </a:endParaRPr>
          </a:p>
          <a:p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anose="05000000000000000000" pitchFamily="2" charset="2"/>
            </a:endParaRPr>
          </a:p>
          <a:p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Physical modeling cannot predict the most </a:t>
            </a:r>
            <a:r>
              <a:rPr lang="en-US" sz="2400" dirty="0" smtClean="0">
                <a:sym typeface="Wingdings" panose="05000000000000000000" pitchFamily="2" charset="2"/>
              </a:rPr>
              <a:t>important of these, which arise from core-mantle interaction. </a:t>
            </a:r>
            <a:r>
              <a:rPr lang="en-US" sz="2400" dirty="0">
                <a:sym typeface="Wingdings" panose="05000000000000000000" pitchFamily="2" charset="2"/>
              </a:rPr>
              <a:t>W</a:t>
            </a:r>
            <a:r>
              <a:rPr lang="en-US" sz="2400" dirty="0" smtClean="0">
                <a:sym typeface="Wingdings" panose="05000000000000000000" pitchFamily="2" charset="2"/>
              </a:rPr>
              <a:t>e do not know how long the strong negative trend observed since 1970 in LOD will last.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 prediction based on extrapolating past-behavior od UT1/LOD.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5926840"/>
                  </p:ext>
                </p:extLst>
              </p:nvPr>
            </p:nvGraphicFramePr>
            <p:xfrm>
              <a:off x="1912968" y="1993197"/>
              <a:ext cx="8366064" cy="2286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87019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2011149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2667896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Cause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Trend 1970-2025 for LOD in </a:t>
                          </a:r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ms</a:t>
                          </a: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/cy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Temporal</a:t>
                          </a:r>
                          <a:r>
                            <a:rPr lang="en-US" sz="2000" baseline="0" dirty="0" smtClean="0">
                              <a:solidFill>
                                <a:schemeClr val="tx1"/>
                              </a:solidFill>
                            </a:rPr>
                            <a:t> window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000" b="1" dirty="0" smtClean="0">
                              <a:solidFill>
                                <a:schemeClr val="bg1"/>
                              </a:solidFill>
                              <a:latin typeface="+mn-lt"/>
                              <a:sym typeface="Wingdings" panose="05000000000000000000" pitchFamily="2" charset="2"/>
                            </a:rPr>
                            <a:t>Core-mantle</a:t>
                          </a:r>
                          <a:r>
                            <a:rPr lang="en-US" sz="2000" b="1" baseline="0" dirty="0" smtClean="0">
                              <a:solidFill>
                                <a:schemeClr val="bg1"/>
                              </a:solidFill>
                              <a:latin typeface="+mn-lt"/>
                              <a:sym typeface="Wingdings" panose="05000000000000000000" pitchFamily="2" charset="2"/>
                            </a:rPr>
                            <a:t> interaction</a:t>
                          </a:r>
                          <a:endParaRPr lang="en-US" sz="2000" b="1" dirty="0">
                            <a:solidFill>
                              <a:schemeClr val="bg1"/>
                            </a:solidFill>
                            <a:latin typeface="+mn-lt"/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fr-FR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2000" b="1" dirty="0">
                            <a:solidFill>
                              <a:schemeClr val="bg1"/>
                            </a:solidFill>
                            <a:latin typeface="+mn-lt"/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1" dirty="0" smtClean="0">
                              <a:solidFill>
                                <a:schemeClr val="bg1"/>
                              </a:solidFill>
                              <a:latin typeface="+mn-lt"/>
                            </a:rPr>
                            <a:t>Multi-decadal</a:t>
                          </a:r>
                          <a:endParaRPr lang="en-US" sz="2000" b="1" dirty="0">
                            <a:solidFill>
                              <a:schemeClr val="bg1"/>
                            </a:solidFill>
                            <a:latin typeface="+mn-lt"/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  <a:sym typeface="Wingdings" panose="05000000000000000000" pitchFamily="2" charset="2"/>
                            </a:rPr>
                            <a:t>Glacial Isostatic Adjustment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1.1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Millennial (constant)</a:t>
                          </a: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rgbClr val="FFFF00"/>
                              </a:solidFill>
                              <a:sym typeface="Wingdings" panose="05000000000000000000" pitchFamily="2" charset="2"/>
                            </a:rPr>
                            <a:t>Tidal friction </a:t>
                          </a:r>
                          <a:endParaRPr lang="en-US" sz="2000" dirty="0">
                            <a:solidFill>
                              <a:srgbClr val="FFFF00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000" b="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.7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rgbClr val="FFFF00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rgbClr val="FFFF00"/>
                              </a:solidFill>
                            </a:rPr>
                            <a:t>Geological (constant)</a:t>
                          </a:r>
                          <a:endParaRPr lang="en-US" sz="2000" dirty="0">
                            <a:solidFill>
                              <a:srgbClr val="FFFF00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sym typeface="Wingdings" panose="05000000000000000000" pitchFamily="2" charset="2"/>
                            </a:rPr>
                            <a:t>Present day mass transfer (PDMT) </a:t>
                          </a:r>
                          <a:endParaRPr lang="en-US" sz="2000" dirty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0" i="1" smtClean="0">
                                    <a:solidFill>
                                      <a:schemeClr val="accent5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+1.9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From 2000</a:t>
                          </a:r>
                          <a:endParaRPr lang="en-US" sz="2000" dirty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23726318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5926840"/>
                  </p:ext>
                </p:extLst>
              </p:nvPr>
            </p:nvGraphicFramePr>
            <p:xfrm>
              <a:off x="1912968" y="1993197"/>
              <a:ext cx="8366064" cy="2286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8701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1114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89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Cause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Trend </a:t>
                          </a: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1970-2025 for LOD in </a:t>
                          </a:r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ms</a:t>
                          </a: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/cy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Temporal</a:t>
                          </a:r>
                          <a:r>
                            <a:rPr lang="en-US" sz="2000" baseline="0" dirty="0" smtClean="0">
                              <a:solidFill>
                                <a:schemeClr val="tx1"/>
                              </a:solidFill>
                            </a:rPr>
                            <a:t> window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b="1" dirty="0" smtClean="0">
                              <a:solidFill>
                                <a:schemeClr val="bg1"/>
                              </a:solidFill>
                              <a:latin typeface="+mn-lt"/>
                              <a:sym typeface="Wingdings" panose="05000000000000000000" pitchFamily="2" charset="2"/>
                            </a:rPr>
                            <a:t>Core-mantle</a:t>
                          </a:r>
                          <a:r>
                            <a:rPr lang="en-US" sz="2000" b="1" baseline="0" dirty="0" smtClean="0">
                              <a:solidFill>
                                <a:schemeClr val="bg1"/>
                              </a:solidFill>
                              <a:latin typeface="+mn-lt"/>
                              <a:sym typeface="Wingdings" panose="05000000000000000000" pitchFamily="2" charset="2"/>
                            </a:rPr>
                            <a:t> interaction</a:t>
                          </a:r>
                          <a:endParaRPr lang="en-US" sz="2000" b="1" dirty="0">
                            <a:solidFill>
                              <a:schemeClr val="bg1"/>
                            </a:solidFill>
                            <a:latin typeface="+mn-lt"/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183939" t="-184615" r="-133939" b="-3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1" dirty="0" smtClean="0">
                              <a:solidFill>
                                <a:schemeClr val="bg1"/>
                              </a:solidFill>
                              <a:latin typeface="+mn-lt"/>
                            </a:rPr>
                            <a:t>Multi-decadal</a:t>
                          </a:r>
                          <a:endParaRPr lang="en-US" sz="2000" b="1" dirty="0">
                            <a:solidFill>
                              <a:schemeClr val="bg1"/>
                            </a:solidFill>
                            <a:latin typeface="+mn-lt"/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  <a:sym typeface="Wingdings" panose="05000000000000000000" pitchFamily="2" charset="2"/>
                            </a:rPr>
                            <a:t>Glacial Isostatic Adjustment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183939" t="-280303" r="-133939" b="-22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Millennial (constant)</a:t>
                          </a:r>
                          <a:endParaRPr lang="en-US" sz="20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rgbClr val="FFFF00"/>
                              </a:solidFill>
                              <a:sym typeface="Wingdings" panose="05000000000000000000" pitchFamily="2" charset="2"/>
                            </a:rPr>
                            <a:t>Tidal friction </a:t>
                          </a:r>
                          <a:endParaRPr lang="en-US" sz="2000" dirty="0">
                            <a:solidFill>
                              <a:srgbClr val="FFFF00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183939" t="-386154" r="-133939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rgbClr val="FFFF00"/>
                              </a:solidFill>
                            </a:rPr>
                            <a:t>Geological (constant)</a:t>
                          </a:r>
                          <a:endParaRPr lang="en-US" sz="2000" dirty="0">
                            <a:solidFill>
                              <a:srgbClr val="FFFF00"/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  <a:sym typeface="Wingdings" panose="05000000000000000000" pitchFamily="2" charset="2"/>
                            </a:rPr>
                            <a:t>Present day mass transfer (PDMT) </a:t>
                          </a:r>
                          <a:endParaRPr lang="en-US" sz="2000" dirty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183939" t="-486154" r="-133939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From 2000</a:t>
                          </a:r>
                          <a:endParaRPr lang="en-US" sz="2000" dirty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>
                        <a:solidFill>
                          <a:schemeClr val="accent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263189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3660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7176-80CD-49FF-8F3D-6D953B60E2F3}" type="slidenum">
              <a:rPr lang="en-GB" smtClean="0"/>
              <a:pPr/>
              <a:t>4</a:t>
            </a:fld>
            <a:r>
              <a:rPr lang="en-GB" dirty="0" smtClean="0"/>
              <a:t>/9</a:t>
            </a:r>
            <a:endParaRPr lang="en-GB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-2564"/>
            <a:ext cx="12192000" cy="615221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Singular Spectrum  Analysis of UT1 since 1830</a:t>
            </a:r>
            <a:endParaRPr lang="en-US" sz="2800" b="1" cap="none" dirty="0"/>
          </a:p>
          <a:p>
            <a:pPr algn="ctr"/>
            <a:endParaRPr lang="en-US" sz="2800" b="1" cap="none" dirty="0"/>
          </a:p>
        </p:txBody>
      </p:sp>
      <p:sp>
        <p:nvSpPr>
          <p:cNvPr id="5" name="ZoneTexte 4"/>
          <p:cNvSpPr txBox="1"/>
          <p:nvPr/>
        </p:nvSpPr>
        <p:spPr>
          <a:xfrm>
            <a:off x="7492180" y="2998840"/>
            <a:ext cx="147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~65 year : 2 s 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7492180" y="4075472"/>
            <a:ext cx="2593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~32 year / 21 year  :  0.5 s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7465306" y="5456904"/>
            <a:ext cx="3154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~13.85 year  + residuals &lt; 0.2 s  </a:t>
            </a:r>
            <a:endParaRPr lang="en-US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36" y="1173607"/>
            <a:ext cx="7382044" cy="553653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637629" y="1836770"/>
            <a:ext cx="3309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~parabolic trend + 136 year : </a:t>
            </a:r>
            <a:r>
              <a:rPr lang="en-US" dirty="0" smtClean="0"/>
              <a:t>25 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12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9" y="859792"/>
            <a:ext cx="8030868" cy="5736334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536306" y="-14164"/>
            <a:ext cx="963014" cy="377825"/>
          </a:xfrm>
        </p:spPr>
        <p:txBody>
          <a:bodyPr/>
          <a:lstStyle/>
          <a:p>
            <a:fld id="{2BE97176-80CD-49FF-8F3D-6D953B60E2F3}" type="slidenum">
              <a:rPr lang="en-GB" smtClean="0"/>
              <a:pPr/>
              <a:t>5</a:t>
            </a:fld>
            <a:r>
              <a:rPr lang="en-GB" smtClean="0"/>
              <a:t>/29</a:t>
            </a:r>
            <a:endParaRPr lang="en-GB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-2564"/>
            <a:ext cx="12192000" cy="615221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Multi-decadal residual in UT1-TT(TAI) highlighting a nearly 136 year periodicity?</a:t>
            </a:r>
            <a:endParaRPr lang="en-US" sz="2800" b="1" cap="none" dirty="0"/>
          </a:p>
          <a:p>
            <a:pPr algn="ctr"/>
            <a:endParaRPr lang="en-US" sz="2800" b="1" cap="none" dirty="0"/>
          </a:p>
        </p:txBody>
      </p:sp>
      <p:cxnSp>
        <p:nvCxnSpPr>
          <p:cNvPr id="14" name="Connecteur droit 13"/>
          <p:cNvCxnSpPr/>
          <p:nvPr/>
        </p:nvCxnSpPr>
        <p:spPr>
          <a:xfrm flipH="1">
            <a:off x="7121013" y="1052302"/>
            <a:ext cx="4193" cy="4984333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6967557" y="6028561"/>
            <a:ext cx="684224" cy="8074"/>
          </a:xfrm>
          <a:prstGeom prst="line">
            <a:avLst/>
          </a:prstGeom>
          <a:ln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317411" y="5994785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2040</a:t>
            </a:r>
            <a:endParaRPr lang="fr-FR" sz="1600" dirty="0">
              <a:solidFill>
                <a:schemeClr val="bg1"/>
              </a:solidFill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1830985" y="5591366"/>
            <a:ext cx="4179488" cy="0"/>
          </a:xfrm>
          <a:prstGeom prst="line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858577" y="4148537"/>
            <a:ext cx="11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~136 years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197139" y="5519928"/>
            <a:ext cx="1080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~68 years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9" name="Connecteur droit 28"/>
          <p:cNvCxnSpPr/>
          <p:nvPr/>
        </p:nvCxnSpPr>
        <p:spPr>
          <a:xfrm>
            <a:off x="3806081" y="5886200"/>
            <a:ext cx="2212733" cy="1184"/>
          </a:xfrm>
          <a:prstGeom prst="line">
            <a:avLst/>
          </a:prstGeom>
          <a:ln w="28575"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H="1" flipV="1">
            <a:off x="1811320" y="1242785"/>
            <a:ext cx="4144" cy="472248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 flipV="1">
            <a:off x="5958856" y="1242785"/>
            <a:ext cx="24063" cy="472248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 flipV="1">
            <a:off x="5188198" y="1226740"/>
            <a:ext cx="24063" cy="472248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 flipV="1">
            <a:off x="839778" y="1222737"/>
            <a:ext cx="24063" cy="472248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15232" y="823865"/>
            <a:ext cx="6509441" cy="307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Residuals after removing parabolic trend (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ms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172152" y="899571"/>
            <a:ext cx="38813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Multi-decadal changes in UT1 are up to 18 s peak to peak. So, they are involved in leap second readjustment of UTC.</a:t>
            </a:r>
          </a:p>
          <a:p>
            <a:endParaRPr lang="en-US" dirty="0"/>
          </a:p>
          <a:p>
            <a:r>
              <a:rPr lang="en-US" dirty="0" smtClean="0"/>
              <a:t>Periodicity in 136 years with a maximum by 2025-2030?</a:t>
            </a:r>
            <a:endParaRPr lang="en-US" dirty="0"/>
          </a:p>
        </p:txBody>
      </p:sp>
      <p:cxnSp>
        <p:nvCxnSpPr>
          <p:cNvPr id="28" name="Connecteur droit 27"/>
          <p:cNvCxnSpPr/>
          <p:nvPr/>
        </p:nvCxnSpPr>
        <p:spPr>
          <a:xfrm>
            <a:off x="1032773" y="4676966"/>
            <a:ext cx="4179488" cy="0"/>
          </a:xfrm>
          <a:prstGeom prst="line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2952012" y="1264177"/>
            <a:ext cx="4179488" cy="0"/>
          </a:xfrm>
          <a:prstGeom prst="line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5212261" y="4048135"/>
            <a:ext cx="2212733" cy="1184"/>
          </a:xfrm>
          <a:prstGeom prst="line">
            <a:avLst/>
          </a:prstGeom>
          <a:ln w="28575"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1811320" y="5330268"/>
            <a:ext cx="2212733" cy="1184"/>
          </a:xfrm>
          <a:prstGeom prst="line">
            <a:avLst/>
          </a:prstGeom>
          <a:ln w="28575"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93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7176-80CD-49FF-8F3D-6D953B60E2F3}" type="slidenum">
              <a:rPr lang="en-GB" smtClean="0"/>
              <a:pPr/>
              <a:t>6</a:t>
            </a:fld>
            <a:r>
              <a:rPr lang="en-GB" dirty="0" smtClean="0"/>
              <a:t>/9</a:t>
            </a:r>
            <a:endParaRPr lang="en-GB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-2564"/>
            <a:ext cx="12192000" cy="615221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Corresponding prediction of the length-of-day offset </a:t>
            </a:r>
            <a:endParaRPr lang="en-US" sz="2800" b="1" cap="none" dirty="0"/>
          </a:p>
          <a:p>
            <a:pPr algn="ctr"/>
            <a:endParaRPr lang="en-US" sz="2800" b="1" cap="none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18" y="886217"/>
            <a:ext cx="5797248" cy="434793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4860" y="5433849"/>
            <a:ext cx="4885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model + </a:t>
            </a:r>
            <a:r>
              <a:rPr lang="en-US" dirty="0" smtClean="0"/>
              <a:t>prediction (for data from 1830)</a:t>
            </a:r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544" y="886217"/>
            <a:ext cx="5799458" cy="434793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324476" y="5433849"/>
            <a:ext cx="2411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SSA model + prediction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5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55" y="1192917"/>
            <a:ext cx="7104412" cy="5328310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7176-80CD-49FF-8F3D-6D953B60E2F3}" type="slidenum">
              <a:rPr lang="en-GB" smtClean="0"/>
              <a:pPr/>
              <a:t>7</a:t>
            </a:fld>
            <a:r>
              <a:rPr lang="en-GB" dirty="0" smtClean="0"/>
              <a:t>/9</a:t>
            </a:r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2564"/>
            <a:ext cx="12192000" cy="615221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 </a:t>
            </a:r>
            <a:r>
              <a:rPr lang="en-US" sz="2800" b="1" cap="none" dirty="0"/>
              <a:t>P</a:t>
            </a:r>
            <a:r>
              <a:rPr lang="en-US" sz="2800" b="1" cap="none" dirty="0" smtClean="0"/>
              <a:t>rediction of UT1 – TAI / UT1 – UTC by extrapolating an harmonic model</a:t>
            </a:r>
            <a:endParaRPr lang="en-US" sz="2800" b="1" cap="none" dirty="0"/>
          </a:p>
          <a:p>
            <a:pPr algn="ctr"/>
            <a:endParaRPr lang="en-US" sz="2800" b="1" cap="none" dirty="0"/>
          </a:p>
        </p:txBody>
      </p:sp>
      <p:sp>
        <p:nvSpPr>
          <p:cNvPr id="10" name="Rectangle 9"/>
          <p:cNvSpPr/>
          <p:nvPr/>
        </p:nvSpPr>
        <p:spPr>
          <a:xfrm>
            <a:off x="7417767" y="1183051"/>
            <a:ext cx="45889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Adjustment of a </a:t>
            </a:r>
            <a:r>
              <a:rPr lang="en-US" sz="2000" dirty="0"/>
              <a:t>m</a:t>
            </a:r>
            <a:r>
              <a:rPr lang="en-US" sz="2000" dirty="0" smtClean="0"/>
              <a:t>odel composed  of:</a:t>
            </a:r>
            <a:endParaRPr lang="en-US" sz="2000" dirty="0"/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a parabolic trend 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136.5 year periodic signal (with 8 harmonics) 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dirty="0" smtClean="0"/>
              <a:t>No </a:t>
            </a:r>
            <a:r>
              <a:rPr lang="en-US" sz="2000" dirty="0"/>
              <a:t>“negative” leap second by 2030, </a:t>
            </a:r>
            <a:br>
              <a:rPr lang="en-US" sz="2000" dirty="0"/>
            </a:br>
            <a:r>
              <a:rPr lang="en-US" sz="2000" dirty="0"/>
              <a:t>but a common leap second to be introduced in </a:t>
            </a:r>
            <a:r>
              <a:rPr lang="en-US" sz="2000" dirty="0" smtClean="0"/>
              <a:t>2028? </a:t>
            </a:r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8219871" y="5554494"/>
            <a:ext cx="1" cy="428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77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1096271" y="6332315"/>
            <a:ext cx="963014" cy="377825"/>
          </a:xfrm>
        </p:spPr>
        <p:txBody>
          <a:bodyPr/>
          <a:lstStyle/>
          <a:p>
            <a:fld id="{2BE97176-80CD-49FF-8F3D-6D953B60E2F3}" type="slidenum">
              <a:rPr lang="en-GB" smtClean="0"/>
              <a:pPr/>
              <a:t>8</a:t>
            </a:fld>
            <a:r>
              <a:rPr lang="en-GB" dirty="0" smtClean="0"/>
              <a:t>/21</a:t>
            </a:r>
            <a:endParaRPr lang="en-GB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12192000" cy="627253"/>
          </a:xfrm>
          <a:prstGeom prst="rect">
            <a:avLst/>
          </a:prstGeom>
          <a:solidFill>
            <a:srgbClr val="0070C0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Prediction based upon SSA</a:t>
            </a:r>
            <a:endParaRPr lang="en-US" sz="2800" b="1" cap="none" dirty="0"/>
          </a:p>
        </p:txBody>
      </p:sp>
      <p:sp>
        <p:nvSpPr>
          <p:cNvPr id="13" name="ZoneTexte 12"/>
          <p:cNvSpPr txBox="1"/>
          <p:nvPr/>
        </p:nvSpPr>
        <p:spPr>
          <a:xfrm>
            <a:off x="2564525" y="6053958"/>
            <a:ext cx="809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negative leap second, but up to 12 common leap seconds to be added until 2035!</a:t>
            </a:r>
            <a:endParaRPr lang="en-US" dirty="0"/>
          </a:p>
        </p:txBody>
      </p:sp>
      <p:cxnSp>
        <p:nvCxnSpPr>
          <p:cNvPr id="15" name="Connecteur droit 14"/>
          <p:cNvCxnSpPr/>
          <p:nvPr/>
        </p:nvCxnSpPr>
        <p:spPr>
          <a:xfrm flipV="1">
            <a:off x="9259612" y="2144111"/>
            <a:ext cx="1" cy="3042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 flipV="1">
            <a:off x="3725916" y="2196661"/>
            <a:ext cx="5256" cy="2990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Imag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85" y="1494356"/>
            <a:ext cx="5333559" cy="3998645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195" y="1480461"/>
            <a:ext cx="5333559" cy="39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15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7176-80CD-49FF-8F3D-6D953B60E2F3}" type="slidenum">
              <a:rPr lang="en-GB" smtClean="0"/>
              <a:pPr/>
              <a:t>9</a:t>
            </a:fld>
            <a:r>
              <a:rPr lang="en-GB" dirty="0" smtClean="0"/>
              <a:t>/21</a:t>
            </a:r>
            <a:endParaRPr lang="en-GB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5"/>
            <a:ext cx="12192000" cy="627253"/>
          </a:xfrm>
          <a:prstGeom prst="rect">
            <a:avLst/>
          </a:prstGeom>
          <a:solidFill>
            <a:srgbClr val="0070C0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b="1" cap="none" dirty="0" smtClean="0"/>
              <a:t>Conclusion</a:t>
            </a:r>
            <a:endParaRPr lang="en-US" sz="2800" b="1" cap="none" dirty="0"/>
          </a:p>
        </p:txBody>
      </p:sp>
      <p:sp>
        <p:nvSpPr>
          <p:cNvPr id="4" name="Rectangle 3"/>
          <p:cNvSpPr/>
          <p:nvPr/>
        </p:nvSpPr>
        <p:spPr>
          <a:xfrm>
            <a:off x="1044166" y="832454"/>
            <a:ext cx="1010366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LOD / UT1 prediction is non conclusive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Prediction based upon </a:t>
            </a:r>
            <a:r>
              <a:rPr lang="en-US" sz="2400" dirty="0" smtClean="0"/>
              <a:t>the past </a:t>
            </a:r>
            <a:r>
              <a:rPr lang="en-US" sz="2400" dirty="0" smtClean="0"/>
              <a:t>signal </a:t>
            </a:r>
            <a:r>
              <a:rPr lang="en-US" sz="2400" dirty="0"/>
              <a:t>(since </a:t>
            </a:r>
            <a:r>
              <a:rPr lang="en-US" sz="2400" dirty="0" smtClean="0"/>
              <a:t>1720</a:t>
            </a:r>
            <a:r>
              <a:rPr lang="en-US" sz="2400" dirty="0"/>
              <a:t>) </a:t>
            </a:r>
            <a:r>
              <a:rPr lang="en-US" sz="2400" dirty="0" smtClean="0"/>
              <a:t>suggests </a:t>
            </a:r>
            <a:r>
              <a:rPr lang="en-US" sz="2400" dirty="0"/>
              <a:t>that the multi-decadal acceleration of the Earth's rotation has come to an </a:t>
            </a:r>
            <a:r>
              <a:rPr lang="en-US" sz="2400" dirty="0" smtClean="0"/>
              <a:t>end, </a:t>
            </a:r>
            <a:r>
              <a:rPr lang="en-US" sz="2400" dirty="0"/>
              <a:t>and will be followed by a phase of </a:t>
            </a:r>
            <a:r>
              <a:rPr lang="en-US" sz="2400" dirty="0" smtClean="0"/>
              <a:t>deceleration in the next </a:t>
            </a:r>
            <a:r>
              <a:rPr lang="en-US" sz="2400" dirty="0" smtClean="0"/>
              <a:t>years</a:t>
            </a: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U</a:t>
            </a:r>
            <a:r>
              <a:rPr lang="en-US" sz="2400" dirty="0" smtClean="0"/>
              <a:t>sual </a:t>
            </a:r>
            <a:r>
              <a:rPr lang="en-US" sz="2400" dirty="0"/>
              <a:t>l</a:t>
            </a:r>
            <a:r>
              <a:rPr lang="en-US" sz="2400" dirty="0" smtClean="0"/>
              <a:t>eap seconds by 2027-2030 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But </a:t>
            </a:r>
            <a:r>
              <a:rPr lang="en-US" sz="2400" dirty="0"/>
              <a:t>I wouldn't put my hand to the fire   </a:t>
            </a:r>
            <a:endParaRPr lang="en-US" sz="2400" dirty="0" smtClean="0">
              <a:sym typeface="Wingdings" panose="05000000000000000000" pitchFamily="2" charset="2"/>
            </a:endParaRPr>
          </a:p>
          <a:p>
            <a:endParaRPr lang="en-US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337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élest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éles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élest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17019</TotalTime>
  <Words>412</Words>
  <Application>Microsoft Office PowerPoint</Application>
  <PresentationFormat>Grand écran</PresentationFormat>
  <Paragraphs>87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Cambria Math</vt:lpstr>
      <vt:lpstr>Symbol</vt:lpstr>
      <vt:lpstr>Wingdings</vt:lpstr>
      <vt:lpstr>Céleste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Ibnu Nurul Huda</dc:creator>
  <cp:lastModifiedBy>Christian Bizouard</cp:lastModifiedBy>
  <cp:revision>1001</cp:revision>
  <dcterms:created xsi:type="dcterms:W3CDTF">2019-11-04T08:37:57Z</dcterms:created>
  <dcterms:modified xsi:type="dcterms:W3CDTF">2025-03-13T14:06:04Z</dcterms:modified>
</cp:coreProperties>
</file>