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57" r:id="rId2"/>
    <p:sldMasterId id="2147483659" r:id="rId3"/>
    <p:sldMasterId id="2147483661" r:id="rId4"/>
  </p:sldMasterIdLst>
  <p:notesMasterIdLst>
    <p:notesMasterId r:id="rId7"/>
  </p:notesMasterIdLst>
  <p:sldIdLst>
    <p:sldId id="567" r:id="rId5"/>
    <p:sldId id="568" r:id="rId6"/>
  </p:sldIdLst>
  <p:sldSz cx="9144000" cy="6858000" type="screen4x3"/>
  <p:notesSz cx="6797675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D4D4F"/>
    <a:srgbClr val="FFFFCC"/>
    <a:srgbClr val="EFFF9C"/>
    <a:srgbClr val="A33F1F"/>
    <a:srgbClr val="4D4D4D"/>
    <a:srgbClr val="006983"/>
    <a:srgbClr val="267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9" autoAdjust="0"/>
    <p:restoredTop sz="90432" autoAdjust="0"/>
  </p:normalViewPr>
  <p:slideViewPr>
    <p:cSldViewPr>
      <p:cViewPr varScale="1">
        <p:scale>
          <a:sx n="68" d="100"/>
          <a:sy n="68" d="100"/>
        </p:scale>
        <p:origin x="54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600" y="744538"/>
            <a:ext cx="3968750" cy="2976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01638" y="4025900"/>
            <a:ext cx="5994400" cy="515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1CD1E63A-07A1-4D6A-8A44-E2F9D03C0E6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5427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9502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Phone:</a:t>
            </a:r>
            <a:r>
              <a:rPr lang="en-AU" b="0"/>
              <a:t> +61 2 6249 9111</a:t>
            </a:r>
          </a:p>
          <a:p>
            <a:pPr>
              <a:defRPr/>
            </a:pPr>
            <a:r>
              <a:rPr lang="en-AU"/>
              <a:t>Web:</a:t>
            </a:r>
            <a:r>
              <a:rPr lang="en-AU" b="0"/>
              <a:t> www.ga.gov.au</a:t>
            </a:r>
          </a:p>
          <a:p>
            <a:pPr>
              <a:defRPr/>
            </a:pPr>
            <a:r>
              <a:rPr lang="en-AU"/>
              <a:t>Email:</a:t>
            </a:r>
            <a:r>
              <a:rPr lang="en-AU" b="0"/>
              <a:t> feedback@ga.gov.au</a:t>
            </a:r>
          </a:p>
          <a:p>
            <a:pPr>
              <a:defRPr/>
            </a:pPr>
            <a:r>
              <a:rPr lang="en-AU"/>
              <a:t>Address:</a:t>
            </a:r>
            <a:r>
              <a:rPr lang="en-AU" b="0"/>
              <a:t> Cnr Jerrabomberra Avenue and Hindmarsh Drive, Symonston ACT 2609</a:t>
            </a:r>
          </a:p>
          <a:p>
            <a:pPr>
              <a:defRPr/>
            </a:pPr>
            <a:r>
              <a:rPr lang="en-AU"/>
              <a:t>Postal Address:</a:t>
            </a:r>
            <a:r>
              <a:rPr lang="en-AU" b="0"/>
              <a:t> GPO Box 378, Canberra ACT 2601</a:t>
            </a:r>
          </a:p>
        </p:txBody>
      </p:sp>
    </p:spTree>
    <p:extLst>
      <p:ext uri="{BB962C8B-B14F-4D97-AF65-F5344CB8AC3E}">
        <p14:creationId xmlns:p14="http://schemas.microsoft.com/office/powerpoint/2010/main" val="121451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6563" y="1860550"/>
            <a:ext cx="2057400" cy="2622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60550"/>
            <a:ext cx="6022975" cy="2622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Phone:</a:t>
            </a:r>
            <a:r>
              <a:rPr lang="en-AU" b="0"/>
              <a:t> +61 2 6249 9111</a:t>
            </a:r>
          </a:p>
          <a:p>
            <a:pPr>
              <a:defRPr/>
            </a:pPr>
            <a:r>
              <a:rPr lang="en-AU"/>
              <a:t>Web:</a:t>
            </a:r>
            <a:r>
              <a:rPr lang="en-AU" b="0"/>
              <a:t> www.ga.gov.au</a:t>
            </a:r>
          </a:p>
          <a:p>
            <a:pPr>
              <a:defRPr/>
            </a:pPr>
            <a:r>
              <a:rPr lang="en-AU"/>
              <a:t>Email:</a:t>
            </a:r>
            <a:r>
              <a:rPr lang="en-AU" b="0"/>
              <a:t> feedback@ga.gov.au</a:t>
            </a:r>
          </a:p>
          <a:p>
            <a:pPr>
              <a:defRPr/>
            </a:pPr>
            <a:r>
              <a:rPr lang="en-AU"/>
              <a:t>Address:</a:t>
            </a:r>
            <a:r>
              <a:rPr lang="en-AU" b="0"/>
              <a:t> Cnr Jerrabomberra Avenue and Hindmarsh Drive, Symonston ACT 2609</a:t>
            </a:r>
          </a:p>
          <a:p>
            <a:pPr>
              <a:defRPr/>
            </a:pPr>
            <a:r>
              <a:rPr lang="en-AU"/>
              <a:t>Postal Address:</a:t>
            </a:r>
            <a:r>
              <a:rPr lang="en-AU" b="0"/>
              <a:t> GPO Box 378, Canberra ACT 2601</a:t>
            </a:r>
          </a:p>
        </p:txBody>
      </p:sp>
    </p:spTree>
    <p:extLst>
      <p:ext uri="{BB962C8B-B14F-4D97-AF65-F5344CB8AC3E}">
        <p14:creationId xmlns:p14="http://schemas.microsoft.com/office/powerpoint/2010/main" val="482799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4363" y="1860550"/>
            <a:ext cx="7916862" cy="549275"/>
          </a:xfrm>
        </p:spPr>
        <p:txBody>
          <a:bodyPr lIns="90000" tIns="46800" rIns="90000" bIns="46800"/>
          <a:lstStyle>
            <a:lvl1pPr>
              <a:defRPr sz="3000">
                <a:solidFill>
                  <a:srgbClr val="4D4D4D"/>
                </a:solidFill>
              </a:defRPr>
            </a:lvl1pPr>
          </a:lstStyle>
          <a:p>
            <a:pPr lvl="0"/>
            <a:r>
              <a:rPr lang="en-AU" noProof="0"/>
              <a:t>Click to edit Master Title style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2482850"/>
            <a:ext cx="7916862" cy="396875"/>
          </a:xfrm>
        </p:spPr>
        <p:txBody>
          <a:bodyPr lIns="90000" tIns="46800" rIns="90000" bIns="46800">
            <a:spAutoFit/>
          </a:bodyPr>
          <a:lstStyle>
            <a:lvl1pPr>
              <a:defRPr sz="2000"/>
            </a:lvl1pPr>
          </a:lstStyle>
          <a:p>
            <a:pPr lvl="0"/>
            <a:r>
              <a:rPr lang="en-AU" noProof="0"/>
              <a:t>Click to edit Master Author style</a:t>
            </a:r>
          </a:p>
        </p:txBody>
      </p:sp>
    </p:spTree>
    <p:extLst>
      <p:ext uri="{BB962C8B-B14F-4D97-AF65-F5344CB8AC3E}">
        <p14:creationId xmlns:p14="http://schemas.microsoft.com/office/powerpoint/2010/main" val="3427087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6194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82282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810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810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14177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35345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16145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011591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089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Phone:</a:t>
            </a:r>
            <a:r>
              <a:rPr lang="en-AU" b="0"/>
              <a:t> +61 2 6249 9111</a:t>
            </a:r>
          </a:p>
          <a:p>
            <a:pPr>
              <a:defRPr/>
            </a:pPr>
            <a:r>
              <a:rPr lang="en-AU"/>
              <a:t>Web:</a:t>
            </a:r>
            <a:r>
              <a:rPr lang="en-AU" b="0"/>
              <a:t> www.ga.gov.au</a:t>
            </a:r>
          </a:p>
          <a:p>
            <a:pPr>
              <a:defRPr/>
            </a:pPr>
            <a:r>
              <a:rPr lang="en-AU"/>
              <a:t>Email:</a:t>
            </a:r>
            <a:r>
              <a:rPr lang="en-AU" b="0"/>
              <a:t> feedback@ga.gov.au</a:t>
            </a:r>
          </a:p>
          <a:p>
            <a:pPr>
              <a:defRPr/>
            </a:pPr>
            <a:r>
              <a:rPr lang="en-AU"/>
              <a:t>Address:</a:t>
            </a:r>
            <a:r>
              <a:rPr lang="en-AU" b="0"/>
              <a:t> Cnr Jerrabomberra Avenue and Hindmarsh Drive, Symonston ACT 2609</a:t>
            </a:r>
          </a:p>
          <a:p>
            <a:pPr>
              <a:defRPr/>
            </a:pPr>
            <a:r>
              <a:rPr lang="en-AU"/>
              <a:t>Postal Address:</a:t>
            </a:r>
            <a:r>
              <a:rPr lang="en-AU" b="0"/>
              <a:t> GPO Box 378, Canberra ACT 2601</a:t>
            </a:r>
          </a:p>
        </p:txBody>
      </p:sp>
    </p:spTree>
    <p:extLst>
      <p:ext uri="{BB962C8B-B14F-4D97-AF65-F5344CB8AC3E}">
        <p14:creationId xmlns:p14="http://schemas.microsoft.com/office/powerpoint/2010/main" val="36505082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260057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070648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5925"/>
            <a:ext cx="2057400" cy="5821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5925"/>
            <a:ext cx="6019800" cy="5821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543521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852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06754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1343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2482850"/>
            <a:ext cx="4038600" cy="396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2482850"/>
            <a:ext cx="4038600" cy="396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92325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37466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2086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9701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Phone:</a:t>
            </a:r>
            <a:r>
              <a:rPr lang="en-AU" b="0"/>
              <a:t> +61 2 6249 9111</a:t>
            </a:r>
          </a:p>
          <a:p>
            <a:pPr>
              <a:defRPr/>
            </a:pPr>
            <a:r>
              <a:rPr lang="en-AU"/>
              <a:t>Web:</a:t>
            </a:r>
            <a:r>
              <a:rPr lang="en-AU" b="0"/>
              <a:t> www.ga.gov.au</a:t>
            </a:r>
          </a:p>
          <a:p>
            <a:pPr>
              <a:defRPr/>
            </a:pPr>
            <a:r>
              <a:rPr lang="en-AU"/>
              <a:t>Email:</a:t>
            </a:r>
            <a:r>
              <a:rPr lang="en-AU" b="0"/>
              <a:t> feedback@ga.gov.au</a:t>
            </a:r>
          </a:p>
          <a:p>
            <a:pPr>
              <a:defRPr/>
            </a:pPr>
            <a:r>
              <a:rPr lang="en-AU"/>
              <a:t>Address:</a:t>
            </a:r>
            <a:r>
              <a:rPr lang="en-AU" b="0"/>
              <a:t> Cnr Jerrabomberra Avenue and Hindmarsh Drive, Symonston ACT 2609</a:t>
            </a:r>
          </a:p>
          <a:p>
            <a:pPr>
              <a:defRPr/>
            </a:pPr>
            <a:r>
              <a:rPr lang="en-AU"/>
              <a:t>Postal Address:</a:t>
            </a:r>
            <a:r>
              <a:rPr lang="en-AU" b="0"/>
              <a:t> GPO Box 378, Canberra ACT 2601</a:t>
            </a:r>
          </a:p>
        </p:txBody>
      </p:sp>
    </p:spTree>
    <p:extLst>
      <p:ext uri="{BB962C8B-B14F-4D97-AF65-F5344CB8AC3E}">
        <p14:creationId xmlns:p14="http://schemas.microsoft.com/office/powerpoint/2010/main" val="7156234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20575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7443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21691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6563" y="1860550"/>
            <a:ext cx="2057400" cy="1019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60550"/>
            <a:ext cx="6022975" cy="1019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66075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4363" y="1860550"/>
            <a:ext cx="7916862" cy="549275"/>
          </a:xfrm>
        </p:spPr>
        <p:txBody>
          <a:bodyPr lIns="90000" tIns="46800" rIns="90000" bIns="46800"/>
          <a:lstStyle>
            <a:lvl1pPr>
              <a:defRPr sz="3000">
                <a:solidFill>
                  <a:srgbClr val="4D4D4D"/>
                </a:solidFill>
              </a:defRPr>
            </a:lvl1pPr>
          </a:lstStyle>
          <a:p>
            <a:pPr lvl="0"/>
            <a:r>
              <a:rPr lang="en-AU" noProof="0"/>
              <a:t>Click to edit Master Title style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2482850"/>
            <a:ext cx="7916862" cy="396875"/>
          </a:xfrm>
        </p:spPr>
        <p:txBody>
          <a:bodyPr lIns="90000" tIns="46800" rIns="90000" bIns="46800">
            <a:sp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AU" noProof="0"/>
              <a:t>Click to edit Master Author style</a:t>
            </a:r>
          </a:p>
        </p:txBody>
      </p:sp>
    </p:spTree>
    <p:extLst>
      <p:ext uri="{BB962C8B-B14F-4D97-AF65-F5344CB8AC3E}">
        <p14:creationId xmlns:p14="http://schemas.microsoft.com/office/powerpoint/2010/main" val="36312959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98714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269858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810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810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522961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48770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2067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2409825"/>
            <a:ext cx="4038600" cy="2073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2409825"/>
            <a:ext cx="4038600" cy="2073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Phone:</a:t>
            </a:r>
            <a:r>
              <a:rPr lang="en-AU" b="0"/>
              <a:t> +61 2 6249 9111</a:t>
            </a:r>
          </a:p>
          <a:p>
            <a:pPr>
              <a:defRPr/>
            </a:pPr>
            <a:r>
              <a:rPr lang="en-AU"/>
              <a:t>Web:</a:t>
            </a:r>
            <a:r>
              <a:rPr lang="en-AU" b="0"/>
              <a:t> www.ga.gov.au</a:t>
            </a:r>
          </a:p>
          <a:p>
            <a:pPr>
              <a:defRPr/>
            </a:pPr>
            <a:r>
              <a:rPr lang="en-AU"/>
              <a:t>Email:</a:t>
            </a:r>
            <a:r>
              <a:rPr lang="en-AU" b="0"/>
              <a:t> feedback@ga.gov.au</a:t>
            </a:r>
          </a:p>
          <a:p>
            <a:pPr>
              <a:defRPr/>
            </a:pPr>
            <a:r>
              <a:rPr lang="en-AU"/>
              <a:t>Address:</a:t>
            </a:r>
            <a:r>
              <a:rPr lang="en-AU" b="0"/>
              <a:t> Cnr Jerrabomberra Avenue and Hindmarsh Drive, Symonston ACT 2609</a:t>
            </a:r>
          </a:p>
          <a:p>
            <a:pPr>
              <a:defRPr/>
            </a:pPr>
            <a:r>
              <a:rPr lang="en-AU"/>
              <a:t>Postal Address:</a:t>
            </a:r>
            <a:r>
              <a:rPr lang="en-AU" b="0"/>
              <a:t> GPO Box 378, Canberra ACT 2601</a:t>
            </a:r>
          </a:p>
        </p:txBody>
      </p:sp>
    </p:spTree>
    <p:extLst>
      <p:ext uri="{BB962C8B-B14F-4D97-AF65-F5344CB8AC3E}">
        <p14:creationId xmlns:p14="http://schemas.microsoft.com/office/powerpoint/2010/main" val="102868244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73944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556061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244580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90449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5925"/>
            <a:ext cx="2057400" cy="5821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5925"/>
            <a:ext cx="6019800" cy="58213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1614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Phone:</a:t>
            </a:r>
            <a:r>
              <a:rPr lang="en-AU" b="0"/>
              <a:t> +61 2 6249 9111</a:t>
            </a:r>
          </a:p>
          <a:p>
            <a:pPr>
              <a:defRPr/>
            </a:pPr>
            <a:r>
              <a:rPr lang="en-AU"/>
              <a:t>Web:</a:t>
            </a:r>
            <a:r>
              <a:rPr lang="en-AU" b="0"/>
              <a:t> www.ga.gov.au</a:t>
            </a:r>
          </a:p>
          <a:p>
            <a:pPr>
              <a:defRPr/>
            </a:pPr>
            <a:r>
              <a:rPr lang="en-AU"/>
              <a:t>Email:</a:t>
            </a:r>
            <a:r>
              <a:rPr lang="en-AU" b="0"/>
              <a:t> feedback@ga.gov.au</a:t>
            </a:r>
          </a:p>
          <a:p>
            <a:pPr>
              <a:defRPr/>
            </a:pPr>
            <a:r>
              <a:rPr lang="en-AU"/>
              <a:t>Address:</a:t>
            </a:r>
            <a:r>
              <a:rPr lang="en-AU" b="0"/>
              <a:t> Cnr Jerrabomberra Avenue and Hindmarsh Drive, Symonston ACT 2609</a:t>
            </a:r>
          </a:p>
          <a:p>
            <a:pPr>
              <a:defRPr/>
            </a:pPr>
            <a:r>
              <a:rPr lang="en-AU"/>
              <a:t>Postal Address:</a:t>
            </a:r>
            <a:r>
              <a:rPr lang="en-AU" b="0"/>
              <a:t> GPO Box 378, Canberra ACT 2601</a:t>
            </a:r>
          </a:p>
        </p:txBody>
      </p:sp>
    </p:spTree>
    <p:extLst>
      <p:ext uri="{BB962C8B-B14F-4D97-AF65-F5344CB8AC3E}">
        <p14:creationId xmlns:p14="http://schemas.microsoft.com/office/powerpoint/2010/main" val="398969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Phone:</a:t>
            </a:r>
            <a:r>
              <a:rPr lang="en-AU" b="0"/>
              <a:t> +61 2 6249 9111</a:t>
            </a:r>
          </a:p>
          <a:p>
            <a:pPr>
              <a:defRPr/>
            </a:pPr>
            <a:r>
              <a:rPr lang="en-AU"/>
              <a:t>Web:</a:t>
            </a:r>
            <a:r>
              <a:rPr lang="en-AU" b="0"/>
              <a:t> www.ga.gov.au</a:t>
            </a:r>
          </a:p>
          <a:p>
            <a:pPr>
              <a:defRPr/>
            </a:pPr>
            <a:r>
              <a:rPr lang="en-AU"/>
              <a:t>Email:</a:t>
            </a:r>
            <a:r>
              <a:rPr lang="en-AU" b="0"/>
              <a:t> feedback@ga.gov.au</a:t>
            </a:r>
          </a:p>
          <a:p>
            <a:pPr>
              <a:defRPr/>
            </a:pPr>
            <a:r>
              <a:rPr lang="en-AU"/>
              <a:t>Address:</a:t>
            </a:r>
            <a:r>
              <a:rPr lang="en-AU" b="0"/>
              <a:t> Cnr Jerrabomberra Avenue and Hindmarsh Drive, Symonston ACT 2609</a:t>
            </a:r>
          </a:p>
          <a:p>
            <a:pPr>
              <a:defRPr/>
            </a:pPr>
            <a:r>
              <a:rPr lang="en-AU"/>
              <a:t>Postal Address:</a:t>
            </a:r>
            <a:r>
              <a:rPr lang="en-AU" b="0"/>
              <a:t> GPO Box 378, Canberra ACT 2601</a:t>
            </a:r>
          </a:p>
        </p:txBody>
      </p:sp>
    </p:spTree>
    <p:extLst>
      <p:ext uri="{BB962C8B-B14F-4D97-AF65-F5344CB8AC3E}">
        <p14:creationId xmlns:p14="http://schemas.microsoft.com/office/powerpoint/2010/main" val="179387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Phone:</a:t>
            </a:r>
            <a:r>
              <a:rPr lang="en-AU" b="0"/>
              <a:t> +61 2 6249 9111</a:t>
            </a:r>
          </a:p>
          <a:p>
            <a:pPr>
              <a:defRPr/>
            </a:pPr>
            <a:r>
              <a:rPr lang="en-AU"/>
              <a:t>Web:</a:t>
            </a:r>
            <a:r>
              <a:rPr lang="en-AU" b="0"/>
              <a:t> www.ga.gov.au</a:t>
            </a:r>
          </a:p>
          <a:p>
            <a:pPr>
              <a:defRPr/>
            </a:pPr>
            <a:r>
              <a:rPr lang="en-AU"/>
              <a:t>Email:</a:t>
            </a:r>
            <a:r>
              <a:rPr lang="en-AU" b="0"/>
              <a:t> feedback@ga.gov.au</a:t>
            </a:r>
          </a:p>
          <a:p>
            <a:pPr>
              <a:defRPr/>
            </a:pPr>
            <a:r>
              <a:rPr lang="en-AU"/>
              <a:t>Address:</a:t>
            </a:r>
            <a:r>
              <a:rPr lang="en-AU" b="0"/>
              <a:t> Cnr Jerrabomberra Avenue and Hindmarsh Drive, Symonston ACT 2609</a:t>
            </a:r>
          </a:p>
          <a:p>
            <a:pPr>
              <a:defRPr/>
            </a:pPr>
            <a:r>
              <a:rPr lang="en-AU"/>
              <a:t>Postal Address:</a:t>
            </a:r>
            <a:r>
              <a:rPr lang="en-AU" b="0"/>
              <a:t> GPO Box 378, Canberra ACT 2601</a:t>
            </a:r>
          </a:p>
        </p:txBody>
      </p:sp>
    </p:spTree>
    <p:extLst>
      <p:ext uri="{BB962C8B-B14F-4D97-AF65-F5344CB8AC3E}">
        <p14:creationId xmlns:p14="http://schemas.microsoft.com/office/powerpoint/2010/main" val="207160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Phone:</a:t>
            </a:r>
            <a:r>
              <a:rPr lang="en-AU" b="0"/>
              <a:t> +61 2 6249 9111</a:t>
            </a:r>
          </a:p>
          <a:p>
            <a:pPr>
              <a:defRPr/>
            </a:pPr>
            <a:r>
              <a:rPr lang="en-AU"/>
              <a:t>Web:</a:t>
            </a:r>
            <a:r>
              <a:rPr lang="en-AU" b="0"/>
              <a:t> www.ga.gov.au</a:t>
            </a:r>
          </a:p>
          <a:p>
            <a:pPr>
              <a:defRPr/>
            </a:pPr>
            <a:r>
              <a:rPr lang="en-AU"/>
              <a:t>Email:</a:t>
            </a:r>
            <a:r>
              <a:rPr lang="en-AU" b="0"/>
              <a:t> feedback@ga.gov.au</a:t>
            </a:r>
          </a:p>
          <a:p>
            <a:pPr>
              <a:defRPr/>
            </a:pPr>
            <a:r>
              <a:rPr lang="en-AU"/>
              <a:t>Address:</a:t>
            </a:r>
            <a:r>
              <a:rPr lang="en-AU" b="0"/>
              <a:t> Cnr Jerrabomberra Avenue and Hindmarsh Drive, Symonston ACT 2609</a:t>
            </a:r>
          </a:p>
          <a:p>
            <a:pPr>
              <a:defRPr/>
            </a:pPr>
            <a:r>
              <a:rPr lang="en-AU"/>
              <a:t>Postal Address:</a:t>
            </a:r>
            <a:r>
              <a:rPr lang="en-AU" b="0"/>
              <a:t> GPO Box 378, Canberra ACT 2601</a:t>
            </a:r>
          </a:p>
        </p:txBody>
      </p:sp>
    </p:spTree>
    <p:extLst>
      <p:ext uri="{BB962C8B-B14F-4D97-AF65-F5344CB8AC3E}">
        <p14:creationId xmlns:p14="http://schemas.microsoft.com/office/powerpoint/2010/main" val="78423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Phone:</a:t>
            </a:r>
            <a:r>
              <a:rPr lang="en-AU" b="0"/>
              <a:t> +61 2 6249 9111</a:t>
            </a:r>
          </a:p>
          <a:p>
            <a:pPr>
              <a:defRPr/>
            </a:pPr>
            <a:r>
              <a:rPr lang="en-AU"/>
              <a:t>Web:</a:t>
            </a:r>
            <a:r>
              <a:rPr lang="en-AU" b="0"/>
              <a:t> www.ga.gov.au</a:t>
            </a:r>
          </a:p>
          <a:p>
            <a:pPr>
              <a:defRPr/>
            </a:pPr>
            <a:r>
              <a:rPr lang="en-AU"/>
              <a:t>Email:</a:t>
            </a:r>
            <a:r>
              <a:rPr lang="en-AU" b="0"/>
              <a:t> feedback@ga.gov.au</a:t>
            </a:r>
          </a:p>
          <a:p>
            <a:pPr>
              <a:defRPr/>
            </a:pPr>
            <a:r>
              <a:rPr lang="en-AU"/>
              <a:t>Address:</a:t>
            </a:r>
            <a:r>
              <a:rPr lang="en-AU" b="0"/>
              <a:t> Cnr Jerrabomberra Avenue and Hindmarsh Drive, Symonston ACT 2609</a:t>
            </a:r>
          </a:p>
          <a:p>
            <a:pPr>
              <a:defRPr/>
            </a:pPr>
            <a:r>
              <a:rPr lang="en-AU"/>
              <a:t>Postal Address:</a:t>
            </a:r>
            <a:r>
              <a:rPr lang="en-AU" b="0"/>
              <a:t> GPO Box 378, Canberra ACT 2601</a:t>
            </a:r>
          </a:p>
        </p:txBody>
      </p:sp>
    </p:spTree>
    <p:extLst>
      <p:ext uri="{BB962C8B-B14F-4D97-AF65-F5344CB8AC3E}">
        <p14:creationId xmlns:p14="http://schemas.microsoft.com/office/powerpoint/2010/main" val="3556810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2409825"/>
            <a:ext cx="8229600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  <p:sp>
        <p:nvSpPr>
          <p:cNvPr id="102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14363" y="1860550"/>
            <a:ext cx="8229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6350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188" y="5084763"/>
            <a:ext cx="8208962" cy="164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ct val="80000"/>
              </a:lnSpc>
              <a:spcBef>
                <a:spcPct val="50000"/>
              </a:spcBef>
              <a:defRPr sz="1700" b="1">
                <a:solidFill>
                  <a:srgbClr val="4D4D4D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AU"/>
              <a:t>Phone:</a:t>
            </a:r>
            <a:r>
              <a:rPr lang="en-AU" b="0"/>
              <a:t> +61 2 6249 9111</a:t>
            </a:r>
          </a:p>
          <a:p>
            <a:pPr>
              <a:defRPr/>
            </a:pPr>
            <a:r>
              <a:rPr lang="en-AU"/>
              <a:t>Web:</a:t>
            </a:r>
            <a:r>
              <a:rPr lang="en-AU" b="0"/>
              <a:t> www.ga.gov.au</a:t>
            </a:r>
          </a:p>
          <a:p>
            <a:pPr>
              <a:defRPr/>
            </a:pPr>
            <a:r>
              <a:rPr lang="en-AU"/>
              <a:t>Email:</a:t>
            </a:r>
            <a:r>
              <a:rPr lang="en-AU" b="0"/>
              <a:t> feedback@ga.gov.au</a:t>
            </a:r>
          </a:p>
          <a:p>
            <a:pPr>
              <a:defRPr/>
            </a:pPr>
            <a:r>
              <a:rPr lang="en-AU"/>
              <a:t>Address:</a:t>
            </a:r>
            <a:r>
              <a:rPr lang="en-AU" b="0"/>
              <a:t> Cnr Jerrabomberra Avenue and Hindmarsh Drive, Symonston ACT 2609</a:t>
            </a:r>
          </a:p>
          <a:p>
            <a:pPr>
              <a:defRPr/>
            </a:pPr>
            <a:r>
              <a:rPr lang="en-AU"/>
              <a:t>Postal Address:</a:t>
            </a:r>
            <a:r>
              <a:rPr lang="en-AU" b="0"/>
              <a:t> GPO Box 378, Canberra ACT 2601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600" b="1">
          <a:solidFill>
            <a:srgbClr val="00698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rgbClr val="006983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rgbClr val="006983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rgbClr val="006983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rgbClr val="006983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6983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6983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6983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6983"/>
          </a:solidFill>
          <a:latin typeface="Arial" charset="0"/>
        </a:defRPr>
      </a:lvl9pPr>
    </p:titleStyle>
    <p:bodyStyle>
      <a:lvl1pPr algn="l" rtl="0" fontAlgn="base">
        <a:spcBef>
          <a:spcPct val="50000"/>
        </a:spcBef>
        <a:spcAft>
          <a:spcPct val="0"/>
        </a:spcAft>
        <a:defRPr sz="2200">
          <a:solidFill>
            <a:srgbClr val="4D4D4D"/>
          </a:solidFill>
          <a:latin typeface="+mn-lt"/>
          <a:ea typeface="+mn-ea"/>
          <a:cs typeface="+mn-cs"/>
        </a:defRPr>
      </a:lvl1pPr>
      <a:lvl2pPr marL="447675" indent="-268288" algn="l" rtl="0" fontAlgn="base">
        <a:spcBef>
          <a:spcPct val="50000"/>
        </a:spcBef>
        <a:spcAft>
          <a:spcPct val="0"/>
        </a:spcAft>
        <a:buChar char="•"/>
        <a:defRPr sz="2200">
          <a:solidFill>
            <a:srgbClr val="4D4D4D"/>
          </a:solidFill>
          <a:latin typeface="+mn-lt"/>
        </a:defRPr>
      </a:lvl2pPr>
      <a:lvl3pPr marL="895350" indent="-265113" algn="l" rtl="0" fontAlgn="base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3pPr>
      <a:lvl4pPr marL="1344613" indent="-268288" algn="l" rtl="0" fontAlgn="base">
        <a:spcBef>
          <a:spcPct val="25000"/>
        </a:spcBef>
        <a:spcAft>
          <a:spcPct val="0"/>
        </a:spcAft>
        <a:buChar char="•"/>
        <a:defRPr sz="2000">
          <a:solidFill>
            <a:srgbClr val="4D4D4D"/>
          </a:solidFill>
          <a:latin typeface="+mn-lt"/>
        </a:defRPr>
      </a:lvl4pPr>
      <a:lvl5pPr marL="1792288" indent="-268288" algn="l" rtl="0" fontAlgn="base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5pPr>
      <a:lvl6pPr marL="2249488" indent="-268288" algn="l" rtl="0" eaLnBrk="1" fontAlgn="base" hangingPunct="1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6pPr>
      <a:lvl7pPr marL="2706688" indent="-268288" algn="l" rtl="0" eaLnBrk="1" fontAlgn="base" hangingPunct="1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7pPr>
      <a:lvl8pPr marL="3163888" indent="-268288" algn="l" rtl="0" eaLnBrk="1" fontAlgn="base" hangingPunct="1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8pPr>
      <a:lvl9pPr marL="3621088" indent="-268288" algn="l" rtl="0" eaLnBrk="1" fontAlgn="base" hangingPunct="1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5925"/>
            <a:ext cx="8229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81075"/>
            <a:ext cx="8229600" cy="525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85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84663" y="6459538"/>
            <a:ext cx="4751387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algn="l" rtl="0" eaLnBrk="0" fontAlgn="base" hangingPunct="0">
        <a:spcBef>
          <a:spcPct val="50000"/>
        </a:spcBef>
        <a:spcAft>
          <a:spcPct val="0"/>
        </a:spcAft>
        <a:defRPr sz="2200">
          <a:solidFill>
            <a:srgbClr val="4D4D4D"/>
          </a:solidFill>
          <a:latin typeface="+mn-lt"/>
          <a:ea typeface="+mn-ea"/>
          <a:cs typeface="+mn-cs"/>
        </a:defRPr>
      </a:lvl1pPr>
      <a:lvl2pPr marL="447675" indent="-268288" algn="l" rtl="0" eaLnBrk="0" fontAlgn="base" hangingPunct="0">
        <a:spcBef>
          <a:spcPct val="50000"/>
        </a:spcBef>
        <a:spcAft>
          <a:spcPct val="0"/>
        </a:spcAft>
        <a:buChar char="•"/>
        <a:defRPr sz="2200">
          <a:solidFill>
            <a:srgbClr val="4D4D4D"/>
          </a:solidFill>
          <a:latin typeface="+mn-lt"/>
        </a:defRPr>
      </a:lvl2pPr>
      <a:lvl3pPr marL="895350" indent="-268288" algn="l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3pPr>
      <a:lvl4pPr marL="1350963" indent="-271463" algn="l" rtl="0" eaLnBrk="0" fontAlgn="base" hangingPunct="0">
        <a:spcBef>
          <a:spcPct val="25000"/>
        </a:spcBef>
        <a:spcAft>
          <a:spcPct val="0"/>
        </a:spcAft>
        <a:buChar char="•"/>
        <a:defRPr sz="2000">
          <a:solidFill>
            <a:srgbClr val="4D4D4D"/>
          </a:solidFill>
          <a:latin typeface="+mn-lt"/>
        </a:defRPr>
      </a:lvl4pPr>
      <a:lvl5pPr marL="1792288" indent="-261938" algn="l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5pPr>
      <a:lvl6pPr marL="2249488" indent="-261938" algn="l" rtl="0" fontAlgn="base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6pPr>
      <a:lvl7pPr marL="2706688" indent="-261938" algn="l" rtl="0" fontAlgn="base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7pPr>
      <a:lvl8pPr marL="3163888" indent="-261938" algn="l" rtl="0" fontAlgn="base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8pPr>
      <a:lvl9pPr marL="3621088" indent="-261938" algn="l" rtl="0" fontAlgn="base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4363" y="1860550"/>
            <a:ext cx="8229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2482850"/>
            <a:ext cx="822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AU" altLang="en-US"/>
              <a:t>Click to edit Master Author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4D4D4D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4D4D4D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4D4D4D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4D4D4D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4D4D4D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4D4D4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4D4D4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4D4D4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4D4D4D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5925"/>
            <a:ext cx="8229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81075"/>
            <a:ext cx="8229600" cy="525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66458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84663" y="6459538"/>
            <a:ext cx="4751387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O. Titov, A. Girdiuk, Effect of positional instability </a:t>
            </a:r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9pPr>
    </p:titleStyle>
    <p:bodyStyle>
      <a:lvl1pPr algn="l" rtl="0" eaLnBrk="0" fontAlgn="base" hangingPunct="0">
        <a:spcBef>
          <a:spcPct val="50000"/>
        </a:spcBef>
        <a:spcAft>
          <a:spcPct val="0"/>
        </a:spcAft>
        <a:defRPr sz="2200">
          <a:solidFill>
            <a:schemeClr val="bg1"/>
          </a:solidFill>
          <a:latin typeface="+mn-lt"/>
          <a:ea typeface="+mn-ea"/>
          <a:cs typeface="+mn-cs"/>
        </a:defRPr>
      </a:lvl1pPr>
      <a:lvl2pPr marL="447675" indent="-268288" algn="l" rtl="0" eaLnBrk="0" fontAlgn="base" hangingPunct="0">
        <a:spcBef>
          <a:spcPct val="50000"/>
        </a:spcBef>
        <a:spcAft>
          <a:spcPct val="0"/>
        </a:spcAft>
        <a:buChar char="•"/>
        <a:defRPr sz="2200">
          <a:solidFill>
            <a:schemeClr val="bg1"/>
          </a:solidFill>
          <a:latin typeface="+mn-lt"/>
        </a:defRPr>
      </a:lvl2pPr>
      <a:lvl3pPr marL="895350" indent="-268288" algn="l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chemeClr val="bg1"/>
          </a:solidFill>
          <a:latin typeface="+mn-lt"/>
        </a:defRPr>
      </a:lvl3pPr>
      <a:lvl4pPr marL="1350963" indent="-271463" algn="l" rtl="0" eaLnBrk="0" fontAlgn="base" hangingPunct="0">
        <a:spcBef>
          <a:spcPct val="25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4pPr>
      <a:lvl5pPr marL="1792288" indent="-261938" algn="l" rtl="0" eaLnBrk="0" fontAlgn="base" hangingPunct="0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chemeClr val="bg1"/>
          </a:solidFill>
          <a:latin typeface="+mn-lt"/>
        </a:defRPr>
      </a:lvl5pPr>
      <a:lvl6pPr marL="2249488" indent="-261938" algn="l" rtl="0" fontAlgn="base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chemeClr val="bg1"/>
          </a:solidFill>
          <a:latin typeface="+mn-lt"/>
        </a:defRPr>
      </a:lvl6pPr>
      <a:lvl7pPr marL="2706688" indent="-261938" algn="l" rtl="0" fontAlgn="base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chemeClr val="bg1"/>
          </a:solidFill>
          <a:latin typeface="+mn-lt"/>
        </a:defRPr>
      </a:lvl7pPr>
      <a:lvl8pPr marL="3163888" indent="-261938" algn="l" rtl="0" fontAlgn="base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chemeClr val="bg1"/>
          </a:solidFill>
          <a:latin typeface="+mn-lt"/>
        </a:defRPr>
      </a:lvl8pPr>
      <a:lvl9pPr marL="3621088" indent="-261938" algn="l" rtl="0" fontAlgn="base">
        <a:spcBef>
          <a:spcPct val="25000"/>
        </a:spcBef>
        <a:spcAft>
          <a:spcPct val="0"/>
        </a:spcAft>
        <a:buFont typeface="Arial" charset="0"/>
        <a:buChar char="–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B5795BD-3FF9-05AF-BB76-C245B32089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0"/>
            <a:ext cx="4803402" cy="3534641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6AC075AE-C6AF-C9FF-DAD5-7FC8D9AC04E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32394899"/>
                  </p:ext>
                </p:extLst>
              </p:nvPr>
            </p:nvGraphicFramePr>
            <p:xfrm>
              <a:off x="1187624" y="3645024"/>
              <a:ext cx="7560839" cy="251510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00582">
                      <a:extLst>
                        <a:ext uri="{9D8B030D-6E8A-4147-A177-3AD203B41FA5}">
                          <a16:colId xmlns:a16="http://schemas.microsoft.com/office/drawing/2014/main" val="1718749946"/>
                        </a:ext>
                      </a:extLst>
                    </a:gridCol>
                    <a:gridCol w="1479738">
                      <a:extLst>
                        <a:ext uri="{9D8B030D-6E8A-4147-A177-3AD203B41FA5}">
                          <a16:colId xmlns:a16="http://schemas.microsoft.com/office/drawing/2014/main" val="1738460927"/>
                        </a:ext>
                      </a:extLst>
                    </a:gridCol>
                    <a:gridCol w="2088232">
                      <a:extLst>
                        <a:ext uri="{9D8B030D-6E8A-4147-A177-3AD203B41FA5}">
                          <a16:colId xmlns:a16="http://schemas.microsoft.com/office/drawing/2014/main" val="396102893"/>
                        </a:ext>
                      </a:extLst>
                    </a:gridCol>
                    <a:gridCol w="2592287">
                      <a:extLst>
                        <a:ext uri="{9D8B030D-6E8A-4147-A177-3AD203B41FA5}">
                          <a16:colId xmlns:a16="http://schemas.microsoft.com/office/drawing/2014/main" val="270021910"/>
                        </a:ext>
                      </a:extLst>
                    </a:gridCol>
                  </a:tblGrid>
                  <a:tr h="686878"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Period</a:t>
                          </a:r>
                        </a:p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(year)</a:t>
                          </a:r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Amp. (</a:t>
                          </a:r>
                          <a:r>
                            <a:rPr lang="en-AU" sz="16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</a:p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Results</a:t>
                          </a:r>
                        </a:p>
                      </a:txBody>
                      <a:tcPr marL="68580" marR="68580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Amp. (</a:t>
                          </a:r>
                          <a:r>
                            <a:rPr lang="en-AU" sz="16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</a:p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  <a:latin typeface="Arial" panose="020B0604020202020204" pitchFamily="34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a:t>IERS Conv 2010</a:t>
                          </a:r>
                        </a:p>
                      </a:txBody>
                      <a:tcPr marL="68580" marR="68580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Amp. (</a:t>
                          </a:r>
                          <a:r>
                            <a:rPr lang="en-AU" sz="16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</a:p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Ray &amp; </a:t>
                          </a:r>
                          <a:r>
                            <a:rPr lang="en-AU" sz="16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Erofeeva</a:t>
                          </a: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 (2014)</a:t>
                          </a:r>
                        </a:p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956587064"/>
                      </a:ext>
                    </a:extLst>
                  </a:tr>
                  <a:tr h="316206"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0.5</a:t>
                          </a:r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0.388</m:t>
                                </m:r>
                              </m:oMath>
                            </m:oMathPara>
                          </a14:m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0.171</m:t>
                                </m:r>
                              </m:oMath>
                            </m:oMathPara>
                          </a14:m>
                          <a:endParaRPr lang="en-AU" sz="16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0.173</m:t>
                                </m:r>
                              </m:oMath>
                            </m:oMathPara>
                          </a14:m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677711342"/>
                      </a:ext>
                    </a:extLst>
                  </a:tr>
                  <a:tr h="316206"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>
                              <a:solidFill>
                                <a:schemeClr val="tx1"/>
                              </a:solidFill>
                              <a:effectLst/>
                            </a:rPr>
                            <a:t>1.0</a:t>
                          </a:r>
                          <a:endParaRPr lang="en-AU" sz="16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0.325</m:t>
                                </m:r>
                              </m:oMath>
                            </m:oMathPara>
                          </a14:m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0.027</m:t>
                                </m:r>
                              </m:oMath>
                            </m:oMathPara>
                          </a14:m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0.028</m:t>
                                </m:r>
                              </m:oMath>
                            </m:oMathPara>
                          </a14:m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538736613"/>
                      </a:ext>
                    </a:extLst>
                  </a:tr>
                  <a:tr h="316206"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9.3</a:t>
                          </a:r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0.086</m:t>
                                </m:r>
                              </m:oMath>
                            </m:oMathPara>
                          </a14:m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0.001</m:t>
                                </m:r>
                              </m:oMath>
                            </m:oMathPara>
                          </a14:m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0.002</m:t>
                                </m:r>
                              </m:oMath>
                            </m:oMathPara>
                          </a14:m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629905590"/>
                      </a:ext>
                    </a:extLst>
                  </a:tr>
                  <a:tr h="316206"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18.6</a:t>
                          </a:r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0.655</m:t>
                                </m:r>
                              </m:oMath>
                            </m:oMathPara>
                          </a14:m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0.149</m:t>
                                </m:r>
                              </m:oMath>
                            </m:oMathPara>
                          </a14:m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AU" sz="1600" smtClean="0">
                                    <a:solidFill>
                                      <a:schemeClr val="tx1"/>
                                    </a:solidFill>
                                    <a:effectLst/>
                                  </a:rPr>
                                  <m:t>0.160</m:t>
                                </m:r>
                              </m:oMath>
                            </m:oMathPara>
                          </a14:m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4230499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6AC075AE-C6AF-C9FF-DAD5-7FC8D9AC04E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32394899"/>
                  </p:ext>
                </p:extLst>
              </p:nvPr>
            </p:nvGraphicFramePr>
            <p:xfrm>
              <a:off x="1187624" y="3645024"/>
              <a:ext cx="7560839" cy="251510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00582">
                      <a:extLst>
                        <a:ext uri="{9D8B030D-6E8A-4147-A177-3AD203B41FA5}">
                          <a16:colId xmlns:a16="http://schemas.microsoft.com/office/drawing/2014/main" val="1718749946"/>
                        </a:ext>
                      </a:extLst>
                    </a:gridCol>
                    <a:gridCol w="1479738">
                      <a:extLst>
                        <a:ext uri="{9D8B030D-6E8A-4147-A177-3AD203B41FA5}">
                          <a16:colId xmlns:a16="http://schemas.microsoft.com/office/drawing/2014/main" val="1738460927"/>
                        </a:ext>
                      </a:extLst>
                    </a:gridCol>
                    <a:gridCol w="2088232">
                      <a:extLst>
                        <a:ext uri="{9D8B030D-6E8A-4147-A177-3AD203B41FA5}">
                          <a16:colId xmlns:a16="http://schemas.microsoft.com/office/drawing/2014/main" val="396102893"/>
                        </a:ext>
                      </a:extLst>
                    </a:gridCol>
                    <a:gridCol w="2592287">
                      <a:extLst>
                        <a:ext uri="{9D8B030D-6E8A-4147-A177-3AD203B41FA5}">
                          <a16:colId xmlns:a16="http://schemas.microsoft.com/office/drawing/2014/main" val="270021910"/>
                        </a:ext>
                      </a:extLst>
                    </a:gridCol>
                  </a:tblGrid>
                  <a:tr h="1052068"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Period</a:t>
                          </a:r>
                        </a:p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(year)</a:t>
                          </a:r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Amp. (</a:t>
                          </a:r>
                          <a:r>
                            <a:rPr lang="en-AU" sz="16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</a:p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</a:rPr>
                            <a:t>Results</a:t>
                          </a:r>
                        </a:p>
                      </a:txBody>
                      <a:tcPr marL="68580" marR="68580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Amp. (</a:t>
                          </a:r>
                          <a:r>
                            <a:rPr lang="en-AU" sz="16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</a:p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  <a:latin typeface="Arial" panose="020B0604020202020204" pitchFamily="34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a:t>IERS Conv 2010</a:t>
                          </a:r>
                        </a:p>
                      </a:txBody>
                      <a:tcPr marL="68580" marR="68580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Amp. (</a:t>
                          </a:r>
                          <a:r>
                            <a:rPr lang="en-AU" sz="16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ms</a:t>
                          </a: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</a:p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Ray &amp; </a:t>
                          </a:r>
                          <a:r>
                            <a:rPr lang="en-AU" sz="1600" dirty="0" err="1">
                              <a:solidFill>
                                <a:schemeClr val="tx1"/>
                              </a:solidFill>
                              <a:effectLst/>
                            </a:rPr>
                            <a:t>Erofeeva</a:t>
                          </a: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 (2014)</a:t>
                          </a:r>
                        </a:p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95658706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0.5</a:t>
                          </a:r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95062" t="-290000" r="-318107" b="-3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38192" t="-290000" r="-125364" b="-3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3"/>
                          <a:stretch>
                            <a:fillRect l="-191784" t="-290000" r="-939" b="-32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7771134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>
                              <a:solidFill>
                                <a:schemeClr val="tx1"/>
                              </a:solidFill>
                              <a:effectLst/>
                            </a:rPr>
                            <a:t>1.0</a:t>
                          </a:r>
                          <a:endParaRPr lang="en-AU" sz="160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95062" t="-383607" r="-318107" b="-2180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38192" t="-383607" r="-125364" b="-2180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3"/>
                          <a:stretch>
                            <a:fillRect l="-191784" t="-383607" r="-939" b="-2180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3873661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9.3</a:t>
                          </a:r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95062" t="-491667" r="-318107" b="-12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138192" t="-491667" r="-125364" b="-12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3"/>
                          <a:stretch>
                            <a:fillRect l="-191784" t="-491667" r="-939" b="-12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990559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270510" algn="just" hangingPunct="0">
                            <a:lnSpc>
                              <a:spcPct val="150000"/>
                            </a:lnSpc>
                          </a:pPr>
                          <a:r>
                            <a:rPr lang="en-AU" sz="1600" dirty="0">
                              <a:solidFill>
                                <a:schemeClr val="tx1"/>
                              </a:solidFill>
                              <a:effectLst/>
                            </a:rPr>
                            <a:t>18.6</a:t>
                          </a:r>
                          <a:endParaRPr lang="en-AU" sz="160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95062" t="-591667" r="-318107" b="-2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8192" t="-591667" r="-125364" b="-2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1784" t="-591667" r="-939" b="-2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4230499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909B8B4-AB0C-9BEB-15F9-9CDAEE465E7A}"/>
              </a:ext>
            </a:extLst>
          </p:cNvPr>
          <p:cNvSpPr txBox="1"/>
          <p:nvPr/>
        </p:nvSpPr>
        <p:spPr>
          <a:xfrm>
            <a:off x="539551" y="1483467"/>
            <a:ext cx="22322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/>
              <a:t>LOD time series</a:t>
            </a:r>
          </a:p>
          <a:p>
            <a:pPr algn="ctr"/>
            <a:r>
              <a:rPr lang="en-AU" sz="2000" b="1" dirty="0"/>
              <a:t>1962-2025</a:t>
            </a:r>
          </a:p>
        </p:txBody>
      </p:sp>
    </p:spTree>
    <p:extLst>
      <p:ext uri="{BB962C8B-B14F-4D97-AF65-F5344CB8AC3E}">
        <p14:creationId xmlns:p14="http://schemas.microsoft.com/office/powerpoint/2010/main" val="2208555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65D89-132C-1798-A052-67B74F956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1550C11-9A60-E44E-2B8C-5E5BFC964FDF}"/>
              </a:ext>
            </a:extLst>
          </p:cNvPr>
          <p:cNvSpPr txBox="1"/>
          <p:nvPr/>
        </p:nvSpPr>
        <p:spPr>
          <a:xfrm rot="16200000">
            <a:off x="49909" y="2178216"/>
            <a:ext cx="1766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/>
              <a:t>(Seconds)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FA514D-9A5A-C556-6DDB-83601ABC55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990" y="28665"/>
            <a:ext cx="5762250" cy="445106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6F114B-5A3A-B57F-8E0F-B578EBCF82FC}"/>
              </a:ext>
            </a:extLst>
          </p:cNvPr>
          <p:cNvSpPr txBox="1"/>
          <p:nvPr/>
        </p:nvSpPr>
        <p:spPr>
          <a:xfrm>
            <a:off x="251520" y="4479728"/>
            <a:ext cx="87129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1.   (main cause)                      </a:t>
            </a:r>
            <a:r>
              <a:rPr lang="en-US" sz="1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18.6-year signal</a:t>
            </a:r>
            <a:endParaRPr lang="en-AU" sz="18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2.   (other causes)  </a:t>
            </a:r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                trends and other harmonics signal (also 11.9 year, Jupiter?)</a:t>
            </a:r>
            <a:endParaRPr lang="en-AU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3.   10-y LOD prediction?  </a:t>
            </a:r>
            <a:r>
              <a:rPr lang="en-US" sz="18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(2028) </a:t>
            </a:r>
            <a:r>
              <a:rPr lang="en-US" b="1" dirty="0">
                <a:solidFill>
                  <a:srgbClr val="FF0000"/>
                </a:solidFill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  </a:t>
            </a:r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If LOD </a:t>
            </a:r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=</a:t>
            </a:r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 +0.5 </a:t>
            </a:r>
            <a:r>
              <a:rPr lang="en-US" sz="18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ms</a:t>
            </a:r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 – blue (negative leap second ~2040);</a:t>
            </a:r>
          </a:p>
          <a:p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                                                                      If LOD = </a:t>
            </a:r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+0.8 </a:t>
            </a:r>
            <a:r>
              <a:rPr lang="en-US" sz="18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ms</a:t>
            </a:r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 – green (positive leap second ~2033)</a:t>
            </a:r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;</a:t>
            </a:r>
          </a:p>
          <a:p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                                                                      If LOD = +1.0 </a:t>
            </a:r>
            <a:r>
              <a:rPr lang="en-US" sz="18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ms</a:t>
            </a:r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 – red (catastrophic)</a:t>
            </a:r>
          </a:p>
          <a:p>
            <a:r>
              <a:rPr lang="en-US" dirty="0">
                <a:latin typeface="Aptos" panose="020B0004020202020204" pitchFamily="34" charset="0"/>
                <a:ea typeface="Calibri" panose="020F0502020204030204" pitchFamily="34" charset="0"/>
                <a:cs typeface="Aptos" panose="020B0004020202020204" pitchFamily="34" charset="0"/>
              </a:rPr>
              <a:t>                                                          A “quite” scenario between blue and green lines is possible</a:t>
            </a:r>
            <a:endParaRPr lang="en-AU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3B0917-D309-57E3-5B97-FC04E014784E}"/>
              </a:ext>
            </a:extLst>
          </p:cNvPr>
          <p:cNvSpPr txBox="1"/>
          <p:nvPr/>
        </p:nvSpPr>
        <p:spPr>
          <a:xfrm>
            <a:off x="4539201" y="908720"/>
            <a:ext cx="1766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>
                <a:solidFill>
                  <a:srgbClr val="FF0000"/>
                </a:solidFill>
              </a:rPr>
              <a:t>1960s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46A20B-C1B8-B2CE-BE11-DEBACC01430C}"/>
              </a:ext>
            </a:extLst>
          </p:cNvPr>
          <p:cNvSpPr txBox="1"/>
          <p:nvPr/>
        </p:nvSpPr>
        <p:spPr>
          <a:xfrm>
            <a:off x="6732240" y="1562663"/>
            <a:ext cx="17660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b="1" dirty="0"/>
              <a:t>LOD </a:t>
            </a:r>
          </a:p>
          <a:p>
            <a:pPr algn="ctr"/>
            <a:r>
              <a:rPr lang="en-AU" sz="2000" b="1" dirty="0"/>
              <a:t>Prediction;</a:t>
            </a:r>
          </a:p>
          <a:p>
            <a:pPr algn="ctr"/>
            <a:endParaRPr lang="en-AU" sz="2000" b="1" dirty="0"/>
          </a:p>
          <a:p>
            <a:pPr algn="ctr"/>
            <a:r>
              <a:rPr lang="en-AU" sz="2000" b="1" dirty="0"/>
              <a:t>18.6-year signal + trends</a:t>
            </a:r>
          </a:p>
        </p:txBody>
      </p:sp>
    </p:spTree>
    <p:extLst>
      <p:ext uri="{BB962C8B-B14F-4D97-AF65-F5344CB8AC3E}">
        <p14:creationId xmlns:p14="http://schemas.microsoft.com/office/powerpoint/2010/main" val="1084305651"/>
      </p:ext>
    </p:extLst>
  </p:cSld>
  <p:clrMapOvr>
    <a:masterClrMapping/>
  </p:clrMapOvr>
</p:sld>
</file>

<file path=ppt/theme/theme1.xml><?xml version="1.0" encoding="utf-8"?>
<a:theme xmlns:a="http://schemas.openxmlformats.org/drawingml/2006/main" name="GA Example File">
  <a:themeElements>
    <a:clrScheme name="GA PPT Example File 091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A PPT Example File 091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A PPT Example File 09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PPT Example File 091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PPT Example File 091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PPT Example File 091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PPT Example File 091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PPT Example File 091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PPT Example File 091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PPT Example File 091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PPT Example File 091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PPT Example File 091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PPT Example File 091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PPT Example File 091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A White Pages">
  <a:themeElements>
    <a:clrScheme name="GA White Pages 13">
      <a:dk1>
        <a:srgbClr val="4D4D4F"/>
      </a:dk1>
      <a:lt1>
        <a:srgbClr val="FFFFFF"/>
      </a:lt1>
      <a:dk2>
        <a:srgbClr val="267485"/>
      </a:dk2>
      <a:lt2>
        <a:srgbClr val="808080"/>
      </a:lt2>
      <a:accent1>
        <a:srgbClr val="A0D7E4"/>
      </a:accent1>
      <a:accent2>
        <a:srgbClr val="333399"/>
      </a:accent2>
      <a:accent3>
        <a:srgbClr val="FFFFFF"/>
      </a:accent3>
      <a:accent4>
        <a:srgbClr val="404042"/>
      </a:accent4>
      <a:accent5>
        <a:srgbClr val="CDE8EF"/>
      </a:accent5>
      <a:accent6>
        <a:srgbClr val="2D2D8A"/>
      </a:accent6>
      <a:hlink>
        <a:srgbClr val="0000FF"/>
      </a:hlink>
      <a:folHlink>
        <a:srgbClr val="99CC00"/>
      </a:folHlink>
    </a:clrScheme>
    <a:fontScheme name="GA White Pag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A White Pag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White Pag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White Pag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White Pag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White Pag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White Pag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White Pag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White Pag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White Pag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White Pag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White Pag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White Pag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White Pages 13">
        <a:dk1>
          <a:srgbClr val="4D4D4F"/>
        </a:dk1>
        <a:lt1>
          <a:srgbClr val="FFFFFF"/>
        </a:lt1>
        <a:dk2>
          <a:srgbClr val="267485"/>
        </a:dk2>
        <a:lt2>
          <a:srgbClr val="808080"/>
        </a:lt2>
        <a:accent1>
          <a:srgbClr val="A0D7E4"/>
        </a:accent1>
        <a:accent2>
          <a:srgbClr val="333399"/>
        </a:accent2>
        <a:accent3>
          <a:srgbClr val="FFFFFF"/>
        </a:accent3>
        <a:accent4>
          <a:srgbClr val="404042"/>
        </a:accent4>
        <a:accent5>
          <a:srgbClr val="CDE8EF"/>
        </a:accent5>
        <a:accent6>
          <a:srgbClr val="2D2D8A"/>
        </a:accent6>
        <a:hlink>
          <a:srgbClr val="0000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GA Internal Title Slide">
  <a:themeElements>
    <a:clrScheme name="GA Internal 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A Internal Title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A Internal 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Internal Titl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Internal Titl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Internal Titl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Internal Titl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Internal Titl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Internal Titl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Internal Titl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Internal Titl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Internal Titl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Internal Titl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Internal Titl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GA Blue Pages">
  <a:themeElements>
    <a:clrScheme name="GA Blue Pages 13">
      <a:dk1>
        <a:srgbClr val="4D4D4F"/>
      </a:dk1>
      <a:lt1>
        <a:srgbClr val="FFFFFF"/>
      </a:lt1>
      <a:dk2>
        <a:srgbClr val="267485"/>
      </a:dk2>
      <a:lt2>
        <a:srgbClr val="808080"/>
      </a:lt2>
      <a:accent1>
        <a:srgbClr val="A0D7E4"/>
      </a:accent1>
      <a:accent2>
        <a:srgbClr val="333399"/>
      </a:accent2>
      <a:accent3>
        <a:srgbClr val="FFFFFF"/>
      </a:accent3>
      <a:accent4>
        <a:srgbClr val="404042"/>
      </a:accent4>
      <a:accent5>
        <a:srgbClr val="CDE8EF"/>
      </a:accent5>
      <a:accent6>
        <a:srgbClr val="2D2D8A"/>
      </a:accent6>
      <a:hlink>
        <a:srgbClr val="0000FF"/>
      </a:hlink>
      <a:folHlink>
        <a:srgbClr val="99CC00"/>
      </a:folHlink>
    </a:clrScheme>
    <a:fontScheme name="GA Blue Pag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A Blue Pag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Blue Pag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Blue Pag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Blue Pag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Blue Pag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 Blue Pag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Blue Pag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Blue Pag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Blue Pag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Blue Pag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Blue Pag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Blue Pag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 Blue Pages 13">
        <a:dk1>
          <a:srgbClr val="4D4D4F"/>
        </a:dk1>
        <a:lt1>
          <a:srgbClr val="FFFFFF"/>
        </a:lt1>
        <a:dk2>
          <a:srgbClr val="267485"/>
        </a:dk2>
        <a:lt2>
          <a:srgbClr val="808080"/>
        </a:lt2>
        <a:accent1>
          <a:srgbClr val="A0D7E4"/>
        </a:accent1>
        <a:accent2>
          <a:srgbClr val="333399"/>
        </a:accent2>
        <a:accent3>
          <a:srgbClr val="FFFFFF"/>
        </a:accent3>
        <a:accent4>
          <a:srgbClr val="404042"/>
        </a:accent4>
        <a:accent5>
          <a:srgbClr val="CDE8EF"/>
        </a:accent5>
        <a:accent6>
          <a:srgbClr val="2D2D8A"/>
        </a:accent6>
        <a:hlink>
          <a:srgbClr val="0000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 Example File</Template>
  <TotalTime>20277</TotalTime>
  <Words>151</Words>
  <Application>Microsoft Office PowerPoint</Application>
  <PresentationFormat>On-screen Show (4:3)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Times New Roman</vt:lpstr>
      <vt:lpstr>GA Example File</vt:lpstr>
      <vt:lpstr>GA White Pages</vt:lpstr>
      <vt:lpstr>GA Internal Title Slide</vt:lpstr>
      <vt:lpstr>GA Blue Pages</vt:lpstr>
      <vt:lpstr>PowerPoint Presentation</vt:lpstr>
      <vt:lpstr>PowerPoint Presentation</vt:lpstr>
    </vt:vector>
  </TitlesOfParts>
  <Company>Geoscience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Presentation Title</dc:title>
  <dc:creator>Geoscience Australia</dc:creator>
  <cp:lastModifiedBy>Oleg Titov</cp:lastModifiedBy>
  <cp:revision>448</cp:revision>
  <dcterms:created xsi:type="dcterms:W3CDTF">2013-08-30T03:43:29Z</dcterms:created>
  <dcterms:modified xsi:type="dcterms:W3CDTF">2025-03-13T13:00:33Z</dcterms:modified>
</cp:coreProperties>
</file>