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5155B-8B47-DAF5-CFA3-1DFE48664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22D8B1-803E-2B7E-1361-AA066D9F7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181F45-BD46-7FD9-9F31-A4A83F9C5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FA9DA-5767-8B72-C27D-F573D94A2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0D522-CD70-6EF0-CBDF-9C1600F71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9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42AEE-67A8-2BDA-F8CA-EDF898D56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A98F5-D6AC-0F15-7F2F-2BE746F3F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ED4FCB-2294-E995-469B-97F4441BA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4EBBA-EDE6-E642-2CCF-DD664BECA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C29D4C-0278-9126-DCD6-A3BD32A05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4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F7483D-81D2-E6D2-2110-BBAA51F0C0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3B3C1A-DFF7-6A0D-F93B-B997645649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6BB25-5B16-9717-2AD6-8E529C5D6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AD07D-8EAC-1D51-AD95-1859C56AD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E4EA-5DA1-79F8-78B8-0742C302A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2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B518E-16F7-354E-AA9D-69082970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81708-B06C-8933-469F-0F5E650B2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593A3-C514-4A51-09A0-6583BF48C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27886-5C27-C75F-DE53-B6AE09B38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48472-790B-5424-EB92-B6843A764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9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442AA-B026-DCCE-A4C4-CA9AF70DC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0C71C-46DF-9157-7CAF-9A3685DFAA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46B2A-2EFD-BD49-4ADF-179430D55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00F68-16EA-1615-8DBF-DBB5E1767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3039C-CF2A-8772-68CD-81568BF3D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9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66E3A-2F71-07A7-8EA3-8E39E8A6F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108F4-D851-2BAB-F8E3-9CC8A10F09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96F5EA-4AF0-5473-5D51-55D3D05A0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AFE44-027F-A6B4-A2CF-5E4F21991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03948-9294-3E84-A924-EC6FC4BAF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5B998-B9A1-BF4A-220D-AD0817C52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596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72A1A-5FBF-A12C-3E78-C8CEF4165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109D00-82DD-2168-7080-1994D3F73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3FCC9-7602-EAE1-5F2A-A35FBBCC02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5BED3E-7A94-3C0E-5938-B2F912D7A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3F8F81-862F-437D-A660-7BEEF12B1C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F39E80-100A-A713-4104-3093105F3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28A773-7928-AD50-2CD0-9520C41A4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9A54F-B054-310C-776C-612FFEF67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57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AEC6C-7BF9-52DF-68AC-9C05AC190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C0C18C-4452-662D-F0D4-2BFE79F1A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99D533-8E72-2E81-06FE-4F56BEA96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452E0-7B6A-50CB-E697-4B9B74B3E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3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272F45-A70D-E442-ADEF-2CF182F78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5D9C6D-97D9-A999-3038-1D6D43793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037CB-DE19-9288-6109-F7F21BBA6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2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E7BE9-3849-ADE7-1631-638BE68F5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FCD50-193B-DB85-A172-0EA1F225A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861CCC-12E5-B338-7455-DA2747EEA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402A44-B50E-52F4-6575-F0CC5B690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C777E6-DAC1-3AA5-ADC0-BC88508C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65B3DD-C8CB-DB08-A6D0-62951F797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8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D4061-BBAA-FFCB-78F5-DD15067D1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BAF180-919D-2E05-3C50-4C36ABDA52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F6EB7C-DF78-8A86-D8CA-59D761EFD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1A0F9-3623-2C8E-BABF-D2DDD74E7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3152B-F312-7C0F-51A0-A72B617C3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A24E0-B396-6EC9-4EB3-66F842D3F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7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688A3D-A060-9E4D-A800-4DD8D6D3A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210B0-00EF-1BFE-69AE-6ACBA2B09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B2806-257D-C6CF-A65E-CBC47508AC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36C294-6EB5-DA4C-B0A3-0CA73B6DB11D}" type="datetimeFigureOut">
              <a:rPr lang="en-US" smtClean="0"/>
              <a:t>3/17/2025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6FC1C-ADEA-78BD-B52B-14A602941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9DE8A-C5A1-5BF4-9F82-B26BFD0DF0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35A046-D4E1-8C4D-B501-69F575A87C6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7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7E45F-8002-07CA-7F9B-F76E6BE45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The Future</a:t>
            </a:r>
            <a:r>
              <a:rPr lang="en-US" sz="4000" b="1" i="1" dirty="0">
                <a:solidFill>
                  <a:srgbClr val="FF0000"/>
                </a:solidFill>
              </a:rPr>
              <a:t>s</a:t>
            </a:r>
            <a:r>
              <a:rPr lang="en-US" sz="4000" b="1" i="1" dirty="0"/>
              <a:t> </a:t>
            </a:r>
            <a:r>
              <a:rPr lang="en-US" sz="4000" dirty="0"/>
              <a:t>of UT1: A Geophysical Discussion</a:t>
            </a: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Duncan Agnew</a:t>
            </a:r>
            <a:br>
              <a:rPr lang="en-US" sz="2800" dirty="0"/>
            </a:br>
            <a:r>
              <a:rPr lang="en-US" sz="2800" dirty="0"/>
              <a:t>IGPP/Scripps/UC San Diego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A3F815-84B3-BFE2-97F1-2BAEAF288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96135"/>
            <a:ext cx="9144000" cy="362568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/>
              <a:t>Methodology: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/>
              <a:t>Work, as much as possible, with LOD, contributions split up by geophysical source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/>
              <a:t>Take tidal friction + GIA + </a:t>
            </a:r>
            <a:r>
              <a:rPr lang="en-US" sz="2800" dirty="0" err="1"/>
              <a:t>barystatic</a:t>
            </a:r>
            <a:r>
              <a:rPr lang="en-US" sz="2800" dirty="0"/>
              <a:t> (moment of inertia) to be known and predictable/predicted.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/>
              <a:t>Assume purely random behavior for atmosphere and core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/>
              <a:t>Use Monte Carlo simulations to get UT statistics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6882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CDA78-125F-8894-453F-0A4F58394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Some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414237-D9C0-9A2D-2A70-66CF7162B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TF: tidal friction, measured by the recession of the Moon: slows the Earth down</a:t>
            </a:r>
          </a:p>
          <a:p>
            <a:r>
              <a:rPr lang="en-US" dirty="0"/>
              <a:t>GIA: Glacial Isostatic Adjustment, or Postglacial Rebound in the polar North: speeds the Earth up</a:t>
            </a:r>
          </a:p>
          <a:p>
            <a:r>
              <a:rPr lang="en-US" dirty="0"/>
              <a:t>ZT: zonal tides and  AO, atmosphere and ocean: limited effects</a:t>
            </a:r>
          </a:p>
          <a:p>
            <a:r>
              <a:rPr lang="en-US" dirty="0" err="1"/>
              <a:t>Barystatic</a:t>
            </a:r>
            <a:r>
              <a:rPr lang="en-US" dirty="0"/>
              <a:t>: ice melt into the global ocean, changes the Earth’s moment of inertia. Slows the </a:t>
            </a:r>
            <a:r>
              <a:rPr lang="en-US"/>
              <a:t>Earth down</a:t>
            </a:r>
          </a:p>
        </p:txBody>
      </p:sp>
    </p:spTree>
    <p:extLst>
      <p:ext uri="{BB962C8B-B14F-4D97-AF65-F5344CB8AC3E}">
        <p14:creationId xmlns:p14="http://schemas.microsoft.com/office/powerpoint/2010/main" val="499404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7A1C78F-37B6-0D8A-703E-D60B5EDAC3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859" y="-1943124"/>
            <a:ext cx="7055708" cy="10592591"/>
          </a:xfrm>
        </p:spPr>
      </p:pic>
    </p:spTree>
    <p:extLst>
      <p:ext uri="{BB962C8B-B14F-4D97-AF65-F5344CB8AC3E}">
        <p14:creationId xmlns:p14="http://schemas.microsoft.com/office/powerpoint/2010/main" val="2295070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FF5F5C2-825B-D926-7BB4-6CD1C8F89F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2377" y="-556054"/>
            <a:ext cx="5431249" cy="7685903"/>
          </a:xfrm>
        </p:spPr>
      </p:pic>
    </p:spTree>
    <p:extLst>
      <p:ext uri="{BB962C8B-B14F-4D97-AF65-F5344CB8AC3E}">
        <p14:creationId xmlns:p14="http://schemas.microsoft.com/office/powerpoint/2010/main" val="4047475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7579719-CBFF-F0C4-F535-51FD4F138E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00649" y="-4333877"/>
            <a:ext cx="9885405" cy="13989098"/>
          </a:xfrm>
        </p:spPr>
      </p:pic>
    </p:spTree>
    <p:extLst>
      <p:ext uri="{BB962C8B-B14F-4D97-AF65-F5344CB8AC3E}">
        <p14:creationId xmlns:p14="http://schemas.microsoft.com/office/powerpoint/2010/main" val="1123284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12F1FF39-F877-C575-2F1C-6BE3AFC53A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6378" y="-4272187"/>
            <a:ext cx="9613557" cy="13604398"/>
          </a:xfrm>
        </p:spPr>
      </p:pic>
    </p:spTree>
    <p:extLst>
      <p:ext uri="{BB962C8B-B14F-4D97-AF65-F5344CB8AC3E}">
        <p14:creationId xmlns:p14="http://schemas.microsoft.com/office/powerpoint/2010/main" val="4289035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25A70AF-3D8C-5301-D56E-EEE18D013A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79305" y="-3644775"/>
            <a:ext cx="8981303" cy="12709678"/>
          </a:xfrm>
        </p:spPr>
      </p:pic>
    </p:spTree>
    <p:extLst>
      <p:ext uri="{BB962C8B-B14F-4D97-AF65-F5344CB8AC3E}">
        <p14:creationId xmlns:p14="http://schemas.microsoft.com/office/powerpoint/2010/main" val="106602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F3D7D-BE7C-3B90-1DAD-AD95096AD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Leap Second Statistics (250 simulations)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7F7CD-81DC-910B-B57C-17D66B328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dirty="0"/>
              <a:t>For the next 10 years: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Only positive leap seconds: </a:t>
            </a:r>
            <a:r>
              <a:rPr lang="en-US" sz="3200" b="1" dirty="0"/>
              <a:t>60%</a:t>
            </a:r>
            <a:r>
              <a:rPr lang="en-US" sz="3200" dirty="0"/>
              <a:t> (most probably one)</a:t>
            </a:r>
          </a:p>
          <a:p>
            <a:pPr marL="0" indent="0">
              <a:buNone/>
            </a:pPr>
            <a:r>
              <a:rPr lang="en-US" sz="3200" dirty="0"/>
              <a:t>No leap seconds: </a:t>
            </a:r>
            <a:r>
              <a:rPr lang="en-US" sz="3200" b="1" dirty="0"/>
              <a:t>15%</a:t>
            </a:r>
          </a:p>
          <a:p>
            <a:pPr marL="0" indent="0">
              <a:buNone/>
            </a:pPr>
            <a:r>
              <a:rPr lang="en-US" sz="3200" dirty="0"/>
              <a:t>At least one negative leap second: </a:t>
            </a:r>
            <a:r>
              <a:rPr lang="en-US" sz="3200" b="1" dirty="0">
                <a:solidFill>
                  <a:srgbClr val="FF0000"/>
                </a:solidFill>
              </a:rPr>
              <a:t>25%</a:t>
            </a:r>
          </a:p>
          <a:p>
            <a:pPr marL="0" indent="0">
              <a:buNone/>
            </a:pPr>
            <a:endParaRPr lang="en-US" sz="3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3000" dirty="0"/>
              <a:t>This result is </a:t>
            </a:r>
            <a:r>
              <a:rPr lang="en-US" sz="3000" i="1" dirty="0"/>
              <a:t>highly </a:t>
            </a:r>
            <a:r>
              <a:rPr lang="en-US" sz="3000" dirty="0"/>
              <a:t>dependent on the assumed size of core fluctuations: if they are reduced by 25%, the probability of a negative leap second is 5%; if by 50%, less than 1%. And -+10% makes the probability go from 15% to 40%.</a:t>
            </a:r>
          </a:p>
        </p:txBody>
      </p:sp>
    </p:spTree>
    <p:extLst>
      <p:ext uri="{BB962C8B-B14F-4D97-AF65-F5344CB8AC3E}">
        <p14:creationId xmlns:p14="http://schemas.microsoft.com/office/powerpoint/2010/main" val="259619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236</Words>
  <Application>Microsoft Office PowerPoint</Application>
  <PresentationFormat>Grand écran</PresentationFormat>
  <Paragraphs>19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The Futures of UT1: A Geophysical Discussion  Duncan Agnew IGPP/Scripps/UC San Diego</vt:lpstr>
      <vt:lpstr>Some Terminology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Leap Second Statistics (250 simulations)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Agnew, Duncan</dc:creator>
  <cp:lastModifiedBy>Patrizia TAVELLA</cp:lastModifiedBy>
  <cp:revision>6</cp:revision>
  <dcterms:created xsi:type="dcterms:W3CDTF">2025-03-13T05:01:23Z</dcterms:created>
  <dcterms:modified xsi:type="dcterms:W3CDTF">2025-03-17T10:48:28Z</dcterms:modified>
</cp:coreProperties>
</file>