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0"/>
  </p:notesMasterIdLst>
  <p:sldIdLst>
    <p:sldId id="280" r:id="rId3"/>
    <p:sldId id="1512" r:id="rId4"/>
    <p:sldId id="268" r:id="rId5"/>
    <p:sldId id="1460" r:id="rId6"/>
    <p:sldId id="1517" r:id="rId7"/>
    <p:sldId id="1516" r:id="rId8"/>
    <p:sldId id="14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4549C-206C-4F7E-BA4C-BC26DC886E03}" v="1" dt="2025-03-13T13:07:49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zia TAVELLA" userId="07821270-e5f2-4652-ae84-7821a1f50ba6" providerId="ADAL" clId="{1A14549C-206C-4F7E-BA4C-BC26DC886E03}"/>
    <pc:docChg chg="custSel modSld">
      <pc:chgData name="Patrizia TAVELLA" userId="07821270-e5f2-4652-ae84-7821a1f50ba6" providerId="ADAL" clId="{1A14549C-206C-4F7E-BA4C-BC26DC886E03}" dt="2025-03-13T17:20:55.613" v="189" actId="14100"/>
      <pc:docMkLst>
        <pc:docMk/>
      </pc:docMkLst>
      <pc:sldChg chg="modSp mod">
        <pc:chgData name="Patrizia TAVELLA" userId="07821270-e5f2-4652-ae84-7821a1f50ba6" providerId="ADAL" clId="{1A14549C-206C-4F7E-BA4C-BC26DC886E03}" dt="2025-03-13T11:21:04.681" v="34" actId="1076"/>
        <pc:sldMkLst>
          <pc:docMk/>
          <pc:sldMk cId="525943033" sldId="1460"/>
        </pc:sldMkLst>
        <pc:spChg chg="mod">
          <ac:chgData name="Patrizia TAVELLA" userId="07821270-e5f2-4652-ae84-7821a1f50ba6" providerId="ADAL" clId="{1A14549C-206C-4F7E-BA4C-BC26DC886E03}" dt="2025-03-13T11:21:04.681" v="34" actId="1076"/>
          <ac:spMkLst>
            <pc:docMk/>
            <pc:sldMk cId="525943033" sldId="1460"/>
            <ac:spMk id="18" creationId="{55388C81-53E4-3FA2-CAB6-CD27CEA7F265}"/>
          </ac:spMkLst>
        </pc:spChg>
      </pc:sldChg>
      <pc:sldChg chg="modSp mod">
        <pc:chgData name="Patrizia TAVELLA" userId="07821270-e5f2-4652-ae84-7821a1f50ba6" providerId="ADAL" clId="{1A14549C-206C-4F7E-BA4C-BC26DC886E03}" dt="2025-03-13T10:50:17.561" v="1" actId="20577"/>
        <pc:sldMkLst>
          <pc:docMk/>
          <pc:sldMk cId="4168324206" sldId="1463"/>
        </pc:sldMkLst>
        <pc:spChg chg="mod">
          <ac:chgData name="Patrizia TAVELLA" userId="07821270-e5f2-4652-ae84-7821a1f50ba6" providerId="ADAL" clId="{1A14549C-206C-4F7E-BA4C-BC26DC886E03}" dt="2025-03-13T10:50:17.561" v="1" actId="20577"/>
          <ac:spMkLst>
            <pc:docMk/>
            <pc:sldMk cId="4168324206" sldId="1463"/>
            <ac:spMk id="15" creationId="{2346B2A4-F611-AF77-8E58-354D219598B3}"/>
          </ac:spMkLst>
        </pc:spChg>
      </pc:sldChg>
      <pc:sldChg chg="modSp mod">
        <pc:chgData name="Patrizia TAVELLA" userId="07821270-e5f2-4652-ae84-7821a1f50ba6" providerId="ADAL" clId="{1A14549C-206C-4F7E-BA4C-BC26DC886E03}" dt="2025-03-13T11:20:39.510" v="32" actId="400"/>
        <pc:sldMkLst>
          <pc:docMk/>
          <pc:sldMk cId="103334068" sldId="1512"/>
        </pc:sldMkLst>
        <pc:spChg chg="mod">
          <ac:chgData name="Patrizia TAVELLA" userId="07821270-e5f2-4652-ae84-7821a1f50ba6" providerId="ADAL" clId="{1A14549C-206C-4F7E-BA4C-BC26DC886E03}" dt="2025-03-13T11:20:39.510" v="32" actId="400"/>
          <ac:spMkLst>
            <pc:docMk/>
            <pc:sldMk cId="103334068" sldId="1512"/>
            <ac:spMk id="7" creationId="{61CC4EE3-155F-395D-17BA-35E362593E43}"/>
          </ac:spMkLst>
        </pc:spChg>
        <pc:spChg chg="mod">
          <ac:chgData name="Patrizia TAVELLA" userId="07821270-e5f2-4652-ae84-7821a1f50ba6" providerId="ADAL" clId="{1A14549C-206C-4F7E-BA4C-BC26DC886E03}" dt="2025-03-13T10:51:15.792" v="31" actId="113"/>
          <ac:spMkLst>
            <pc:docMk/>
            <pc:sldMk cId="103334068" sldId="1512"/>
            <ac:spMk id="9" creationId="{031A166D-3AFA-2C85-70A4-8932D0B811B0}"/>
          </ac:spMkLst>
        </pc:spChg>
      </pc:sldChg>
      <pc:sldChg chg="modSp mod">
        <pc:chgData name="Patrizia TAVELLA" userId="07821270-e5f2-4652-ae84-7821a1f50ba6" providerId="ADAL" clId="{1A14549C-206C-4F7E-BA4C-BC26DC886E03}" dt="2025-03-13T17:20:55.613" v="189" actId="14100"/>
        <pc:sldMkLst>
          <pc:docMk/>
          <pc:sldMk cId="2257817217" sldId="1516"/>
        </pc:sldMkLst>
        <pc:spChg chg="mod">
          <ac:chgData name="Patrizia TAVELLA" userId="07821270-e5f2-4652-ae84-7821a1f50ba6" providerId="ADAL" clId="{1A14549C-206C-4F7E-BA4C-BC26DC886E03}" dt="2025-03-13T13:07:57.729" v="92" actId="1076"/>
          <ac:spMkLst>
            <pc:docMk/>
            <pc:sldMk cId="2257817217" sldId="1516"/>
            <ac:spMk id="6" creationId="{7845D627-9B6D-C2DA-6299-9461373B28A0}"/>
          </ac:spMkLst>
        </pc:spChg>
        <pc:spChg chg="mod">
          <ac:chgData name="Patrizia TAVELLA" userId="07821270-e5f2-4652-ae84-7821a1f50ba6" providerId="ADAL" clId="{1A14549C-206C-4F7E-BA4C-BC26DC886E03}" dt="2025-03-13T17:20:55.613" v="189" actId="14100"/>
          <ac:spMkLst>
            <pc:docMk/>
            <pc:sldMk cId="2257817217" sldId="1516"/>
            <ac:spMk id="13" creationId="{5E7AAF20-75BD-6D9C-0AD1-97AA976BB6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87A89-BCD6-49D5-9AFA-85B84CE0B65E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6D24D-15A4-48A0-828B-332F16A779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03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18CFF-0FDF-44EA-B201-99005C2287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6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BAFFE-AC38-04D0-BBF2-16E48772F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9B36D0-0323-9E40-14D6-02FCA389B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55A4DD-C6ED-830F-2840-A50A004E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9-978F-4B62-81E2-FBD49F47506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953AA7-1487-FDD0-6B26-951AF6B4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0DFEF-1995-4B4A-012D-2A619F6C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2C5-763E-4452-8CAE-51C57C6D76A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7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D088AB-6398-4797-027D-497452A5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35FC6F-6543-EBE7-D9AA-BE265B58C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145081-19F9-CFD6-59D9-482C9FF9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9-978F-4B62-81E2-FBD49F47506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B1912-205F-21A5-5897-F96B224C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B51015-587B-88E1-2DD8-F477191A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2C5-763E-4452-8CAE-51C57C6D76A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82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0D457F7-0D4A-4C51-EA95-3F8E59A25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C1DD9A-6073-3D76-EF76-00C1E1035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32661E-005D-ABB1-9614-306B8628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9-978F-4B62-81E2-FBD49F47506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C09B2C-F429-298C-DE1E-3AE56921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18D39A-A1A3-4AE7-1570-B2FA61B8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2C5-763E-4452-8CAE-51C57C6D76A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02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2"/>
            <a:ext cx="10314432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32" y="2743200"/>
            <a:ext cx="484022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and other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6071782"/>
            <a:ext cx="1293246" cy="6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3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9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31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38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2"/>
            <a:ext cx="10314432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Section X (use only if presentation is in sections)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1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343399"/>
          </a:xfrm>
        </p:spPr>
        <p:txBody>
          <a:bodyPr>
            <a:normAutofit/>
          </a:bodyPr>
          <a:lstStyle>
            <a:lvl1pPr>
              <a:defRPr sz="2667">
                <a:solidFill>
                  <a:srgbClr val="193B7F"/>
                </a:solidFill>
              </a:defRPr>
            </a:lvl1pPr>
            <a:lvl2pPr>
              <a:defRPr sz="2400">
                <a:solidFill>
                  <a:srgbClr val="193B7F"/>
                </a:solidFill>
              </a:defRPr>
            </a:lvl2pPr>
            <a:lvl3pPr>
              <a:defRPr sz="2133">
                <a:solidFill>
                  <a:srgbClr val="193B7F"/>
                </a:solidFill>
              </a:defRPr>
            </a:lvl3pPr>
            <a:lvl4pPr>
              <a:defRPr sz="1867">
                <a:solidFill>
                  <a:srgbClr val="193B7F"/>
                </a:solidFill>
              </a:defRPr>
            </a:lvl4pPr>
            <a:lvl5pPr>
              <a:defRPr sz="1867">
                <a:solidFill>
                  <a:srgbClr val="193B7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34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0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667">
                <a:solidFill>
                  <a:srgbClr val="193B7F"/>
                </a:solidFill>
              </a:defRPr>
            </a:lvl1pPr>
            <a:lvl2pPr>
              <a:defRPr sz="2400">
                <a:solidFill>
                  <a:srgbClr val="193B7F"/>
                </a:solidFill>
              </a:defRPr>
            </a:lvl2pPr>
            <a:lvl3pPr>
              <a:defRPr sz="2133">
                <a:solidFill>
                  <a:srgbClr val="193B7F"/>
                </a:solidFill>
              </a:defRPr>
            </a:lvl3pPr>
            <a:lvl4pPr>
              <a:defRPr sz="1867">
                <a:solidFill>
                  <a:srgbClr val="193B7F"/>
                </a:solidFill>
              </a:defRPr>
            </a:lvl4pPr>
            <a:lvl5pPr>
              <a:defRPr sz="1867">
                <a:solidFill>
                  <a:srgbClr val="193B7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852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687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7687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62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8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E5514-4164-1B8D-89F8-034FECC8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2B0791-071E-9A63-0709-6510B758D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B86AFC-8CA5-5EE7-8B1A-DD658479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9-978F-4B62-81E2-FBD49F47506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052B86-C841-0853-6CAF-22854D7F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B56B58-9033-4273-A5EC-8EA9084D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2C5-763E-4452-8CAE-51C57C6D76A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968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172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46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4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73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564681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ctr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67055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5085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57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ctr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57693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00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39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369311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71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6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49795-D0DA-3769-1D04-7EBC18E4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996D66-B345-A166-699D-90AA44BE9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3D09D6-15DF-1F38-D60A-F3C0AEEE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9-978F-4B62-81E2-FBD49F47506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D04387-1A36-23CC-9637-6618BA7E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E1A6A-AC6B-368B-44FC-071887D5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2C5-763E-4452-8CAE-51C57C6D76A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4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66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6689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39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145969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2"/>
            <a:ext cx="5157216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32" y="2743200"/>
            <a:ext cx="484022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Email address or…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642373" y="6453083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dirty="0">
                <a:solidFill>
                  <a:srgbClr val="193B7F"/>
                </a:solidFill>
              </a:rPr>
              <a:t>www.bipm.org</a:t>
            </a: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5291328"/>
            <a:ext cx="2430704" cy="11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88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GPM title 1">
    <p:bg>
      <p:bgPr>
        <a:gradFill flip="none" rotWithShape="1">
          <a:gsLst>
            <a:gs pos="80000">
              <a:srgbClr val="16223A"/>
            </a:gs>
            <a:gs pos="0">
              <a:srgbClr val="1E3C7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8D33EDF-E098-7142-ACB4-6851B1AEB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37" t="15188" r="12923" b="-15198"/>
          <a:stretch/>
        </p:blipFill>
        <p:spPr>
          <a:xfrm>
            <a:off x="4740000" y="0"/>
            <a:ext cx="7452000" cy="6858000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5F48E5-2CD3-4A46-A279-9FA551605C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2468880" cy="59436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612834-FF26-FA44-A143-E5F97A5AE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29682"/>
            <a:ext cx="5542156" cy="4693420"/>
          </a:xfrm>
        </p:spPr>
        <p:txBody>
          <a:bodyPr lIns="540000" tIns="0" rIns="0" bIns="0"/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1113" indent="0">
              <a:spcAft>
                <a:spcPts val="1200"/>
              </a:spcAft>
              <a:buNone/>
              <a:tabLst/>
              <a:defRPr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113" indent="0"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113" indent="0">
              <a:buNone/>
              <a:tabLst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113" indent="0">
              <a:buNone/>
              <a:tabLst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E91140-D53D-5646-A650-8309DF417241}"/>
              </a:ext>
            </a:extLst>
          </p:cNvPr>
          <p:cNvSpPr txBox="1"/>
          <p:nvPr userDrawn="1"/>
        </p:nvSpPr>
        <p:spPr>
          <a:xfrm>
            <a:off x="7649737" y="1134361"/>
            <a:ext cx="3646448" cy="25120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Working together to</a:t>
            </a:r>
            <a:b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promote and advance </a:t>
            </a:r>
            <a:b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global comparability</a:t>
            </a:r>
            <a:b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measurements</a:t>
            </a:r>
            <a:endParaRPr lang="en-US" sz="2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4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5BB41-4535-7A1D-5391-88E7022F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525CC3-0AD3-7D0B-6EB5-1D6C0B849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971F48-0FC7-481E-0681-D7EE4E6CA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DB3FB1-0E0D-E720-90BE-5878BD4F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9-978F-4B62-81E2-FBD49F47506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DFE28D-9E47-BD7C-2608-F225AA85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1FAA1F-6162-E690-EE69-7D21FAB6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2C5-763E-4452-8CAE-51C57C6D76A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9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24A1A-1BCE-1B4F-803B-71EE6662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B08405-05B1-9FE9-E852-22726A0F8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C5F318-DFC8-E927-161C-F268569E0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8F8530-3CFB-48CD-CCAB-7A16D749F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8785DB-1C9E-97E6-C700-51BF6220D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CA7555-F153-9115-640F-ECCE21B8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9-978F-4B62-81E2-FBD49F47506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5C8B69-C7F8-442E-E34D-4C0258EA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44CA39-259C-A20F-F98A-1AABDBEE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2C5-763E-4452-8CAE-51C57C6D76A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5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B819B-B4F2-1EB2-8A6F-913C1481E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D7C310-DDFF-E105-D33B-0F88FE07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9-978F-4B62-81E2-FBD49F47506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6D3B99-8BFE-586A-C053-51AFA963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3BA2C1-FC9F-6466-84A6-866DE98F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2C5-763E-4452-8CAE-51C57C6D76A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1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1B217E-7F6A-B67B-2127-3DFF62DAD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9-978F-4B62-81E2-FBD49F47506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518AA5-46E0-FDDF-2344-7081474B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100DB0-7D02-7DDC-A110-6DA88FCA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2C5-763E-4452-8CAE-51C57C6D76A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4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56DB59-51A7-A76B-4D61-5BF90FBB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A70E61-9A8F-4F71-4D8E-2132A703D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BB233F-D6FC-919F-9DF6-344779730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B436E4-BDBE-BFC0-A907-DFE0DC63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9-978F-4B62-81E2-FBD49F47506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EF83FF-FD5D-7E80-2FE0-06A1EA53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8E2469-1D63-036C-739F-E1F50A70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2C5-763E-4452-8CAE-51C57C6D76A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5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5AE708-7944-0711-0D15-742324AC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745462-390A-DEC8-5EE0-550FDA08F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765E41-1937-9191-8389-FCE376706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3DCCFE-DA1F-995A-C3E1-DDF952AB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DE9-978F-4B62-81E2-FBD49F47506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4EE398-BC1B-86D5-D299-EDCB0E50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8A0852-D837-04EF-DDB7-E1A949AF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72C5-763E-4452-8CAE-51C57C6D76A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46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FBE9EE-D948-E4A4-FFB0-D108E115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AEF20B-CE67-83F1-E336-65BFE8DDE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F4517F-AE5B-8547-8AB0-AB0130A30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EFDE9-978F-4B62-81E2-FBD49F47506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5AA5B4-332F-9694-1FAD-1E2936A75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BFD2BA-7C8B-CFFB-57FF-A63E9AE0A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72C5-763E-4452-8CAE-51C57C6D76A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4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588"/>
            <a:ext cx="10972800" cy="102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464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600"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67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l" defTabSz="1219170" rtl="0" eaLnBrk="1" latinLnBrk="0" hangingPunct="1">
        <a:spcBef>
          <a:spcPct val="0"/>
        </a:spcBef>
        <a:buNone/>
        <a:defRPr lang="en-US" sz="3733" b="0" kern="1200" dirty="0">
          <a:solidFill>
            <a:srgbClr val="193B7F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SzPct val="80000"/>
        <a:buFontTx/>
        <a:buBlip>
          <a:blip r:embed="rId24"/>
        </a:buBlip>
        <a:defRPr sz="3200" kern="1200">
          <a:solidFill>
            <a:srgbClr val="193B7F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rgbClr val="193B7F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SzPct val="70000"/>
        <a:buFontTx/>
        <a:buBlip>
          <a:blip r:embed="rId24"/>
        </a:buBlip>
        <a:defRPr sz="2400" kern="1200">
          <a:solidFill>
            <a:srgbClr val="193B7F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33" kern="1200">
          <a:solidFill>
            <a:srgbClr val="193B7F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rgbClr val="193B7F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pm.org/en/committees/cc/cctf/wg/cctf-tgutc/2025-03-13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ubs.aip.org/physicstoday/online/44015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s://www.itu.int/en/itunews/Documents/2023/2023-02/2023_ITUNews02-en.pdf" TargetMode="External"/><Relationship Id="rId7" Type="http://schemas.openxmlformats.org/officeDocument/2006/relationships/hyperlink" Target="https://www.nature.com/articles/s41586-024-07170-0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iopscience.iop.org/article/10.1088/1681-7575/ac9da5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science.org/doi/10.1126/sciadv.1500679" TargetMode="External"/><Relationship Id="rId11" Type="http://schemas.openxmlformats.org/officeDocument/2006/relationships/hyperlink" Target="https://link.springer.com/article/10.1134/S1063772924700884" TargetMode="External"/><Relationship Id="rId5" Type="http://schemas.openxmlformats.org/officeDocument/2006/relationships/hyperlink" Target="https://doi.org/10.1016/j.asr.2021.09.010" TargetMode="External"/><Relationship Id="rId10" Type="http://schemas.openxmlformats.org/officeDocument/2006/relationships/hyperlink" Target="https://www.science.org/doi/10.1126/sciadv.1501693" TargetMode="External"/><Relationship Id="rId4" Type="http://schemas.openxmlformats.org/officeDocument/2006/relationships/hyperlink" Target="https://insidegnss.com/will-we-have-a-negative-leap-second/" TargetMode="External"/><Relationship Id="rId9" Type="http://schemas.openxmlformats.org/officeDocument/2006/relationships/hyperlink" Target="https://www.pnas.org/doi/abs/10.1073/pnas.24069301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90096" y="2976082"/>
            <a:ext cx="5493267" cy="298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193B7F"/>
                </a:solidFill>
                <a:latin typeface="Calibri"/>
              </a:rPr>
              <a:t>Workshop on negative leap second</a:t>
            </a:r>
            <a:endParaRPr kumimoji="0" lang="fr-FR" sz="4000" b="1" i="1" u="none" strike="noStrike" kern="1200" cap="none" spc="0" normalizeH="0" baseline="0" noProof="0" dirty="0">
              <a:ln>
                <a:noFill/>
              </a:ln>
              <a:solidFill>
                <a:srgbClr val="193B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193B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Thursday March 13, h 14 -16 UTC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Thursday March 27, h 14-16 UTC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193B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1" y="174482"/>
            <a:ext cx="3265571" cy="816864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7995E7-306A-0BC0-BB2B-B8BE732835BD}"/>
              </a:ext>
            </a:extLst>
          </p:cNvPr>
          <p:cNvSpPr/>
          <p:nvPr/>
        </p:nvSpPr>
        <p:spPr>
          <a:xfrm>
            <a:off x="3434269" y="290526"/>
            <a:ext cx="4091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tabLst>
                <a:tab pos="3962301" algn="ctr"/>
                <a:tab pos="7924602" algn="r"/>
              </a:tabLst>
            </a:pPr>
            <a:r>
              <a:rPr lang="en-GB" sz="16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CONSULTATIVE COMMITTEE</a:t>
            </a:r>
            <a:r>
              <a:rPr lang="en-GB" sz="1600" baseline="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tabLst>
                <a:tab pos="3962301" algn="ctr"/>
                <a:tab pos="7924602" algn="r"/>
              </a:tabLst>
            </a:pPr>
            <a:r>
              <a:rPr lang="en-GB" sz="1400" kern="12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FOR TIME AND FREQUENCY</a:t>
            </a:r>
            <a:r>
              <a:rPr lang="en-GB" sz="1600" dirty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	</a:t>
            </a:r>
            <a:endParaRPr lang="en-US" sz="2133" dirty="0">
              <a:solidFill>
                <a:schemeClr val="tx2"/>
              </a:solidFill>
              <a:effectLst/>
              <a:latin typeface="Century Gothic" panose="020B0502020202020204" pitchFamily="34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nternational Earth Rotation and Reference Systems Service">
            <a:extLst>
              <a:ext uri="{FF2B5EF4-FFF2-40B4-BE49-F238E27FC236}">
                <a16:creationId xmlns:a16="http://schemas.microsoft.com/office/drawing/2014/main" id="{49EF2F70-B7C6-6CB4-EF0F-12B752B4B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647"/>
          <a:stretch/>
        </p:blipFill>
        <p:spPr bwMode="auto">
          <a:xfrm>
            <a:off x="2020441" y="1294800"/>
            <a:ext cx="5126593" cy="8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CD9BC07-A975-437C-CAD3-0CCEFA317C94}"/>
              </a:ext>
            </a:extLst>
          </p:cNvPr>
          <p:cNvSpPr txBox="1"/>
          <p:nvPr/>
        </p:nvSpPr>
        <p:spPr>
          <a:xfrm>
            <a:off x="383128" y="1553329"/>
            <a:ext cx="26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kern="100" dirty="0" err="1"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together</a:t>
            </a:r>
            <a:r>
              <a:rPr lang="fr-FR" kern="100" dirty="0"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fr-FR" kern="100" dirty="0">
                <a:solidFill>
                  <a:schemeClr val="tx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kern="100" dirty="0">
              <a:solidFill>
                <a:schemeClr val="tx2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A2486B4-440D-09C1-28C8-01C6498A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36" y="-188185"/>
            <a:ext cx="11973464" cy="1325563"/>
          </a:xfrm>
        </p:spPr>
        <p:txBody>
          <a:bodyPr>
            <a:norm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Agenda of Thursday March 13, h 14 -16 UTC</a:t>
            </a:r>
            <a:endParaRPr lang="fr-FR" sz="3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1CC4EE3-155F-395D-17BA-35E362593E43}"/>
              </a:ext>
            </a:extLst>
          </p:cNvPr>
          <p:cNvSpPr txBox="1"/>
          <p:nvPr/>
        </p:nvSpPr>
        <p:spPr>
          <a:xfrm>
            <a:off x="218536" y="1292746"/>
            <a:ext cx="11973464" cy="314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Each presentation has </a:t>
            </a:r>
            <a:r>
              <a:rPr lang="en-US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min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Stamatakos USNO: IERS observation of UT1 and LOD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Mc Carthy IAU: An Astronomer's Overview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strike="sng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Mitrovica, Harvard Univ: Looking Back at Geophysical Effects on Earth Rotation</a:t>
            </a:r>
            <a:endParaRPr lang="en-GB" sz="1800" strike="sng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Agnew, UCSD: The Futures of UT1: A Geophysical Discussion  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Surendra Adhikari: Climate-driven LOD change in the 20th and 21st centuries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Dehant V., Chicot G.,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Laariara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D., Gillet N.,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Mandea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M., Cazenave A., ORB, Belgium : Core contributions to LOD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G. Tagliaferro BIPM: Stochastic modelling and prediction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O. Titov: zonal tidal terms of LOD (5 min)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 Bizouard: unpredictability of the Earth rotation (5 min)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1A166D-3AFA-2C85-70A4-8932D0B811B0}"/>
              </a:ext>
            </a:extLst>
          </p:cNvPr>
          <p:cNvSpPr txBox="1"/>
          <p:nvPr/>
        </p:nvSpPr>
        <p:spPr>
          <a:xfrm>
            <a:off x="4707372" y="4900815"/>
            <a:ext cx="6104514" cy="1575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meetings is organized as a webinar.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speakers can share the presentation and the video.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participants can ask questions in the chat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meeting is not recorded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78C0-04F9-62C1-58F8-5645840E1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31132"/>
          </a:xfrm>
        </p:spPr>
        <p:txBody>
          <a:bodyPr>
            <a:normAutofit/>
          </a:bodyPr>
          <a:lstStyle/>
          <a:p>
            <a:pPr marL="444500" algn="l"/>
            <a:r>
              <a:rPr lang="en-GB" sz="4000" b="1" dirty="0">
                <a:solidFill>
                  <a:srgbClr val="1E3C7A"/>
                </a:solidFill>
                <a:latin typeface="+mn-lt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A18FC-03B3-BDE5-4485-7191F63EF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86" y="2053136"/>
            <a:ext cx="12192000" cy="5020113"/>
          </a:xfrm>
        </p:spPr>
        <p:txBody>
          <a:bodyPr>
            <a:normAutofit fontScale="62500" lnSpcReduction="20000"/>
          </a:bodyPr>
          <a:lstStyle/>
          <a:p>
            <a:pPr marL="444500" algn="l"/>
            <a:r>
              <a:rPr lang="en-US" sz="2800" b="1" dirty="0">
                <a:solidFill>
                  <a:srgbClr val="1E3C7A"/>
                </a:solidFill>
              </a:rPr>
              <a:t>decides </a:t>
            </a:r>
            <a:r>
              <a:rPr lang="en-US" sz="2800" dirty="0">
                <a:solidFill>
                  <a:srgbClr val="1E3C7A"/>
                </a:solidFill>
              </a:rPr>
              <a:t>that the </a:t>
            </a:r>
            <a:r>
              <a:rPr lang="en-US" sz="2800" dirty="0">
                <a:solidFill>
                  <a:srgbClr val="FF0000"/>
                </a:solidFill>
              </a:rPr>
              <a:t>maximum value for the difference (UT1-UTC) will be increased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in, or before, 2035,</a:t>
            </a:r>
          </a:p>
          <a:p>
            <a:pPr marL="444500" algn="l"/>
            <a:r>
              <a:rPr lang="en-US" sz="2800" b="1" dirty="0">
                <a:solidFill>
                  <a:srgbClr val="1E3C7A"/>
                </a:solidFill>
              </a:rPr>
              <a:t>requests</a:t>
            </a:r>
            <a:r>
              <a:rPr lang="en-US" sz="2800" dirty="0">
                <a:solidFill>
                  <a:srgbClr val="1E3C7A"/>
                </a:solidFill>
              </a:rPr>
              <a:t> that the CIPM consult with the ITU, and other organizations that may be impacted by </a:t>
            </a:r>
          </a:p>
          <a:p>
            <a:pPr marL="444500" algn="l"/>
            <a:r>
              <a:rPr lang="en-US" sz="2800" dirty="0">
                <a:solidFill>
                  <a:srgbClr val="1E3C7A"/>
                </a:solidFill>
              </a:rPr>
              <a:t>this decision in order to </a:t>
            </a:r>
          </a:p>
          <a:p>
            <a:pPr marL="901700" indent="-457200" algn="l">
              <a:buFont typeface="Times New Roman" panose="02020603050405020304" pitchFamily="18" charset="0"/>
              <a:buChar char="−"/>
            </a:pPr>
            <a:r>
              <a:rPr lang="en-US" sz="2800" dirty="0">
                <a:solidFill>
                  <a:srgbClr val="1E3C7A"/>
                </a:solidFill>
              </a:rPr>
              <a:t>propose a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new maximum value </a:t>
            </a:r>
            <a:r>
              <a:rPr lang="en-US" sz="2800" dirty="0">
                <a:solidFill>
                  <a:srgbClr val="1E3C7A"/>
                </a:solidFill>
                <a:highlight>
                  <a:srgbClr val="FFFF00"/>
                </a:highlight>
              </a:rPr>
              <a:t>for the difference (UT1-UTC) that will ensure the </a:t>
            </a:r>
          </a:p>
          <a:p>
            <a:pPr marL="444500" algn="l"/>
            <a:r>
              <a:rPr lang="en-US" sz="2800" dirty="0">
                <a:solidFill>
                  <a:srgbClr val="1E3C7A"/>
                </a:solidFill>
                <a:highlight>
                  <a:srgbClr val="FFFF00"/>
                </a:highlight>
              </a:rPr>
              <a:t>	</a:t>
            </a:r>
            <a:r>
              <a:rPr lang="en-US" sz="2900" dirty="0">
                <a:solidFill>
                  <a:srgbClr val="1E3C7A"/>
                </a:solidFill>
                <a:highlight>
                  <a:srgbClr val="FFFF00"/>
                </a:highlight>
              </a:rPr>
              <a:t>continuity of UTC for at least a century, </a:t>
            </a:r>
          </a:p>
          <a:p>
            <a:pPr marL="901700" indent="-457200" algn="l">
              <a:buFont typeface="Times New Roman" panose="02020603050405020304" pitchFamily="18" charset="0"/>
              <a:buChar char="−"/>
            </a:pPr>
            <a:r>
              <a:rPr lang="en-US" sz="2800" dirty="0">
                <a:solidFill>
                  <a:srgbClr val="1E3C7A"/>
                </a:solidFill>
              </a:rPr>
              <a:t>prepare a </a:t>
            </a:r>
            <a:r>
              <a:rPr lang="en-US" sz="2800" dirty="0">
                <a:solidFill>
                  <a:srgbClr val="FF0000"/>
                </a:solidFill>
              </a:rPr>
              <a:t>plan to implement by, or before, 2035 the proposed new maximum </a:t>
            </a:r>
            <a:r>
              <a:rPr lang="en-US" sz="2800" dirty="0">
                <a:solidFill>
                  <a:srgbClr val="1E3C7A"/>
                </a:solidFill>
              </a:rPr>
              <a:t>value for the </a:t>
            </a:r>
          </a:p>
          <a:p>
            <a:pPr marL="444500" algn="l"/>
            <a:r>
              <a:rPr lang="en-US" sz="2800" dirty="0">
                <a:solidFill>
                  <a:srgbClr val="1E3C7A"/>
                </a:solidFill>
              </a:rPr>
              <a:t>	difference (UT1-UTC),</a:t>
            </a:r>
          </a:p>
          <a:p>
            <a:pPr marL="901700" indent="-457200" algn="l">
              <a:buFont typeface="Times New Roman" panose="02020603050405020304" pitchFamily="18" charset="0"/>
              <a:buChar char="−"/>
            </a:pPr>
            <a:r>
              <a:rPr lang="en-US" sz="2800" dirty="0">
                <a:solidFill>
                  <a:srgbClr val="1E3C7A"/>
                </a:solidFill>
              </a:rPr>
              <a:t>propose a time period for </a:t>
            </a:r>
            <a:r>
              <a:rPr lang="en-US" sz="2800" dirty="0">
                <a:solidFill>
                  <a:srgbClr val="FF0000"/>
                </a:solidFill>
              </a:rPr>
              <a:t>the review </a:t>
            </a:r>
            <a:r>
              <a:rPr lang="en-US" sz="2800" dirty="0">
                <a:solidFill>
                  <a:srgbClr val="1E3C7A"/>
                </a:solidFill>
              </a:rPr>
              <a:t>by the CGPM of the new maximum value following </a:t>
            </a:r>
          </a:p>
          <a:p>
            <a:pPr marL="444500" algn="l"/>
            <a:r>
              <a:rPr lang="en-US" sz="2800" dirty="0">
                <a:solidFill>
                  <a:srgbClr val="1E3C7A"/>
                </a:solidFill>
              </a:rPr>
              <a:t>	its implementation, so that it can maintain control on the applicability and acceptability of </a:t>
            </a:r>
          </a:p>
          <a:p>
            <a:pPr marL="444500" algn="l"/>
            <a:r>
              <a:rPr lang="en-US" sz="2800" dirty="0">
                <a:solidFill>
                  <a:srgbClr val="1E3C7A"/>
                </a:solidFill>
              </a:rPr>
              <a:t>	the value implemented,</a:t>
            </a:r>
          </a:p>
          <a:p>
            <a:pPr marL="901700" indent="-457200" algn="l">
              <a:buFont typeface="Times New Roman" panose="02020603050405020304" pitchFamily="18" charset="0"/>
              <a:buChar char="−"/>
            </a:pPr>
            <a:r>
              <a:rPr lang="en-US" sz="2900" dirty="0">
                <a:solidFill>
                  <a:srgbClr val="1E3C7A"/>
                </a:solidFill>
                <a:highlight>
                  <a:srgbClr val="FFFF00"/>
                </a:highlight>
              </a:rPr>
              <a:t>draft a resolution including these proposals for agreement at the 28th meeting of the </a:t>
            </a:r>
          </a:p>
          <a:p>
            <a:pPr marL="444500" algn="l"/>
            <a:r>
              <a:rPr lang="en-US" sz="2900" dirty="0">
                <a:solidFill>
                  <a:srgbClr val="1E3C7A"/>
                </a:solidFill>
                <a:highlight>
                  <a:srgbClr val="FFFF00"/>
                </a:highlight>
              </a:rPr>
              <a:t>	CGPM (2026), </a:t>
            </a:r>
          </a:p>
          <a:p>
            <a:pPr marL="444500" algn="l"/>
            <a:r>
              <a:rPr lang="en-US" sz="2800" b="1" dirty="0">
                <a:solidFill>
                  <a:srgbClr val="1E3C7A"/>
                </a:solidFill>
              </a:rPr>
              <a:t>encourages</a:t>
            </a:r>
            <a:r>
              <a:rPr lang="en-US" sz="2800" dirty="0">
                <a:solidFill>
                  <a:srgbClr val="1E3C7A"/>
                </a:solidFill>
              </a:rPr>
              <a:t> the BIPM to work with relevant organizations to identify the need for updates in the </a:t>
            </a:r>
          </a:p>
          <a:p>
            <a:pPr marL="444500" algn="l"/>
            <a:r>
              <a:rPr lang="en-US" sz="2800" dirty="0">
                <a:solidFill>
                  <a:srgbClr val="1E3C7A"/>
                </a:solidFill>
              </a:rPr>
              <a:t>different services that disseminate the value of the difference (UT1-UTC) and to ensure the correct </a:t>
            </a:r>
          </a:p>
          <a:p>
            <a:pPr marL="444500" algn="l"/>
            <a:r>
              <a:rPr lang="en-US" sz="2800" dirty="0">
                <a:solidFill>
                  <a:srgbClr val="1E3C7A"/>
                </a:solidFill>
              </a:rPr>
              <a:t>understanding and use of the new maximum value.</a:t>
            </a:r>
            <a:endParaRPr lang="en-GB" sz="2800" dirty="0">
              <a:solidFill>
                <a:srgbClr val="1E3C7A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EE5B9-BB24-01C6-3992-BD127539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7245"/>
            <a:ext cx="2743200" cy="365125"/>
          </a:xfrm>
        </p:spPr>
        <p:txBody>
          <a:bodyPr/>
          <a:lstStyle/>
          <a:p>
            <a:pPr algn="ctr"/>
            <a:fld id="{BB6DDDC7-0FEE-41AA-838F-56B04B0AB9ED}" type="slidenum">
              <a:rPr lang="en-GB" smtClean="0"/>
              <a:pPr algn="ctr"/>
              <a:t>3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521526-F149-4EC0-9C5A-0447458D8FE1}"/>
              </a:ext>
            </a:extLst>
          </p:cNvPr>
          <p:cNvSpPr txBox="1">
            <a:spLocks/>
          </p:cNvSpPr>
          <p:nvPr/>
        </p:nvSpPr>
        <p:spPr>
          <a:xfrm>
            <a:off x="-332619" y="1016097"/>
            <a:ext cx="12524619" cy="1031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4500"/>
            <a:r>
              <a:rPr lang="en-US" sz="2400" b="1" dirty="0">
                <a:solidFill>
                  <a:srgbClr val="1E3C7A"/>
                </a:solidFill>
                <a:latin typeface="+mn-lt"/>
              </a:rPr>
              <a:t>CGPM 2022 Resolution 4 - On the use and future development of Universal Coordinated Time (UTC)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4B35A9A-DE16-4317-B5D0-25F5FF3BF3C2}"/>
              </a:ext>
            </a:extLst>
          </p:cNvPr>
          <p:cNvCxnSpPr/>
          <p:nvPr/>
        </p:nvCxnSpPr>
        <p:spPr>
          <a:xfrm flipV="1">
            <a:off x="0" y="873143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002060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0321BCBF-DE31-4FEF-2237-C27DDA160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67" t="10816" r="37618" b="70375"/>
          <a:stretch/>
        </p:blipFill>
        <p:spPr>
          <a:xfrm>
            <a:off x="0" y="21105"/>
            <a:ext cx="3514928" cy="85069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B826956B-D4AD-03D8-3951-4B7C8746A785}"/>
              </a:ext>
            </a:extLst>
          </p:cNvPr>
          <p:cNvSpPr/>
          <p:nvPr/>
        </p:nvSpPr>
        <p:spPr>
          <a:xfrm>
            <a:off x="7996687" y="1613140"/>
            <a:ext cx="2587924" cy="1031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45724C-2E4A-B45C-9757-711A910FE356}"/>
              </a:ext>
            </a:extLst>
          </p:cNvPr>
          <p:cNvSpPr txBox="1"/>
          <p:nvPr/>
        </p:nvSpPr>
        <p:spPr>
          <a:xfrm>
            <a:off x="10813211" y="19351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When?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AFE8515-8221-01B2-23FF-4B5486731DA1}"/>
              </a:ext>
            </a:extLst>
          </p:cNvPr>
          <p:cNvSpPr/>
          <p:nvPr/>
        </p:nvSpPr>
        <p:spPr>
          <a:xfrm>
            <a:off x="4724400" y="2644272"/>
            <a:ext cx="4162286" cy="1022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B5D5DEF-E8B6-4DC8-C998-2EE7DECAF743}"/>
              </a:ext>
            </a:extLst>
          </p:cNvPr>
          <p:cNvSpPr txBox="1"/>
          <p:nvPr/>
        </p:nvSpPr>
        <p:spPr>
          <a:xfrm>
            <a:off x="10813211" y="28480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What?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4B2261-E099-D854-AC19-3A49D568A36F}"/>
              </a:ext>
            </a:extLst>
          </p:cNvPr>
          <p:cNvSpPr txBox="1"/>
          <p:nvPr/>
        </p:nvSpPr>
        <p:spPr>
          <a:xfrm>
            <a:off x="10813211" y="42216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Review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30BD30-13F7-27EC-A9FC-C76C7ED3B59C}"/>
              </a:ext>
            </a:extLst>
          </p:cNvPr>
          <p:cNvSpPr txBox="1"/>
          <p:nvPr/>
        </p:nvSpPr>
        <p:spPr>
          <a:xfrm>
            <a:off x="10752841" y="5401598"/>
            <a:ext cx="131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Next step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C34B6B5-B389-8720-1A4B-B93E072A6196}"/>
              </a:ext>
            </a:extLst>
          </p:cNvPr>
          <p:cNvSpPr/>
          <p:nvPr/>
        </p:nvSpPr>
        <p:spPr>
          <a:xfrm>
            <a:off x="1106815" y="5463986"/>
            <a:ext cx="1314933" cy="5382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142ADD7-3A88-1202-BC2D-9F8FF7654ECE}"/>
              </a:ext>
            </a:extLst>
          </p:cNvPr>
          <p:cNvGrpSpPr/>
          <p:nvPr/>
        </p:nvGrpSpPr>
        <p:grpSpPr>
          <a:xfrm>
            <a:off x="8106999" y="-5950"/>
            <a:ext cx="3869550" cy="850677"/>
            <a:chOff x="1400198" y="4897890"/>
            <a:chExt cx="4399456" cy="1284337"/>
          </a:xfrm>
        </p:grpSpPr>
        <p:pic>
          <p:nvPicPr>
            <p:cNvPr id="16" name="Picture 2" descr="Event logo">
              <a:extLst>
                <a:ext uri="{FF2B5EF4-FFF2-40B4-BE49-F238E27FC236}">
                  <a16:creationId xmlns:a16="http://schemas.microsoft.com/office/drawing/2014/main" id="{76F13113-2C7D-07AE-1C7C-C08DC64A3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746" y="4897890"/>
              <a:ext cx="3849908" cy="1284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EF6A579-07A3-2DFB-054C-E3512156EE89}"/>
                </a:ext>
              </a:extLst>
            </p:cNvPr>
            <p:cNvSpPr txBox="1"/>
            <p:nvPr/>
          </p:nvSpPr>
          <p:spPr>
            <a:xfrm>
              <a:off x="1400198" y="5105245"/>
              <a:ext cx="1442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ENDORSED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3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BBED27-DA5E-6BE6-74BD-D5BF94A9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rgbClr val="193B7F"/>
                </a:solidFill>
                <a:latin typeface="Calibri"/>
              </a:rPr>
              <a:t>Workshop on negative leap second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rgbClr val="193B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764C663-200A-DF9B-EB6D-AAD8300432A4}"/>
              </a:ext>
            </a:extLst>
          </p:cNvPr>
          <p:cNvSpPr txBox="1"/>
          <p:nvPr/>
        </p:nvSpPr>
        <p:spPr>
          <a:xfrm>
            <a:off x="362607" y="1178019"/>
            <a:ext cx="10690136" cy="405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workshop is organized as follows: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today Earth rotation experts give a short presentation, from different points of view, on the variation of the Earth rotation and LOD, and its prediction that could lead to the need of a negative leap second.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2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Between the two meetings a CCTF IERS group works with Earth rotation experts to get a common framework, notation, and understanding of the assumptions and predictions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2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2"/>
            </a:pP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In the second meeting the CCTF IERS group will propose an overall evaluation of the best and worst cases for the need for a negative leap second to be discussed with all the Earth rotations, CCTF, and IERS experts. The result of this discussion will be a report to the CCTF and possibly a journal paper</a:t>
            </a:r>
            <a:endParaRPr lang="en-GB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C6B0E6E-9284-749E-A81D-B0B124B1B36F}"/>
              </a:ext>
            </a:extLst>
          </p:cNvPr>
          <p:cNvSpPr txBox="1"/>
          <p:nvPr/>
        </p:nvSpPr>
        <p:spPr>
          <a:xfrm>
            <a:off x="6817133" y="153891"/>
            <a:ext cx="6104514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Thursday March 13, h 14 -16 UTC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Thursday March 27, h 14-16 UTC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55388C81-53E4-3FA2-CAB6-CD27CEA7F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3448" y="4984219"/>
            <a:ext cx="8748952" cy="45259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provide a summarizing table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answering these questions: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is the main cause of Earth rotation irregularity that you have considered?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other causes of irregularity do you think may be dominant?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is the prediction of UT1-UTC or of LOD for the next 10 years according to your study? (a plot would be useful). Can you assign a degree of uncertainty to your prediction?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94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6BAEC-CB85-881D-F5DD-F3FE1F6B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65117"/>
            <a:ext cx="10972800" cy="1024128"/>
          </a:xfrm>
        </p:spPr>
        <p:txBody>
          <a:bodyPr/>
          <a:lstStyle/>
          <a:p>
            <a:r>
              <a:rPr lang="fr-FR" dirty="0" err="1"/>
              <a:t>Presentations</a:t>
            </a:r>
            <a:r>
              <a:rPr lang="fr-F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14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64054-DC6B-B69D-6601-BA1D41EC4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AF30AD9-2483-2CFA-2F10-2DA75A52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rgbClr val="193B7F"/>
                </a:solidFill>
                <a:latin typeface="Calibri"/>
              </a:rPr>
              <a:t>Workshop on negative leap second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rgbClr val="193B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7AAF20-75BD-6D9C-0AD1-97AA976BB622}"/>
              </a:ext>
            </a:extLst>
          </p:cNvPr>
          <p:cNvSpPr txBox="1"/>
          <p:nvPr/>
        </p:nvSpPr>
        <p:spPr>
          <a:xfrm>
            <a:off x="414068" y="1298890"/>
            <a:ext cx="107007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Thanks for the contributions and your study.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If agreed, slides will be available, for participants only, in 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https://www.bipm.org/en/committees/cc/cctf/wg/cctf-tgutc/2025-03-13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group formed by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Noel Dimarcq, Patrizia Tavella, Giulio Tagliaferro, Judah Levine, Pascale Defraigne from BIPM- CCTF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Dennis Mc Carthy from IAU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Christian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Bizouard, </a:t>
            </a: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Böhm Sigrid, Nick Stamatakos,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and Robert Heinkelmann from 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will keep in touch in the next two weeks</a:t>
            </a:r>
          </a:p>
          <a:p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See you on March 27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B4E796D-EDAE-2EAB-3E4C-D921928A1EC3}"/>
              </a:ext>
            </a:extLst>
          </p:cNvPr>
          <p:cNvSpPr txBox="1"/>
          <p:nvPr/>
        </p:nvSpPr>
        <p:spPr>
          <a:xfrm>
            <a:off x="6817133" y="153891"/>
            <a:ext cx="6104514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Thursday March 13, h 14 -16 UTC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Thursday March 27, h 14-16 UTC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45D627-9B6D-C2DA-6299-9461373B28A0}"/>
              </a:ext>
            </a:extLst>
          </p:cNvPr>
          <p:cNvSpPr txBox="1"/>
          <p:nvPr/>
        </p:nvSpPr>
        <p:spPr>
          <a:xfrm>
            <a:off x="5448135" y="4485086"/>
            <a:ext cx="6462100" cy="2061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Agenda of Thursday March 27, h 14 -16 UTC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CCTF IERS presentation of a proposed common understanding and summary from the first meeting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Discussion with all the Earth rotation, IERS, and CCTF colleagues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Final assessment and way forward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1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A318A-B8D1-BAC0-7DF0-56DB7EFA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30588"/>
            <a:ext cx="10972800" cy="1024128"/>
          </a:xfrm>
        </p:spPr>
        <p:txBody>
          <a:bodyPr>
            <a:normAutofit/>
          </a:bodyPr>
          <a:lstStyle/>
          <a:p>
            <a:r>
              <a:rPr lang="fr-FR" dirty="0"/>
              <a:t>Publications </a:t>
            </a:r>
            <a:r>
              <a:rPr lang="fr-FR" sz="2800" dirty="0"/>
              <a:t>(suggestions are </a:t>
            </a:r>
            <a:r>
              <a:rPr lang="fr-FR" sz="2800" dirty="0" err="1"/>
              <a:t>welcome</a:t>
            </a:r>
            <a:r>
              <a:rPr lang="fr-FR" sz="2800" dirty="0"/>
              <a:t>)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346B2A4-F611-AF77-8E58-354D219598B3}"/>
              </a:ext>
            </a:extLst>
          </p:cNvPr>
          <p:cNvSpPr txBox="1"/>
          <p:nvPr/>
        </p:nvSpPr>
        <p:spPr>
          <a:xfrm>
            <a:off x="105103" y="1125736"/>
            <a:ext cx="12086897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Metrologia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paper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«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Towards a consensus on a continuous coordinated universal time”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E3C7A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2"/>
              </a:rPr>
              <a:t>https://iopscience.iop.org/article/10.1088/1681-7575/ac9da5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ITU NEWS magazine on « the future of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Coordinated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Universal Time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https://www.itu.int/en/itunews/Documents/2023/2023-02/2023_ITUNews02-en.pdf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prstClr val="black"/>
              </a:solidFill>
              <a:latin typeface="Calibri"/>
            </a:endParaRPr>
          </a:p>
          <a:p>
            <a:pPr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Mc Carthy, Matsakis </a:t>
            </a:r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https://insidegnss.com/will-we-have-a-negative-leap-second/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L. Zotov, C. Bizouard, C.K. Shum, C. Zhang, N. </a:t>
            </a:r>
            <a:r>
              <a:rPr lang="en-US" sz="1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Sidorenkov</a:t>
            </a:r>
            <a:r>
              <a:rPr lang="en-US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V. </a:t>
            </a:r>
            <a:r>
              <a:rPr lang="en-US" sz="1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Yushkin</a:t>
            </a:r>
            <a:r>
              <a:rPr lang="en-US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“Analysis of Earth’s polar motion and length of day trends in comparison with estimates using second degree stokes coefficients from satellite gravimetry”, Advances in Space Research 69, 308–318 (2022). </a:t>
            </a:r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https://doi.org/10.1016/j.asr.2021.09.010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Mitrovica, Reconciling past changes in Earth’s rotation with 20th century global sea-level rise: Resolving Munk’s enigma </a:t>
            </a:r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6"/>
              </a:rPr>
              <a:t>https://www.science.org/doi/10.1126/sciadv.1500679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GB" sz="1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Agnew, </a:t>
            </a:r>
            <a:r>
              <a:rPr lang="en-GB" sz="1400" i="0" dirty="0">
                <a:solidFill>
                  <a:srgbClr val="222222"/>
                </a:solidFill>
                <a:effectLst/>
                <a:latin typeface="Harding"/>
              </a:rPr>
              <a:t>A global timekeeping problem postponed by global warming, </a:t>
            </a:r>
          </a:p>
          <a:p>
            <a:pPr>
              <a:buNone/>
            </a:pPr>
            <a:r>
              <a:rPr lang="en-GB" sz="1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7"/>
              </a:rPr>
              <a:t>https://www.nature.com/articles/s41586-024-07170-0</a:t>
            </a:r>
            <a:r>
              <a:rPr lang="en-GB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/>
              </a:rPr>
              <a:t>https://pubs.aip.org/physicstoday/online/44015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it-IT" sz="1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Mostafa Kiani Shahvandi Surendra Adhikari et al, </a:t>
            </a: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increasingly dominant role of climate change on length of day variations, </a:t>
            </a:r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9"/>
              </a:rPr>
              <a:t>https://www.pnas.org/doi/abs/10.1073/pnas.2406930121</a:t>
            </a:r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</a:t>
            </a:r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10"/>
              </a:rPr>
              <a:t>https://www.science.org/doi/10.1126/sciadv.1501693</a:t>
            </a:r>
            <a:r>
              <a:rPr lang="en-US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)</a:t>
            </a:r>
          </a:p>
          <a:p>
            <a:pPr>
              <a:buNone/>
            </a:pP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fr-FR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Malkin</a:t>
            </a:r>
            <a:r>
              <a:rPr lang="fr-F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Z.M. </a:t>
            </a:r>
            <a:r>
              <a:rPr lang="fr-FR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Should</a:t>
            </a:r>
            <a:r>
              <a:rPr lang="fr-F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</a:t>
            </a:r>
            <a:r>
              <a:rPr lang="fr-F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Expect</a:t>
            </a:r>
            <a:r>
              <a:rPr lang="fr-F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Further</a:t>
            </a:r>
            <a:r>
              <a:rPr lang="fr-F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Acceleration</a:t>
            </a:r>
            <a:r>
              <a:rPr lang="fr-F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</a:t>
            </a:r>
            <a:r>
              <a:rPr lang="fr-FR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Earth's</a:t>
            </a:r>
            <a:r>
              <a:rPr lang="fr-F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Rotation in the </a:t>
            </a:r>
            <a:r>
              <a:rPr lang="fr-FR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Coming</a:t>
            </a:r>
            <a:r>
              <a:rPr lang="fr-F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Years</a:t>
            </a:r>
            <a:r>
              <a:rPr lang="fr-F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fr-FR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Astron</a:t>
            </a:r>
            <a:r>
              <a:rPr lang="fr-FR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Rep., 2024, Vol. 68, No. 10, 1022-1028. </a:t>
            </a:r>
            <a:r>
              <a:rPr lang="fr-FR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11"/>
              </a:rPr>
              <a:t>https://link.springer.com/article/10.1134/S1063772924700884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3C7A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D76380F-2BCB-7A26-D7F8-14A3D6F663F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769" t="10567" r="42189" b="50000"/>
          <a:stretch/>
        </p:blipFill>
        <p:spPr>
          <a:xfrm>
            <a:off x="9208361" y="-211149"/>
            <a:ext cx="4744768" cy="245036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5223236-74E2-D4B9-32DB-1F5FBA26B8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37606" y="1125736"/>
            <a:ext cx="1369153" cy="19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24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P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5816</TotalTime>
  <Words>1124</Words>
  <Application>Microsoft Office PowerPoint</Application>
  <PresentationFormat>Grand écran</PresentationFormat>
  <Paragraphs>100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-apple-system</vt:lpstr>
      <vt:lpstr>Aptos</vt:lpstr>
      <vt:lpstr>Arial</vt:lpstr>
      <vt:lpstr>Calibri</vt:lpstr>
      <vt:lpstr>Calibri Light</vt:lpstr>
      <vt:lpstr>Century Gothic</vt:lpstr>
      <vt:lpstr>Harding</vt:lpstr>
      <vt:lpstr>Times New Roman</vt:lpstr>
      <vt:lpstr>Thème Office</vt:lpstr>
      <vt:lpstr>BIPM1</vt:lpstr>
      <vt:lpstr>Présentation PowerPoint</vt:lpstr>
      <vt:lpstr>Agenda of Thursday March 13, h 14 -16 UTC</vt:lpstr>
      <vt:lpstr> </vt:lpstr>
      <vt:lpstr>Workshop on negative leap second</vt:lpstr>
      <vt:lpstr>Presentations </vt:lpstr>
      <vt:lpstr>Workshop on negative leap second</vt:lpstr>
      <vt:lpstr>Publications (suggestions are welcome)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Patrizia TAVELLA</dc:creator>
  <cp:lastModifiedBy>Patrizia TAVELLA</cp:lastModifiedBy>
  <cp:revision>11</cp:revision>
  <dcterms:created xsi:type="dcterms:W3CDTF">2023-10-25T10:33:34Z</dcterms:created>
  <dcterms:modified xsi:type="dcterms:W3CDTF">2025-03-13T17:21:04Z</dcterms:modified>
</cp:coreProperties>
</file>