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1463" r:id="rId3"/>
    <p:sldId id="1462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98236A-B86E-4D98-B5DA-FFC3031338BE}" v="6" dt="2023-11-09T11:17:32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zia TAVELLA" userId="07821270-e5f2-4652-ae84-7821a1f50ba6" providerId="ADAL" clId="{4898236A-B86E-4D98-B5DA-FFC3031338BE}"/>
    <pc:docChg chg="custSel modSld">
      <pc:chgData name="Patrizia TAVELLA" userId="07821270-e5f2-4652-ae84-7821a1f50ba6" providerId="ADAL" clId="{4898236A-B86E-4D98-B5DA-FFC3031338BE}" dt="2023-11-10T10:40:44.601" v="164" actId="6549"/>
      <pc:docMkLst>
        <pc:docMk/>
      </pc:docMkLst>
      <pc:sldChg chg="addSp delSp modSp mod">
        <pc:chgData name="Patrizia TAVELLA" userId="07821270-e5f2-4652-ae84-7821a1f50ba6" providerId="ADAL" clId="{4898236A-B86E-4D98-B5DA-FFC3031338BE}" dt="2023-11-10T10:40:44.601" v="164" actId="6549"/>
        <pc:sldMkLst>
          <pc:docMk/>
          <pc:sldMk cId="707146449" sldId="1462"/>
        </pc:sldMkLst>
        <pc:spChg chg="mod">
          <ac:chgData name="Patrizia TAVELLA" userId="07821270-e5f2-4652-ae84-7821a1f50ba6" providerId="ADAL" clId="{4898236A-B86E-4D98-B5DA-FFC3031338BE}" dt="2023-11-09T11:21:35.386" v="126" actId="1076"/>
          <ac:spMkLst>
            <pc:docMk/>
            <pc:sldMk cId="707146449" sldId="1462"/>
            <ac:spMk id="4" creationId="{1A2486B4-440D-09C1-28C8-01C6498A290A}"/>
          </ac:spMkLst>
        </pc:spChg>
        <pc:spChg chg="mod">
          <ac:chgData name="Patrizia TAVELLA" userId="07821270-e5f2-4652-ae84-7821a1f50ba6" providerId="ADAL" clId="{4898236A-B86E-4D98-B5DA-FFC3031338BE}" dt="2023-11-10T10:40:44.601" v="164" actId="6549"/>
          <ac:spMkLst>
            <pc:docMk/>
            <pc:sldMk cId="707146449" sldId="1462"/>
            <ac:spMk id="5" creationId="{D4A234C7-C70D-8250-A084-C24A06C2F17B}"/>
          </ac:spMkLst>
        </pc:spChg>
        <pc:picChg chg="add del mod">
          <ac:chgData name="Patrizia TAVELLA" userId="07821270-e5f2-4652-ae84-7821a1f50ba6" providerId="ADAL" clId="{4898236A-B86E-4D98-B5DA-FFC3031338BE}" dt="2023-11-09T11:17:32.316" v="24" actId="478"/>
          <ac:picMkLst>
            <pc:docMk/>
            <pc:sldMk cId="707146449" sldId="1462"/>
            <ac:picMk id="1026" creationId="{6182447A-9561-E60E-50C1-26ABC7BAF6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548F1-6651-8DF1-2698-46AFD0DC2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C75B0B-2B4B-5C67-B00C-2301E8D4D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8E952-C5AE-ABA5-03F6-1A781FF2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CD4422-0F3D-AE77-FECC-2088B11C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BADD37-F630-F933-8FBC-D9221E93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46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78F39-DB36-4407-B329-25BA0B63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6BDEF6-02AF-96ED-DEE0-5DE240ED0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9FCAA-CD2E-C233-1578-D96CC269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DF1BF-2185-1053-4C0F-7049F806B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A2B0E5-5096-1301-3769-75890F55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24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F4837D-7E3E-EC92-1AB1-3D085B5BB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5B624B-D130-8464-7F58-0D8057EEC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13594-A750-7EB9-6807-6E2527AA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A85A03-6E19-633D-BD00-E2C95127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D6B7F8-B064-1112-183D-8831E222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9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4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6071782"/>
            <a:ext cx="1293246" cy="6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2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6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9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10314432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Section X (use only if presentation is in sections)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1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3399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46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667">
                <a:solidFill>
                  <a:srgbClr val="193B7F"/>
                </a:solidFill>
              </a:defRPr>
            </a:lvl1pPr>
            <a:lvl2pPr>
              <a:defRPr sz="2400">
                <a:solidFill>
                  <a:srgbClr val="193B7F"/>
                </a:solidFill>
              </a:defRPr>
            </a:lvl2pPr>
            <a:lvl3pPr>
              <a:defRPr sz="2133">
                <a:solidFill>
                  <a:srgbClr val="193B7F"/>
                </a:solidFill>
              </a:defRPr>
            </a:lvl3pPr>
            <a:lvl4pPr>
              <a:defRPr sz="1867">
                <a:solidFill>
                  <a:srgbClr val="193B7F"/>
                </a:solidFill>
              </a:defRPr>
            </a:lvl4pPr>
            <a:lvl5pPr>
              <a:defRPr sz="1867">
                <a:solidFill>
                  <a:srgbClr val="193B7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76872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70CAB-35CA-2C47-65CA-DA550382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8D883F-B827-53E4-226C-21D139BC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CDE4FF-F889-7AF7-B0EA-E4612882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9370C6-4866-3754-87D0-24D1DD50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1716F-55E5-335A-358A-3449EF7B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8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5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72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5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224133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67055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5085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77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ctr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3201349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00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90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1878688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8BF02-DC08-85C8-0596-1F9D915E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D2B74D-C2C7-F8C4-E45E-7A2C09EE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4A4CF-D2D7-7EB3-3708-FE1AF64F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7CCB7-E5CB-E987-8D93-33D27AAD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515F0-7085-48B6-ADAA-1595B2E0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48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65879"/>
            <a:ext cx="12192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44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668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6689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5974082"/>
            <a:ext cx="1426465" cy="7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49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395" y="636995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600" smtClean="0">
                <a:solidFill>
                  <a:srgbClr val="193B7F"/>
                </a:solidFill>
              </a:rPr>
              <a:pPr algn="r"/>
              <a:t>‹N°›</a:t>
            </a:fld>
            <a:endParaRPr lang="en-US" sz="1600" dirty="0">
              <a:solidFill>
                <a:srgbClr val="193B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997" y="6369952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rgbClr val="193B7F"/>
                </a:solidFill>
              </a:rPr>
              <a:t>www.bipm.org</a:t>
            </a:r>
          </a:p>
        </p:txBody>
      </p:sp>
    </p:spTree>
    <p:extLst>
      <p:ext uri="{BB962C8B-B14F-4D97-AF65-F5344CB8AC3E}">
        <p14:creationId xmlns:p14="http://schemas.microsoft.com/office/powerpoint/2010/main" val="976952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832" y="914402"/>
            <a:ext cx="5157216" cy="1470025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832" y="2743200"/>
            <a:ext cx="48402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42373" y="6453083"/>
            <a:ext cx="230425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7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5291328"/>
            <a:ext cx="2430704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878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GPM title 1">
    <p:bg>
      <p:bgPr>
        <a:gradFill flip="none" rotWithShape="1">
          <a:gsLst>
            <a:gs pos="80000">
              <a:srgbClr val="16223A"/>
            </a:gs>
            <a:gs pos="0">
              <a:srgbClr val="1E3C7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8D33EDF-E098-7142-ACB4-6851B1AEB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7" t="15188" r="12923" b="-15198"/>
          <a:stretch/>
        </p:blipFill>
        <p:spPr>
          <a:xfrm>
            <a:off x="4740000" y="0"/>
            <a:ext cx="7452000" cy="6858000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48E5-2CD3-4A46-A279-9FA551605C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2468880" cy="59436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612834-FF26-FA44-A143-E5F97A5AE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729682"/>
            <a:ext cx="5542156" cy="4693420"/>
          </a:xfrm>
        </p:spPr>
        <p:txBody>
          <a:bodyPr lIns="540000" tIns="0" rIns="0" bIns="0"/>
          <a:lstStyle>
            <a:lvl1pPr marL="0" indent="0">
              <a:lnSpc>
                <a:spcPct val="100000"/>
              </a:lnSpc>
              <a:spcAft>
                <a:spcPts val="2400"/>
              </a:spcAft>
              <a:buNone/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1113" indent="0">
              <a:spcAft>
                <a:spcPts val="1200"/>
              </a:spcAft>
              <a:buNone/>
              <a:tabLst/>
              <a:defRPr sz="2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113" indent="0">
              <a:buNone/>
              <a:tabLst/>
              <a:defRPr sz="18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1113" indent="0">
              <a:buNone/>
              <a:tabLst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1113" indent="0">
              <a:buNone/>
              <a:tabLst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91140-D53D-5646-A650-8309DF417241}"/>
              </a:ext>
            </a:extLst>
          </p:cNvPr>
          <p:cNvSpPr txBox="1"/>
          <p:nvPr userDrawn="1"/>
        </p:nvSpPr>
        <p:spPr>
          <a:xfrm>
            <a:off x="7649737" y="1134361"/>
            <a:ext cx="3646448" cy="25120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Working together to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promote and advance 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global comparability</a:t>
            </a:r>
            <a:b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2400" b="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measurements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447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9">
            <a:extLst>
              <a:ext uri="{FF2B5EF4-FFF2-40B4-BE49-F238E27FC236}">
                <a16:creationId xmlns:a16="http://schemas.microsoft.com/office/drawing/2014/main" id="{E292610D-FE8B-48A6-B762-A041E01CC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8"/>
          <a:stretch/>
        </p:blipFill>
        <p:spPr>
          <a:xfrm>
            <a:off x="0" y="-16398"/>
            <a:ext cx="12192000" cy="7301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49F508-6838-4826-B604-AE7886B5F236}"/>
              </a:ext>
            </a:extLst>
          </p:cNvPr>
          <p:cNvSpPr/>
          <p:nvPr userDrawn="1"/>
        </p:nvSpPr>
        <p:spPr>
          <a:xfrm>
            <a:off x="0" y="-16398"/>
            <a:ext cx="12192000" cy="7266432"/>
          </a:xfrm>
          <a:prstGeom prst="rect">
            <a:avLst/>
          </a:prstGeom>
          <a:solidFill>
            <a:schemeClr val="bg2">
              <a:lumMod val="2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7184" y="2987040"/>
            <a:ext cx="8388096" cy="1402080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en-US" sz="5333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90944" y="4693920"/>
            <a:ext cx="4986528" cy="646176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sz="1800" smtClean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457178" lvl="0" indent="-457178" algn="r"/>
            <a:r>
              <a:rPr lang="en-US" dirty="0"/>
              <a:t>Speaker and other information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25433" y="5852445"/>
            <a:ext cx="4091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CONSULTATIVE COMMITTEE</a:t>
            </a:r>
            <a:r>
              <a:rPr lang="en-GB" sz="1600" baseline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3962301" algn="ctr"/>
                <a:tab pos="7924602" algn="r"/>
              </a:tabLst>
            </a:pPr>
            <a:r>
              <a:rPr lang="en-GB" sz="14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FOR TIME AND FREQUENCY</a:t>
            </a:r>
            <a:r>
              <a:rPr lang="en-GB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Open Sans Light" panose="020B0306030504020204" pitchFamily="34" charset="0"/>
                <a:cs typeface="Times New Roman" panose="02020603050405020304" pitchFamily="18" charset="0"/>
              </a:rPr>
              <a:t>	</a:t>
            </a:r>
            <a:endParaRPr lang="en-US" sz="2133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7" y="390144"/>
            <a:ext cx="3265572" cy="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8968" b="18810"/>
          <a:stretch/>
        </p:blipFill>
        <p:spPr>
          <a:xfrm>
            <a:off x="-22577" y="-56444"/>
            <a:ext cx="12214577" cy="69088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43745"/>
            <a:ext cx="12192000" cy="690174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120" y="2279575"/>
            <a:ext cx="4980185" cy="649347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sp>
        <p:nvSpPr>
          <p:cNvPr id="498" name="Title 1"/>
          <p:cNvSpPr>
            <a:spLocks noGrp="1"/>
          </p:cNvSpPr>
          <p:nvPr>
            <p:ph type="ctrTitle" hasCustomPrompt="1"/>
          </p:nvPr>
        </p:nvSpPr>
        <p:spPr>
          <a:xfrm>
            <a:off x="619120" y="625158"/>
            <a:ext cx="4980185" cy="1400503"/>
          </a:xfrm>
          <a:noFill/>
        </p:spPr>
        <p:txBody>
          <a:bodyPr>
            <a:normAutofit/>
          </a:bodyPr>
          <a:lstStyle>
            <a:lvl1pPr algn="l">
              <a:defRPr sz="5333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94600" y="6210680"/>
            <a:ext cx="134753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www.bipm.org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5" y="5303520"/>
            <a:ext cx="4727767" cy="1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DDB518-C8B9-F32D-F23F-39436CD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1FE2-A609-5918-7867-94DBF5718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51D8FB-6EAA-5BA6-9016-E79A0DBF0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28F68A-259F-B931-E8CF-43DD2D72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E15088-6897-34CC-2600-6BB49A5D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AC54A-6EDE-9032-E2F8-A93AF080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1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0694E-C490-5A2B-C2F1-95515906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70AAE3-1DB6-ED0A-87C7-7F1073619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78ECBF-461D-9589-76B0-EF4DD8FD9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CBAEDA-A63D-C5FC-BDFC-F6DA06FA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4D79A5-5894-DD2B-4E40-409FA71DB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CF9B15-3E34-BE22-6D06-E59899F2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A27EAC-80DF-45D2-B029-AD25ADB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E832E4-68A0-6968-C8B3-2968497A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1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4D7FE-9E0C-CCF9-E581-F53996E8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F3115D-C6BB-E547-FFD9-3542C50C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344E13-7B53-3A47-EC10-543EB92E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6E1D55-63CE-A70C-6B80-622D86E4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7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28F0E0-FA05-C99F-137E-8F770E7C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95DC8B-79B6-377C-AA70-1A1789A0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BE4434-2CAD-136A-21DC-883E88DE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6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D959C-3A3B-3DD9-7A83-A10B7F6A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9380D-2517-4CC6-EBC0-CBF17E53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F9BECF-2557-FA27-79A5-B9377A35B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1529B0-CDE1-919B-FC84-E96F36C6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F954D4-C042-2822-D011-52DD708B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C3E6F8-CD07-3453-D888-993B07E3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2BCFF-999E-8203-729C-628A38DA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344FF5-784A-2B9D-106E-79A77145A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C37609-2155-0DF6-C3D4-882644D58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07243-8E1A-E50C-85BF-D5D78F88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78D4E5-4E51-896A-4617-1861E989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0B2DA-739B-5D7A-8905-943A716E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B84E52-B773-707A-C339-AD9E5F8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82270B-6C61-A655-2EC4-344BD4CDC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3FF1B-F5BB-5B61-29C7-DE00687B6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2DF8-B6E4-4F49-89C7-0E6A00EDF3D4}" type="datetimeFigureOut">
              <a:rPr lang="en-GB" smtClean="0"/>
              <a:t>10/11/2023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90568-442C-8B6D-908B-738DDE4F2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97E4E8-8354-96ED-6B07-6F157FFEF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A9A0-EDC1-44E3-BCE1-4500E959BFD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4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588"/>
            <a:ext cx="10972800" cy="102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4649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>
                <a:solidFill>
                  <a:srgbClr val="193B7F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6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l" defTabSz="1219170" rtl="0" eaLnBrk="1" latinLnBrk="0" hangingPunct="1">
        <a:spcBef>
          <a:spcPct val="0"/>
        </a:spcBef>
        <a:buNone/>
        <a:defRPr lang="en-US" sz="3733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80000"/>
        <a:buFontTx/>
        <a:buBlip>
          <a:blip r:embed="rId26"/>
        </a:buBlip>
        <a:defRPr sz="3200" kern="1200">
          <a:solidFill>
            <a:srgbClr val="193B7F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193B7F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70000"/>
        <a:buFontTx/>
        <a:buBlip>
          <a:blip r:embed="rId26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rgbClr val="193B7F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rgbClr val="193B7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416D98-5FDB-4717-8162-3721B0EC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230" y="561395"/>
            <a:ext cx="6918936" cy="2526183"/>
          </a:xfrm>
        </p:spPr>
        <p:txBody>
          <a:bodyPr>
            <a:normAutofit fontScale="90000"/>
          </a:bodyPr>
          <a:lstStyle/>
          <a:p>
            <a:br>
              <a:rPr lang="en-GB" sz="44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GB" sz="3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3600" b="1" dirty="0">
                <a:latin typeface="Calibri" panose="020F0502020204030204" pitchFamily="34" charset="0"/>
                <a:ea typeface="DengXian" panose="02010600030101010101" pitchFamily="2" charset="-122"/>
              </a:rPr>
              <a:t>Towards a continuous UTC</a:t>
            </a:r>
            <a:br>
              <a:rPr lang="en-GB" sz="3600" b="1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3600" b="1" dirty="0">
                <a:latin typeface="Calibri" panose="020F0502020204030204" pitchFamily="34" charset="0"/>
                <a:ea typeface="DengXian" panose="02010600030101010101" pitchFamily="2" charset="-122"/>
              </a:rPr>
              <a:t>CCTF </a:t>
            </a:r>
            <a: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Task Group meeting</a:t>
            </a:r>
            <a:b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en-GB" sz="3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Nov 14, 2023 </a:t>
            </a:r>
            <a:br>
              <a:rPr lang="en-GB" sz="1100" dirty="0"/>
            </a:br>
            <a:endParaRPr lang="fr-FR" sz="3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621A8C-8FBB-48DC-B988-5D067C76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1827" y="5421621"/>
            <a:ext cx="4986528" cy="646176"/>
          </a:xfrm>
        </p:spPr>
        <p:txBody>
          <a:bodyPr>
            <a:noAutofit/>
          </a:bodyPr>
          <a:lstStyle/>
          <a:p>
            <a:r>
              <a:rPr lang="en-GB" sz="2800" dirty="0"/>
              <a:t>Judah Levine, NIST</a:t>
            </a:r>
          </a:p>
          <a:p>
            <a:r>
              <a:rPr lang="en-GB" sz="2800" dirty="0"/>
              <a:t>Patrizia </a:t>
            </a:r>
            <a:r>
              <a:rPr lang="en-GB" sz="2800" dirty="0" err="1"/>
              <a:t>Tavella</a:t>
            </a:r>
            <a:r>
              <a:rPr lang="en-GB" sz="2800" dirty="0"/>
              <a:t>, BIPM</a:t>
            </a:r>
          </a:p>
        </p:txBody>
      </p:sp>
    </p:spTree>
    <p:extLst>
      <p:ext uri="{BB962C8B-B14F-4D97-AF65-F5344CB8AC3E}">
        <p14:creationId xmlns:p14="http://schemas.microsoft.com/office/powerpoint/2010/main" val="330826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A2486B4-440D-09C1-28C8-01C6498A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6" y="-188185"/>
            <a:ext cx="11973464" cy="1325563"/>
          </a:xfrm>
        </p:spPr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ea typeface="DengXian" panose="02010600030101010101" pitchFamily="2" charset="-122"/>
              </a:rPr>
              <a:t>Agenda of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</a:rPr>
              <a:t>CCTF </a:t>
            </a:r>
            <a:r>
              <a:rPr lang="en-GB" sz="4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Task Group meeting Nov 14 ,2023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A234C7-C70D-8250-A084-C24A06C2F17B}"/>
              </a:ext>
            </a:extLst>
          </p:cNvPr>
          <p:cNvSpPr txBox="1"/>
          <p:nvPr/>
        </p:nvSpPr>
        <p:spPr>
          <a:xfrm>
            <a:off x="306791" y="1102578"/>
            <a:ext cx="11578418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 					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Patrizia Tavella BIPM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Work done to 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 the ITU delegations to arrive prepared to the WRC 2023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and possibly supporting the CGPM resolution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BIPM and ITU working together, expectation from WRC 2023  	Joseph Achkar ITU representative at the CCTF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 group contributions to the WRC 2023 		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CITEL in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PanAmerica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				Marina Gertsvolf NRC Canada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APT in Asia Pacific 					Tetsuya Ido NICT Japan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CEPT Europe 		 			Joseph Achkar OP, CEPT representative at the WRC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RCC Russia and regional commonwealth 			Patrizia Tavella BIPM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Member states contributions to the WRC 2023 	</a:t>
            </a:r>
          </a:p>
          <a:p>
            <a:pPr marL="1085850" lvl="2" indent="-1714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United Arab Emirates 				Waleed Al 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</a:rPr>
              <a:t>Kalbani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mirates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</a:rPr>
              <a:t> Metrology Institute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Other contribution from regional ITU groups, countries,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RMO, liaisons?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Discussion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interact with involved communities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astronomers, IERS, GNSS, 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contribute to the broad communications and education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</a:rPr>
              <a:t>, participation to user fora ….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Interaction with GNSS providers 				Pascale Defraigne, ORB, Chair of the CCTF WG GNSS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Interaction with astronomers and IERS			Patrizia Tavella BIPM</a:t>
            </a:r>
          </a:p>
          <a:p>
            <a:pPr marL="1543050" lvl="3" indent="-1714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the draft resolution for the CGPM 2026 </a:t>
            </a:r>
            <a:r>
              <a:rPr lang="en-US" sz="1600" i="1" dirty="0">
                <a:latin typeface="Calibri" panose="020F0502020204030204" pitchFamily="34" charset="0"/>
              </a:rPr>
              <a:t>with the extended </a:t>
            </a:r>
            <a:r>
              <a:rPr lang="en-US" sz="1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tolerance value of UT1-UTC,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endParaRPr lang="en-US" sz="16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Contribution to the pro/cons analysis			Judah Levine, NIST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 for the future</a:t>
            </a:r>
            <a:endParaRPr lang="en-US" sz="1600" dirty="0">
              <a:solidFill>
                <a:prstClr val="black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46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P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276</Words>
  <Application>Microsoft Office PowerPoint</Application>
  <PresentationFormat>Grand écran</PresentationFormat>
  <Paragraphs>26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Thème Office</vt:lpstr>
      <vt:lpstr>BIPM1</vt:lpstr>
      <vt:lpstr>     Towards a continuous UTC CCTF Task Group meeting Nov 14, 2023  </vt:lpstr>
      <vt:lpstr>Agenda of CCTF Task Group meeting Nov 14 ,2023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Towards a continuous UTC CCTF Task Group meeting Nov 14, 2023  </dc:title>
  <dc:creator>Patrizia TAVELLA</dc:creator>
  <cp:lastModifiedBy>Patrizia TAVELLA</cp:lastModifiedBy>
  <cp:revision>2</cp:revision>
  <dcterms:created xsi:type="dcterms:W3CDTF">2023-11-08T18:13:52Z</dcterms:created>
  <dcterms:modified xsi:type="dcterms:W3CDTF">2023-11-10T10:40:55Z</dcterms:modified>
</cp:coreProperties>
</file>