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1463" r:id="rId3"/>
    <p:sldId id="1462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98236A-B86E-4D98-B5DA-FFC3031338BE}" v="6" dt="2023-11-09T11:17:32.3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zia TAVELLA" userId="07821270-e5f2-4652-ae84-7821a1f50ba6" providerId="ADAL" clId="{4898236A-B86E-4D98-B5DA-FFC3031338BE}"/>
    <pc:docChg chg="custSel modSld">
      <pc:chgData name="Patrizia TAVELLA" userId="07821270-e5f2-4652-ae84-7821a1f50ba6" providerId="ADAL" clId="{4898236A-B86E-4D98-B5DA-FFC3031338BE}" dt="2023-11-10T10:40:44.601" v="164" actId="6549"/>
      <pc:docMkLst>
        <pc:docMk/>
      </pc:docMkLst>
      <pc:sldChg chg="addSp delSp modSp mod">
        <pc:chgData name="Patrizia TAVELLA" userId="07821270-e5f2-4652-ae84-7821a1f50ba6" providerId="ADAL" clId="{4898236A-B86E-4D98-B5DA-FFC3031338BE}" dt="2023-11-10T10:40:44.601" v="164" actId="6549"/>
        <pc:sldMkLst>
          <pc:docMk/>
          <pc:sldMk cId="707146449" sldId="1462"/>
        </pc:sldMkLst>
        <pc:spChg chg="mod">
          <ac:chgData name="Patrizia TAVELLA" userId="07821270-e5f2-4652-ae84-7821a1f50ba6" providerId="ADAL" clId="{4898236A-B86E-4D98-B5DA-FFC3031338BE}" dt="2023-11-09T11:21:35.386" v="126" actId="1076"/>
          <ac:spMkLst>
            <pc:docMk/>
            <pc:sldMk cId="707146449" sldId="1462"/>
            <ac:spMk id="4" creationId="{1A2486B4-440D-09C1-28C8-01C6498A290A}"/>
          </ac:spMkLst>
        </pc:spChg>
        <pc:spChg chg="mod">
          <ac:chgData name="Patrizia TAVELLA" userId="07821270-e5f2-4652-ae84-7821a1f50ba6" providerId="ADAL" clId="{4898236A-B86E-4D98-B5DA-FFC3031338BE}" dt="2023-11-10T10:40:44.601" v="164" actId="6549"/>
          <ac:spMkLst>
            <pc:docMk/>
            <pc:sldMk cId="707146449" sldId="1462"/>
            <ac:spMk id="5" creationId="{D4A234C7-C70D-8250-A084-C24A06C2F17B}"/>
          </ac:spMkLst>
        </pc:spChg>
        <pc:picChg chg="add del mod">
          <ac:chgData name="Patrizia TAVELLA" userId="07821270-e5f2-4652-ae84-7821a1f50ba6" providerId="ADAL" clId="{4898236A-B86E-4D98-B5DA-FFC3031338BE}" dt="2023-11-09T11:17:32.316" v="24" actId="478"/>
          <ac:picMkLst>
            <pc:docMk/>
            <pc:sldMk cId="707146449" sldId="1462"/>
            <ac:picMk id="1026" creationId="{6182447A-9561-E60E-50C1-26ABC7BAF6A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1548F1-6651-8DF1-2698-46AFD0DC26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5C75B0B-2B4B-5C67-B00C-2301E8D4DA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6F8E952-C5AE-ABA5-03F6-1A781FF23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2DF8-B6E4-4F49-89C7-0E6A00EDF3D4}" type="datetimeFigureOut">
              <a:rPr lang="en-GB" smtClean="0"/>
              <a:t>10/11/2023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CD4422-0F3D-AE77-FECC-2088B11C3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FBADD37-F630-F933-8FBC-D9221E93C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9A0-EDC1-44E3-BCE1-4500E959BFD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469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478F39-DB36-4407-B329-25BA0B635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66BDEF6-02AF-96ED-DEE0-5DE240ED0B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6B9FCAA-CD2E-C233-1578-D96CC2691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2DF8-B6E4-4F49-89C7-0E6A00EDF3D4}" type="datetimeFigureOut">
              <a:rPr lang="en-GB" smtClean="0"/>
              <a:t>10/11/2023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F5DF1BF-2185-1053-4C0F-7049F806B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FA2B0E5-5096-1301-3769-75890F557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9A0-EDC1-44E3-BCE1-4500E959BFD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247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1F4837D-7E3E-EC92-1AB1-3D085B5BB0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95B624B-D130-8464-7F58-0D8057EEC0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1513594-A750-7EB9-6807-6E2527AA7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2DF8-B6E4-4F49-89C7-0E6A00EDF3D4}" type="datetimeFigureOut">
              <a:rPr lang="en-GB" smtClean="0"/>
              <a:t>10/11/2023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FA85A03-6E19-633D-BD00-E2C95127D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7D6B7F8-B064-1112-183D-8831E2221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9A0-EDC1-44E3-BCE1-4500E959BFD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9697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wo 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>
            <a:lvl1pPr>
              <a:defRPr sz="2667">
                <a:solidFill>
                  <a:srgbClr val="193B7F"/>
                </a:solidFill>
              </a:defRPr>
            </a:lvl1pPr>
            <a:lvl2pPr>
              <a:defRPr sz="2400">
                <a:solidFill>
                  <a:srgbClr val="193B7F"/>
                </a:solidFill>
              </a:defRPr>
            </a:lvl2pPr>
            <a:lvl3pPr>
              <a:defRPr sz="2133">
                <a:solidFill>
                  <a:srgbClr val="193B7F"/>
                </a:solidFill>
              </a:defRPr>
            </a:lvl3pPr>
            <a:lvl4pPr>
              <a:defRPr sz="1867">
                <a:solidFill>
                  <a:srgbClr val="193B7F"/>
                </a:solidFill>
              </a:defRPr>
            </a:lvl4pPr>
            <a:lvl5pPr>
              <a:defRPr sz="1867">
                <a:solidFill>
                  <a:srgbClr val="193B7F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4246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alphaModFix amt="12000"/>
            <a:lum/>
          </a:blip>
          <a:srcRect/>
          <a:stretch>
            <a:fillRect l="54000" t="-4000" r="-1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0832" y="914402"/>
            <a:ext cx="10314432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Click to add 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0832" y="2743200"/>
            <a:ext cx="4840224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and other information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/>
          </a:p>
        </p:txBody>
      </p:sp>
      <p:pic>
        <p:nvPicPr>
          <p:cNvPr id="6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81" y="6071782"/>
            <a:ext cx="1293246" cy="63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25227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pic>
        <p:nvPicPr>
          <p:cNvPr id="9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6" y="5974082"/>
            <a:ext cx="1426465" cy="7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18646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  <a:lvl2pPr>
              <a:defRPr>
                <a:solidFill>
                  <a:srgbClr val="193B7F"/>
                </a:solidFill>
              </a:defRPr>
            </a:lvl2pPr>
            <a:lvl3pPr>
              <a:defRPr>
                <a:solidFill>
                  <a:srgbClr val="193B7F"/>
                </a:solidFill>
              </a:defRPr>
            </a:lvl3pPr>
            <a:lvl4pPr>
              <a:defRPr>
                <a:solidFill>
                  <a:srgbClr val="193B7F"/>
                </a:solidFill>
              </a:defRPr>
            </a:lvl4pPr>
            <a:lvl5pPr>
              <a:defRPr>
                <a:solidFill>
                  <a:srgbClr val="193B7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5904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0832" y="914402"/>
            <a:ext cx="10314432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Section X (use only if presentation is in sections)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911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343399"/>
          </a:xfrm>
        </p:spPr>
        <p:txBody>
          <a:bodyPr>
            <a:normAutofit/>
          </a:bodyPr>
          <a:lstStyle>
            <a:lvl1pPr>
              <a:defRPr sz="2667">
                <a:solidFill>
                  <a:srgbClr val="193B7F"/>
                </a:solidFill>
              </a:defRPr>
            </a:lvl1pPr>
            <a:lvl2pPr>
              <a:defRPr sz="2400">
                <a:solidFill>
                  <a:srgbClr val="193B7F"/>
                </a:solidFill>
              </a:defRPr>
            </a:lvl2pPr>
            <a:lvl3pPr>
              <a:defRPr sz="2133">
                <a:solidFill>
                  <a:srgbClr val="193B7F"/>
                </a:solidFill>
              </a:defRPr>
            </a:lvl3pPr>
            <a:lvl4pPr>
              <a:defRPr sz="1867">
                <a:solidFill>
                  <a:srgbClr val="193B7F"/>
                </a:solidFill>
              </a:defRPr>
            </a:lvl4pPr>
            <a:lvl5pPr>
              <a:defRPr sz="1867">
                <a:solidFill>
                  <a:srgbClr val="193B7F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343400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6" y="5974082"/>
            <a:ext cx="1426465" cy="7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8464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>
            <a:normAutofit/>
          </a:bodyPr>
          <a:lstStyle>
            <a:lvl1pPr>
              <a:defRPr sz="2667">
                <a:solidFill>
                  <a:srgbClr val="193B7F"/>
                </a:solidFill>
              </a:defRPr>
            </a:lvl1pPr>
            <a:lvl2pPr>
              <a:defRPr sz="2400">
                <a:solidFill>
                  <a:srgbClr val="193B7F"/>
                </a:solidFill>
              </a:defRPr>
            </a:lvl2pPr>
            <a:lvl3pPr>
              <a:defRPr sz="2133">
                <a:solidFill>
                  <a:srgbClr val="193B7F"/>
                </a:solidFill>
              </a:defRPr>
            </a:lvl3pPr>
            <a:lvl4pPr>
              <a:defRPr sz="1867">
                <a:solidFill>
                  <a:srgbClr val="193B7F"/>
                </a:solidFill>
              </a:defRPr>
            </a:lvl4pPr>
            <a:lvl5pPr>
              <a:defRPr sz="1867">
                <a:solidFill>
                  <a:srgbClr val="193B7F"/>
                </a:solidFill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43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>
            <a:normAutofit/>
          </a:bodyPr>
          <a:lstStyle>
            <a:lvl1pPr marL="0" indent="0" algn="ctr"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6"/>
            <a:ext cx="5386917" cy="3768725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>
            <a:normAutofit/>
          </a:bodyPr>
          <a:lstStyle>
            <a:lvl1pPr marL="0" indent="0" algn="ctr"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6"/>
            <a:ext cx="5389033" cy="3768725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6" y="5974082"/>
            <a:ext cx="1426465" cy="7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8895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770CAB-35CA-2C47-65CA-DA5503822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8D883F-B827-53E4-226C-21D139BC6B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CDE4FF-F889-7AF7-B0EA-E4612882F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2DF8-B6E4-4F49-89C7-0E6A00EDF3D4}" type="datetimeFigureOut">
              <a:rPr lang="en-GB" smtClean="0"/>
              <a:t>10/11/2023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E9370C6-4866-3754-87D0-24D1DD50C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981716F-55E5-335A-358A-3449EF7B5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9A0-EDC1-44E3-BCE1-4500E959BFD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14870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>
            <a:normAutofit/>
          </a:bodyPr>
          <a:lstStyle>
            <a:lvl1pPr marL="0" indent="0" algn="ctr"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3"/>
          </a:xfrm>
        </p:spPr>
        <p:txBody>
          <a:bodyPr anchor="b">
            <a:normAutofit/>
          </a:bodyPr>
          <a:lstStyle>
            <a:lvl1pPr marL="0" indent="0" algn="ctr">
              <a:buNone/>
              <a:defRPr sz="2667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2" y="2174875"/>
            <a:ext cx="5389033" cy="3951288"/>
          </a:xfrm>
        </p:spPr>
        <p:txBody>
          <a:bodyPr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57526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1728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49559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pic>
        <p:nvPicPr>
          <p:cNvPr id="4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6" y="5974082"/>
            <a:ext cx="1426465" cy="7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6739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224133454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</p:spPr>
        <p:txBody>
          <a:bodyPr anchor="ctr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670551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508500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6" y="5974082"/>
            <a:ext cx="1426465" cy="7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9773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5" y="273049"/>
            <a:ext cx="4011084" cy="1162051"/>
          </a:xfrm>
        </p:spPr>
        <p:txBody>
          <a:bodyPr anchor="ctr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5" y="1435103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32013493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500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6" y="5974082"/>
            <a:ext cx="1426465" cy="7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16902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 and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1"/>
            <a:ext cx="7315200" cy="566739"/>
          </a:xfrm>
        </p:spPr>
        <p:txBody>
          <a:bodyPr anchor="b"/>
          <a:lstStyle>
            <a:lvl1pPr algn="l">
              <a:defRPr sz="2667" b="1">
                <a:solidFill>
                  <a:srgbClr val="193B7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187868858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6" y="5974082"/>
            <a:ext cx="1426465" cy="7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8645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98BF02-DC08-85C8-0596-1F9D915EB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D2B74D-C2C7-F8C4-E45E-7A2C09EEC8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44A4CF-D2D7-7EB3-3708-FE1AF64F91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2DF8-B6E4-4F49-89C7-0E6A00EDF3D4}" type="datetimeFigureOut">
              <a:rPr lang="en-GB" smtClean="0"/>
              <a:t>10/11/2023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887CCB7-E5CB-E987-8D93-33D27AAD1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F515F0-7085-48B6-ADAA-1595B2E06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9A0-EDC1-44E3-BCE1-4500E959BFD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59481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0" y="1065879"/>
            <a:ext cx="12192000" cy="0"/>
          </a:xfrm>
          <a:prstGeom prst="line">
            <a:avLst/>
          </a:prstGeom>
          <a:ln w="28575">
            <a:solidFill>
              <a:srgbClr val="193B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444488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668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2"/>
            <a:ext cx="8026400" cy="56689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pic>
        <p:nvPicPr>
          <p:cNvPr id="6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36" y="5974082"/>
            <a:ext cx="1426465" cy="701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9495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 with we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48395" y="6369952"/>
            <a:ext cx="230425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fld id="{1EBF0865-8280-4993-A91B-BB5501F3EE2C}" type="slidenum">
              <a:rPr lang="en-US" sz="1600" smtClean="0">
                <a:solidFill>
                  <a:srgbClr val="193B7F"/>
                </a:solidFill>
              </a:rPr>
              <a:pPr algn="r"/>
              <a:t>‹N°›</a:t>
            </a:fld>
            <a:endParaRPr lang="en-US" sz="1600" dirty="0">
              <a:solidFill>
                <a:srgbClr val="193B7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6997" y="6369952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en-US" sz="1600" dirty="0">
                <a:solidFill>
                  <a:srgbClr val="193B7F"/>
                </a:solidFill>
              </a:rPr>
              <a:t>www.bipm.org</a:t>
            </a:r>
          </a:p>
        </p:txBody>
      </p:sp>
    </p:spTree>
    <p:extLst>
      <p:ext uri="{BB962C8B-B14F-4D97-AF65-F5344CB8AC3E}">
        <p14:creationId xmlns:p14="http://schemas.microsoft.com/office/powerpoint/2010/main" val="9769526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Final Slide">
    <p:bg>
      <p:bgPr>
        <a:blipFill dpi="0" rotWithShape="1">
          <a:blip r:embed="rId2">
            <a:alphaModFix amt="12000"/>
            <a:lum/>
          </a:blip>
          <a:srcRect/>
          <a:stretch>
            <a:fillRect l="54000" t="-4000" r="-1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0832" y="914402"/>
            <a:ext cx="5157216" cy="1470025"/>
          </a:xfrm>
        </p:spPr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r>
              <a:rPr lang="en-US" dirty="0"/>
              <a:t>Thank you.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60832" y="2743200"/>
            <a:ext cx="4840224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Email address or…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193B7F"/>
                </a:solidFill>
              </a:defRPr>
            </a:lvl1pPr>
          </a:lstStyle>
          <a:p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642373" y="6453083"/>
            <a:ext cx="2304256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sz="1600" b="1" dirty="0">
                <a:solidFill>
                  <a:srgbClr val="193B7F"/>
                </a:solidFill>
              </a:rPr>
              <a:t>www.bipm.org</a:t>
            </a:r>
          </a:p>
        </p:txBody>
      </p:sp>
      <p:pic>
        <p:nvPicPr>
          <p:cNvPr id="7" name="Picture 2" descr="C:\Users\ckuanbayev\Desktop\BIPM Template\BIPM-20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" y="5291328"/>
            <a:ext cx="2430704" cy="1194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22878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GPM title 1">
    <p:bg>
      <p:bgPr>
        <a:gradFill flip="none" rotWithShape="1">
          <a:gsLst>
            <a:gs pos="80000">
              <a:srgbClr val="16223A"/>
            </a:gs>
            <a:gs pos="0">
              <a:srgbClr val="1E3C7A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11">
            <a:extLst>
              <a:ext uri="{FF2B5EF4-FFF2-40B4-BE49-F238E27FC236}">
                <a16:creationId xmlns:a16="http://schemas.microsoft.com/office/drawing/2014/main" id="{D8D33EDF-E098-7142-ACB4-6851B1AEB7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14137" t="15188" r="12923" b="-15198"/>
          <a:stretch/>
        </p:blipFill>
        <p:spPr>
          <a:xfrm>
            <a:off x="4740000" y="0"/>
            <a:ext cx="7452000" cy="6858000"/>
          </a:xfrm>
          <a:prstGeom prst="rect">
            <a:avLst/>
          </a:prstGeom>
        </p:spPr>
      </p:pic>
      <p:pic>
        <p:nvPicPr>
          <p:cNvPr id="17" name="Picture 1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55F48E5-2CD3-4A46-A279-9FA551605C2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40000" y="540000"/>
            <a:ext cx="2468880" cy="594360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B4612834-FF26-FA44-A143-E5F97A5AED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1729682"/>
            <a:ext cx="5542156" cy="4693420"/>
          </a:xfrm>
        </p:spPr>
        <p:txBody>
          <a:bodyPr lIns="540000" tIns="0" rIns="0" bIns="0"/>
          <a:lstStyle>
            <a:lvl1pPr marL="0" indent="0">
              <a:lnSpc>
                <a:spcPct val="100000"/>
              </a:lnSpc>
              <a:spcAft>
                <a:spcPts val="2400"/>
              </a:spcAft>
              <a:buNone/>
              <a:defRPr sz="4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11113" indent="0">
              <a:spcAft>
                <a:spcPts val="1200"/>
              </a:spcAft>
              <a:buNone/>
              <a:tabLst/>
              <a:defRPr sz="28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113" indent="0">
              <a:buNone/>
              <a:tabLst/>
              <a:defRPr sz="18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1113" indent="0">
              <a:buNone/>
              <a:tabLst/>
              <a:defRPr sz="14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11113" indent="0">
              <a:buNone/>
              <a:tabLst/>
              <a:defRPr sz="12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E91140-D53D-5646-A650-8309DF417241}"/>
              </a:ext>
            </a:extLst>
          </p:cNvPr>
          <p:cNvSpPr txBox="1"/>
          <p:nvPr userDrawn="1"/>
        </p:nvSpPr>
        <p:spPr>
          <a:xfrm>
            <a:off x="7649737" y="1134361"/>
            <a:ext cx="3646448" cy="2512088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0" kern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Working together to</a:t>
            </a:r>
            <a:br>
              <a:rPr lang="en-GB" sz="2400" b="0" kern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GB" sz="2400" b="0" kern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promote and advance </a:t>
            </a:r>
            <a:br>
              <a:rPr lang="en-GB" sz="2400" b="0" kern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GB" sz="2400" b="0" kern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the global comparability</a:t>
            </a:r>
            <a:br>
              <a:rPr lang="en-GB" sz="2400" b="0" kern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GB" sz="2400" b="0" kern="1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 measurements</a:t>
            </a:r>
            <a:endParaRPr lang="en-US" sz="2400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51447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9">
            <a:extLst>
              <a:ext uri="{FF2B5EF4-FFF2-40B4-BE49-F238E27FC236}">
                <a16:creationId xmlns:a16="http://schemas.microsoft.com/office/drawing/2014/main" id="{E292610D-FE8B-48A6-B762-A041E01CCA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88"/>
          <a:stretch/>
        </p:blipFill>
        <p:spPr>
          <a:xfrm>
            <a:off x="0" y="-16398"/>
            <a:ext cx="12192000" cy="730167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349F508-6838-4826-B604-AE7886B5F236}"/>
              </a:ext>
            </a:extLst>
          </p:cNvPr>
          <p:cNvSpPr/>
          <p:nvPr userDrawn="1"/>
        </p:nvSpPr>
        <p:spPr>
          <a:xfrm>
            <a:off x="0" y="-16398"/>
            <a:ext cx="12192000" cy="7266432"/>
          </a:xfrm>
          <a:prstGeom prst="rect">
            <a:avLst/>
          </a:prstGeom>
          <a:solidFill>
            <a:schemeClr val="bg2">
              <a:lumMod val="25000"/>
              <a:alpha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377184" y="2987040"/>
            <a:ext cx="8388096" cy="1402080"/>
          </a:xfrm>
          <a:noFill/>
        </p:spPr>
        <p:txBody>
          <a:bodyPr vert="horz" lIns="91440" tIns="45720" rIns="91440" bIns="45720" rtlCol="0" anchor="ctr">
            <a:normAutofit/>
          </a:bodyPr>
          <a:lstStyle>
            <a:lvl1pPr algn="r">
              <a:defRPr lang="en-US" sz="5333">
                <a:solidFill>
                  <a:schemeClr val="bg1"/>
                </a:solidFill>
              </a:defRPr>
            </a:lvl1pPr>
          </a:lstStyle>
          <a:p>
            <a:pPr lvl="0" algn="r"/>
            <a:r>
              <a:rPr lang="en-US" dirty="0"/>
              <a:t>Click to add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790944" y="4693920"/>
            <a:ext cx="4986528" cy="646176"/>
          </a:xfrm>
          <a:noFill/>
        </p:spPr>
        <p:txBody>
          <a:bodyPr vert="horz" lIns="91440" tIns="45720" rIns="91440" bIns="45720" rtlCol="0" anchor="ctr">
            <a:normAutofit/>
          </a:bodyPr>
          <a:lstStyle>
            <a:lvl1pPr marL="0" indent="0" algn="r">
              <a:buNone/>
              <a:defRPr lang="en-US" sz="1800" smtClean="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pPr marL="457178" lvl="0" indent="-457178" algn="r"/>
            <a:r>
              <a:rPr lang="en-US" dirty="0"/>
              <a:t>Speaker and other information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425433" y="5852445"/>
            <a:ext cx="40913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algn="l">
              <a:spcBef>
                <a:spcPts val="0"/>
              </a:spcBef>
              <a:spcAft>
                <a:spcPts val="0"/>
              </a:spcAft>
              <a:tabLst>
                <a:tab pos="3962301" algn="ctr"/>
                <a:tab pos="7924602" algn="r"/>
              </a:tabLst>
            </a:pPr>
            <a:r>
              <a:rPr lang="en-GB" sz="16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 Light" panose="020B0306030504020204" pitchFamily="34" charset="0"/>
                <a:cs typeface="Times New Roman" panose="02020603050405020304" pitchFamily="18" charset="0"/>
              </a:rPr>
              <a:t>CONSULTATIVE COMMITTEE</a:t>
            </a:r>
            <a:r>
              <a:rPr lang="en-GB" sz="1600" baseline="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 Light" panose="020B030603050402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algn="l">
              <a:spcBef>
                <a:spcPts val="0"/>
              </a:spcBef>
              <a:spcAft>
                <a:spcPts val="0"/>
              </a:spcAft>
              <a:tabLst>
                <a:tab pos="3962301" algn="ctr"/>
                <a:tab pos="7924602" algn="r"/>
              </a:tabLst>
            </a:pPr>
            <a:r>
              <a:rPr lang="en-GB" sz="1400" kern="12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 Light" panose="020B0306030504020204" pitchFamily="34" charset="0"/>
                <a:cs typeface="Times New Roman" panose="02020603050405020304" pitchFamily="18" charset="0"/>
              </a:rPr>
              <a:t>FOR TIME AND FREQUENCY</a:t>
            </a:r>
            <a:r>
              <a:rPr lang="en-GB" sz="16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Open Sans Light" panose="020B0306030504020204" pitchFamily="34" charset="0"/>
                <a:cs typeface="Times New Roman" panose="02020603050405020304" pitchFamily="18" charset="0"/>
              </a:rPr>
              <a:t>	</a:t>
            </a:r>
            <a:endParaRPr lang="en-US" sz="2133" dirty="0">
              <a:solidFill>
                <a:schemeClr val="bg1"/>
              </a:solidFill>
              <a:effectLst/>
              <a:latin typeface="Century Gothic" panose="020B0502020202020204" pitchFamily="34" charset="0"/>
              <a:ea typeface="Open Sans Light" panose="020B0306030504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77" y="390144"/>
            <a:ext cx="3265572" cy="816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41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bg>
      <p:bgPr>
        <a:solidFill>
          <a:srgbClr val="FBFB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36" t="8968" b="18810"/>
          <a:stretch/>
        </p:blipFill>
        <p:spPr>
          <a:xfrm>
            <a:off x="-22577" y="-56444"/>
            <a:ext cx="12214577" cy="69088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0" y="-43745"/>
            <a:ext cx="12192000" cy="6901745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97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19120" y="2279575"/>
            <a:ext cx="4980185" cy="649347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>
                    <a:lumMod val="75000"/>
                  </a:schemeClr>
                </a:solidFill>
                <a:latin typeface="Century Gothic" panose="020B0502020202020204" pitchFamily="34" charset="0"/>
              </a:defRPr>
            </a:lvl1pPr>
            <a:lvl2pPr marL="609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2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3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Speaker and other information</a:t>
            </a:r>
          </a:p>
        </p:txBody>
      </p:sp>
      <p:sp>
        <p:nvSpPr>
          <p:cNvPr id="498" name="Title 1"/>
          <p:cNvSpPr>
            <a:spLocks noGrp="1"/>
          </p:cNvSpPr>
          <p:nvPr>
            <p:ph type="ctrTitle" hasCustomPrompt="1"/>
          </p:nvPr>
        </p:nvSpPr>
        <p:spPr>
          <a:xfrm>
            <a:off x="619120" y="625158"/>
            <a:ext cx="4980185" cy="1400503"/>
          </a:xfrm>
          <a:noFill/>
        </p:spPr>
        <p:txBody>
          <a:bodyPr>
            <a:normAutofit/>
          </a:bodyPr>
          <a:lstStyle>
            <a:lvl1pPr algn="l">
              <a:defRPr sz="5333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1" name="TextBox 10"/>
          <p:cNvSpPr txBox="1"/>
          <p:nvPr userDrawn="1"/>
        </p:nvSpPr>
        <p:spPr>
          <a:xfrm>
            <a:off x="10594600" y="6210680"/>
            <a:ext cx="1347537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www.bipm.org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65" y="5303520"/>
            <a:ext cx="4727767" cy="118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0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DDB518-C8B9-F32D-F23F-39436CDF1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EE1FE2-A609-5918-7867-94DBF5718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651D8FB-6EAA-5BA6-9016-E79A0DBF08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328F68A-259F-B931-E8CF-43DD2D729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2DF8-B6E4-4F49-89C7-0E6A00EDF3D4}" type="datetimeFigureOut">
              <a:rPr lang="en-GB" smtClean="0"/>
              <a:t>10/11/2023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3FE15088-6897-34CC-2600-6BB49A5D6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4CAC54A-6EDE-9032-E2F8-A93AF0805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9A0-EDC1-44E3-BCE1-4500E959BFD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315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20694E-C490-5A2B-C2F1-955159060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C70AAE3-1DB6-ED0A-87C7-7F1073619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8ECBF-461D-9589-76B0-EF4DD8FD9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0CBAEDA-A63D-C5FC-BDFC-F6DA06FAAC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64D79A5-5894-DD2B-4E40-409FA71DBD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4CF9B15-3E34-BE22-6D06-E59899F21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2DF8-B6E4-4F49-89C7-0E6A00EDF3D4}" type="datetimeFigureOut">
              <a:rPr lang="en-GB" smtClean="0"/>
              <a:t>10/11/2023</a:t>
            </a:fld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0A27EAC-80DF-45D2-B029-AD25ADBA6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8E832E4-68A0-6968-C8B3-2968497A1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9A0-EDC1-44E3-BCE1-4500E959BFD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2712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94D7FE-9E0C-CCF9-E581-F53996E8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EF3115D-C6BB-E547-FFD9-3542C50CE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2DF8-B6E4-4F49-89C7-0E6A00EDF3D4}" type="datetimeFigureOut">
              <a:rPr lang="en-GB" smtClean="0"/>
              <a:t>10/11/2023</a:t>
            </a:fld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2344E13-7B53-3A47-EC10-543EB92EA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76E1D55-63CE-A70C-6B80-622D86E4A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9A0-EDC1-44E3-BCE1-4500E959BFD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275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628F0E0-FA05-C99F-137E-8F770E7C1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2DF8-B6E4-4F49-89C7-0E6A00EDF3D4}" type="datetimeFigureOut">
              <a:rPr lang="en-GB" smtClean="0"/>
              <a:t>10/11/2023</a:t>
            </a:fld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A95DC8B-79B6-377C-AA70-1A1789A0F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E4434-2CAD-136A-21DC-883E88DED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9A0-EDC1-44E3-BCE1-4500E959BFD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362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2D959C-3A3B-3DD9-7A83-A10B7F6A7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B9380D-2517-4CC6-EBC0-CBF17E537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BF9BECF-2557-FA27-79A5-B9377A35BD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61529B0-CDE1-919B-FC84-E96F36C6E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2DF8-B6E4-4F49-89C7-0E6A00EDF3D4}" type="datetimeFigureOut">
              <a:rPr lang="en-GB" smtClean="0"/>
              <a:t>10/11/2023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DF954D4-C042-2822-D011-52DD708B7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3C3E6F8-CD07-3453-D888-993B07E3C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9A0-EDC1-44E3-BCE1-4500E959BFD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0080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22BCFF-999E-8203-729C-628A38DA6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3344FF5-784A-2B9D-106E-79A77145A4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7C37609-2155-0DF6-C3D4-882644D58F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F407243-8E1A-E50C-85BF-D5D78F889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2DF8-B6E4-4F49-89C7-0E6A00EDF3D4}" type="datetimeFigureOut">
              <a:rPr lang="en-GB" smtClean="0"/>
              <a:t>10/11/2023</a:t>
            </a:fld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078D4E5-4E51-896A-4617-1861E9894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2D0B2DA-739B-5D7A-8905-943A716E3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EA9A0-EDC1-44E3-BCE1-4500E959BFD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831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72B84E52-B773-707A-C339-AD9E5F842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D82270B-6C61-A655-2EC4-344BD4CDC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73FF1B-F5BB-5B61-29C7-DE00687B62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42DF8-B6E4-4F49-89C7-0E6A00EDF3D4}" type="datetimeFigureOut">
              <a:rPr lang="en-GB" smtClean="0"/>
              <a:t>10/11/2023</a:t>
            </a:fld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90568-442C-8B6D-908B-738DDE4F21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97E4E8-8354-96ED-6B07-6F157FFEF0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EA9A0-EDC1-44E3-BCE1-4500E959BFD6}" type="slidenum">
              <a:rPr lang="en-GB" smtClean="0"/>
              <a:t>‹N°›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364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0588"/>
            <a:ext cx="10972800" cy="10241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364649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600">
                <a:solidFill>
                  <a:srgbClr val="193B7F"/>
                </a:solidFill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75665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</p:sldLayoutIdLst>
  <p:txStyles>
    <p:titleStyle>
      <a:lvl1pPr algn="l" defTabSz="1219170" rtl="0" eaLnBrk="1" latinLnBrk="0" hangingPunct="1">
        <a:spcBef>
          <a:spcPct val="0"/>
        </a:spcBef>
        <a:buNone/>
        <a:defRPr lang="en-US" sz="3733" b="0" kern="1200" dirty="0">
          <a:solidFill>
            <a:srgbClr val="193B7F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SzPct val="80000"/>
        <a:buFontTx/>
        <a:buBlip>
          <a:blip r:embed="rId26"/>
        </a:buBlip>
        <a:defRPr sz="3200" kern="1200">
          <a:solidFill>
            <a:srgbClr val="193B7F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7" kern="1200">
          <a:solidFill>
            <a:srgbClr val="193B7F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SzPct val="70000"/>
        <a:buFontTx/>
        <a:buBlip>
          <a:blip r:embed="rId26"/>
        </a:buBlip>
        <a:defRPr sz="2400" kern="1200">
          <a:solidFill>
            <a:srgbClr val="193B7F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33" kern="1200">
          <a:solidFill>
            <a:srgbClr val="193B7F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»"/>
        <a:defRPr sz="1867" kern="1200">
          <a:solidFill>
            <a:srgbClr val="193B7F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416D98-5FDB-4717-8162-3721B0EC6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1230" y="561395"/>
            <a:ext cx="6918936" cy="2526183"/>
          </a:xfrm>
        </p:spPr>
        <p:txBody>
          <a:bodyPr>
            <a:normAutofit fontScale="90000"/>
          </a:bodyPr>
          <a:lstStyle/>
          <a:p>
            <a:br>
              <a:rPr lang="en-GB" sz="4400" b="1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</a:br>
            <a:br>
              <a:rPr lang="en-GB" sz="3600" b="1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</a:br>
            <a:br>
              <a:rPr lang="en-GB" sz="36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</a:br>
            <a:br>
              <a:rPr lang="en-GB" sz="36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</a:br>
            <a:br>
              <a:rPr lang="en-GB" sz="36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</a:br>
            <a:r>
              <a:rPr lang="en-GB" sz="3600" b="1" dirty="0">
                <a:latin typeface="Calibri" panose="020F0502020204030204" pitchFamily="34" charset="0"/>
                <a:ea typeface="DengXian" panose="02010600030101010101" pitchFamily="2" charset="-122"/>
              </a:rPr>
              <a:t>Towards a continuous UTC</a:t>
            </a:r>
            <a:br>
              <a:rPr lang="en-GB" sz="3600" b="1" dirty="0">
                <a:latin typeface="Calibri" panose="020F0502020204030204" pitchFamily="34" charset="0"/>
                <a:ea typeface="DengXian" panose="02010600030101010101" pitchFamily="2" charset="-122"/>
              </a:rPr>
            </a:br>
            <a:r>
              <a:rPr lang="en-GB" sz="3600" b="1" dirty="0">
                <a:latin typeface="Calibri" panose="020F0502020204030204" pitchFamily="34" charset="0"/>
                <a:ea typeface="DengXian" panose="02010600030101010101" pitchFamily="2" charset="-122"/>
              </a:rPr>
              <a:t>CCTF </a:t>
            </a:r>
            <a:r>
              <a:rPr lang="en-GB" sz="36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Task Group meeting</a:t>
            </a:r>
            <a:br>
              <a:rPr lang="en-GB" sz="36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</a:br>
            <a:r>
              <a:rPr lang="en-GB" sz="36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Nov 14, 2023 </a:t>
            </a:r>
            <a:br>
              <a:rPr lang="en-GB" sz="1100" dirty="0"/>
            </a:br>
            <a:endParaRPr lang="fr-FR" sz="3600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B621A8C-8FBB-48DC-B988-5D067C76B4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1827" y="5421621"/>
            <a:ext cx="4986528" cy="646176"/>
          </a:xfrm>
        </p:spPr>
        <p:txBody>
          <a:bodyPr>
            <a:noAutofit/>
          </a:bodyPr>
          <a:lstStyle/>
          <a:p>
            <a:r>
              <a:rPr lang="en-GB" sz="2800" dirty="0"/>
              <a:t>Judah Levine, NIST</a:t>
            </a:r>
          </a:p>
          <a:p>
            <a:r>
              <a:rPr lang="en-GB" sz="2800" dirty="0"/>
              <a:t>Patrizia </a:t>
            </a:r>
            <a:r>
              <a:rPr lang="en-GB" sz="2800" dirty="0" err="1"/>
              <a:t>Tavella</a:t>
            </a:r>
            <a:r>
              <a:rPr lang="en-GB" sz="2800" dirty="0"/>
              <a:t>, BIPM</a:t>
            </a:r>
          </a:p>
        </p:txBody>
      </p:sp>
    </p:spTree>
    <p:extLst>
      <p:ext uri="{BB962C8B-B14F-4D97-AF65-F5344CB8AC3E}">
        <p14:creationId xmlns:p14="http://schemas.microsoft.com/office/powerpoint/2010/main" val="3308266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1A2486B4-440D-09C1-28C8-01C6498A2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536" y="-188185"/>
            <a:ext cx="11973464" cy="1325563"/>
          </a:xfrm>
        </p:spPr>
        <p:txBody>
          <a:bodyPr>
            <a:normAutofit/>
          </a:bodyPr>
          <a:lstStyle/>
          <a:p>
            <a:r>
              <a:rPr lang="fr-FR" dirty="0">
                <a:latin typeface="Calibri" panose="020F0502020204030204" pitchFamily="34" charset="0"/>
                <a:ea typeface="DengXian" panose="02010600030101010101" pitchFamily="2" charset="-122"/>
              </a:rPr>
              <a:t>Agenda of </a:t>
            </a:r>
            <a:r>
              <a:rPr lang="en-GB" dirty="0">
                <a:latin typeface="Calibri" panose="020F0502020204030204" pitchFamily="34" charset="0"/>
                <a:ea typeface="DengXian" panose="02010600030101010101" pitchFamily="2" charset="-122"/>
              </a:rPr>
              <a:t>CCTF </a:t>
            </a:r>
            <a:r>
              <a:rPr lang="en-GB" sz="4400" dirty="0">
                <a:effectLst/>
                <a:latin typeface="Calibri" panose="020F0502020204030204" pitchFamily="34" charset="0"/>
                <a:ea typeface="DengXian" panose="02010600030101010101" pitchFamily="2" charset="-122"/>
              </a:rPr>
              <a:t>Task Group meeting Nov 14 ,2023</a:t>
            </a: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4A234C7-C70D-8250-A084-C24A06C2F17B}"/>
              </a:ext>
            </a:extLst>
          </p:cNvPr>
          <p:cNvSpPr txBox="1"/>
          <p:nvPr/>
        </p:nvSpPr>
        <p:spPr>
          <a:xfrm>
            <a:off x="306791" y="1102578"/>
            <a:ext cx="11578418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</a:rPr>
              <a:t>Introduction</a:t>
            </a: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</a:rPr>
              <a:t> 						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</a:rPr>
              <a:t>Patrizia Tavella BIPM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</a:rPr>
              <a:t>Work done to </a:t>
            </a:r>
            <a:r>
              <a:rPr lang="en-US" sz="16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support the ITU delegations to arrive prepared to the WRC 2023 </a:t>
            </a: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</a:rPr>
              <a:t>and possibly supporting the CGPM resolution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</a:rPr>
              <a:t>: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BIPM and ITU working together, expectation from WRC 2023  	Joseph Achkar ITU representative at the CCTF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Regional group contributions to the WRC 2023 		</a:t>
            </a:r>
          </a:p>
          <a:p>
            <a:pPr marL="1085850" lvl="2" indent="-1714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CITEL in </a:t>
            </a:r>
            <a:r>
              <a:rPr lang="en-US" sz="1600" dirty="0" err="1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PanAmerica</a:t>
            </a:r>
            <a:r>
              <a:rPr lang="en-US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  				Marina Gertsvolf NRC Canada</a:t>
            </a:r>
          </a:p>
          <a:p>
            <a:pPr marL="1085850" lvl="2" indent="-1714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APT in Asia Pacific 					Tetsuya Ido NICT Japan</a:t>
            </a:r>
          </a:p>
          <a:p>
            <a:pPr marL="1085850" lvl="2" indent="-1714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CEPT Europe 		 			Joseph Achkar OP, CEPT representative at the WRC</a:t>
            </a:r>
          </a:p>
          <a:p>
            <a:pPr marL="1085850" lvl="2" indent="-1714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</a:rPr>
              <a:t>RCC Russia and regional commonwealth 			Patrizia Tavella BIPM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</a:rPr>
              <a:t>Member states contributions to the WRC 2023 	</a:t>
            </a:r>
          </a:p>
          <a:p>
            <a:pPr marL="1085850" lvl="2" indent="-171450"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United Arab Emirates 				Waleed Al </a:t>
            </a:r>
            <a:r>
              <a:rPr lang="en-US" sz="1600">
                <a:latin typeface="Calibri" panose="020F0502020204030204" pitchFamily="34" charset="0"/>
                <a:ea typeface="Calibri" panose="020F0502020204030204" pitchFamily="34" charset="0"/>
              </a:rPr>
              <a:t>Kalbani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</a:rPr>
              <a:t>E</a:t>
            </a:r>
            <a:r>
              <a:rPr lang="fr-FR" sz="1600" dirty="0" err="1">
                <a:latin typeface="Calibri" panose="020F0502020204030204" pitchFamily="34" charset="0"/>
                <a:ea typeface="Calibri" panose="020F0502020204030204" pitchFamily="34" charset="0"/>
              </a:rPr>
              <a:t>mirates</a:t>
            </a:r>
            <a:r>
              <a:rPr lang="fr-FR" sz="1600" dirty="0">
                <a:latin typeface="Calibri" panose="020F0502020204030204" pitchFamily="34" charset="0"/>
                <a:ea typeface="Calibri" panose="020F0502020204030204" pitchFamily="34" charset="0"/>
              </a:rPr>
              <a:t> Metrology Institute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Other contribution from regional ITU groups, countries,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RMO, liaisons?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Discussion 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 </a:t>
            </a:r>
            <a:r>
              <a:rPr lang="en-US" sz="16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interact with involved communities </a:t>
            </a:r>
            <a:r>
              <a:rPr lang="en-US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as astronomers, IERS, GNSS, </a:t>
            </a:r>
            <a:r>
              <a:rPr lang="en-US" sz="1600" b="1" i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and contribute to the broad communications and education</a:t>
            </a: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</a:rPr>
              <a:t>, participation to user fora ….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Interaction with GNSS providers 				Pascale Defraigne, ORB, Chair of the CCTF WG GNSS </a:t>
            </a: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Interaction with astronomers and IERS			Patrizia Tavella BIPM</a:t>
            </a:r>
          </a:p>
          <a:p>
            <a:pPr marL="1543050" lvl="3" indent="-171450">
              <a:buFont typeface="Arial" panose="020B0604020202020204" pitchFamily="34" charset="0"/>
              <a:buChar char="•"/>
              <a:defRPr/>
            </a:pPr>
            <a:endParaRPr lang="en-US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 </a:t>
            </a:r>
            <a:r>
              <a:rPr lang="en-US" sz="1600" b="1" i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prepare the draft resolution for the CGPM 2026 </a:t>
            </a:r>
            <a:r>
              <a:rPr lang="en-US" sz="1600" i="1" dirty="0">
                <a:latin typeface="Calibri" panose="020F0502020204030204" pitchFamily="34" charset="0"/>
              </a:rPr>
              <a:t>with the extended </a:t>
            </a:r>
            <a:r>
              <a:rPr lang="en-US" sz="16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tolerance value of UT1-UTC, </a:t>
            </a:r>
            <a:r>
              <a:rPr lang="en-US" sz="1600" i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etc</a:t>
            </a:r>
            <a:endParaRPr lang="en-US" sz="1600" i="1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Contribution to the pro/cons analysis			Judah Levine, NIST</a:t>
            </a:r>
            <a:endParaRPr lang="en-US" sz="16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628650" lvl="1" indent="-171450">
              <a:buFont typeface="Arial" panose="020B0604020202020204" pitchFamily="34" charset="0"/>
              <a:buChar char="•"/>
              <a:defRPr/>
            </a:pPr>
            <a:endParaRPr lang="en-US" sz="1600" dirty="0">
              <a:solidFill>
                <a:prstClr val="black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6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Plan for the future</a:t>
            </a:r>
            <a:endParaRPr lang="en-US" sz="1600" dirty="0">
              <a:solidFill>
                <a:prstClr val="black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14644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IPM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276</Words>
  <Application>Microsoft Office PowerPoint</Application>
  <PresentationFormat>Grand écran</PresentationFormat>
  <Paragraphs>26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Century Gothic</vt:lpstr>
      <vt:lpstr>Thème Office</vt:lpstr>
      <vt:lpstr>BIPM1</vt:lpstr>
      <vt:lpstr>     Towards a continuous UTC CCTF Task Group meeting Nov 14, 2023  </vt:lpstr>
      <vt:lpstr>Agenda of CCTF Task Group meeting Nov 14 ,2023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Towards a continuous UTC CCTF Task Group meeting Nov 14, 2023  </dc:title>
  <dc:creator>Patrizia TAVELLA</dc:creator>
  <cp:lastModifiedBy>Patrizia TAVELLA</cp:lastModifiedBy>
  <cp:revision>2</cp:revision>
  <dcterms:created xsi:type="dcterms:W3CDTF">2023-11-08T18:13:52Z</dcterms:created>
  <dcterms:modified xsi:type="dcterms:W3CDTF">2023-11-10T10:40:55Z</dcterms:modified>
</cp:coreProperties>
</file>